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9" autoAdjust="0"/>
    <p:restoredTop sz="94660"/>
  </p:normalViewPr>
  <p:slideViewPr>
    <p:cSldViewPr>
      <p:cViewPr varScale="1">
        <p:scale>
          <a:sx n="65" d="100"/>
          <a:sy n="65" d="100"/>
        </p:scale>
        <p:origin x="-1332"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F4668DC-857F-487D-BFFA-8C0CA5037977}" type="slidenum">
              <a:rPr lang="fr-BE" smtClean="0"/>
              <a:pPr/>
              <a:t>‹N°›</a:t>
            </a:fld>
            <a:endParaRPr lang="fr-BE"/>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AA309A6D-C09C-4548-B29A-6CF363A7E532}" type="datetimeFigureOut">
              <a:rPr lang="fr-FR" smtClean="0"/>
              <a:pPr/>
              <a:t>23/10/2021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8" name="Espace réservé du pied de page 7"/>
          <p:cNvSpPr>
            <a:spLocks noGrp="1"/>
          </p:cNvSpPr>
          <p:nvPr>
            <p:ph type="ftr" sz="quarter" idx="11"/>
          </p:nvPr>
        </p:nvSpPr>
        <p:spPr>
          <a:xfrm>
            <a:off x="304800" y="6409944"/>
            <a:ext cx="3581400" cy="365760"/>
          </a:xfrm>
        </p:spPr>
        <p:txBody>
          <a:bodyPr/>
          <a:lstStyle/>
          <a:p>
            <a:endParaRPr lang="fr-BE"/>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F4668DC-857F-487D-BFFA-8C0CA5037977}" type="slidenum">
              <a:rPr lang="fr-BE" smtClean="0"/>
              <a:pPr/>
              <a:t>‹N°›</a:t>
            </a:fld>
            <a:endParaRPr lang="fr-BE"/>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23/10/2021</a:t>
            </a:fld>
            <a:endParaRPr lang="fr-BE"/>
          </a:p>
        </p:txBody>
      </p:sp>
      <p:sp>
        <p:nvSpPr>
          <p:cNvPr id="6" name="Espace réservé du pied de page 5"/>
          <p:cNvSpPr>
            <a:spLocks noGrp="1"/>
          </p:cNvSpPr>
          <p:nvPr>
            <p:ph type="ftr" sz="quarter" idx="11"/>
          </p:nvPr>
        </p:nvSpPr>
        <p:spPr>
          <a:xfrm>
            <a:off x="301752" y="6410848"/>
            <a:ext cx="3383280" cy="365760"/>
          </a:xfrm>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F4668DC-857F-487D-BFFA-8C0CA5037977}" type="slidenum">
              <a:rPr lang="fr-BE" smtClean="0"/>
              <a:pPr/>
              <a:t>‹N°›</a:t>
            </a:fld>
            <a:endParaRPr lang="fr-BE"/>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AA309A6D-C09C-4548-B29A-6CF363A7E532}" type="datetimeFigureOut">
              <a:rPr lang="fr-FR" smtClean="0"/>
              <a:pPr/>
              <a:t>23/10/2021</a:t>
            </a:fld>
            <a:endParaRPr lang="fr-BE"/>
          </a:p>
        </p:txBody>
      </p:sp>
      <p:sp>
        <p:nvSpPr>
          <p:cNvPr id="6" name="Espace réservé du pied de page 5"/>
          <p:cNvSpPr>
            <a:spLocks noGrp="1"/>
          </p:cNvSpPr>
          <p:nvPr>
            <p:ph type="ftr" sz="quarter" idx="11"/>
          </p:nvPr>
        </p:nvSpPr>
        <p:spPr>
          <a:xfrm>
            <a:off x="301752" y="6410848"/>
            <a:ext cx="3584448" cy="365760"/>
          </a:xfrm>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pPr/>
              <a:t>23/10/2021</a:t>
            </a:fld>
            <a:endParaRPr lang="fr-BE"/>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B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pPr/>
              <a:t>‹N°›</a:t>
            </a:fld>
            <a:endParaRPr lang="fr-BE"/>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FR" dirty="0"/>
          </a:p>
        </p:txBody>
      </p:sp>
      <p:sp>
        <p:nvSpPr>
          <p:cNvPr id="2" name="Titre 1"/>
          <p:cNvSpPr>
            <a:spLocks noGrp="1"/>
          </p:cNvSpPr>
          <p:nvPr>
            <p:ph type="ctrTitle"/>
          </p:nvPr>
        </p:nvSpPr>
        <p:spPr/>
        <p:txBody>
          <a:bodyPr/>
          <a:lstStyle/>
          <a:p>
            <a:r>
              <a:rPr lang="fr-FR" dirty="0" smtClean="0"/>
              <a:t>Génie Logiciel</a:t>
            </a:r>
            <a:br>
              <a:rPr lang="fr-FR" dirty="0" smtClean="0"/>
            </a:br>
            <a:r>
              <a:rPr lang="fr-FR" dirty="0" smtClean="0"/>
              <a:t>-Introduction-</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E-type (type embarqué) - Ce logiciel fonctionne étroitement comme exigence d'un environnement réel. Ce logiciel a un haut degré d'évolution car il existe divers changements dans les lois, les taxes, etc. dans les situations réelles. Par exemple, logiciel de trafic en ligne.</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CYCLE DE VIE DU DEVELOPPEMENT LOGICIEL</a:t>
            </a:r>
            <a:endParaRPr lang="fr-FR" dirty="0"/>
          </a:p>
        </p:txBody>
      </p:sp>
      <p:sp>
        <p:nvSpPr>
          <p:cNvPr id="3" name="Espace réservé du contenu 2"/>
          <p:cNvSpPr>
            <a:spLocks noGrp="1"/>
          </p:cNvSpPr>
          <p:nvPr>
            <p:ph sz="quarter" idx="1"/>
          </p:nvPr>
        </p:nvSpPr>
        <p:spPr/>
        <p:txBody>
          <a:bodyPr/>
          <a:lstStyle/>
          <a:p>
            <a:r>
              <a:rPr lang="fr-FR" dirty="0" smtClean="0"/>
              <a:t>Le Cycle de vie du développement d’un logiciel (SDLC) est un ensemble d’étapes de la réalisation, de l’énoncé des besoins à la maintenance au retrait du logiciel sur le marché informatique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L’origine de ce découpage provient du constat que les erreurs ont un coût d’autant plus élevé qu’elles sont détectées tardivement dans le processus de réalisation. </a:t>
            </a:r>
          </a:p>
          <a:p>
            <a:r>
              <a:rPr lang="fr-FR" dirty="0" smtClean="0"/>
              <a:t>C’est ainsi que l’objectif principal du cycle de vie du développement d’un logiciel est de permettre la détection des erreurs au plus tôt et par conséquent, maîtriser la qualité du produit, les délais de sa réalisation et les coûts associés.</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ÉTAPES DU CYCLE DE VIE DU DEVELOPPEMENT D’UN LOGICIEL</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t>La communication ; </a:t>
            </a:r>
          </a:p>
          <a:p>
            <a:r>
              <a:rPr lang="fr-FR" dirty="0" smtClean="0"/>
              <a:t>La collection des exigences ; </a:t>
            </a:r>
          </a:p>
          <a:p>
            <a:r>
              <a:rPr lang="fr-FR" dirty="0" smtClean="0"/>
              <a:t>L’étude du préalable (faisabilité ou opportunité) ; </a:t>
            </a:r>
          </a:p>
          <a:p>
            <a:r>
              <a:rPr lang="fr-FR" dirty="0" smtClean="0"/>
              <a:t>Définition et analyse de besoins (Spécification) ; </a:t>
            </a:r>
          </a:p>
          <a:p>
            <a:r>
              <a:rPr lang="fr-FR" dirty="0" smtClean="0"/>
              <a:t>La conception du logiciel ; </a:t>
            </a:r>
          </a:p>
          <a:p>
            <a:r>
              <a:rPr lang="fr-FR" dirty="0" smtClean="0"/>
              <a:t>Le codage ; </a:t>
            </a:r>
          </a:p>
          <a:p>
            <a:r>
              <a:rPr lang="fr-FR" dirty="0" smtClean="0"/>
              <a:t>Les tests ; </a:t>
            </a:r>
          </a:p>
          <a:p>
            <a:r>
              <a:rPr lang="fr-FR" dirty="0" smtClean="0"/>
              <a:t>L’intégration ; </a:t>
            </a:r>
          </a:p>
          <a:p>
            <a:r>
              <a:rPr lang="fr-FR" dirty="0" smtClean="0"/>
              <a:t>L’installation ; </a:t>
            </a:r>
          </a:p>
          <a:p>
            <a:r>
              <a:rPr lang="fr-FR" dirty="0" smtClean="0"/>
              <a:t>La maintenance ; </a:t>
            </a:r>
          </a:p>
          <a:p>
            <a:r>
              <a:rPr lang="fr-FR" dirty="0" smtClean="0"/>
              <a:t>La disposition. </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endParaRPr lang="fr-FR"/>
          </a:p>
        </p:txBody>
      </p:sp>
      <p:pic>
        <p:nvPicPr>
          <p:cNvPr id="3074" name="Picture 2"/>
          <p:cNvPicPr>
            <a:picLocks noChangeAspect="1" noChangeArrowheads="1"/>
          </p:cNvPicPr>
          <p:nvPr/>
        </p:nvPicPr>
        <p:blipFill>
          <a:blip r:embed="rId2" cstate="print"/>
          <a:srcRect/>
          <a:stretch>
            <a:fillRect/>
          </a:stretch>
        </p:blipFill>
        <p:spPr bwMode="auto">
          <a:xfrm>
            <a:off x="787400" y="1701800"/>
            <a:ext cx="7569200" cy="345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COMMUNICATION</a:t>
            </a:r>
            <a:endParaRPr lang="fr-FR" dirty="0"/>
          </a:p>
        </p:txBody>
      </p:sp>
      <p:sp>
        <p:nvSpPr>
          <p:cNvPr id="3" name="Espace réservé du contenu 2"/>
          <p:cNvSpPr>
            <a:spLocks noGrp="1"/>
          </p:cNvSpPr>
          <p:nvPr>
            <p:ph sz="quarter" idx="1"/>
          </p:nvPr>
        </p:nvSpPr>
        <p:spPr/>
        <p:txBody>
          <a:bodyPr/>
          <a:lstStyle/>
          <a:p>
            <a:r>
              <a:rPr lang="fr-FR" dirty="0" smtClean="0"/>
              <a:t>C’est la première étape du cycle de vie de développement logiciel où l’utilisateur initie la demande du produit logiciel souhaité. Ce dernier contact le service du « provider » et essaie de négocier les termes du contrat. Il soumet alors sa demande à l’entreprise du fournisseur des services par écrit. </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COLLECTION DES EXIGENCES </a:t>
            </a:r>
            <a:endParaRPr lang="fr-FR" dirty="0"/>
          </a:p>
        </p:txBody>
      </p:sp>
      <p:sp>
        <p:nvSpPr>
          <p:cNvPr id="3" name="Espace réservé du contenu 2"/>
          <p:cNvSpPr>
            <a:spLocks noGrp="1"/>
          </p:cNvSpPr>
          <p:nvPr>
            <p:ph sz="quarter" idx="1"/>
          </p:nvPr>
        </p:nvSpPr>
        <p:spPr/>
        <p:txBody>
          <a:bodyPr>
            <a:normAutofit/>
          </a:bodyPr>
          <a:lstStyle/>
          <a:p>
            <a:r>
              <a:rPr lang="fr-FR" dirty="0" smtClean="0"/>
              <a:t>A ce niveau, l’équipe de développement discute avec certains partenaires des divers problèmes du domaine et essaie de proposer autant d’informations possibles sur les différentes exigences.   Les exigences sont collectées en utilisant un nombre donné des pratiques telles que : </a:t>
            </a:r>
          </a:p>
          <a:p>
            <a:pPr lvl="1"/>
            <a:r>
              <a:rPr lang="fr-FR" dirty="0" smtClean="0"/>
              <a:t>Etude du système ou logiciel existant ou obsolète ; </a:t>
            </a:r>
          </a:p>
          <a:p>
            <a:pPr lvl="1"/>
            <a:r>
              <a:rPr lang="fr-FR" dirty="0" smtClean="0"/>
              <a:t>Conduite des interviews auprès des utilisateurs et développeurs ; </a:t>
            </a:r>
          </a:p>
          <a:p>
            <a:pPr lvl="1"/>
            <a:r>
              <a:rPr lang="fr-FR" dirty="0" smtClean="0"/>
              <a:t>Référencer aux différentes bases de données ;</a:t>
            </a:r>
          </a:p>
          <a:p>
            <a:pPr lvl="1"/>
            <a:r>
              <a:rPr lang="fr-FR" dirty="0" smtClean="0"/>
              <a:t>Et la collection des réponses au moyen de questionnaires. </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ÉTUDE DU PREALABLE (étude de l’opportunité) </a:t>
            </a:r>
            <a:endParaRPr lang="fr-FR" dirty="0"/>
          </a:p>
        </p:txBody>
      </p:sp>
      <p:sp>
        <p:nvSpPr>
          <p:cNvPr id="3" name="Espace réservé du contenu 2"/>
          <p:cNvSpPr>
            <a:spLocks noGrp="1"/>
          </p:cNvSpPr>
          <p:nvPr>
            <p:ph sz="quarter" idx="1"/>
          </p:nvPr>
        </p:nvSpPr>
        <p:spPr/>
        <p:txBody>
          <a:bodyPr>
            <a:normAutofit/>
          </a:bodyPr>
          <a:lstStyle/>
          <a:p>
            <a:r>
              <a:rPr lang="fr-FR" sz="2800" dirty="0" smtClean="0"/>
              <a:t>Le développement est précédé d’une étude d’opportunité ou étude préalable. Cette phase a comme objectif de répondre aux questions suivantes : </a:t>
            </a:r>
          </a:p>
          <a:p>
            <a:pPr lvl="1"/>
            <a:r>
              <a:rPr lang="fr-FR" sz="2800" dirty="0" smtClean="0"/>
              <a:t>Pourquoi développer le logiciel ? </a:t>
            </a:r>
          </a:p>
          <a:p>
            <a:pPr lvl="1"/>
            <a:r>
              <a:rPr lang="fr-FR" sz="2800" dirty="0" smtClean="0"/>
              <a:t>Comment procéder pour faire ce développement ?</a:t>
            </a:r>
          </a:p>
          <a:p>
            <a:pPr lvl="1"/>
            <a:r>
              <a:rPr lang="fr-FR" sz="2800" dirty="0" smtClean="0"/>
              <a:t>Quels moyens faut-il mettre en œuvre ?</a:t>
            </a:r>
            <a:endParaRPr lang="fr-FR"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r>
              <a:rPr lang="fr-FR" dirty="0" smtClean="0"/>
              <a:t>Elle comprend à la fois des aspects techniques et de gestion. Parmi les tâches techniques, groupées sous le terme étude préalable, on peut citer : </a:t>
            </a:r>
          </a:p>
          <a:p>
            <a:pPr lvl="1"/>
            <a:r>
              <a:rPr lang="fr-FR" dirty="0" smtClean="0"/>
              <a:t>Dresser un état de l’existant et faire une analyse de ses forces et faiblesses ; </a:t>
            </a:r>
          </a:p>
          <a:p>
            <a:pPr lvl="1"/>
            <a:r>
              <a:rPr lang="fr-FR" dirty="0" smtClean="0"/>
              <a:t>Identifier les idées ou besoins de l’utilisateur ; </a:t>
            </a:r>
          </a:p>
          <a:p>
            <a:pPr lvl="1"/>
            <a:r>
              <a:rPr lang="fr-FR" dirty="0" smtClean="0"/>
              <a:t>Formuler des solutions potentielles ; </a:t>
            </a:r>
          </a:p>
          <a:p>
            <a:pPr lvl="1"/>
            <a:r>
              <a:rPr lang="fr-FR" dirty="0" smtClean="0"/>
              <a:t>Faire des études de faisabilité ; </a:t>
            </a:r>
          </a:p>
          <a:p>
            <a:pPr lvl="1"/>
            <a:r>
              <a:rPr lang="fr-FR" dirty="0" smtClean="0"/>
              <a:t>Planifier la transition entre l’ancien logiciel et le nouveau, s’il y a lieu ; </a:t>
            </a:r>
          </a:p>
          <a:p>
            <a:pPr lvl="1"/>
            <a:r>
              <a:rPr lang="fr-FR" dirty="0" smtClean="0"/>
              <a:t>Affiner ou finaliser l’énoncé des besoins de l’utilisateur.</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Ingénierie du logiciel</a:t>
            </a:r>
            <a:endParaRPr lang="fr-FR" dirty="0"/>
          </a:p>
        </p:txBody>
      </p:sp>
      <p:sp>
        <p:nvSpPr>
          <p:cNvPr id="3" name="Espace réservé du contenu 2"/>
          <p:cNvSpPr>
            <a:spLocks noGrp="1"/>
          </p:cNvSpPr>
          <p:nvPr>
            <p:ph sz="quarter" idx="1"/>
          </p:nvPr>
        </p:nvSpPr>
        <p:spPr/>
        <p:txBody>
          <a:bodyPr>
            <a:normAutofit fontScale="92500" lnSpcReduction="20000"/>
          </a:bodyPr>
          <a:lstStyle/>
          <a:p>
            <a:r>
              <a:rPr lang="fr-FR" dirty="0" smtClean="0">
                <a:solidFill>
                  <a:srgbClr val="FF0000"/>
                </a:solidFill>
              </a:rPr>
              <a:t>Le génie logiciel </a:t>
            </a:r>
            <a:r>
              <a:rPr lang="fr-FR" dirty="0" smtClean="0"/>
              <a:t>est un domaine des sciences de l’ingénieur dont l’objet d’étude est la conception, la fabrication, et la maintenance des systèmes informatiques. </a:t>
            </a:r>
          </a:p>
          <a:p>
            <a:r>
              <a:rPr lang="fr-FR" dirty="0" smtClean="0">
                <a:solidFill>
                  <a:srgbClr val="FF0000"/>
                </a:solidFill>
              </a:rPr>
              <a:t>Un système </a:t>
            </a:r>
            <a:r>
              <a:rPr lang="fr-FR" dirty="0" smtClean="0"/>
              <a:t>est un ensemble d’éléments interagissant entre eux suivant un certains nombre de principes et de règles dans le but de réaliser un objectif. </a:t>
            </a:r>
          </a:p>
          <a:p>
            <a:r>
              <a:rPr lang="fr-FR" dirty="0" smtClean="0">
                <a:solidFill>
                  <a:srgbClr val="FF0000"/>
                </a:solidFill>
              </a:rPr>
              <a:t>Un logiciel </a:t>
            </a:r>
            <a:r>
              <a:rPr lang="fr-FR" dirty="0" smtClean="0"/>
              <a:t>est un ensemble d’entités nécessaires au fonctionnement d’un processus de traitement automatique de l’information. Parmi ces entités, on trouve par exemple : des programmes (en format code source ou exécutables);des documentations d’utilisation ;des informations de configuration.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DEFINITION ET ANALYSE DES BESOINS (spécification)</a:t>
            </a:r>
            <a:endParaRPr lang="fr-FR" dirty="0"/>
          </a:p>
        </p:txBody>
      </p:sp>
      <p:sp>
        <p:nvSpPr>
          <p:cNvPr id="3" name="Espace réservé du contenu 2"/>
          <p:cNvSpPr>
            <a:spLocks noGrp="1"/>
          </p:cNvSpPr>
          <p:nvPr>
            <p:ph sz="quarter" idx="1"/>
          </p:nvPr>
        </p:nvSpPr>
        <p:spPr/>
        <p:txBody>
          <a:bodyPr/>
          <a:lstStyle/>
          <a:p>
            <a:r>
              <a:rPr lang="fr-FR" dirty="0" smtClean="0"/>
              <a:t>Lors de la phase d’analyse, également appelée phase de spécification (</a:t>
            </a:r>
            <a:r>
              <a:rPr lang="fr-FR" dirty="0" err="1" smtClean="0"/>
              <a:t>requirements</a:t>
            </a:r>
            <a:r>
              <a:rPr lang="fr-FR" dirty="0" smtClean="0"/>
              <a:t> phase, </a:t>
            </a:r>
            <a:r>
              <a:rPr lang="fr-FR" dirty="0" err="1" smtClean="0"/>
              <a:t>analysis</a:t>
            </a:r>
            <a:r>
              <a:rPr lang="fr-FR" dirty="0" smtClean="0"/>
              <a:t> phase, </a:t>
            </a:r>
            <a:r>
              <a:rPr lang="fr-FR" dirty="0" err="1" smtClean="0"/>
              <a:t>definition</a:t>
            </a:r>
            <a:r>
              <a:rPr lang="fr-FR" dirty="0" smtClean="0"/>
              <a:t> phase), on analyse les besoins de l’utilisateur ou du système englobant et on définit ce que le logiciel devra faire. </a:t>
            </a:r>
          </a:p>
          <a:p>
            <a:r>
              <a:rPr lang="fr-FR" dirty="0" smtClean="0"/>
              <a:t>Le résultat de la phase d’analyse est consigné dans un document appelé « cahier des charges du logiciel ou spécification du logiciel », en anglais : « software </a:t>
            </a:r>
            <a:r>
              <a:rPr lang="fr-FR" dirty="0" err="1" smtClean="0"/>
              <a:t>requirements</a:t>
            </a:r>
            <a:r>
              <a:rPr lang="fr-FR" dirty="0" smtClean="0"/>
              <a:t>, software </a:t>
            </a:r>
            <a:r>
              <a:rPr lang="fr-FR" dirty="0" err="1" smtClean="0"/>
              <a:t>specification</a:t>
            </a:r>
            <a:r>
              <a:rPr lang="fr-FR" dirty="0" smtClean="0"/>
              <a:t> ou </a:t>
            </a:r>
            <a:r>
              <a:rPr lang="fr-FR" dirty="0" err="1" smtClean="0"/>
              <a:t>requirements</a:t>
            </a:r>
            <a:r>
              <a:rPr lang="fr-FR" dirty="0" smtClean="0"/>
              <a:t> </a:t>
            </a:r>
            <a:r>
              <a:rPr lang="fr-FR" dirty="0" err="1" smtClean="0"/>
              <a:t>specification</a:t>
            </a:r>
            <a:r>
              <a:rPr lang="fr-FR" dirty="0" smtClean="0"/>
              <a:t> ».</a:t>
            </a:r>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CONCEPTION DU LOGICIEL </a:t>
            </a:r>
            <a:endParaRPr lang="fr-FR" dirty="0"/>
          </a:p>
        </p:txBody>
      </p:sp>
      <p:sp>
        <p:nvSpPr>
          <p:cNvPr id="3" name="Espace réservé du contenu 2"/>
          <p:cNvSpPr>
            <a:spLocks noGrp="1"/>
          </p:cNvSpPr>
          <p:nvPr>
            <p:ph sz="quarter" idx="1"/>
          </p:nvPr>
        </p:nvSpPr>
        <p:spPr/>
        <p:txBody>
          <a:bodyPr/>
          <a:lstStyle/>
          <a:p>
            <a:pPr>
              <a:buNone/>
            </a:pPr>
            <a:r>
              <a:rPr lang="fr-FR" dirty="0" smtClean="0"/>
              <a:t>La phase d’analyse est suivie de la phase de conception, généralement décomposée en deux phases successives : </a:t>
            </a:r>
          </a:p>
          <a:p>
            <a:r>
              <a:rPr lang="fr-FR" dirty="0" smtClean="0">
                <a:solidFill>
                  <a:srgbClr val="FF0000"/>
                </a:solidFill>
              </a:rPr>
              <a:t>Conception générale </a:t>
            </a:r>
            <a:r>
              <a:rPr lang="fr-FR" dirty="0" smtClean="0"/>
              <a:t>ou conception architecturale (</a:t>
            </a:r>
            <a:r>
              <a:rPr lang="fr-FR" dirty="0" err="1" smtClean="0"/>
              <a:t>preliminary</a:t>
            </a:r>
            <a:r>
              <a:rPr lang="fr-FR" dirty="0" smtClean="0"/>
              <a:t> design ou architectural design) : Si nécessaire, il faut commencer par l’ébauche de plusieurs variantes de solutions et choisir celle qui offre le meilleur rapport entre coûts et avantages. Il faut ensuite figer la solution retenue, la décrire et la détailler.</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solidFill>
                  <a:srgbClr val="FF0000"/>
                </a:solidFill>
              </a:rPr>
              <a:t>Conception détaillée </a:t>
            </a:r>
            <a:r>
              <a:rPr lang="fr-FR" dirty="0" smtClean="0"/>
              <a:t>(</a:t>
            </a:r>
            <a:r>
              <a:rPr lang="fr-FR" dirty="0" err="1" smtClean="0"/>
              <a:t>detailed</a:t>
            </a:r>
            <a:r>
              <a:rPr lang="fr-FR" dirty="0" smtClean="0"/>
              <a:t> design) : La conception détaillée affine la conception générale. Elle commence par décomposer les entités découvertes lors de la conception générale en entités plus élémentaires. Cette décomposition doit être poursuivie jusqu’au niveau où les entités sont faciles à implémenter et à tester, c’est-à-dire correspondent à des composants logiciels élémentaires.</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CODAGE</a:t>
            </a:r>
            <a:endParaRPr lang="fr-FR" dirty="0"/>
          </a:p>
        </p:txBody>
      </p:sp>
      <p:sp>
        <p:nvSpPr>
          <p:cNvPr id="3" name="Espace réservé du contenu 2"/>
          <p:cNvSpPr>
            <a:spLocks noGrp="1"/>
          </p:cNvSpPr>
          <p:nvPr>
            <p:ph sz="quarter" idx="1"/>
          </p:nvPr>
        </p:nvSpPr>
        <p:spPr/>
        <p:txBody>
          <a:bodyPr/>
          <a:lstStyle/>
          <a:p>
            <a:r>
              <a:rPr lang="fr-FR" dirty="0" smtClean="0"/>
              <a:t>Après la conception détaillée, on peut passer à la phase de codage, également appelée phase de construction, phase de réalisation ou phase d’implémentation (implémentation phase, construction phase, </a:t>
            </a:r>
            <a:r>
              <a:rPr lang="fr-FR" dirty="0" err="1" smtClean="0"/>
              <a:t>coding</a:t>
            </a:r>
            <a:r>
              <a:rPr lang="fr-FR" dirty="0" smtClean="0"/>
              <a:t> phase). Lors de cette phase, la conception détaillée est traduite dans un langage de programmation.</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a:t>
            </a:r>
            <a:endParaRPr lang="fr-FR" dirty="0"/>
          </a:p>
        </p:txBody>
      </p:sp>
      <p:sp>
        <p:nvSpPr>
          <p:cNvPr id="3" name="Espace réservé du contenu 2"/>
          <p:cNvSpPr>
            <a:spLocks noGrp="1"/>
          </p:cNvSpPr>
          <p:nvPr>
            <p:ph sz="quarter" idx="1"/>
          </p:nvPr>
        </p:nvSpPr>
        <p:spPr/>
        <p:txBody>
          <a:bodyPr/>
          <a:lstStyle/>
          <a:p>
            <a:r>
              <a:rPr lang="fr-FR" dirty="0" smtClean="0"/>
              <a:t>La phase d’implémentation est suivie de la phase de test (test phase). Durant cette phase, les composants du logiciel sont évalués et intégrés, et le logiciel lui-même est évalué pour déterminer s’il satisfait la spécification élaborée lors de la phase d’analyse. Cette phase est en général subdivisée en plusieurs phases. </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lnSpcReduction="10000"/>
          </a:bodyPr>
          <a:lstStyle/>
          <a:p>
            <a:r>
              <a:rPr lang="fr-FR" dirty="0" smtClean="0"/>
              <a:t>Lors des tests unitaires (unit test), on évalue chaque composant individuellement pour s’assurer qu’il est conforme à la conception détaillée. Si ce n’est déjà fait, il faut élaborer pour chaque composant un jeu de données de tests. Il faut ensuite exécuter le composant avec ce jeu, comparer les résultats obtenus aux résultats attendus, et consigner le tout dans le document des tests unitaires. S’il s’avère qu’un composant comporte des erreurs, il est renvoyé à son auteur, qui devra diagnostiquer la cause de l’erreur puis corriger le composant. Le test unitaire de ce composant est alors à reprendre.</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INTEGRATION</a:t>
            </a:r>
            <a:endParaRPr lang="fr-FR" dirty="0"/>
          </a:p>
        </p:txBody>
      </p:sp>
      <p:sp>
        <p:nvSpPr>
          <p:cNvPr id="3" name="Espace réservé du contenu 2"/>
          <p:cNvSpPr>
            <a:spLocks noGrp="1"/>
          </p:cNvSpPr>
          <p:nvPr>
            <p:ph sz="quarter" idx="1"/>
          </p:nvPr>
        </p:nvSpPr>
        <p:spPr/>
        <p:txBody>
          <a:bodyPr/>
          <a:lstStyle/>
          <a:p>
            <a:r>
              <a:rPr lang="fr-FR" dirty="0" smtClean="0"/>
              <a:t>Après avoir effectué avec succès la phase des tests de tous les composants, on peut procéder à leur assemblage, qui est effectué pendant la phase d’intégration (intégration phase). Pendant cette phase, on vérifie également la bonne facture des composants assemblés, ce qu’on appelle le test d’intégration (intégration test). </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20000"/>
          </a:bodyPr>
          <a:lstStyle/>
          <a:p>
            <a:r>
              <a:rPr lang="fr-FR" dirty="0" smtClean="0"/>
              <a:t>On peut donc distinguer les actions suivantes : </a:t>
            </a:r>
          </a:p>
          <a:p>
            <a:r>
              <a:rPr lang="fr-FR" dirty="0" smtClean="0"/>
              <a:t>construire par assemblage un composant à partir de composants plus petits ; </a:t>
            </a:r>
          </a:p>
          <a:p>
            <a:r>
              <a:rPr lang="fr-FR" dirty="0" smtClean="0"/>
              <a:t>exécuter les tests pour le composant assemblé et enregistrer les résultats ; </a:t>
            </a:r>
          </a:p>
          <a:p>
            <a:r>
              <a:rPr lang="fr-FR" dirty="0" smtClean="0"/>
              <a:t>comparer les résultats obtenus aux résultats attendus ; </a:t>
            </a:r>
          </a:p>
          <a:p>
            <a:r>
              <a:rPr lang="fr-FR" dirty="0" smtClean="0"/>
              <a:t>si le composant n’est pas conforme, engager la procédure de modification ; </a:t>
            </a:r>
          </a:p>
          <a:p>
            <a:r>
              <a:rPr lang="fr-FR" dirty="0" smtClean="0"/>
              <a:t>si le composant est conforme, rédiger les comptes-rendus du test d’intégration et archiver sur support informatique les sources, objets compilés, images exécutables, les jeux de tests et leurs résultats. </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a:t>
            </a:r>
            <a:endParaRPr lang="fr-FR" dirty="0"/>
          </a:p>
        </p:txBody>
      </p:sp>
      <p:sp>
        <p:nvSpPr>
          <p:cNvPr id="3" name="Espace réservé du contenu 2"/>
          <p:cNvSpPr>
            <a:spLocks noGrp="1"/>
          </p:cNvSpPr>
          <p:nvPr>
            <p:ph sz="quarter" idx="1"/>
          </p:nvPr>
        </p:nvSpPr>
        <p:spPr/>
        <p:txBody>
          <a:bodyPr/>
          <a:lstStyle/>
          <a:p>
            <a:r>
              <a:rPr lang="fr-FR" dirty="0" smtClean="0"/>
              <a:t>Après avoir intégré le logiciel, on peut l’installer dans son environnement d’exploitation, ou dans un environnement qui simule cet environnement d’exploitation, et le tester pour s’assurer qu’il se comporte comme requis dans la spécification élaborée lors de la phase d’analyse. </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MAINTENANCE</a:t>
            </a:r>
            <a:endParaRPr lang="fr-FR" dirty="0"/>
          </a:p>
        </p:txBody>
      </p:sp>
      <p:sp>
        <p:nvSpPr>
          <p:cNvPr id="3" name="Espace réservé du contenu 2"/>
          <p:cNvSpPr>
            <a:spLocks noGrp="1"/>
          </p:cNvSpPr>
          <p:nvPr>
            <p:ph sz="quarter" idx="1"/>
          </p:nvPr>
        </p:nvSpPr>
        <p:spPr/>
        <p:txBody>
          <a:bodyPr/>
          <a:lstStyle/>
          <a:p>
            <a:r>
              <a:rPr lang="fr-FR" dirty="0" smtClean="0"/>
              <a:t>Après l’installation suit la phase d’exploitation et de maintenance (</a:t>
            </a:r>
            <a:r>
              <a:rPr lang="fr-FR" dirty="0" err="1" smtClean="0"/>
              <a:t>operation</a:t>
            </a:r>
            <a:r>
              <a:rPr lang="fr-FR" dirty="0" smtClean="0"/>
              <a:t> and maintenance phase). Le logiciel est maintenant employé dans son environnement opérationnel, son comportement est surveillé et, si nécessaire, il est modifié. Cette dernière activité s’appelle la maintenance du logiciel (software maintenance).</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r>
              <a:rPr lang="fr-FR" dirty="0" smtClean="0">
                <a:solidFill>
                  <a:srgbClr val="FF0000"/>
                </a:solidFill>
              </a:rPr>
              <a:t>Un modèle </a:t>
            </a:r>
            <a:r>
              <a:rPr lang="fr-FR" dirty="0" smtClean="0"/>
              <a:t>: est une représentation schématique de la réalité. </a:t>
            </a:r>
          </a:p>
          <a:p>
            <a:r>
              <a:rPr lang="fr-FR" dirty="0" smtClean="0">
                <a:solidFill>
                  <a:srgbClr val="FF0000"/>
                </a:solidFill>
              </a:rPr>
              <a:t>Une base de Données</a:t>
            </a:r>
            <a:r>
              <a:rPr lang="fr-FR" dirty="0" smtClean="0"/>
              <a:t>: ensemble des données (de l'organisation) structurées et liées entre elles : stocké sur support à accès direct (disque magnétique) ; géré par un SGBD (Système de Gestion de Bases de Données), et accessible par un ensemble d'applications. </a:t>
            </a:r>
          </a:p>
          <a:p>
            <a:r>
              <a:rPr lang="fr-FR" dirty="0" smtClean="0">
                <a:solidFill>
                  <a:srgbClr val="FF0000"/>
                </a:solidFill>
              </a:rPr>
              <a:t>Une analyse </a:t>
            </a:r>
            <a:r>
              <a:rPr lang="fr-FR" dirty="0" smtClean="0"/>
              <a:t>: c’est un processus d'examen de l'existant </a:t>
            </a:r>
          </a:p>
          <a:p>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DISPOSITION</a:t>
            </a:r>
            <a:endParaRPr lang="fr-FR" dirty="0"/>
          </a:p>
        </p:txBody>
      </p:sp>
      <p:sp>
        <p:nvSpPr>
          <p:cNvPr id="3" name="Espace réservé du contenu 2"/>
          <p:cNvSpPr>
            <a:spLocks noGrp="1"/>
          </p:cNvSpPr>
          <p:nvPr>
            <p:ph sz="quarter" idx="1"/>
          </p:nvPr>
        </p:nvSpPr>
        <p:spPr/>
        <p:txBody>
          <a:bodyPr>
            <a:normAutofit fontScale="92500" lnSpcReduction="10000"/>
          </a:bodyPr>
          <a:lstStyle/>
          <a:p>
            <a:r>
              <a:rPr lang="fr-FR" dirty="0" smtClean="0"/>
              <a:t>Comme en informatique, le temps est un facteur indispensable qui doit être surveillé quant à tout ce qui concerne le développement des produits informatiques. C’est ainsi qu’un logiciel peut subir une détérioration proportionnellement à sa performance. Il peut être complètement obsolète ou exigera une intense mise à jour. Cette phase inclut l’archivage des données et les exigences de composants logiciels ; la fermeture du système ; la disposition planifiée des activités et de la terminaison du système quant à la période appropriée de la terminaison du logiciel. Bref, cette phase concerne la gestion de versions. </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solidFill>
                  <a:srgbClr val="FF0000"/>
                </a:solidFill>
              </a:rPr>
              <a:t>Une Conception </a:t>
            </a:r>
            <a:r>
              <a:rPr lang="fr-FR" dirty="0" smtClean="0"/>
              <a:t>: est un processus de définition de la future application informatique. </a:t>
            </a:r>
          </a:p>
          <a:p>
            <a:r>
              <a:rPr lang="fr-FR" dirty="0" smtClean="0">
                <a:solidFill>
                  <a:srgbClr val="FF0000"/>
                </a:solidFill>
              </a:rPr>
              <a:t>Un système d'Information </a:t>
            </a:r>
            <a:r>
              <a:rPr lang="fr-FR" dirty="0" smtClean="0"/>
              <a:t>: ensemble des moyens (humains et matériels) et des méthodes se rapportant au traitement de l'information d'une organisation.</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301752" y="1527048"/>
            <a:ext cx="4270248" cy="4572000"/>
          </a:xfrm>
        </p:spPr>
        <p:txBody>
          <a:bodyPr>
            <a:normAutofit/>
          </a:bodyPr>
          <a:lstStyle/>
          <a:p>
            <a:r>
              <a:rPr lang="fr-FR" dirty="0" smtClean="0"/>
              <a:t>Le logiciel est une collection de code exécutable, des bibliothèques associées et de  documentations. </a:t>
            </a:r>
          </a:p>
          <a:p>
            <a:r>
              <a:rPr lang="fr-FR" dirty="0" smtClean="0"/>
              <a:t>Ainsi, lorsque le logiciel, est conçu pour une exigence spécifique, il est appelé un « produit logiciel »</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496611" y="1700808"/>
            <a:ext cx="4683901" cy="37101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r>
              <a:rPr lang="fr-FR" dirty="0" smtClean="0"/>
              <a:t>Le génie logiciel englobe les tâches suivantes : </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196975" y="1925662"/>
            <a:ext cx="6750050" cy="431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77500" lnSpcReduction="20000"/>
          </a:bodyPr>
          <a:lstStyle/>
          <a:p>
            <a:r>
              <a:rPr lang="fr-FR" dirty="0" smtClean="0"/>
              <a:t>La </a:t>
            </a:r>
            <a:r>
              <a:rPr lang="fr-FR" dirty="0" smtClean="0">
                <a:solidFill>
                  <a:srgbClr val="FF0000"/>
                </a:solidFill>
              </a:rPr>
              <a:t>Spécification</a:t>
            </a:r>
            <a:r>
              <a:rPr lang="fr-FR" dirty="0" smtClean="0"/>
              <a:t> : capture des besoins, cahier des charges, spécifications fonctionnelles et techniques </a:t>
            </a:r>
          </a:p>
          <a:p>
            <a:r>
              <a:rPr lang="fr-FR" dirty="0" smtClean="0"/>
              <a:t>La </a:t>
            </a:r>
            <a:r>
              <a:rPr lang="fr-FR" dirty="0" smtClean="0">
                <a:solidFill>
                  <a:srgbClr val="FF0000"/>
                </a:solidFill>
              </a:rPr>
              <a:t>Conception</a:t>
            </a:r>
            <a:r>
              <a:rPr lang="fr-FR" dirty="0" smtClean="0"/>
              <a:t> : analyse, choix de la modélisation, définition de l'architecture, définition des modules et interfaces, définition des algorithmes </a:t>
            </a:r>
          </a:p>
          <a:p>
            <a:r>
              <a:rPr lang="fr-FR" dirty="0" smtClean="0">
                <a:solidFill>
                  <a:srgbClr val="FF0000"/>
                </a:solidFill>
              </a:rPr>
              <a:t>L’Implantation</a:t>
            </a:r>
            <a:r>
              <a:rPr lang="fr-FR" dirty="0" smtClean="0"/>
              <a:t> : choix d'implantations, codage du logiciel dans un langage cible </a:t>
            </a:r>
          </a:p>
          <a:p>
            <a:r>
              <a:rPr lang="fr-FR" dirty="0" smtClean="0">
                <a:solidFill>
                  <a:srgbClr val="FF0000"/>
                </a:solidFill>
              </a:rPr>
              <a:t>L’Intégration</a:t>
            </a:r>
            <a:r>
              <a:rPr lang="fr-FR" dirty="0" smtClean="0"/>
              <a:t> : assemblage des différentes parties du logiciel </a:t>
            </a:r>
          </a:p>
          <a:p>
            <a:r>
              <a:rPr lang="fr-FR" dirty="0" smtClean="0"/>
              <a:t>La </a:t>
            </a:r>
            <a:r>
              <a:rPr lang="fr-FR" dirty="0" smtClean="0">
                <a:solidFill>
                  <a:srgbClr val="FF0000"/>
                </a:solidFill>
              </a:rPr>
              <a:t>Documentation</a:t>
            </a:r>
            <a:r>
              <a:rPr lang="fr-FR" dirty="0" smtClean="0"/>
              <a:t> : manuel d'utilisation, aide en ligne </a:t>
            </a:r>
          </a:p>
          <a:p>
            <a:r>
              <a:rPr lang="fr-FR" dirty="0" smtClean="0"/>
              <a:t>La </a:t>
            </a:r>
            <a:r>
              <a:rPr lang="fr-FR" dirty="0" smtClean="0">
                <a:solidFill>
                  <a:srgbClr val="FF0000"/>
                </a:solidFill>
              </a:rPr>
              <a:t>vérification</a:t>
            </a:r>
            <a:r>
              <a:rPr lang="fr-FR" dirty="0" smtClean="0"/>
              <a:t> : tests fonctionnels, tests de la fiabilité, tests de la sûreté </a:t>
            </a:r>
          </a:p>
          <a:p>
            <a:r>
              <a:rPr lang="fr-FR" dirty="0" smtClean="0"/>
              <a:t>La </a:t>
            </a:r>
            <a:r>
              <a:rPr lang="fr-FR" dirty="0" smtClean="0">
                <a:solidFill>
                  <a:srgbClr val="FF0000"/>
                </a:solidFill>
              </a:rPr>
              <a:t>Validation</a:t>
            </a:r>
            <a:r>
              <a:rPr lang="fr-FR" dirty="0" smtClean="0"/>
              <a:t> : recette du logiciel, conformité aux exigences du CDC </a:t>
            </a:r>
          </a:p>
          <a:p>
            <a:r>
              <a:rPr lang="fr-FR" dirty="0" smtClean="0"/>
              <a:t>Le </a:t>
            </a:r>
            <a:r>
              <a:rPr lang="fr-FR" dirty="0" smtClean="0">
                <a:solidFill>
                  <a:srgbClr val="FF0000"/>
                </a:solidFill>
              </a:rPr>
              <a:t>Déploiement</a:t>
            </a:r>
            <a:r>
              <a:rPr lang="fr-FR" dirty="0" smtClean="0"/>
              <a:t> : livraison, installation, formation </a:t>
            </a:r>
          </a:p>
          <a:p>
            <a:r>
              <a:rPr lang="fr-FR" dirty="0" smtClean="0"/>
              <a:t>La </a:t>
            </a:r>
            <a:r>
              <a:rPr lang="fr-FR" dirty="0" smtClean="0">
                <a:solidFill>
                  <a:srgbClr val="FF0000"/>
                </a:solidFill>
              </a:rPr>
              <a:t>Maintenance</a:t>
            </a:r>
            <a:r>
              <a:rPr lang="fr-FR" dirty="0" smtClean="0"/>
              <a:t> : corrections, et évolutions. </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LOIS D'EVOLUTION DU LOGICIEL </a:t>
            </a:r>
            <a:endParaRPr lang="fr-FR" dirty="0"/>
          </a:p>
        </p:txBody>
      </p:sp>
      <p:sp>
        <p:nvSpPr>
          <p:cNvPr id="3" name="Espace réservé du contenu 2"/>
          <p:cNvSpPr>
            <a:spLocks noGrp="1"/>
          </p:cNvSpPr>
          <p:nvPr>
            <p:ph sz="quarter" idx="1"/>
          </p:nvPr>
        </p:nvSpPr>
        <p:spPr/>
        <p:txBody>
          <a:bodyPr/>
          <a:lstStyle/>
          <a:p>
            <a:endParaRPr lang="fr-FR"/>
          </a:p>
        </p:txBody>
      </p:sp>
      <p:pic>
        <p:nvPicPr>
          <p:cNvPr id="2050" name="Picture 2"/>
          <p:cNvPicPr>
            <a:picLocks noChangeAspect="1" noChangeArrowheads="1"/>
          </p:cNvPicPr>
          <p:nvPr/>
        </p:nvPicPr>
        <p:blipFill>
          <a:blip r:embed="rId2" cstate="print"/>
          <a:srcRect/>
          <a:stretch>
            <a:fillRect/>
          </a:stretch>
        </p:blipFill>
        <p:spPr bwMode="auto">
          <a:xfrm>
            <a:off x="1190625" y="1984375"/>
            <a:ext cx="6762750" cy="288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fontScale="92500" lnSpcReduction="20000"/>
          </a:bodyPr>
          <a:lstStyle/>
          <a:p>
            <a:r>
              <a:rPr lang="fr-FR" dirty="0" smtClean="0"/>
              <a:t>Type S (type statique) - Il s’agit d’un logiciel qui fonctionne selon des spécifications et des solutions définies. La solution et la méthode pour y parvenir, les deux sont immédiatement comprises avant le codage. Le logiciel de type s est le moins soumis à des modifications, ce qui en fait le plus simple. Par exemple, programme de calculatrice pour le calcul mathématique. </a:t>
            </a:r>
          </a:p>
          <a:p>
            <a:r>
              <a:rPr lang="fr-FR" dirty="0" smtClean="0"/>
              <a:t>Type P (type pratique) - Il s'agit d'un logiciel avec un ensemble de procédures. Ceci est défini par exactement ce que les procédures peuvent faire. Dans ce logiciel, les spécifications peuvent être décrites mais la solution n’est pas évidente instantanément. Par exemple, un logiciel de jeu.</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1932</TotalTime>
  <Words>1763</Words>
  <Application>Microsoft Office PowerPoint</Application>
  <PresentationFormat>Affichage à l'écran (4:3)</PresentationFormat>
  <Paragraphs>88</Paragraphs>
  <Slides>30</Slides>
  <Notes>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Civil</vt:lpstr>
      <vt:lpstr>Génie Logiciel -Introduction-</vt:lpstr>
      <vt:lpstr>Ingénierie du logiciel</vt:lpstr>
      <vt:lpstr>Diapositive 3</vt:lpstr>
      <vt:lpstr>Diapositive 4</vt:lpstr>
      <vt:lpstr>Diapositive 5</vt:lpstr>
      <vt:lpstr>Diapositive 6</vt:lpstr>
      <vt:lpstr>Diapositive 7</vt:lpstr>
      <vt:lpstr>LOIS D'EVOLUTION DU LOGICIEL </vt:lpstr>
      <vt:lpstr>Diapositive 9</vt:lpstr>
      <vt:lpstr>Diapositive 10</vt:lpstr>
      <vt:lpstr>Diapositive 11</vt:lpstr>
      <vt:lpstr>LE CYCLE DE VIE DU DEVELOPPEMENT LOGICIEL</vt:lpstr>
      <vt:lpstr>Diapositive 13</vt:lpstr>
      <vt:lpstr>ÉTAPES DU CYCLE DE VIE DU DEVELOPPEMENT D’UN LOGICIEL</vt:lpstr>
      <vt:lpstr>Diapositive 15</vt:lpstr>
      <vt:lpstr>LA COMMUNICATION</vt:lpstr>
      <vt:lpstr>LA COLLECTION DES EXIGENCES </vt:lpstr>
      <vt:lpstr>ÉTUDE DU PREALABLE (étude de l’opportunité) </vt:lpstr>
      <vt:lpstr>Diapositive 19</vt:lpstr>
      <vt:lpstr>DEFINITION ET ANALYSE DES BESOINS (spécification)</vt:lpstr>
      <vt:lpstr>LA CONCEPTION DU LOGICIEL </vt:lpstr>
      <vt:lpstr>Diapositive 22</vt:lpstr>
      <vt:lpstr>LE CODAGE</vt:lpstr>
      <vt:lpstr>TESTS</vt:lpstr>
      <vt:lpstr>Diapositive 25</vt:lpstr>
      <vt:lpstr>INTEGRATION</vt:lpstr>
      <vt:lpstr>Diapositive 27</vt:lpstr>
      <vt:lpstr>INSTALLATION</vt:lpstr>
      <vt:lpstr>MAINTENANCE</vt:lpstr>
      <vt:lpstr>DISPOSITION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Marouane Chriss</dc:creator>
  <cp:lastModifiedBy>HP</cp:lastModifiedBy>
  <cp:revision>25</cp:revision>
  <dcterms:created xsi:type="dcterms:W3CDTF">2021-10-10T17:56:14Z</dcterms:created>
  <dcterms:modified xsi:type="dcterms:W3CDTF">2021-10-23T11:00:08Z</dcterms:modified>
</cp:coreProperties>
</file>