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21"/>
  </p:notesMasterIdLst>
  <p:sldIdLst>
    <p:sldId id="256" r:id="rId5"/>
    <p:sldId id="258" r:id="rId6"/>
    <p:sldId id="257" r:id="rId7"/>
    <p:sldId id="259" r:id="rId8"/>
    <p:sldId id="260" r:id="rId9"/>
    <p:sldId id="263" r:id="rId10"/>
    <p:sldId id="261" r:id="rId11"/>
    <p:sldId id="262" r:id="rId12"/>
    <p:sldId id="266" r:id="rId13"/>
    <p:sldId id="267" r:id="rId14"/>
    <p:sldId id="268" r:id="rId15"/>
    <p:sldId id="264" r:id="rId16"/>
    <p:sldId id="265" r:id="rId17"/>
    <p:sldId id="269"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FBA5-3EAB-05CA-1E9A-CF525571CA44}" v="40" dt="2023-07-05T15:52:13.385"/>
    <p1510:client id="{52CC168D-76EA-687C-9F6C-5E6E4CAF7CD8}" v="12" dt="2023-07-05T10:15:07.057"/>
    <p1510:client id="{DE03F517-99F2-4342-5824-E11A58117C27}" v="142" dt="2023-07-05T09:03:57.974"/>
    <p1510:client id="{F016E89B-9FEF-CD72-1A16-67BD065930AC}" v="155" dt="2023-07-05T08:05:27.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E5236-6131-44B7-9C43-689175CC0780}" type="datetimeFigureOut">
              <a:rPr lang="en-IN" smtClean="0"/>
              <a:t>05-07-2023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FE37B-9ECE-4C89-8909-4A16308B3C64}" type="slidenum">
              <a:rPr lang="en-IN" smtClean="0"/>
              <a:t>‹#›</a:t>
            </a:fld>
            <a:endParaRPr lang="en-IN"/>
          </a:p>
        </p:txBody>
      </p:sp>
    </p:spTree>
    <p:extLst>
      <p:ext uri="{BB962C8B-B14F-4D97-AF65-F5344CB8AC3E}">
        <p14:creationId xmlns:p14="http://schemas.microsoft.com/office/powerpoint/2010/main" val="153413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0A9F2-C33F-4A72-A001-98343D96B925}" type="datetime1">
              <a:rPr lang="en-US" smtClean="0"/>
              <a:t>7/5/2023</a:t>
            </a:fld>
            <a:endParaRPr lang="en-IN"/>
          </a:p>
        </p:txBody>
      </p:sp>
      <p:sp>
        <p:nvSpPr>
          <p:cNvPr id="5" name="Footer Placeholder 4"/>
          <p:cNvSpPr>
            <a:spLocks noGrp="1"/>
          </p:cNvSpPr>
          <p:nvPr>
            <p:ph type="ftr" sz="quarter" idx="11"/>
          </p:nvPr>
        </p:nvSpPr>
        <p:spPr/>
        <p:txBody>
          <a:bodyPr/>
          <a:lstStyle/>
          <a:p>
            <a:r>
              <a:rPr lang="en-US"/>
              <a:t>22AIE114 Term Project Phase 1 Evaluation</a:t>
            </a:r>
            <a:endParaRPr lang="en-IN"/>
          </a:p>
        </p:txBody>
      </p:sp>
      <p:sp>
        <p:nvSpPr>
          <p:cNvPr id="6" name="Slide Number Placeholder 5"/>
          <p:cNvSpPr>
            <a:spLocks noGrp="1"/>
          </p:cNvSpPr>
          <p:nvPr>
            <p:ph type="sldNum" sz="quarter" idx="12"/>
          </p:nvPr>
        </p:nvSpPr>
        <p:spPr/>
        <p:txBody>
          <a:bodyPr/>
          <a:lstStyle/>
          <a:p>
            <a:fld id="{8EC9699F-75CC-43AA-BCD1-8CFB7C1576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29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1C3CE-96EA-408F-9B35-5A24A5456ADB}" type="datetime1">
              <a:rPr lang="en-US" smtClean="0"/>
              <a:t>7/5/2023</a:t>
            </a:fld>
            <a:endParaRPr lang="en-IN"/>
          </a:p>
        </p:txBody>
      </p:sp>
      <p:sp>
        <p:nvSpPr>
          <p:cNvPr id="5" name="Footer Placeholder 4"/>
          <p:cNvSpPr>
            <a:spLocks noGrp="1"/>
          </p:cNvSpPr>
          <p:nvPr>
            <p:ph type="ftr" sz="quarter" idx="11"/>
          </p:nvPr>
        </p:nvSpPr>
        <p:spPr/>
        <p:txBody>
          <a:bodyPr/>
          <a:lstStyle/>
          <a:p>
            <a:r>
              <a:rPr lang="en-US"/>
              <a:t>22AIE114 Term Project Phase 1 Evaluation</a:t>
            </a:r>
            <a:endParaRPr lang="en-IN"/>
          </a:p>
        </p:txBody>
      </p:sp>
      <p:sp>
        <p:nvSpPr>
          <p:cNvPr id="6" name="Slide Number Placeholder 5"/>
          <p:cNvSpPr>
            <a:spLocks noGrp="1"/>
          </p:cNvSpPr>
          <p:nvPr>
            <p:ph type="sldNum" sz="quarter" idx="12"/>
          </p:nvPr>
        </p:nvSpPr>
        <p:spPr/>
        <p:txBody>
          <a:bodyPr/>
          <a:lstStyle/>
          <a:p>
            <a:fld id="{8EC9699F-75CC-43AA-BCD1-8CFB7C1576D8}" type="slidenum">
              <a:rPr lang="en-IN" smtClean="0"/>
              <a:t>‹#›</a:t>
            </a:fld>
            <a:endParaRPr lang="en-IN"/>
          </a:p>
        </p:txBody>
      </p:sp>
    </p:spTree>
    <p:extLst>
      <p:ext uri="{BB962C8B-B14F-4D97-AF65-F5344CB8AC3E}">
        <p14:creationId xmlns:p14="http://schemas.microsoft.com/office/powerpoint/2010/main" val="271013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46E85-F9B9-4B12-809C-5C6F28538903}" type="datetime1">
              <a:rPr lang="en-US" smtClean="0"/>
              <a:t>7/5/2023</a:t>
            </a:fld>
            <a:endParaRPr lang="en-IN"/>
          </a:p>
        </p:txBody>
      </p:sp>
      <p:sp>
        <p:nvSpPr>
          <p:cNvPr id="5" name="Footer Placeholder 4"/>
          <p:cNvSpPr>
            <a:spLocks noGrp="1"/>
          </p:cNvSpPr>
          <p:nvPr>
            <p:ph type="ftr" sz="quarter" idx="11"/>
          </p:nvPr>
        </p:nvSpPr>
        <p:spPr/>
        <p:txBody>
          <a:bodyPr/>
          <a:lstStyle/>
          <a:p>
            <a:r>
              <a:rPr lang="en-US"/>
              <a:t>22AIE114 Term Project Phase 1 Evaluation</a:t>
            </a:r>
            <a:endParaRPr lang="en-IN"/>
          </a:p>
        </p:txBody>
      </p:sp>
      <p:sp>
        <p:nvSpPr>
          <p:cNvPr id="6" name="Slide Number Placeholder 5"/>
          <p:cNvSpPr>
            <a:spLocks noGrp="1"/>
          </p:cNvSpPr>
          <p:nvPr>
            <p:ph type="sldNum" sz="quarter" idx="12"/>
          </p:nvPr>
        </p:nvSpPr>
        <p:spPr/>
        <p:txBody>
          <a:bodyPr/>
          <a:lstStyle/>
          <a:p>
            <a:fld id="{8EC9699F-75CC-43AA-BCD1-8CFB7C1576D8}" type="slidenum">
              <a:rPr lang="en-IN" smtClean="0"/>
              <a:t>‹#›</a:t>
            </a:fld>
            <a:endParaRPr lang="en-IN"/>
          </a:p>
        </p:txBody>
      </p:sp>
    </p:spTree>
    <p:extLst>
      <p:ext uri="{BB962C8B-B14F-4D97-AF65-F5344CB8AC3E}">
        <p14:creationId xmlns:p14="http://schemas.microsoft.com/office/powerpoint/2010/main" val="194755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300"/>
            </a:lvl1pPr>
          </a:lstStyle>
          <a:p>
            <a:fld id="{EFE296B8-A896-4775-A428-B0197967F884}" type="datetime1">
              <a:rPr lang="en-US" smtClean="0"/>
              <a:pPr/>
              <a:t>7/5/2023</a:t>
            </a:fld>
            <a:endParaRPr lang="en-IN"/>
          </a:p>
        </p:txBody>
      </p:sp>
      <p:sp>
        <p:nvSpPr>
          <p:cNvPr id="5" name="Footer Placeholder 4"/>
          <p:cNvSpPr>
            <a:spLocks noGrp="1"/>
          </p:cNvSpPr>
          <p:nvPr>
            <p:ph type="ftr" sz="quarter" idx="11"/>
          </p:nvPr>
        </p:nvSpPr>
        <p:spPr/>
        <p:txBody>
          <a:bodyPr/>
          <a:lstStyle>
            <a:lvl1pPr>
              <a:defRPr sz="1300"/>
            </a:lvl1pPr>
          </a:lstStyle>
          <a:p>
            <a:r>
              <a:rPr lang="en-US"/>
              <a:t>22AIE114 Term Project Phase 1 Evaluation</a:t>
            </a:r>
            <a:endParaRPr lang="en-IN"/>
          </a:p>
        </p:txBody>
      </p:sp>
      <p:sp>
        <p:nvSpPr>
          <p:cNvPr id="6" name="Slide Number Placeholder 5"/>
          <p:cNvSpPr>
            <a:spLocks noGrp="1"/>
          </p:cNvSpPr>
          <p:nvPr>
            <p:ph type="sldNum" sz="quarter" idx="12"/>
          </p:nvPr>
        </p:nvSpPr>
        <p:spPr/>
        <p:txBody>
          <a:bodyPr/>
          <a:lstStyle>
            <a:lvl1pPr>
              <a:defRPr sz="1300"/>
            </a:lvl1pPr>
          </a:lstStyle>
          <a:p>
            <a:fld id="{8EC9699F-75CC-43AA-BCD1-8CFB7C1576D8}" type="slidenum">
              <a:rPr lang="en-IN" smtClean="0"/>
              <a:pPr/>
              <a:t>‹#›</a:t>
            </a:fld>
            <a:endParaRPr lang="en-IN"/>
          </a:p>
        </p:txBody>
      </p:sp>
    </p:spTree>
    <p:extLst>
      <p:ext uri="{BB962C8B-B14F-4D97-AF65-F5344CB8AC3E}">
        <p14:creationId xmlns:p14="http://schemas.microsoft.com/office/powerpoint/2010/main" val="275684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BDB2B-4BAD-41D8-95DE-8311D73F1021}" type="datetime1">
              <a:rPr lang="en-US" smtClean="0"/>
              <a:t>7/5/2023</a:t>
            </a:fld>
            <a:endParaRPr lang="en-IN"/>
          </a:p>
        </p:txBody>
      </p:sp>
      <p:sp>
        <p:nvSpPr>
          <p:cNvPr id="5" name="Footer Placeholder 4"/>
          <p:cNvSpPr>
            <a:spLocks noGrp="1"/>
          </p:cNvSpPr>
          <p:nvPr>
            <p:ph type="ftr" sz="quarter" idx="11"/>
          </p:nvPr>
        </p:nvSpPr>
        <p:spPr/>
        <p:txBody>
          <a:bodyPr/>
          <a:lstStyle/>
          <a:p>
            <a:r>
              <a:rPr lang="en-US"/>
              <a:t>22AIE114 Term Project Phase 1 Evaluation</a:t>
            </a:r>
            <a:endParaRPr lang="en-IN"/>
          </a:p>
        </p:txBody>
      </p:sp>
      <p:sp>
        <p:nvSpPr>
          <p:cNvPr id="6" name="Slide Number Placeholder 5"/>
          <p:cNvSpPr>
            <a:spLocks noGrp="1"/>
          </p:cNvSpPr>
          <p:nvPr>
            <p:ph type="sldNum" sz="quarter" idx="12"/>
          </p:nvPr>
        </p:nvSpPr>
        <p:spPr/>
        <p:txBody>
          <a:bodyPr/>
          <a:lstStyle/>
          <a:p>
            <a:fld id="{8EC9699F-75CC-43AA-BCD1-8CFB7C1576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61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F38EA2-4ED6-4435-BB5E-B8BFE662EB5B}" type="datetime1">
              <a:rPr lang="en-US" smtClean="0"/>
              <a:t>7/5/2023</a:t>
            </a:fld>
            <a:endParaRPr lang="en-IN"/>
          </a:p>
        </p:txBody>
      </p:sp>
      <p:sp>
        <p:nvSpPr>
          <p:cNvPr id="6" name="Footer Placeholder 5"/>
          <p:cNvSpPr>
            <a:spLocks noGrp="1"/>
          </p:cNvSpPr>
          <p:nvPr>
            <p:ph type="ftr" sz="quarter" idx="11"/>
          </p:nvPr>
        </p:nvSpPr>
        <p:spPr/>
        <p:txBody>
          <a:bodyPr/>
          <a:lstStyle/>
          <a:p>
            <a:r>
              <a:rPr lang="en-US"/>
              <a:t>22AIE114 Term Project Phase 1 Evaluation</a:t>
            </a:r>
            <a:endParaRPr lang="en-IN"/>
          </a:p>
        </p:txBody>
      </p:sp>
      <p:sp>
        <p:nvSpPr>
          <p:cNvPr id="7" name="Slide Number Placeholder 6"/>
          <p:cNvSpPr>
            <a:spLocks noGrp="1"/>
          </p:cNvSpPr>
          <p:nvPr>
            <p:ph type="sldNum" sz="quarter" idx="12"/>
          </p:nvPr>
        </p:nvSpPr>
        <p:spPr/>
        <p:txBody>
          <a:bodyPr/>
          <a:lstStyle/>
          <a:p>
            <a:fld id="{8EC9699F-75CC-43AA-BCD1-8CFB7C1576D8}" type="slidenum">
              <a:rPr lang="en-IN" smtClean="0"/>
              <a:t>‹#›</a:t>
            </a:fld>
            <a:endParaRPr lang="en-IN"/>
          </a:p>
        </p:txBody>
      </p:sp>
    </p:spTree>
    <p:extLst>
      <p:ext uri="{BB962C8B-B14F-4D97-AF65-F5344CB8AC3E}">
        <p14:creationId xmlns:p14="http://schemas.microsoft.com/office/powerpoint/2010/main" val="162086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5EC7C-FA32-4E31-8BBB-896C75FA747B}" type="datetime1">
              <a:rPr lang="en-US" smtClean="0"/>
              <a:t>7/5/2023</a:t>
            </a:fld>
            <a:endParaRPr lang="en-IN"/>
          </a:p>
        </p:txBody>
      </p:sp>
      <p:sp>
        <p:nvSpPr>
          <p:cNvPr id="8" name="Footer Placeholder 7"/>
          <p:cNvSpPr>
            <a:spLocks noGrp="1"/>
          </p:cNvSpPr>
          <p:nvPr>
            <p:ph type="ftr" sz="quarter" idx="11"/>
          </p:nvPr>
        </p:nvSpPr>
        <p:spPr/>
        <p:txBody>
          <a:bodyPr/>
          <a:lstStyle/>
          <a:p>
            <a:r>
              <a:rPr lang="en-US"/>
              <a:t>22AIE114 Term Project Phase 1 Evaluation</a:t>
            </a:r>
            <a:endParaRPr lang="en-IN"/>
          </a:p>
        </p:txBody>
      </p:sp>
      <p:sp>
        <p:nvSpPr>
          <p:cNvPr id="9" name="Slide Number Placeholder 8"/>
          <p:cNvSpPr>
            <a:spLocks noGrp="1"/>
          </p:cNvSpPr>
          <p:nvPr>
            <p:ph type="sldNum" sz="quarter" idx="12"/>
          </p:nvPr>
        </p:nvSpPr>
        <p:spPr/>
        <p:txBody>
          <a:bodyPr/>
          <a:lstStyle/>
          <a:p>
            <a:fld id="{8EC9699F-75CC-43AA-BCD1-8CFB7C1576D8}" type="slidenum">
              <a:rPr lang="en-IN" smtClean="0"/>
              <a:t>‹#›</a:t>
            </a:fld>
            <a:endParaRPr lang="en-IN"/>
          </a:p>
        </p:txBody>
      </p:sp>
    </p:spTree>
    <p:extLst>
      <p:ext uri="{BB962C8B-B14F-4D97-AF65-F5344CB8AC3E}">
        <p14:creationId xmlns:p14="http://schemas.microsoft.com/office/powerpoint/2010/main" val="90466579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001C2-B604-4FE3-BADA-495EC58AA4EA}" type="datetime1">
              <a:rPr lang="en-US" smtClean="0"/>
              <a:t>7/5/2023</a:t>
            </a:fld>
            <a:endParaRPr lang="en-IN"/>
          </a:p>
        </p:txBody>
      </p:sp>
      <p:sp>
        <p:nvSpPr>
          <p:cNvPr id="4" name="Footer Placeholder 3"/>
          <p:cNvSpPr>
            <a:spLocks noGrp="1"/>
          </p:cNvSpPr>
          <p:nvPr>
            <p:ph type="ftr" sz="quarter" idx="11"/>
          </p:nvPr>
        </p:nvSpPr>
        <p:spPr/>
        <p:txBody>
          <a:bodyPr/>
          <a:lstStyle/>
          <a:p>
            <a:r>
              <a:rPr lang="en-US"/>
              <a:t>22AIE114 Term Project Phase 1 Evaluation</a:t>
            </a:r>
            <a:endParaRPr lang="en-IN"/>
          </a:p>
        </p:txBody>
      </p:sp>
      <p:sp>
        <p:nvSpPr>
          <p:cNvPr id="5" name="Slide Number Placeholder 4"/>
          <p:cNvSpPr>
            <a:spLocks noGrp="1"/>
          </p:cNvSpPr>
          <p:nvPr>
            <p:ph type="sldNum" sz="quarter" idx="12"/>
          </p:nvPr>
        </p:nvSpPr>
        <p:spPr/>
        <p:txBody>
          <a:bodyPr/>
          <a:lstStyle/>
          <a:p>
            <a:fld id="{8EC9699F-75CC-43AA-BCD1-8CFB7C1576D8}" type="slidenum">
              <a:rPr lang="en-IN" smtClean="0"/>
              <a:t>‹#›</a:t>
            </a:fld>
            <a:endParaRPr lang="en-IN"/>
          </a:p>
        </p:txBody>
      </p:sp>
    </p:spTree>
    <p:extLst>
      <p:ext uri="{BB962C8B-B14F-4D97-AF65-F5344CB8AC3E}">
        <p14:creationId xmlns:p14="http://schemas.microsoft.com/office/powerpoint/2010/main" val="317131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DACF98-9FAA-4211-9412-B3156CA86BA8}" type="datetime1">
              <a:rPr lang="en-US" smtClean="0"/>
              <a:t>7/5/2023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22AIE114 Term Project Phase 1 Evaluation</a:t>
            </a:r>
            <a:endParaRPr lang="en-IN"/>
          </a:p>
        </p:txBody>
      </p:sp>
      <p:sp>
        <p:nvSpPr>
          <p:cNvPr id="9" name="Slide Number Placeholder 8"/>
          <p:cNvSpPr>
            <a:spLocks noGrp="1"/>
          </p:cNvSpPr>
          <p:nvPr>
            <p:ph type="sldNum" sz="quarter" idx="12"/>
          </p:nvPr>
        </p:nvSpPr>
        <p:spPr/>
        <p:txBody>
          <a:bodyPr/>
          <a:lstStyle/>
          <a:p>
            <a:fld id="{8EC9699F-75CC-43AA-BCD1-8CFB7C1576D8}" type="slidenum">
              <a:rPr lang="en-IN" smtClean="0"/>
              <a:t>‹#›</a:t>
            </a:fld>
            <a:endParaRPr lang="en-IN"/>
          </a:p>
        </p:txBody>
      </p:sp>
    </p:spTree>
    <p:extLst>
      <p:ext uri="{BB962C8B-B14F-4D97-AF65-F5344CB8AC3E}">
        <p14:creationId xmlns:p14="http://schemas.microsoft.com/office/powerpoint/2010/main" val="39554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966965-4EF4-4382-9573-C9C19C58FB38}" type="datetime1">
              <a:rPr lang="en-US" smtClean="0"/>
              <a:t>7/5/2023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22AIE114 Term Project Phase 1 Evaluation</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C9699F-75CC-43AA-BCD1-8CFB7C1576D8}" type="slidenum">
              <a:rPr lang="en-IN" smtClean="0"/>
              <a:t>‹#›</a:t>
            </a:fld>
            <a:endParaRPr lang="en-IN"/>
          </a:p>
        </p:txBody>
      </p:sp>
    </p:spTree>
    <p:extLst>
      <p:ext uri="{BB962C8B-B14F-4D97-AF65-F5344CB8AC3E}">
        <p14:creationId xmlns:p14="http://schemas.microsoft.com/office/powerpoint/2010/main" val="184320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8FE27-354D-4BEB-8D57-4B7ADFF00C5E}" type="datetime1">
              <a:rPr lang="en-US" smtClean="0"/>
              <a:t>7/5/2023</a:t>
            </a:fld>
            <a:endParaRPr lang="en-IN"/>
          </a:p>
        </p:txBody>
      </p:sp>
      <p:sp>
        <p:nvSpPr>
          <p:cNvPr id="6" name="Footer Placeholder 5"/>
          <p:cNvSpPr>
            <a:spLocks noGrp="1"/>
          </p:cNvSpPr>
          <p:nvPr>
            <p:ph type="ftr" sz="quarter" idx="11"/>
          </p:nvPr>
        </p:nvSpPr>
        <p:spPr/>
        <p:txBody>
          <a:bodyPr/>
          <a:lstStyle/>
          <a:p>
            <a:r>
              <a:rPr lang="en-US"/>
              <a:t>22AIE114 Term Project Phase 1 Evaluation</a:t>
            </a:r>
            <a:endParaRPr lang="en-IN"/>
          </a:p>
        </p:txBody>
      </p:sp>
      <p:sp>
        <p:nvSpPr>
          <p:cNvPr id="7" name="Slide Number Placeholder 6"/>
          <p:cNvSpPr>
            <a:spLocks noGrp="1"/>
          </p:cNvSpPr>
          <p:nvPr>
            <p:ph type="sldNum" sz="quarter" idx="12"/>
          </p:nvPr>
        </p:nvSpPr>
        <p:spPr/>
        <p:txBody>
          <a:bodyPr/>
          <a:lstStyle/>
          <a:p>
            <a:fld id="{8EC9699F-75CC-43AA-BCD1-8CFB7C1576D8}" type="slidenum">
              <a:rPr lang="en-IN" smtClean="0"/>
              <a:t>‹#›</a:t>
            </a:fld>
            <a:endParaRPr lang="en-IN"/>
          </a:p>
        </p:txBody>
      </p:sp>
    </p:spTree>
    <p:extLst>
      <p:ext uri="{BB962C8B-B14F-4D97-AF65-F5344CB8AC3E}">
        <p14:creationId xmlns:p14="http://schemas.microsoft.com/office/powerpoint/2010/main" val="10146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F5EC7C-FA32-4E31-8BBB-896C75FA747B}" type="datetime1">
              <a:rPr lang="en-US" smtClean="0"/>
              <a:t>7/5/2023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22AIE114 Term Project Phase 1 Evaluation</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C9699F-75CC-43AA-BCD1-8CFB7C1576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0668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0E31-5B75-4D6C-B163-813375030A6F}"/>
              </a:ext>
            </a:extLst>
          </p:cNvPr>
          <p:cNvSpPr>
            <a:spLocks noGrp="1"/>
          </p:cNvSpPr>
          <p:nvPr>
            <p:ph type="ctrTitle"/>
          </p:nvPr>
        </p:nvSpPr>
        <p:spPr>
          <a:xfrm>
            <a:off x="1065530" y="663702"/>
            <a:ext cx="10058400" cy="2285577"/>
          </a:xfrm>
        </p:spPr>
        <p:txBody>
          <a:bodyPr>
            <a:normAutofit/>
          </a:bodyPr>
          <a:lstStyle/>
          <a:p>
            <a:r>
              <a:rPr lang="en-IN" sz="4000" b="1" dirty="0">
                <a:solidFill>
                  <a:srgbClr val="374151"/>
                </a:solidFill>
                <a:latin typeface="Times New Roman"/>
                <a:cs typeface="Times New Roman"/>
              </a:rPr>
              <a:t>           VOICE  CONTROLLED HOME</a:t>
            </a:r>
            <a:br>
              <a:rPr lang="en-IN" sz="4000" b="1" dirty="0">
                <a:solidFill>
                  <a:srgbClr val="374151"/>
                </a:solidFill>
                <a:latin typeface="Times New Roman"/>
                <a:cs typeface="Times New Roman"/>
              </a:rPr>
            </a:br>
            <a:br>
              <a:rPr lang="en-IN" sz="4000" b="1" dirty="0">
                <a:latin typeface="Times New Roman" panose="02020603050405020304" pitchFamily="18" charset="0"/>
                <a:cs typeface="Times New Roman" panose="02020603050405020304" pitchFamily="18" charset="0"/>
              </a:rPr>
            </a:br>
            <a:r>
              <a:rPr lang="en-IN" sz="4000" b="1" dirty="0">
                <a:solidFill>
                  <a:srgbClr val="374151"/>
                </a:solidFill>
                <a:latin typeface="Times New Roman"/>
                <a:cs typeface="Times New Roman"/>
              </a:rPr>
              <a:t>               AUTOMATION SYSTEM</a:t>
            </a:r>
            <a:br>
              <a:rPr lang="en-IN" sz="4000" b="1" dirty="0">
                <a:solidFill>
                  <a:srgbClr val="374151"/>
                </a:solidFill>
                <a:latin typeface="Times New Roman"/>
                <a:cs typeface="Times New Roman"/>
              </a:rPr>
            </a:br>
            <a:endParaRPr lang="en-IN" sz="4000" b="1" dirty="0">
              <a:solidFill>
                <a:srgbClr val="37415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DC5C6D-DC8E-44C0-8322-C377B7212453}"/>
              </a:ext>
            </a:extLst>
          </p:cNvPr>
          <p:cNvSpPr>
            <a:spLocks noGrp="1"/>
          </p:cNvSpPr>
          <p:nvPr>
            <p:ph type="subTitle" idx="1"/>
          </p:nvPr>
        </p:nvSpPr>
        <p:spPr>
          <a:xfrm>
            <a:off x="1138370" y="4513646"/>
            <a:ext cx="10058400" cy="1143000"/>
          </a:xfrm>
        </p:spPr>
        <p:txBody>
          <a:bodyPr vert="horz" lIns="91440" tIns="45720" rIns="91440" bIns="45720" rtlCol="0" anchor="t">
            <a:normAutofit/>
          </a:bodyPr>
          <a:lstStyle/>
          <a:p>
            <a:r>
              <a:rPr lang="en-IN" sz="2800" dirty="0">
                <a:solidFill>
                  <a:srgbClr val="374151"/>
                </a:solidFill>
                <a:latin typeface="Times New Roman"/>
                <a:ea typeface="+mj-ea"/>
                <a:cs typeface="Times New Roman"/>
              </a:rPr>
              <a:t>Project group number : 9</a:t>
            </a:r>
            <a:endParaRPr lang="en-IN" sz="2800" dirty="0">
              <a:solidFill>
                <a:srgbClr val="374151"/>
              </a:solidFill>
              <a:latin typeface="Times New Roman" panose="02020603050405020304" pitchFamily="18" charset="0"/>
              <a:ea typeface="+mj-ea"/>
              <a:cs typeface="Times New Roman" panose="02020603050405020304" pitchFamily="18" charset="0"/>
            </a:endParaRPr>
          </a:p>
          <a:p>
            <a:r>
              <a:rPr lang="en-IN" sz="2800" dirty="0">
                <a:solidFill>
                  <a:srgbClr val="374151"/>
                </a:solidFill>
                <a:latin typeface="Times New Roman"/>
                <a:ea typeface="+mj-ea"/>
                <a:cs typeface="Times New Roman"/>
              </a:rPr>
              <a:t>Course name and code : 22AIE114</a:t>
            </a:r>
            <a:endParaRPr lang="en-IN" sz="2800" dirty="0">
              <a:solidFill>
                <a:srgbClr val="37415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0859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4E3-3EBB-403B-8F8E-0A10F707719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TIMELINE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DDBF5F-27A9-4357-9AB2-42BC9A21816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Mention the processes involved in the completion of the project.</a:t>
            </a:r>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69325D6-D959-3F32-8172-8EC839ED7EEA}"/>
              </a:ext>
            </a:extLst>
          </p:cNvPr>
          <p:cNvSpPr>
            <a:spLocks noGrp="1"/>
          </p:cNvSpPr>
          <p:nvPr>
            <p:ph type="dt" sz="half" idx="10"/>
          </p:nvPr>
        </p:nvSpPr>
        <p:spPr/>
        <p:txBody>
          <a:bodyPr/>
          <a:lstStyle/>
          <a:p>
            <a:fld id="{C7E0D594-7A08-4E89-A356-9CD8CBBBD606}" type="datetime1">
              <a:rPr lang="en-US" smtClean="0"/>
              <a:t>7/5/2023</a:t>
            </a:fld>
            <a:endParaRPr lang="en-IN"/>
          </a:p>
        </p:txBody>
      </p:sp>
      <p:sp>
        <p:nvSpPr>
          <p:cNvPr id="6" name="Footer Placeholder 5">
            <a:extLst>
              <a:ext uri="{FF2B5EF4-FFF2-40B4-BE49-F238E27FC236}">
                <a16:creationId xmlns:a16="http://schemas.microsoft.com/office/drawing/2014/main" id="{223B9810-AB62-48DD-9929-7DC03A53608A}"/>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3B492BBE-8400-4A3E-968B-8458DBC385AC}"/>
              </a:ext>
            </a:extLst>
          </p:cNvPr>
          <p:cNvSpPr>
            <a:spLocks noGrp="1"/>
          </p:cNvSpPr>
          <p:nvPr>
            <p:ph type="sldNum" sz="quarter" idx="12"/>
          </p:nvPr>
        </p:nvSpPr>
        <p:spPr/>
        <p:txBody>
          <a:bodyPr/>
          <a:lstStyle/>
          <a:p>
            <a:fld id="{8EC9699F-75CC-43AA-BCD1-8CFB7C1576D8}" type="slidenum">
              <a:rPr lang="en-IN" smtClean="0"/>
              <a:t>10</a:t>
            </a:fld>
            <a:endParaRPr lang="en-IN"/>
          </a:p>
        </p:txBody>
      </p:sp>
    </p:spTree>
    <p:extLst>
      <p:ext uri="{BB962C8B-B14F-4D97-AF65-F5344CB8AC3E}">
        <p14:creationId xmlns:p14="http://schemas.microsoft.com/office/powerpoint/2010/main" val="28390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AF62-337F-40A1-9698-CBD7859592F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WORK COMPLETED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ADF902-6DA9-438C-B44A-4CF22B92D945}"/>
              </a:ext>
            </a:extLst>
          </p:cNvPr>
          <p:cNvSpPr>
            <a:spLocks noGrp="1"/>
          </p:cNvSpPr>
          <p:nvPr>
            <p:ph idx="1"/>
          </p:nvPr>
        </p:nvSpPr>
        <p:spPr/>
        <p:txBody>
          <a:bodyPr/>
          <a:lstStyle/>
          <a:p>
            <a:endParaRPr lang="en-IN" dirty="0"/>
          </a:p>
        </p:txBody>
      </p:sp>
      <p:sp>
        <p:nvSpPr>
          <p:cNvPr id="5" name="Date Placeholder 4">
            <a:extLst>
              <a:ext uri="{FF2B5EF4-FFF2-40B4-BE49-F238E27FC236}">
                <a16:creationId xmlns:a16="http://schemas.microsoft.com/office/drawing/2014/main" id="{C47C475D-6C93-84B9-1467-C5FF970EBD24}"/>
              </a:ext>
            </a:extLst>
          </p:cNvPr>
          <p:cNvSpPr>
            <a:spLocks noGrp="1"/>
          </p:cNvSpPr>
          <p:nvPr>
            <p:ph type="dt" sz="half" idx="10"/>
          </p:nvPr>
        </p:nvSpPr>
        <p:spPr/>
        <p:txBody>
          <a:bodyPr/>
          <a:lstStyle/>
          <a:p>
            <a:fld id="{8D30316E-F0FF-47CF-B534-A19D0010E26E}" type="datetime1">
              <a:rPr lang="en-US" smtClean="0"/>
              <a:t>7/5/2023</a:t>
            </a:fld>
            <a:endParaRPr lang="en-IN"/>
          </a:p>
        </p:txBody>
      </p:sp>
      <p:sp>
        <p:nvSpPr>
          <p:cNvPr id="6" name="Footer Placeholder 5">
            <a:extLst>
              <a:ext uri="{FF2B5EF4-FFF2-40B4-BE49-F238E27FC236}">
                <a16:creationId xmlns:a16="http://schemas.microsoft.com/office/drawing/2014/main" id="{BC3B3F8E-6304-4FB3-8492-0F7BC9D3CD71}"/>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9AC83BF5-AA9D-48F2-A590-6977D701E6DF}"/>
              </a:ext>
            </a:extLst>
          </p:cNvPr>
          <p:cNvSpPr>
            <a:spLocks noGrp="1"/>
          </p:cNvSpPr>
          <p:nvPr>
            <p:ph type="sldNum" sz="quarter" idx="12"/>
          </p:nvPr>
        </p:nvSpPr>
        <p:spPr/>
        <p:txBody>
          <a:bodyPr/>
          <a:lstStyle/>
          <a:p>
            <a:fld id="{8EC9699F-75CC-43AA-BCD1-8CFB7C1576D8}" type="slidenum">
              <a:rPr lang="en-IN" smtClean="0"/>
              <a:t>11</a:t>
            </a:fld>
            <a:endParaRPr lang="en-IN"/>
          </a:p>
        </p:txBody>
      </p:sp>
    </p:spTree>
    <p:extLst>
      <p:ext uri="{BB962C8B-B14F-4D97-AF65-F5344CB8AC3E}">
        <p14:creationId xmlns:p14="http://schemas.microsoft.com/office/powerpoint/2010/main" val="89146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ADB2-9C5A-431A-BBB6-EFA15E17758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SIMULATION/ HARDWARE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F0FEE0-96EC-4E75-B07D-6DD0BC7C27D2}"/>
              </a:ext>
            </a:extLst>
          </p:cNvPr>
          <p:cNvSpPr>
            <a:spLocks noGrp="1"/>
          </p:cNvSpPr>
          <p:nvPr>
            <p:ph idx="1"/>
          </p:nvPr>
        </p:nvSpPr>
        <p:spPr/>
        <p:txBody>
          <a:bodyPr vert="horz" lIns="0" tIns="45720" rIns="0" bIns="45720" rtlCol="0" anchor="t">
            <a:normAutofit fontScale="70000" lnSpcReduction="20000"/>
          </a:bodyPr>
          <a:lstStyle/>
          <a:p>
            <a:r>
              <a:rPr lang="en-IN" dirty="0">
                <a:ea typeface="+mn-lt"/>
                <a:cs typeface="+mn-lt"/>
              </a:rPr>
              <a:t>The project system contains 3 main Hardware elements that is smart phone, Arduino Uno board and Bluetooth module. Smartphone is employed to speak with Arduino board employing a smartphone application and Bluetooth Technology. During this analysis work Bluetooth module HC 06 and Arduino Uno used for hardware implementation. A. Arduino Uno Arduino Uno is microcontroller based open source hardware board in which ATmega328P microprocessor used. Here 14 pins are used as digital input or output and 6 pins uses as </a:t>
            </a:r>
            <a:r>
              <a:rPr lang="en-IN" dirty="0" err="1">
                <a:ea typeface="+mn-lt"/>
                <a:cs typeface="+mn-lt"/>
              </a:rPr>
              <a:t>analog</a:t>
            </a:r>
            <a:r>
              <a:rPr lang="en-IN" dirty="0">
                <a:ea typeface="+mn-lt"/>
                <a:cs typeface="+mn-lt"/>
              </a:rPr>
              <a:t> inputs which controls the switches or sensors and control multiple outputs and it operates on 5 to 9 volts DC supply and at 16 MHz quartz frequency clock . It has 32 KB flash memory, 2 </a:t>
            </a:r>
            <a:r>
              <a:rPr lang="en-IN" dirty="0" err="1">
                <a:ea typeface="+mn-lt"/>
                <a:cs typeface="+mn-lt"/>
              </a:rPr>
              <a:t>Kb</a:t>
            </a:r>
            <a:r>
              <a:rPr lang="en-IN" dirty="0">
                <a:ea typeface="+mn-lt"/>
                <a:cs typeface="+mn-lt"/>
              </a:rPr>
              <a:t> SRAM and 1 KB EEPROM.</a:t>
            </a:r>
          </a:p>
          <a:p>
            <a:r>
              <a:rPr lang="en-IN" dirty="0">
                <a:ea typeface="+mn-lt"/>
                <a:cs typeface="+mn-lt"/>
              </a:rPr>
              <a:t>B. Bluetooth Module HC-06 This device is employed for connection of Arduino Uno and smartphones. HC-06 could be a slave device and it will operates at 3 to 6 volts DC supply. It has 6 pins that is : State, RXD, TXD, GND, VCC and EN. For the communication of the Arduino and the Bluetooth device the RXD pin of HC 06 is connected to the Arduino TXD at pin 1 and the TXD of HC 06 connect to the RXD of the Arduino at pin 0.</a:t>
            </a:r>
          </a:p>
          <a:p>
            <a:r>
              <a:rPr lang="en-IN" dirty="0">
                <a:ea typeface="+mn-lt"/>
                <a:cs typeface="+mn-lt"/>
              </a:rPr>
              <a:t>C. Relay The proper operation of the project requires an efficient, reliable and fast acting which basically consist of the relays and microcontroller devices. Relay is an electromagnetic device that is use to distinguish two different circuits electrically and connect the magnetically. usually for the interface of the relays electronic circuits associate with it that works on low voltages that works to trigger the devices at high voltages. for an example, a relay will use the 5V DC supply to trigger the 230V AC mains circuit or also higher voltages. A relay switch is operate through an armature which is attracted to an electromagnet or through plunger drawn into the solenoid and this is the input part of the relay that generate force when a low voltage applied to that .This voltage is termed as operative voltage. There are different sizes and configuration of the relays available in market according to operating voltage they are of 5V, 12V, 24V etc. The output section there are 3 terminal present (normally open (NO), normally closed (NC) and common point (COM) that connects or disconnect automatically and it consists of contact switch. once the operating voltage is applied in the relay coil it gets energized and therefore the COM changes contact to NO from NC. There are different relay configurations are in the market like SPST (single pole single throw), SPDT (single pole double throw) and DPDT (double pole double throw) that have completely different range of transmutation contacts. By mistreatment correct combination of contactors, the electric circuit is switched on and off</a:t>
            </a:r>
            <a:endParaRPr lang="en-IN" dirty="0">
              <a:cs typeface="Calibri"/>
            </a:endParaRPr>
          </a:p>
          <a:p>
            <a:endParaRPr lang="en-IN" dirty="0">
              <a:cs typeface="Calibri"/>
            </a:endParaRPr>
          </a:p>
        </p:txBody>
      </p:sp>
      <p:sp>
        <p:nvSpPr>
          <p:cNvPr id="5" name="Date Placeholder 4">
            <a:extLst>
              <a:ext uri="{FF2B5EF4-FFF2-40B4-BE49-F238E27FC236}">
                <a16:creationId xmlns:a16="http://schemas.microsoft.com/office/drawing/2014/main" id="{1C29C2A9-FCB0-4570-673D-75D7735893E8}"/>
              </a:ext>
            </a:extLst>
          </p:cNvPr>
          <p:cNvSpPr>
            <a:spLocks noGrp="1"/>
          </p:cNvSpPr>
          <p:nvPr>
            <p:ph type="dt" sz="half" idx="10"/>
          </p:nvPr>
        </p:nvSpPr>
        <p:spPr/>
        <p:txBody>
          <a:bodyPr/>
          <a:lstStyle/>
          <a:p>
            <a:fld id="{213AE273-079B-41B1-BDB6-7BEDF3C7EF55}" type="datetime1">
              <a:rPr lang="en-US" smtClean="0"/>
              <a:t>7/5/2023</a:t>
            </a:fld>
            <a:endParaRPr lang="en-IN"/>
          </a:p>
        </p:txBody>
      </p:sp>
      <p:sp>
        <p:nvSpPr>
          <p:cNvPr id="6" name="Footer Placeholder 5">
            <a:extLst>
              <a:ext uri="{FF2B5EF4-FFF2-40B4-BE49-F238E27FC236}">
                <a16:creationId xmlns:a16="http://schemas.microsoft.com/office/drawing/2014/main" id="{C8A5CC1A-4803-4C97-9B7A-E35940F1768A}"/>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AC87FCEF-9F3A-4901-805C-7EDF53045190}"/>
              </a:ext>
            </a:extLst>
          </p:cNvPr>
          <p:cNvSpPr>
            <a:spLocks noGrp="1"/>
          </p:cNvSpPr>
          <p:nvPr>
            <p:ph type="sldNum" sz="quarter" idx="12"/>
          </p:nvPr>
        </p:nvSpPr>
        <p:spPr/>
        <p:txBody>
          <a:bodyPr/>
          <a:lstStyle/>
          <a:p>
            <a:fld id="{8EC9699F-75CC-43AA-BCD1-8CFB7C1576D8}" type="slidenum">
              <a:rPr lang="en-IN" smtClean="0"/>
              <a:t>12</a:t>
            </a:fld>
            <a:endParaRPr lang="en-IN"/>
          </a:p>
        </p:txBody>
      </p:sp>
    </p:spTree>
    <p:extLst>
      <p:ext uri="{BB962C8B-B14F-4D97-AF65-F5344CB8AC3E}">
        <p14:creationId xmlns:p14="http://schemas.microsoft.com/office/powerpoint/2010/main" val="282333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DB71-C6E3-4DC8-89F5-F2F48BF415A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F9AE-7FF1-4FD1-BD7D-3F563565EECF}"/>
              </a:ext>
            </a:extLst>
          </p:cNvPr>
          <p:cNvSpPr>
            <a:spLocks noGrp="1"/>
          </p:cNvSpPr>
          <p:nvPr>
            <p:ph idx="1"/>
          </p:nvPr>
        </p:nvSpPr>
        <p:spPr/>
        <p:txBody>
          <a:bodyPr vert="horz" lIns="0" tIns="45720" rIns="0" bIns="45720" rtlCol="0" anchor="t">
            <a:normAutofit/>
          </a:bodyPr>
          <a:lstStyle/>
          <a:p>
            <a:r>
              <a:rPr lang="en-IN" dirty="0">
                <a:ea typeface="+mn-lt"/>
                <a:cs typeface="+mn-lt"/>
              </a:rPr>
              <a:t>The main aim of this paper was to propose the solution for the problem concerned with security purposes in the home automation basically related to software change and that is related to the Arduino IDE software that we use in this project that is necessary for the check for the connected user is recognized one or not to enhance the security purposes.</a:t>
            </a:r>
            <a:endParaRPr lang="en-IN" dirty="0"/>
          </a:p>
        </p:txBody>
      </p:sp>
      <p:sp>
        <p:nvSpPr>
          <p:cNvPr id="5" name="Date Placeholder 4">
            <a:extLst>
              <a:ext uri="{FF2B5EF4-FFF2-40B4-BE49-F238E27FC236}">
                <a16:creationId xmlns:a16="http://schemas.microsoft.com/office/drawing/2014/main" id="{7AD0742F-D30F-ACEA-3E1F-FC5A53DC0EBB}"/>
              </a:ext>
            </a:extLst>
          </p:cNvPr>
          <p:cNvSpPr>
            <a:spLocks noGrp="1"/>
          </p:cNvSpPr>
          <p:nvPr>
            <p:ph type="dt" sz="half" idx="10"/>
          </p:nvPr>
        </p:nvSpPr>
        <p:spPr/>
        <p:txBody>
          <a:bodyPr/>
          <a:lstStyle/>
          <a:p>
            <a:fld id="{58727902-15A3-4261-BFA2-C79898796EEF}" type="datetime1">
              <a:rPr lang="en-US" smtClean="0"/>
              <a:t>7/5/2023</a:t>
            </a:fld>
            <a:endParaRPr lang="en-IN"/>
          </a:p>
        </p:txBody>
      </p:sp>
      <p:sp>
        <p:nvSpPr>
          <p:cNvPr id="6" name="Footer Placeholder 5">
            <a:extLst>
              <a:ext uri="{FF2B5EF4-FFF2-40B4-BE49-F238E27FC236}">
                <a16:creationId xmlns:a16="http://schemas.microsoft.com/office/drawing/2014/main" id="{98D39214-411E-43BF-BA70-3A9D08E8F409}"/>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664EBCD6-5E38-4F35-AF0D-49429197D1FD}"/>
              </a:ext>
            </a:extLst>
          </p:cNvPr>
          <p:cNvSpPr>
            <a:spLocks noGrp="1"/>
          </p:cNvSpPr>
          <p:nvPr>
            <p:ph type="sldNum" sz="quarter" idx="12"/>
          </p:nvPr>
        </p:nvSpPr>
        <p:spPr/>
        <p:txBody>
          <a:bodyPr/>
          <a:lstStyle/>
          <a:p>
            <a:fld id="{8EC9699F-75CC-43AA-BCD1-8CFB7C1576D8}" type="slidenum">
              <a:rPr lang="en-IN" smtClean="0"/>
              <a:t>13</a:t>
            </a:fld>
            <a:endParaRPr lang="en-IN"/>
          </a:p>
        </p:txBody>
      </p:sp>
    </p:spTree>
    <p:extLst>
      <p:ext uri="{BB962C8B-B14F-4D97-AF65-F5344CB8AC3E}">
        <p14:creationId xmlns:p14="http://schemas.microsoft.com/office/powerpoint/2010/main" val="266759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9C40-F432-444D-A7C7-01FFDCEA2D5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1495A0-2BAF-4335-85FF-A1006F0267DC}"/>
              </a:ext>
            </a:extLst>
          </p:cNvPr>
          <p:cNvSpPr>
            <a:spLocks noGrp="1"/>
          </p:cNvSpPr>
          <p:nvPr>
            <p:ph idx="1"/>
          </p:nvPr>
        </p:nvSpPr>
        <p:spPr/>
        <p:txBody>
          <a:bodyPr vert="horz" lIns="0" tIns="45720" rIns="0" bIns="45720" rtlCol="0" anchor="t">
            <a:normAutofit/>
          </a:bodyPr>
          <a:lstStyle/>
          <a:p>
            <a:r>
              <a:rPr lang="en-IN" dirty="0">
                <a:ea typeface="+mn-lt"/>
                <a:cs typeface="+mn-lt"/>
              </a:rPr>
              <a:t>In this paper, the architecture of low cost and flexible home Automation system using Arduino microcontroller based on the </a:t>
            </a:r>
            <a:r>
              <a:rPr lang="en-IN" dirty="0" err="1">
                <a:ea typeface="+mn-lt"/>
                <a:cs typeface="+mn-lt"/>
              </a:rPr>
              <a:t>bluetooth</a:t>
            </a:r>
            <a:r>
              <a:rPr lang="en-IN" dirty="0">
                <a:ea typeface="+mn-lt"/>
                <a:cs typeface="+mn-lt"/>
              </a:rPr>
              <a:t> wireless system is proposed and implemented. We use Arduino because this is easy to understand &amp; its coding is very easy. By implementing this type of system we can also ensure the energy conservation that is waste every day in the huge homes and bungalows. By help of this system we can increase the efficiency of the appliances and also we can have the complete control over the home appliances from a long distance. This will Increase the comfortability of human being and it will reduce the Human efforts. The Proposed system is </a:t>
            </a:r>
            <a:r>
              <a:rPr lang="en-IN" dirty="0" err="1">
                <a:ea typeface="+mn-lt"/>
                <a:cs typeface="+mn-lt"/>
              </a:rPr>
              <a:t>analyzed</a:t>
            </a:r>
            <a:r>
              <a:rPr lang="en-IN" dirty="0">
                <a:ea typeface="+mn-lt"/>
                <a:cs typeface="+mn-lt"/>
              </a:rPr>
              <a:t> and tested several times within the range of 20 meters and it achieved 100% accuracy.</a:t>
            </a:r>
            <a:endParaRPr lang="en-IN" dirty="0"/>
          </a:p>
        </p:txBody>
      </p:sp>
      <p:sp>
        <p:nvSpPr>
          <p:cNvPr id="5" name="Date Placeholder 4">
            <a:extLst>
              <a:ext uri="{FF2B5EF4-FFF2-40B4-BE49-F238E27FC236}">
                <a16:creationId xmlns:a16="http://schemas.microsoft.com/office/drawing/2014/main" id="{13FE150F-2144-CEDF-2EC1-DFE2A6B04D80}"/>
              </a:ext>
            </a:extLst>
          </p:cNvPr>
          <p:cNvSpPr>
            <a:spLocks noGrp="1"/>
          </p:cNvSpPr>
          <p:nvPr>
            <p:ph type="dt" sz="half" idx="10"/>
          </p:nvPr>
        </p:nvSpPr>
        <p:spPr/>
        <p:txBody>
          <a:bodyPr/>
          <a:lstStyle/>
          <a:p>
            <a:fld id="{665245D9-DE4B-4864-81D7-E9306AD82996}" type="datetime1">
              <a:rPr lang="en-US" smtClean="0"/>
              <a:t>7/5/2023</a:t>
            </a:fld>
            <a:endParaRPr lang="en-IN"/>
          </a:p>
        </p:txBody>
      </p:sp>
      <p:sp>
        <p:nvSpPr>
          <p:cNvPr id="6" name="Footer Placeholder 5">
            <a:extLst>
              <a:ext uri="{FF2B5EF4-FFF2-40B4-BE49-F238E27FC236}">
                <a16:creationId xmlns:a16="http://schemas.microsoft.com/office/drawing/2014/main" id="{1B7FFCC6-E774-4FD3-8B7D-C7A115C151D8}"/>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D4B39B3B-0D7F-417D-8152-855CD669453F}"/>
              </a:ext>
            </a:extLst>
          </p:cNvPr>
          <p:cNvSpPr>
            <a:spLocks noGrp="1"/>
          </p:cNvSpPr>
          <p:nvPr>
            <p:ph type="sldNum" sz="quarter" idx="12"/>
          </p:nvPr>
        </p:nvSpPr>
        <p:spPr/>
        <p:txBody>
          <a:bodyPr/>
          <a:lstStyle/>
          <a:p>
            <a:fld id="{8EC9699F-75CC-43AA-BCD1-8CFB7C1576D8}" type="slidenum">
              <a:rPr lang="en-IN" smtClean="0"/>
              <a:t>14</a:t>
            </a:fld>
            <a:endParaRPr lang="en-IN"/>
          </a:p>
        </p:txBody>
      </p:sp>
    </p:spTree>
    <p:extLst>
      <p:ext uri="{BB962C8B-B14F-4D97-AF65-F5344CB8AC3E}">
        <p14:creationId xmlns:p14="http://schemas.microsoft.com/office/powerpoint/2010/main" val="325537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BF63-9C29-404C-854C-A06553907D7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5C3CDB-4994-4AE2-B8AE-C064283BFFBD}"/>
              </a:ext>
            </a:extLst>
          </p:cNvPr>
          <p:cNvSpPr>
            <a:spLocks noGrp="1"/>
          </p:cNvSpPr>
          <p:nvPr>
            <p:ph idx="1"/>
          </p:nvPr>
        </p:nvSpPr>
        <p:spPr/>
        <p:txBody>
          <a:bodyPr vert="horz" lIns="0" tIns="45720" rIns="0" bIns="45720" rtlCol="0" anchor="t">
            <a:normAutofit fontScale="77500" lnSpcReduction="20000"/>
          </a:bodyPr>
          <a:lstStyle/>
          <a:p>
            <a:r>
              <a:rPr lang="en-IN" dirty="0">
                <a:ea typeface="+mn-lt"/>
                <a:cs typeface="+mn-lt"/>
              </a:rPr>
              <a:t>[1]. Amar Pawar, Rahul Sharan , Rahul Patil, and Sandip Chavan , Home Automation using Bluetooth and IOT, International Journal of Innovative Research in Computer and Communication Engineering, Vol. 6, Issue 2, February2018 </a:t>
            </a:r>
          </a:p>
          <a:p>
            <a:r>
              <a:rPr lang="en-IN" dirty="0">
                <a:ea typeface="+mn-lt"/>
                <a:cs typeface="+mn-lt"/>
              </a:rPr>
              <a:t>[2]. </a:t>
            </a:r>
            <a:r>
              <a:rPr lang="en-IN" dirty="0" err="1">
                <a:ea typeface="+mn-lt"/>
                <a:cs typeface="+mn-lt"/>
              </a:rPr>
              <a:t>Mummaka</a:t>
            </a:r>
            <a:r>
              <a:rPr lang="en-IN" dirty="0">
                <a:ea typeface="+mn-lt"/>
                <a:cs typeface="+mn-lt"/>
              </a:rPr>
              <a:t> Sai Srinath1 , </a:t>
            </a:r>
            <a:r>
              <a:rPr lang="en-IN" dirty="0" err="1">
                <a:ea typeface="+mn-lt"/>
                <a:cs typeface="+mn-lt"/>
              </a:rPr>
              <a:t>Manepalli</a:t>
            </a:r>
            <a:r>
              <a:rPr lang="en-IN" dirty="0">
                <a:ea typeface="+mn-lt"/>
                <a:cs typeface="+mn-lt"/>
              </a:rPr>
              <a:t> Nanda Kishore And M.D. Anto Praveena, Interactive Home Automation System With Google Assistant, International Journal of Pure and Applied Mathematics, Volume 119 No. 12 2018, 14083-14086 </a:t>
            </a:r>
          </a:p>
          <a:p>
            <a:r>
              <a:rPr lang="en-IN" dirty="0">
                <a:ea typeface="+mn-lt"/>
                <a:cs typeface="+mn-lt"/>
              </a:rPr>
              <a:t>[3]. Muhammad Asadullah , Smart Home Automation System Using Bluetooth Technology, (ICIEECT), 978-1-5090-3310-2/ 17/$3\.00 ©2017 </a:t>
            </a:r>
          </a:p>
          <a:p>
            <a:r>
              <a:rPr lang="en-IN" dirty="0">
                <a:ea typeface="+mn-lt"/>
                <a:cs typeface="+mn-lt"/>
              </a:rPr>
              <a:t>[4]. J. Kavitha1, O. Naveen, P. Manoj Kumar, K. Subba Rao, Bluetooth Based Home Automation Using Arduino And Android Application, International Journal For Research In Applied Science &amp; Engineering Technology (</a:t>
            </a:r>
            <a:r>
              <a:rPr lang="en-IN" dirty="0" err="1">
                <a:ea typeface="+mn-lt"/>
                <a:cs typeface="+mn-lt"/>
              </a:rPr>
              <a:t>Ijraset</a:t>
            </a:r>
            <a:r>
              <a:rPr lang="en-IN" dirty="0">
                <a:ea typeface="+mn-lt"/>
                <a:cs typeface="+mn-lt"/>
              </a:rPr>
              <a:t>) </a:t>
            </a:r>
            <a:r>
              <a:rPr lang="en-IN" dirty="0" err="1">
                <a:ea typeface="+mn-lt"/>
                <a:cs typeface="+mn-lt"/>
              </a:rPr>
              <a:t>Issn</a:t>
            </a:r>
            <a:r>
              <a:rPr lang="en-IN" dirty="0">
                <a:ea typeface="+mn-lt"/>
                <a:cs typeface="+mn-lt"/>
              </a:rPr>
              <a:t>: 2321-9653; </a:t>
            </a:r>
            <a:r>
              <a:rPr lang="en-IN" dirty="0" err="1">
                <a:ea typeface="+mn-lt"/>
                <a:cs typeface="+mn-lt"/>
              </a:rPr>
              <a:t>Ic</a:t>
            </a:r>
            <a:r>
              <a:rPr lang="en-IN" dirty="0">
                <a:ea typeface="+mn-lt"/>
                <a:cs typeface="+mn-lt"/>
              </a:rPr>
              <a:t> Value: 45.98; Sj Impact Factor: 6.887 Volume 6 Issue Iii, March 2018</a:t>
            </a:r>
          </a:p>
          <a:p>
            <a:r>
              <a:rPr lang="en-IN" dirty="0">
                <a:ea typeface="+mn-lt"/>
                <a:cs typeface="+mn-lt"/>
              </a:rPr>
              <a:t> [5]. Aayush Agarwal, Anshul Sharma, Asim Saket Samad, S Babeetha, Home Automation System Using Google Assistant, Vol-4 Issue-2 2018 </a:t>
            </a:r>
            <a:r>
              <a:rPr lang="en-IN" dirty="0" err="1">
                <a:ea typeface="+mn-lt"/>
                <a:cs typeface="+mn-lt"/>
              </a:rPr>
              <a:t>Ijariie-Issn</a:t>
            </a:r>
            <a:r>
              <a:rPr lang="en-IN" dirty="0">
                <a:ea typeface="+mn-lt"/>
                <a:cs typeface="+mn-lt"/>
              </a:rPr>
              <a:t>(O)-2395- 4396</a:t>
            </a:r>
          </a:p>
          <a:p>
            <a:r>
              <a:rPr lang="en-IN" dirty="0">
                <a:ea typeface="+mn-lt"/>
                <a:cs typeface="+mn-lt"/>
              </a:rPr>
              <a:t> [6]. Manish Prakash Gupta, Google Assistant Controlled Home Automation, International Research Journal of Engineering and Technology (IRJET) e-ISSN: 2395- 0056 Volume: 05 Issue: 05 | May-2018</a:t>
            </a:r>
          </a:p>
          <a:p>
            <a:r>
              <a:rPr lang="en-IN" dirty="0">
                <a:ea typeface="+mn-lt"/>
                <a:cs typeface="+mn-lt"/>
              </a:rPr>
              <a:t> [7]. M. Young, The Technical Writer’s Handbook. Mill Valley, CA: University Science, 1989. [8]. Ramu </a:t>
            </a:r>
            <a:r>
              <a:rPr lang="en-IN" err="1">
                <a:ea typeface="+mn-lt"/>
                <a:cs typeface="+mn-lt"/>
              </a:rPr>
              <a:t>M,Home</a:t>
            </a:r>
            <a:r>
              <a:rPr lang="en-IN" dirty="0">
                <a:ea typeface="+mn-lt"/>
                <a:cs typeface="+mn-lt"/>
              </a:rPr>
              <a:t> Automation System Using IR Sensors. Internation Journal of Electrical and Electronics Engineering, Google scholar, 2015, 4, 11- 16. </a:t>
            </a:r>
            <a:endParaRPr lang="en-IN">
              <a:cs typeface="Calibri"/>
            </a:endParaRPr>
          </a:p>
        </p:txBody>
      </p:sp>
      <p:sp>
        <p:nvSpPr>
          <p:cNvPr id="5" name="Date Placeholder 4">
            <a:extLst>
              <a:ext uri="{FF2B5EF4-FFF2-40B4-BE49-F238E27FC236}">
                <a16:creationId xmlns:a16="http://schemas.microsoft.com/office/drawing/2014/main" id="{5BD7E65A-3DB3-10CB-C421-506853AEBE54}"/>
              </a:ext>
            </a:extLst>
          </p:cNvPr>
          <p:cNvSpPr>
            <a:spLocks noGrp="1"/>
          </p:cNvSpPr>
          <p:nvPr>
            <p:ph type="dt" sz="half" idx="10"/>
          </p:nvPr>
        </p:nvSpPr>
        <p:spPr/>
        <p:txBody>
          <a:bodyPr/>
          <a:lstStyle/>
          <a:p>
            <a:fld id="{45EEF4B0-FF4F-4DDC-A9DE-04CEEA58F8B5}" type="datetime1">
              <a:rPr lang="en-US" smtClean="0"/>
              <a:t>7/5/2023</a:t>
            </a:fld>
            <a:endParaRPr lang="en-IN"/>
          </a:p>
        </p:txBody>
      </p:sp>
      <p:sp>
        <p:nvSpPr>
          <p:cNvPr id="6" name="Footer Placeholder 5">
            <a:extLst>
              <a:ext uri="{FF2B5EF4-FFF2-40B4-BE49-F238E27FC236}">
                <a16:creationId xmlns:a16="http://schemas.microsoft.com/office/drawing/2014/main" id="{ED1B9E99-5182-48FF-882D-8C707A78A9F7}"/>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DB3AD9BA-558B-4B14-B11D-39A0EFB0810C}"/>
              </a:ext>
            </a:extLst>
          </p:cNvPr>
          <p:cNvSpPr>
            <a:spLocks noGrp="1"/>
          </p:cNvSpPr>
          <p:nvPr>
            <p:ph type="sldNum" sz="quarter" idx="12"/>
          </p:nvPr>
        </p:nvSpPr>
        <p:spPr/>
        <p:txBody>
          <a:bodyPr/>
          <a:lstStyle/>
          <a:p>
            <a:fld id="{8EC9699F-75CC-43AA-BCD1-8CFB7C1576D8}" type="slidenum">
              <a:rPr lang="en-IN" smtClean="0"/>
              <a:t>15</a:t>
            </a:fld>
            <a:endParaRPr lang="en-IN"/>
          </a:p>
        </p:txBody>
      </p:sp>
    </p:spTree>
    <p:extLst>
      <p:ext uri="{BB962C8B-B14F-4D97-AF65-F5344CB8AC3E}">
        <p14:creationId xmlns:p14="http://schemas.microsoft.com/office/powerpoint/2010/main" val="27395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02A4-5EB9-437B-A060-2886622E5B47}"/>
              </a:ext>
            </a:extLst>
          </p:cNvPr>
          <p:cNvSpPr>
            <a:spLocks noGrp="1"/>
          </p:cNvSpPr>
          <p:nvPr>
            <p:ph type="ctrTitle"/>
          </p:nvPr>
        </p:nvSpPr>
        <p:spPr>
          <a:xfrm>
            <a:off x="1202028" y="1933732"/>
            <a:ext cx="9144000" cy="2387600"/>
          </a:xfrm>
        </p:spPr>
        <p:txBody>
          <a:bodyPr/>
          <a:lstStyle/>
          <a:p>
            <a:r>
              <a:rPr lang="en-US" dirty="0"/>
              <a:t>	</a:t>
            </a: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51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2DF8-3697-4DD1-85FB-DDA2887B0816}"/>
              </a:ext>
            </a:extLst>
          </p:cNvPr>
          <p:cNvSpPr>
            <a:spLocks noGrp="1"/>
          </p:cNvSpPr>
          <p:nvPr>
            <p:ph type="title"/>
          </p:nvPr>
        </p:nvSpPr>
        <p:spPr/>
        <p:txBody>
          <a:bodyPr/>
          <a:lstStyle/>
          <a:p>
            <a:pPr algn="ctr"/>
            <a:r>
              <a:rPr lang="en-IN" b="1" i="0" dirty="0">
                <a:solidFill>
                  <a:srgbClr val="374151"/>
                </a:solidFill>
                <a:effectLst/>
                <a:latin typeface="Times New Roman" panose="02020603050405020304" pitchFamily="18" charset="0"/>
                <a:cs typeface="Times New Roman" panose="02020603050405020304" pitchFamily="18" charset="0"/>
              </a:rPr>
              <a:t>TEAM MEMBERS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919374-4C1E-4B68-ABB5-2BF51A121AA6}"/>
              </a:ext>
            </a:extLst>
          </p:cNvPr>
          <p:cNvSpPr>
            <a:spLocks noGrp="1"/>
          </p:cNvSpPr>
          <p:nvPr>
            <p:ph idx="1"/>
          </p:nvPr>
        </p:nvSpPr>
        <p:spPr/>
        <p:txBody>
          <a:bodyPr vert="horz" lIns="0" tIns="45720" rIns="0" bIns="45720" rtlCol="0" anchor="t">
            <a:normAutofit/>
          </a:bodyPr>
          <a:lstStyle/>
          <a:p>
            <a:endParaRPr lang="en-IN" dirty="0">
              <a:cs typeface="Calibri"/>
            </a:endParaRPr>
          </a:p>
          <a:p>
            <a:r>
              <a:rPr lang="en-IN" dirty="0">
                <a:cs typeface="Calibri"/>
              </a:rPr>
              <a:t>      SINDUKURI TEJA – AM.EN.U4AIE22049</a:t>
            </a:r>
          </a:p>
          <a:p>
            <a:r>
              <a:rPr lang="en-IN" dirty="0">
                <a:cs typeface="Calibri"/>
              </a:rPr>
              <a:t>      M.SANTHOSH KUMAR – AM.EN.U4AIE22033</a:t>
            </a:r>
          </a:p>
          <a:p>
            <a:r>
              <a:rPr lang="en-IN" dirty="0">
                <a:cs typeface="Calibri"/>
              </a:rPr>
              <a:t>      PATURI SRI RAM – AM.EN.U4AIE22040</a:t>
            </a:r>
          </a:p>
          <a:p>
            <a:r>
              <a:rPr lang="en-IN" dirty="0">
                <a:cs typeface="Calibri"/>
              </a:rPr>
              <a:t>      V.HEMANTH KUMAR –AM.EN.U4AIE22053</a:t>
            </a:r>
          </a:p>
        </p:txBody>
      </p:sp>
      <p:sp>
        <p:nvSpPr>
          <p:cNvPr id="5" name="Date Placeholder 4">
            <a:extLst>
              <a:ext uri="{FF2B5EF4-FFF2-40B4-BE49-F238E27FC236}">
                <a16:creationId xmlns:a16="http://schemas.microsoft.com/office/drawing/2014/main" id="{162404FF-57A8-180A-0256-0DF31A0B2217}"/>
              </a:ext>
            </a:extLst>
          </p:cNvPr>
          <p:cNvSpPr>
            <a:spLocks noGrp="1"/>
          </p:cNvSpPr>
          <p:nvPr>
            <p:ph type="dt" sz="half" idx="10"/>
          </p:nvPr>
        </p:nvSpPr>
        <p:spPr/>
        <p:txBody>
          <a:bodyPr/>
          <a:lstStyle/>
          <a:p>
            <a:fld id="{7EF4A5A5-46FD-4799-A033-33F59A024048}" type="datetime1">
              <a:rPr lang="en-US" smtClean="0"/>
              <a:t>7/5/2023</a:t>
            </a:fld>
            <a:endParaRPr lang="en-IN"/>
          </a:p>
        </p:txBody>
      </p:sp>
      <p:sp>
        <p:nvSpPr>
          <p:cNvPr id="6" name="Footer Placeholder 5">
            <a:extLst>
              <a:ext uri="{FF2B5EF4-FFF2-40B4-BE49-F238E27FC236}">
                <a16:creationId xmlns:a16="http://schemas.microsoft.com/office/drawing/2014/main" id="{7A1B0252-5C18-45A6-86BF-02669D4AA2EF}"/>
              </a:ext>
            </a:extLst>
          </p:cNvPr>
          <p:cNvSpPr>
            <a:spLocks noGrp="1"/>
          </p:cNvSpPr>
          <p:nvPr>
            <p:ph type="ftr" sz="quarter" idx="11"/>
          </p:nvPr>
        </p:nvSpPr>
        <p:spPr/>
        <p:txBody>
          <a:bodyPr/>
          <a:lstStyle/>
          <a:p>
            <a:r>
              <a:rPr lang="en-US" dirty="0"/>
              <a:t>22AIE114 Term Project Phase 1 Evaluation</a:t>
            </a:r>
            <a:endParaRPr lang="en-IN" dirty="0"/>
          </a:p>
        </p:txBody>
      </p:sp>
      <p:sp>
        <p:nvSpPr>
          <p:cNvPr id="4" name="Slide Number Placeholder 3">
            <a:extLst>
              <a:ext uri="{FF2B5EF4-FFF2-40B4-BE49-F238E27FC236}">
                <a16:creationId xmlns:a16="http://schemas.microsoft.com/office/drawing/2014/main" id="{D9E9D1AD-8831-420B-A72D-8182D6A1FF34}"/>
              </a:ext>
            </a:extLst>
          </p:cNvPr>
          <p:cNvSpPr>
            <a:spLocks noGrp="1"/>
          </p:cNvSpPr>
          <p:nvPr>
            <p:ph type="sldNum" sz="quarter" idx="12"/>
          </p:nvPr>
        </p:nvSpPr>
        <p:spPr/>
        <p:txBody>
          <a:bodyPr/>
          <a:lstStyle/>
          <a:p>
            <a:fld id="{8EC9699F-75CC-43AA-BCD1-8CFB7C1576D8}" type="slidenum">
              <a:rPr lang="en-IN" smtClean="0"/>
              <a:t>2</a:t>
            </a:fld>
            <a:endParaRPr lang="en-IN"/>
          </a:p>
        </p:txBody>
      </p:sp>
    </p:spTree>
    <p:extLst>
      <p:ext uri="{BB962C8B-B14F-4D97-AF65-F5344CB8AC3E}">
        <p14:creationId xmlns:p14="http://schemas.microsoft.com/office/powerpoint/2010/main" val="187444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CFC3-191C-49CA-9624-3ADC273B0A8A}"/>
              </a:ext>
            </a:extLst>
          </p:cNvPr>
          <p:cNvSpPr>
            <a:spLocks noGrp="1"/>
          </p:cNvSpPr>
          <p:nvPr>
            <p:ph type="title"/>
          </p:nvPr>
        </p:nvSpPr>
        <p:spPr/>
        <p:txBody>
          <a:bodyPr/>
          <a:lstStyle/>
          <a:p>
            <a:pPr algn="ctr"/>
            <a:r>
              <a:rPr lang="en-IN" b="1" i="0" dirty="0">
                <a:solidFill>
                  <a:srgbClr val="374151"/>
                </a:solidFill>
                <a:effectLst/>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4951BC-0E3E-492A-88CE-9DEC275BA441}"/>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ea typeface="+mn-lt"/>
                <a:cs typeface="+mn-lt"/>
              </a:rPr>
              <a:t>The concept </a:t>
            </a:r>
            <a:r>
              <a:rPr lang="en-US" b="0" i="0" dirty="0">
                <a:effectLst/>
                <a:ea typeface="+mn-lt"/>
                <a:cs typeface="+mn-lt"/>
              </a:rPr>
              <a:t>of </a:t>
            </a:r>
            <a:r>
              <a:rPr lang="en-US" dirty="0">
                <a:ea typeface="+mn-lt"/>
                <a:cs typeface="+mn-lt"/>
              </a:rPr>
              <a:t>Home Automation is gaining popularity as it helps in reducing human effort and errors and thus increasing </a:t>
            </a:r>
            <a:r>
              <a:rPr lang="en-US" b="0" i="0" dirty="0">
                <a:effectLst/>
                <a:ea typeface="+mn-lt"/>
                <a:cs typeface="+mn-lt"/>
              </a:rPr>
              <a:t>the </a:t>
            </a:r>
            <a:r>
              <a:rPr lang="en-US" dirty="0">
                <a:ea typeface="+mn-lt"/>
                <a:cs typeface="+mn-lt"/>
              </a:rPr>
              <a:t>efficiency. With the help of Home Automation system,  we can control different appliances like lights, fans, TV, AC  etc.., Additionally ,a home automation system can also provide other features like security, alarms, emergency systems etc. can be integrated</a:t>
            </a:r>
            <a:endParaRPr lang="en-US" dirty="0"/>
          </a:p>
          <a:p>
            <a:pPr>
              <a:buFont typeface="Arial" panose="020B0604020202020204" pitchFamily="34" charset="0"/>
              <a:buChar char="•"/>
            </a:pPr>
            <a:r>
              <a:rPr lang="en-US" dirty="0">
                <a:ea typeface="+mn-lt"/>
                <a:cs typeface="+mn-lt"/>
              </a:rPr>
              <a:t>The concept of Home Automation is gaining popularity as it helps in reducing human effort and errors and thus increasing the efficiency. With the help of Home Automation system, we can control different appliances like lights, fans, TV, AC etc.., Additionally ,a home automation system can also provide other features like security, alarms, emergency systems etc. can be integrated</a:t>
            </a:r>
            <a:endParaRPr lang="en-US" dirty="0">
              <a:cs typeface="Calibri"/>
            </a:endParaRPr>
          </a:p>
          <a:p>
            <a:endParaRPr lang="en-IN" dirty="0">
              <a:cs typeface="Calibri" panose="020F0502020204030204"/>
            </a:endParaRPr>
          </a:p>
        </p:txBody>
      </p:sp>
      <p:sp>
        <p:nvSpPr>
          <p:cNvPr id="5" name="Date Placeholder 4">
            <a:extLst>
              <a:ext uri="{FF2B5EF4-FFF2-40B4-BE49-F238E27FC236}">
                <a16:creationId xmlns:a16="http://schemas.microsoft.com/office/drawing/2014/main" id="{F628D4F3-699A-9470-64A2-6F829E1B59A6}"/>
              </a:ext>
            </a:extLst>
          </p:cNvPr>
          <p:cNvSpPr>
            <a:spLocks noGrp="1"/>
          </p:cNvSpPr>
          <p:nvPr>
            <p:ph type="dt" sz="half" idx="10"/>
          </p:nvPr>
        </p:nvSpPr>
        <p:spPr/>
        <p:txBody>
          <a:bodyPr/>
          <a:lstStyle/>
          <a:p>
            <a:fld id="{360D282A-7D5C-44D4-95D9-3E24CF2AF504}" type="datetime1">
              <a:rPr lang="en-US" smtClean="0"/>
              <a:t>7/5/2023</a:t>
            </a:fld>
            <a:endParaRPr lang="en-IN"/>
          </a:p>
        </p:txBody>
      </p:sp>
      <p:sp>
        <p:nvSpPr>
          <p:cNvPr id="6" name="Footer Placeholder 5">
            <a:extLst>
              <a:ext uri="{FF2B5EF4-FFF2-40B4-BE49-F238E27FC236}">
                <a16:creationId xmlns:a16="http://schemas.microsoft.com/office/drawing/2014/main" id="{498683FC-F6C1-4D78-AD1B-3CCC122E612E}"/>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23B2D912-B6A4-493D-BFC1-38B20C0445A6}"/>
              </a:ext>
            </a:extLst>
          </p:cNvPr>
          <p:cNvSpPr>
            <a:spLocks noGrp="1"/>
          </p:cNvSpPr>
          <p:nvPr>
            <p:ph type="sldNum" sz="quarter" idx="12"/>
          </p:nvPr>
        </p:nvSpPr>
        <p:spPr/>
        <p:txBody>
          <a:bodyPr/>
          <a:lstStyle/>
          <a:p>
            <a:fld id="{8EC9699F-75CC-43AA-BCD1-8CFB7C1576D8}" type="slidenum">
              <a:rPr lang="en-IN" smtClean="0"/>
              <a:t>3</a:t>
            </a:fld>
            <a:endParaRPr lang="en-IN"/>
          </a:p>
        </p:txBody>
      </p:sp>
    </p:spTree>
    <p:extLst>
      <p:ext uri="{BB962C8B-B14F-4D97-AF65-F5344CB8AC3E}">
        <p14:creationId xmlns:p14="http://schemas.microsoft.com/office/powerpoint/2010/main" val="350936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C4AF-C577-435E-A200-DA4BC201FE3C}"/>
              </a:ext>
            </a:extLst>
          </p:cNvPr>
          <p:cNvSpPr>
            <a:spLocks noGrp="1"/>
          </p:cNvSpPr>
          <p:nvPr>
            <p:ph type="title"/>
          </p:nvPr>
        </p:nvSpPr>
        <p:spPr/>
        <p:txBody>
          <a:bodyPr/>
          <a:lstStyle/>
          <a:p>
            <a:pPr algn="ctr"/>
            <a:r>
              <a:rPr lang="en-IN" b="1" i="0" dirty="0">
                <a:solidFill>
                  <a:srgbClr val="374151"/>
                </a:solidFill>
                <a:effectLst/>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8D10AB-D02A-4AB5-907C-CEFE4DA04FA5}"/>
              </a:ext>
            </a:extLst>
          </p:cNvPr>
          <p:cNvSpPr>
            <a:spLocks noGrp="1"/>
          </p:cNvSpPr>
          <p:nvPr>
            <p:ph idx="1"/>
          </p:nvPr>
        </p:nvSpPr>
        <p:spPr/>
        <p:txBody>
          <a:bodyPr vert="horz" lIns="0" tIns="45720" rIns="0" bIns="45720" rtlCol="0" anchor="t">
            <a:normAutofit/>
          </a:bodyPr>
          <a:lstStyle/>
          <a:p>
            <a:r>
              <a:rPr lang="en-US" b="0" i="0" dirty="0">
                <a:solidFill>
                  <a:srgbClr val="374151"/>
                </a:solidFill>
                <a:effectLst/>
                <a:latin typeface="Times New Roman"/>
                <a:cs typeface="Times New Roman"/>
              </a:rPr>
              <a:t>Clearly state the problem or challenge the project aims to address.</a:t>
            </a:r>
          </a:p>
          <a:p>
            <a:r>
              <a:rPr lang="en-US" b="0" i="0" dirty="0">
                <a:solidFill>
                  <a:srgbClr val="374151"/>
                </a:solidFill>
                <a:effectLst/>
                <a:latin typeface="Times New Roman"/>
                <a:cs typeface="Times New Roman"/>
              </a:rPr>
              <a:t>Provide relevant data or statistics to support</a:t>
            </a:r>
            <a:r>
              <a:rPr lang="en-US" dirty="0">
                <a:solidFill>
                  <a:srgbClr val="374151"/>
                </a:solidFill>
                <a:latin typeface="Times New Roman"/>
                <a:cs typeface="Times New Roman"/>
              </a:rPr>
              <a:t> it.</a:t>
            </a:r>
          </a:p>
          <a:p>
            <a:r>
              <a:rPr lang="en-US" dirty="0">
                <a:ea typeface="+mn-lt"/>
                <a:cs typeface="+mn-lt"/>
              </a:rPr>
              <a:t>The goal of this project is to create a model that will be able to recognize and determine the human voice and operate devices according to the instructions given by the person .</a:t>
            </a:r>
            <a:endParaRPr lang="en-US" dirty="0">
              <a:solidFill>
                <a:srgbClr val="374151"/>
              </a:solidFill>
              <a:latin typeface="Times New Roman" panose="02020603050405020304" pitchFamily="18" charset="0"/>
              <a:ea typeface="+mn-lt"/>
              <a:cs typeface="Times New Roman" panose="02020603050405020304" pitchFamily="18" charset="0"/>
            </a:endParaRPr>
          </a:p>
          <a:p>
            <a:r>
              <a:rPr lang="en-US" dirty="0">
                <a:ea typeface="+mn-lt"/>
                <a:cs typeface="+mn-lt"/>
              </a:rPr>
              <a:t> Though the goal is to create a model which can act with a </a:t>
            </a:r>
            <a:r>
              <a:rPr lang="en-US" dirty="0" err="1">
                <a:ea typeface="+mn-lt"/>
                <a:cs typeface="+mn-lt"/>
              </a:rPr>
              <a:t>bluetooth</a:t>
            </a:r>
            <a:r>
              <a:rPr lang="en-US" dirty="0">
                <a:ea typeface="+mn-lt"/>
                <a:cs typeface="+mn-lt"/>
              </a:rPr>
              <a:t> module, it can be extended by using </a:t>
            </a:r>
            <a:r>
              <a:rPr lang="en-US" dirty="0" err="1">
                <a:ea typeface="+mn-lt"/>
                <a:cs typeface="+mn-lt"/>
              </a:rPr>
              <a:t>wifi</a:t>
            </a:r>
            <a:r>
              <a:rPr lang="en-US" dirty="0">
                <a:ea typeface="+mn-lt"/>
                <a:cs typeface="+mn-lt"/>
              </a:rPr>
              <a:t> module too . </a:t>
            </a:r>
            <a:endParaRPr lang="en-US">
              <a:solidFill>
                <a:srgbClr val="374151"/>
              </a:solidFill>
              <a:latin typeface="Times New Roman" panose="02020603050405020304" pitchFamily="18" charset="0"/>
              <a:ea typeface="+mn-lt"/>
              <a:cs typeface="Times New Roman" panose="02020603050405020304" pitchFamily="18" charset="0"/>
            </a:endParaRPr>
          </a:p>
          <a:p>
            <a:r>
              <a:rPr lang="en-US" dirty="0">
                <a:ea typeface="+mn-lt"/>
                <a:cs typeface="+mn-lt"/>
              </a:rPr>
              <a:t>The major goal of the proposed system is understanding human language and making the device act according to the instructions given by the person </a:t>
            </a:r>
            <a:endParaRPr lang="en-US">
              <a:solidFill>
                <a:srgbClr val="37415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CBECEEB-3238-52BF-020C-79DA5D436873}"/>
              </a:ext>
            </a:extLst>
          </p:cNvPr>
          <p:cNvSpPr>
            <a:spLocks noGrp="1"/>
          </p:cNvSpPr>
          <p:nvPr>
            <p:ph type="dt" sz="half" idx="10"/>
          </p:nvPr>
        </p:nvSpPr>
        <p:spPr/>
        <p:txBody>
          <a:bodyPr/>
          <a:lstStyle/>
          <a:p>
            <a:fld id="{EA331E0C-2AAA-4234-A79A-493F7F154643}" type="datetime1">
              <a:rPr lang="en-US" smtClean="0"/>
              <a:t>7/5/2023</a:t>
            </a:fld>
            <a:endParaRPr lang="en-IN"/>
          </a:p>
        </p:txBody>
      </p:sp>
      <p:sp>
        <p:nvSpPr>
          <p:cNvPr id="6" name="Footer Placeholder 5">
            <a:extLst>
              <a:ext uri="{FF2B5EF4-FFF2-40B4-BE49-F238E27FC236}">
                <a16:creationId xmlns:a16="http://schemas.microsoft.com/office/drawing/2014/main" id="{6B8D54BA-2AE0-46DE-B779-17E131C4B95E}"/>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1E8086AE-DFC5-457F-BED4-7E8323573885}"/>
              </a:ext>
            </a:extLst>
          </p:cNvPr>
          <p:cNvSpPr>
            <a:spLocks noGrp="1"/>
          </p:cNvSpPr>
          <p:nvPr>
            <p:ph type="sldNum" sz="quarter" idx="12"/>
          </p:nvPr>
        </p:nvSpPr>
        <p:spPr/>
        <p:txBody>
          <a:bodyPr/>
          <a:lstStyle/>
          <a:p>
            <a:fld id="{8EC9699F-75CC-43AA-BCD1-8CFB7C1576D8}" type="slidenum">
              <a:rPr lang="en-IN" smtClean="0"/>
              <a:t>4</a:t>
            </a:fld>
            <a:endParaRPr lang="en-IN"/>
          </a:p>
        </p:txBody>
      </p:sp>
    </p:spTree>
    <p:extLst>
      <p:ext uri="{BB962C8B-B14F-4D97-AF65-F5344CB8AC3E}">
        <p14:creationId xmlns:p14="http://schemas.microsoft.com/office/powerpoint/2010/main" val="17974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BE90-1D4B-40DD-AF68-F6BE16456A6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SDG ADDRESSED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A17CD4-28CA-4A1F-8094-11C2804625B2}"/>
              </a:ext>
            </a:extLst>
          </p:cNvPr>
          <p:cNvSpPr>
            <a:spLocks noGrp="1"/>
          </p:cNvSpPr>
          <p:nvPr>
            <p:ph idx="1"/>
          </p:nvPr>
        </p:nvSpPr>
        <p:spPr/>
        <p:txBody>
          <a:bodyPr vert="horz" lIns="0" tIns="45720" rIns="0" bIns="45720" rtlCol="0" anchor="t">
            <a:normAutofit/>
          </a:bodyPr>
          <a:lstStyle/>
          <a:p>
            <a:r>
              <a:rPr lang="en-US" dirty="0">
                <a:latin typeface="Times New Roman" panose="02020603050405020304" pitchFamily="18" charset="0"/>
                <a:cs typeface="Times New Roman" panose="02020603050405020304" pitchFamily="18" charset="0"/>
              </a:rPr>
              <a:t>Mention the SDG and how it is related.</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D027CE3-90A2-A9AD-E55B-68B80CE19144}"/>
              </a:ext>
            </a:extLst>
          </p:cNvPr>
          <p:cNvSpPr>
            <a:spLocks noGrp="1"/>
          </p:cNvSpPr>
          <p:nvPr>
            <p:ph type="dt" sz="half" idx="10"/>
          </p:nvPr>
        </p:nvSpPr>
        <p:spPr/>
        <p:txBody>
          <a:bodyPr/>
          <a:lstStyle/>
          <a:p>
            <a:fld id="{FBB9CE13-5A66-4408-9B43-22CA09F7C944}" type="datetime1">
              <a:rPr lang="en-US" smtClean="0"/>
              <a:t>7/5/2023</a:t>
            </a:fld>
            <a:endParaRPr lang="en-IN"/>
          </a:p>
        </p:txBody>
      </p:sp>
      <p:sp>
        <p:nvSpPr>
          <p:cNvPr id="6" name="Footer Placeholder 5">
            <a:extLst>
              <a:ext uri="{FF2B5EF4-FFF2-40B4-BE49-F238E27FC236}">
                <a16:creationId xmlns:a16="http://schemas.microsoft.com/office/drawing/2014/main" id="{2D357C6E-866F-4BE4-8437-0EC7DDAA8FD3}"/>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A8C93F6C-6897-41F3-B798-D960D411D4B1}"/>
              </a:ext>
            </a:extLst>
          </p:cNvPr>
          <p:cNvSpPr>
            <a:spLocks noGrp="1"/>
          </p:cNvSpPr>
          <p:nvPr>
            <p:ph type="sldNum" sz="quarter" idx="12"/>
          </p:nvPr>
        </p:nvSpPr>
        <p:spPr/>
        <p:txBody>
          <a:bodyPr/>
          <a:lstStyle/>
          <a:p>
            <a:fld id="{8EC9699F-75CC-43AA-BCD1-8CFB7C1576D8}" type="slidenum">
              <a:rPr lang="en-IN" smtClean="0"/>
              <a:t>5</a:t>
            </a:fld>
            <a:endParaRPr lang="en-IN"/>
          </a:p>
        </p:txBody>
      </p:sp>
    </p:spTree>
    <p:extLst>
      <p:ext uri="{BB962C8B-B14F-4D97-AF65-F5344CB8AC3E}">
        <p14:creationId xmlns:p14="http://schemas.microsoft.com/office/powerpoint/2010/main" val="112441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78A8-ACE4-4B4F-913F-55432D0A5DD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976D2E-58E9-41F3-8A21-2FCE78D25056}"/>
              </a:ext>
            </a:extLst>
          </p:cNvPr>
          <p:cNvSpPr>
            <a:spLocks noGrp="1"/>
          </p:cNvSpPr>
          <p:nvPr>
            <p:ph idx="1"/>
          </p:nvPr>
        </p:nvSpPr>
        <p:spPr/>
        <p:txBody>
          <a:bodyPr vert="horz" lIns="0" tIns="45720" rIns="0" bIns="45720" rtlCol="0" anchor="t">
            <a:normAutofit fontScale="92500" lnSpcReduction="20000"/>
          </a:bodyPr>
          <a:lstStyle/>
          <a:p>
            <a:r>
              <a:rPr lang="en-US" dirty="0">
                <a:latin typeface="Times New Roman" panose="02020603050405020304" pitchFamily="18" charset="0"/>
                <a:cs typeface="Times New Roman" panose="02020603050405020304" pitchFamily="18" charset="0"/>
              </a:rPr>
              <a:t>Include the papers used to refer for developing the methodology.</a:t>
            </a:r>
          </a:p>
          <a:p>
            <a:r>
              <a:rPr lang="en-US" dirty="0">
                <a:ea typeface="+mn-lt"/>
                <a:cs typeface="+mn-lt"/>
              </a:rPr>
              <a:t>. BLUETOOTH BASED HOME AUTOMATION: • In Bluetooth based home automation systems the home appliances are connected to the Arduino BT board at input output ports using relay.</a:t>
            </a:r>
            <a:endParaRPr lang="en-US" dirty="0">
              <a:latin typeface="Times New Roman" panose="02020603050405020304" pitchFamily="18" charset="0"/>
              <a:ea typeface="+mn-lt"/>
              <a:cs typeface="Times New Roman" panose="02020603050405020304" pitchFamily="18" charset="0"/>
            </a:endParaRPr>
          </a:p>
          <a:p>
            <a:r>
              <a:rPr lang="en-US" dirty="0">
                <a:ea typeface="+mn-lt"/>
                <a:cs typeface="+mn-lt"/>
              </a:rPr>
              <a:t> • The program of the Arduino BT board is based on the high  level interactive C language of microcontrollers. </a:t>
            </a:r>
            <a:endParaRPr lang="en-US" dirty="0">
              <a:latin typeface="Times New Roman" panose="02020603050405020304" pitchFamily="18" charset="0"/>
              <a:ea typeface="+mn-lt"/>
              <a:cs typeface="Times New Roman" panose="02020603050405020304" pitchFamily="18" charset="0"/>
            </a:endParaRPr>
          </a:p>
          <a:p>
            <a:r>
              <a:rPr lang="en-US" dirty="0">
                <a:ea typeface="+mn-lt"/>
                <a:cs typeface="+mn-lt"/>
              </a:rPr>
              <a:t>• The connection is made via Bluetooth. The password protection is provided so only authorized users are allowed to access the appliances. </a:t>
            </a:r>
            <a:endParaRPr lang="en-US">
              <a:latin typeface="Times New Roman" panose="02020603050405020304" pitchFamily="18" charset="0"/>
              <a:ea typeface="+mn-lt"/>
              <a:cs typeface="Times New Roman" panose="02020603050405020304" pitchFamily="18" charset="0"/>
            </a:endParaRPr>
          </a:p>
          <a:p>
            <a:r>
              <a:rPr lang="en-US" dirty="0">
                <a:ea typeface="+mn-lt"/>
                <a:cs typeface="+mn-lt"/>
              </a:rPr>
              <a:t>• The Bluetooth connection is established between Arduino BT board and phone for wireless communication. </a:t>
            </a:r>
            <a:endParaRPr lang="en-US">
              <a:latin typeface="Times New Roman" panose="02020603050405020304" pitchFamily="18" charset="0"/>
              <a:ea typeface="+mn-lt"/>
              <a:cs typeface="Times New Roman" panose="02020603050405020304" pitchFamily="18" charset="0"/>
            </a:endParaRPr>
          </a:p>
          <a:p>
            <a:r>
              <a:rPr lang="en-US" dirty="0">
                <a:ea typeface="+mn-lt"/>
                <a:cs typeface="+mn-lt"/>
              </a:rPr>
              <a:t>• In this system the python script is used and it can install on any of the Symbian OS environments, it is portable. </a:t>
            </a:r>
            <a:endParaRPr lang="en-US">
              <a:latin typeface="Times New Roman" panose="02020603050405020304" pitchFamily="18" charset="0"/>
              <a:ea typeface="+mn-lt"/>
              <a:cs typeface="Times New Roman" panose="02020603050405020304" pitchFamily="18" charset="0"/>
            </a:endParaRPr>
          </a:p>
          <a:p>
            <a:r>
              <a:rPr lang="en-US" dirty="0">
                <a:ea typeface="+mn-lt"/>
                <a:cs typeface="+mn-lt"/>
              </a:rPr>
              <a:t>• One circuit is designed and implemented for receiving the feedback from the phone, which indicates the status of the device.</a:t>
            </a:r>
            <a:endParaRPr lang="en-US">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8DF8EF1-9F67-CE6D-45EC-9395611CDE7F}"/>
              </a:ext>
            </a:extLst>
          </p:cNvPr>
          <p:cNvSpPr>
            <a:spLocks noGrp="1"/>
          </p:cNvSpPr>
          <p:nvPr>
            <p:ph type="dt" sz="half" idx="10"/>
          </p:nvPr>
        </p:nvSpPr>
        <p:spPr/>
        <p:txBody>
          <a:bodyPr/>
          <a:lstStyle/>
          <a:p>
            <a:fld id="{A78BDF43-329C-4BF9-901A-89FDC9E4D97A}" type="datetime1">
              <a:rPr lang="en-US" smtClean="0"/>
              <a:t>7/5/2023</a:t>
            </a:fld>
            <a:endParaRPr lang="en-IN"/>
          </a:p>
        </p:txBody>
      </p:sp>
      <p:sp>
        <p:nvSpPr>
          <p:cNvPr id="6" name="Footer Placeholder 5">
            <a:extLst>
              <a:ext uri="{FF2B5EF4-FFF2-40B4-BE49-F238E27FC236}">
                <a16:creationId xmlns:a16="http://schemas.microsoft.com/office/drawing/2014/main" id="{8DD59234-E39F-4AF7-95CF-6E266A8B2FFB}"/>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47E1EDBA-E14F-4B32-9255-5DA660FD711D}"/>
              </a:ext>
            </a:extLst>
          </p:cNvPr>
          <p:cNvSpPr>
            <a:spLocks noGrp="1"/>
          </p:cNvSpPr>
          <p:nvPr>
            <p:ph type="sldNum" sz="quarter" idx="12"/>
          </p:nvPr>
        </p:nvSpPr>
        <p:spPr/>
        <p:txBody>
          <a:bodyPr/>
          <a:lstStyle/>
          <a:p>
            <a:fld id="{8EC9699F-75CC-43AA-BCD1-8CFB7C1576D8}" type="slidenum">
              <a:rPr lang="en-IN" smtClean="0"/>
              <a:t>6</a:t>
            </a:fld>
            <a:endParaRPr lang="en-IN"/>
          </a:p>
        </p:txBody>
      </p:sp>
    </p:spTree>
    <p:extLst>
      <p:ext uri="{BB962C8B-B14F-4D97-AF65-F5344CB8AC3E}">
        <p14:creationId xmlns:p14="http://schemas.microsoft.com/office/powerpoint/2010/main" val="16765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40CB-96E5-4384-A624-2C72037CCF66}"/>
              </a:ext>
            </a:extLst>
          </p:cNvPr>
          <p:cNvSpPr>
            <a:spLocks noGrp="1"/>
          </p:cNvSpPr>
          <p:nvPr>
            <p:ph type="title"/>
          </p:nvPr>
        </p:nvSpPr>
        <p:spPr/>
        <p:txBody>
          <a:bodyPr/>
          <a:lstStyle/>
          <a:p>
            <a:pPr algn="ctr"/>
            <a:r>
              <a:rPr lang="en-IN" b="1" i="0" dirty="0">
                <a:solidFill>
                  <a:srgbClr val="374151"/>
                </a:solidFill>
                <a:effectLst/>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ACA520-E112-4FAC-8E51-1244E7AF630F}"/>
              </a:ext>
            </a:extLst>
          </p:cNvPr>
          <p:cNvSpPr>
            <a:spLocks noGrp="1"/>
          </p:cNvSpPr>
          <p:nvPr>
            <p:ph idx="1"/>
          </p:nvPr>
        </p:nvSpPr>
        <p:spPr/>
        <p:txBody>
          <a:bodyPr vert="horz" lIns="0" tIns="45720" rIns="0" bIns="45720" rtlCol="0" anchor="t">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Explain the approach or methodology used to tackle the problem.</a:t>
            </a:r>
          </a:p>
          <a:p>
            <a:r>
              <a:rPr lang="en-US" b="0" i="0" dirty="0">
                <a:solidFill>
                  <a:srgbClr val="374151"/>
                </a:solidFill>
                <a:effectLst/>
                <a:latin typeface="Times New Roman" panose="02020603050405020304" pitchFamily="18" charset="0"/>
                <a:cs typeface="Times New Roman" panose="02020603050405020304" pitchFamily="18" charset="0"/>
              </a:rPr>
              <a:t>Highlight key steps or processes involved in the project</a:t>
            </a:r>
            <a:r>
              <a:rPr lang="en-US" dirty="0">
                <a:solidFill>
                  <a:srgbClr val="374151"/>
                </a:solidFill>
                <a:latin typeface="Times New Roman" panose="02020603050405020304" pitchFamily="18" charset="0"/>
                <a:cs typeface="Times New Roman" panose="02020603050405020304" pitchFamily="18" charset="0"/>
              </a:rPr>
              <a:t>.</a:t>
            </a:r>
          </a:p>
          <a:p>
            <a:endParaRPr lang="en-US" dirty="0">
              <a:solidFill>
                <a:srgbClr val="37415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409BB67-DDFC-64F9-35CA-6DA38A04DFF0}"/>
              </a:ext>
            </a:extLst>
          </p:cNvPr>
          <p:cNvSpPr>
            <a:spLocks noGrp="1"/>
          </p:cNvSpPr>
          <p:nvPr>
            <p:ph type="dt" sz="half" idx="10"/>
          </p:nvPr>
        </p:nvSpPr>
        <p:spPr/>
        <p:txBody>
          <a:bodyPr/>
          <a:lstStyle/>
          <a:p>
            <a:fld id="{A1610B82-648B-4962-B823-8F96C1555519}" type="datetime1">
              <a:rPr lang="en-US" smtClean="0"/>
              <a:t>7/5/2023</a:t>
            </a:fld>
            <a:endParaRPr lang="en-IN"/>
          </a:p>
        </p:txBody>
      </p:sp>
      <p:sp>
        <p:nvSpPr>
          <p:cNvPr id="6" name="Footer Placeholder 5">
            <a:extLst>
              <a:ext uri="{FF2B5EF4-FFF2-40B4-BE49-F238E27FC236}">
                <a16:creationId xmlns:a16="http://schemas.microsoft.com/office/drawing/2014/main" id="{854E788C-25E0-4737-A902-6B94442DFBBE}"/>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7004EE19-C9F8-456B-BC20-35CE0948C208}"/>
              </a:ext>
            </a:extLst>
          </p:cNvPr>
          <p:cNvSpPr>
            <a:spLocks noGrp="1"/>
          </p:cNvSpPr>
          <p:nvPr>
            <p:ph type="sldNum" sz="quarter" idx="12"/>
          </p:nvPr>
        </p:nvSpPr>
        <p:spPr/>
        <p:txBody>
          <a:bodyPr/>
          <a:lstStyle/>
          <a:p>
            <a:fld id="{8EC9699F-75CC-43AA-BCD1-8CFB7C1576D8}" type="slidenum">
              <a:rPr lang="en-IN" smtClean="0"/>
              <a:t>7</a:t>
            </a:fld>
            <a:endParaRPr lang="en-IN"/>
          </a:p>
        </p:txBody>
      </p:sp>
    </p:spTree>
    <p:extLst>
      <p:ext uri="{BB962C8B-B14F-4D97-AF65-F5344CB8AC3E}">
        <p14:creationId xmlns:p14="http://schemas.microsoft.com/office/powerpoint/2010/main" val="175785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FD3E-72EF-42F4-B142-5845843A599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COMPONENTS REQUIRED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3C1DE-141C-4EE2-BD4B-9D79DBF53247}"/>
              </a:ext>
            </a:extLst>
          </p:cNvPr>
          <p:cNvSpPr>
            <a:spLocks noGrp="1"/>
          </p:cNvSpPr>
          <p:nvPr>
            <p:ph idx="1"/>
          </p:nvPr>
        </p:nvSpPr>
        <p:spPr/>
        <p:txBody>
          <a:bodyPr vert="horz" lIns="0" tIns="45720" rIns="0" bIns="45720" rtlCol="0" anchor="t">
            <a:normAutofit/>
          </a:bodyPr>
          <a:lstStyle/>
          <a:p>
            <a:r>
              <a:rPr lang="en-US" dirty="0"/>
              <a:t>Include the main components with estimated price.</a:t>
            </a:r>
            <a:endParaRPr lang="en-US" dirty="0">
              <a:cs typeface="Calibri"/>
            </a:endParaRPr>
          </a:p>
          <a:p>
            <a:r>
              <a:rPr lang="en-US" dirty="0">
                <a:cs typeface="Calibri"/>
              </a:rPr>
              <a:t>1.Arduino UNO</a:t>
            </a:r>
          </a:p>
          <a:p>
            <a:r>
              <a:rPr lang="en-US" dirty="0">
                <a:cs typeface="Calibri"/>
              </a:rPr>
              <a:t>2.Relay</a:t>
            </a:r>
          </a:p>
          <a:p>
            <a:r>
              <a:rPr lang="en-US" dirty="0">
                <a:cs typeface="Calibri"/>
              </a:rPr>
              <a:t>3.Bluetooth Module(HC-05)</a:t>
            </a:r>
          </a:p>
          <a:p>
            <a:r>
              <a:rPr lang="en-US" dirty="0">
                <a:cs typeface="Calibri"/>
              </a:rPr>
              <a:t>4.Android Device</a:t>
            </a:r>
          </a:p>
          <a:p>
            <a:endParaRPr lang="en-US" dirty="0">
              <a:cs typeface="Calibri"/>
            </a:endParaRPr>
          </a:p>
          <a:p>
            <a:pPr marL="0" indent="0">
              <a:buNone/>
            </a:pPr>
            <a:endParaRPr lang="en-US" dirty="0">
              <a:cs typeface="Calibri"/>
            </a:endParaRPr>
          </a:p>
          <a:p>
            <a:pPr marL="0" indent="0">
              <a:buNone/>
            </a:pPr>
            <a:endParaRPr lang="en-US" dirty="0">
              <a:cs typeface="Calibri"/>
            </a:endParaRPr>
          </a:p>
        </p:txBody>
      </p:sp>
      <p:sp>
        <p:nvSpPr>
          <p:cNvPr id="5" name="Date Placeholder 4">
            <a:extLst>
              <a:ext uri="{FF2B5EF4-FFF2-40B4-BE49-F238E27FC236}">
                <a16:creationId xmlns:a16="http://schemas.microsoft.com/office/drawing/2014/main" id="{03E03EBF-787C-C7DC-CA78-1B2A431E1D6E}"/>
              </a:ext>
            </a:extLst>
          </p:cNvPr>
          <p:cNvSpPr>
            <a:spLocks noGrp="1"/>
          </p:cNvSpPr>
          <p:nvPr>
            <p:ph type="dt" sz="half" idx="10"/>
          </p:nvPr>
        </p:nvSpPr>
        <p:spPr/>
        <p:txBody>
          <a:bodyPr/>
          <a:lstStyle/>
          <a:p>
            <a:fld id="{2D920611-6818-4E36-85A7-15C6B829581C}" type="datetime1">
              <a:rPr lang="en-US" smtClean="0"/>
              <a:t>7/5/2023</a:t>
            </a:fld>
            <a:endParaRPr lang="en-IN"/>
          </a:p>
        </p:txBody>
      </p:sp>
      <p:sp>
        <p:nvSpPr>
          <p:cNvPr id="6" name="Footer Placeholder 5">
            <a:extLst>
              <a:ext uri="{FF2B5EF4-FFF2-40B4-BE49-F238E27FC236}">
                <a16:creationId xmlns:a16="http://schemas.microsoft.com/office/drawing/2014/main" id="{86CD9F60-4092-4B35-8AC3-C3669AF33976}"/>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C589773A-0DE8-4EEC-A628-11C1BB591D74}"/>
              </a:ext>
            </a:extLst>
          </p:cNvPr>
          <p:cNvSpPr>
            <a:spLocks noGrp="1"/>
          </p:cNvSpPr>
          <p:nvPr>
            <p:ph type="sldNum" sz="quarter" idx="12"/>
          </p:nvPr>
        </p:nvSpPr>
        <p:spPr/>
        <p:txBody>
          <a:bodyPr/>
          <a:lstStyle/>
          <a:p>
            <a:fld id="{8EC9699F-75CC-43AA-BCD1-8CFB7C1576D8}" type="slidenum">
              <a:rPr lang="en-IN" smtClean="0"/>
              <a:t>8</a:t>
            </a:fld>
            <a:endParaRPr lang="en-IN"/>
          </a:p>
        </p:txBody>
      </p:sp>
    </p:spTree>
    <p:extLst>
      <p:ext uri="{BB962C8B-B14F-4D97-AF65-F5344CB8AC3E}">
        <p14:creationId xmlns:p14="http://schemas.microsoft.com/office/powerpoint/2010/main" val="377581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52C9-EF25-41B5-A604-7BFB150AEB7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MODEL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E67F58-6109-4941-B3B5-EDFE0BF8113F}"/>
              </a:ext>
            </a:extLst>
          </p:cNvPr>
          <p:cNvSpPr>
            <a:spLocks noGrp="1"/>
          </p:cNvSpPr>
          <p:nvPr>
            <p:ph idx="1"/>
          </p:nvPr>
        </p:nvSpPr>
        <p:spPr/>
        <p:txBody>
          <a:bodyPr vert="horz" lIns="0" tIns="45720" rIns="0" bIns="45720" rtlCol="0" anchor="t">
            <a:normAutofit/>
          </a:bodyPr>
          <a:lstStyle/>
          <a:p>
            <a:r>
              <a:rPr lang="en-US" dirty="0">
                <a:latin typeface="Times New Roman" panose="02020603050405020304" pitchFamily="18" charset="0"/>
                <a:cs typeface="Times New Roman" panose="02020603050405020304" pitchFamily="18" charset="0"/>
              </a:rPr>
              <a:t>The circuit diagram or required flow chart for implementation the project.</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11F4A7D-B81E-0296-34D4-115E2217AB09}"/>
              </a:ext>
            </a:extLst>
          </p:cNvPr>
          <p:cNvSpPr>
            <a:spLocks noGrp="1"/>
          </p:cNvSpPr>
          <p:nvPr>
            <p:ph type="dt" sz="half" idx="10"/>
          </p:nvPr>
        </p:nvSpPr>
        <p:spPr/>
        <p:txBody>
          <a:bodyPr/>
          <a:lstStyle/>
          <a:p>
            <a:fld id="{09F3F231-E59B-432C-A5C6-6420992AB6B1}" type="datetime1">
              <a:rPr lang="en-US" smtClean="0"/>
              <a:t>7/5/2023</a:t>
            </a:fld>
            <a:endParaRPr lang="en-IN"/>
          </a:p>
        </p:txBody>
      </p:sp>
      <p:sp>
        <p:nvSpPr>
          <p:cNvPr id="6" name="Footer Placeholder 5">
            <a:extLst>
              <a:ext uri="{FF2B5EF4-FFF2-40B4-BE49-F238E27FC236}">
                <a16:creationId xmlns:a16="http://schemas.microsoft.com/office/drawing/2014/main" id="{93C38A53-1635-4690-9910-50D9F804C6EE}"/>
              </a:ext>
            </a:extLst>
          </p:cNvPr>
          <p:cNvSpPr>
            <a:spLocks noGrp="1"/>
          </p:cNvSpPr>
          <p:nvPr>
            <p:ph type="ftr" sz="quarter" idx="11"/>
          </p:nvPr>
        </p:nvSpPr>
        <p:spPr/>
        <p:txBody>
          <a:bodyPr/>
          <a:lstStyle/>
          <a:p>
            <a:r>
              <a:rPr lang="en-US"/>
              <a:t>22AIE114 Term Project Phase 1 Evaluation</a:t>
            </a:r>
            <a:endParaRPr lang="en-IN"/>
          </a:p>
        </p:txBody>
      </p:sp>
      <p:sp>
        <p:nvSpPr>
          <p:cNvPr id="4" name="Slide Number Placeholder 3">
            <a:extLst>
              <a:ext uri="{FF2B5EF4-FFF2-40B4-BE49-F238E27FC236}">
                <a16:creationId xmlns:a16="http://schemas.microsoft.com/office/drawing/2014/main" id="{D299D178-8CC5-4F2D-933C-F261A390BFB4}"/>
              </a:ext>
            </a:extLst>
          </p:cNvPr>
          <p:cNvSpPr>
            <a:spLocks noGrp="1"/>
          </p:cNvSpPr>
          <p:nvPr>
            <p:ph type="sldNum" sz="quarter" idx="12"/>
          </p:nvPr>
        </p:nvSpPr>
        <p:spPr/>
        <p:txBody>
          <a:bodyPr/>
          <a:lstStyle/>
          <a:p>
            <a:fld id="{8EC9699F-75CC-43AA-BCD1-8CFB7C1576D8}" type="slidenum">
              <a:rPr lang="en-IN" smtClean="0"/>
              <a:t>9</a:t>
            </a:fld>
            <a:endParaRPr lang="en-IN"/>
          </a:p>
        </p:txBody>
      </p:sp>
      <p:pic>
        <p:nvPicPr>
          <p:cNvPr id="7" name="Picture 7" descr="A diagram of a smart home system&#10;&#10;Description automatically generated">
            <a:extLst>
              <a:ext uri="{FF2B5EF4-FFF2-40B4-BE49-F238E27FC236}">
                <a16:creationId xmlns:a16="http://schemas.microsoft.com/office/drawing/2014/main" id="{37F41931-4374-4466-8FF6-7D96EE75913F}"/>
              </a:ext>
            </a:extLst>
          </p:cNvPr>
          <p:cNvPicPr>
            <a:picLocks noChangeAspect="1"/>
          </p:cNvPicPr>
          <p:nvPr/>
        </p:nvPicPr>
        <p:blipFill>
          <a:blip r:embed="rId2"/>
          <a:stretch>
            <a:fillRect/>
          </a:stretch>
        </p:blipFill>
        <p:spPr>
          <a:xfrm>
            <a:off x="1399310" y="2514134"/>
            <a:ext cx="2743200" cy="2581835"/>
          </a:xfrm>
          <a:prstGeom prst="rect">
            <a:avLst/>
          </a:prstGeom>
        </p:spPr>
      </p:pic>
      <p:pic>
        <p:nvPicPr>
          <p:cNvPr id="8" name="Picture 8" descr="A circuit board with wires&#10;&#10;Description automatically generated">
            <a:extLst>
              <a:ext uri="{FF2B5EF4-FFF2-40B4-BE49-F238E27FC236}">
                <a16:creationId xmlns:a16="http://schemas.microsoft.com/office/drawing/2014/main" id="{56807E37-125C-F658-4D84-B8A14C6E0417}"/>
              </a:ext>
            </a:extLst>
          </p:cNvPr>
          <p:cNvPicPr>
            <a:picLocks noChangeAspect="1"/>
          </p:cNvPicPr>
          <p:nvPr/>
        </p:nvPicPr>
        <p:blipFill>
          <a:blip r:embed="rId3"/>
          <a:stretch>
            <a:fillRect/>
          </a:stretch>
        </p:blipFill>
        <p:spPr>
          <a:xfrm>
            <a:off x="6258296" y="2578784"/>
            <a:ext cx="3495303" cy="2462431"/>
          </a:xfrm>
          <a:prstGeom prst="rect">
            <a:avLst/>
          </a:prstGeom>
        </p:spPr>
      </p:pic>
    </p:spTree>
    <p:extLst>
      <p:ext uri="{BB962C8B-B14F-4D97-AF65-F5344CB8AC3E}">
        <p14:creationId xmlns:p14="http://schemas.microsoft.com/office/powerpoint/2010/main" val="9486595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0D641B0A6754E9C9B2D830DFD62D3" ma:contentTypeVersion="8" ma:contentTypeDescription="Create a new document." ma:contentTypeScope="" ma:versionID="2de1abec9b4a69768b445d271692cfa8">
  <xsd:schema xmlns:xsd="http://www.w3.org/2001/XMLSchema" xmlns:xs="http://www.w3.org/2001/XMLSchema" xmlns:p="http://schemas.microsoft.com/office/2006/metadata/properties" xmlns:ns2="9940b1b2-59e6-4a1c-b714-ac94c1df062a" xmlns:ns3="e83ba957-d498-42d5-a34b-758cf402fa1a" targetNamespace="http://schemas.microsoft.com/office/2006/metadata/properties" ma:root="true" ma:fieldsID="30abb5a869af7180044a212b521aa70a" ns2:_="" ns3:_="">
    <xsd:import namespace="9940b1b2-59e6-4a1c-b714-ac94c1df062a"/>
    <xsd:import namespace="e83ba957-d498-42d5-a34b-758cf402fa1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40b1b2-59e6-4a1c-b714-ac94c1df06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3024002-0845-468f-ab34-1ed290a9732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3ba957-d498-42d5-a34b-758cf402fa1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f4e9dcf-6f90-48d8-9f1e-438f4082f753}" ma:internalName="TaxCatchAll" ma:showField="CatchAllData" ma:web="e83ba957-d498-42d5-a34b-758cf402fa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940b1b2-59e6-4a1c-b714-ac94c1df062a">
      <Terms xmlns="http://schemas.microsoft.com/office/infopath/2007/PartnerControls"/>
    </lcf76f155ced4ddcb4097134ff3c332f>
    <TaxCatchAll xmlns="e83ba957-d498-42d5-a34b-758cf402fa1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A92199-C28A-4B70-9931-B43EC8144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40b1b2-59e6-4a1c-b714-ac94c1df062a"/>
    <ds:schemaRef ds:uri="e83ba957-d498-42d5-a34b-758cf402fa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EC1741-0DA4-4BA6-968A-E33AF1373FD2}">
  <ds:schemaRefs>
    <ds:schemaRef ds:uri="http://schemas.microsoft.com/office/2006/metadata/properties"/>
    <ds:schemaRef ds:uri="http://schemas.microsoft.com/office/infopath/2007/PartnerControls"/>
    <ds:schemaRef ds:uri="9940b1b2-59e6-4a1c-b714-ac94c1df062a"/>
    <ds:schemaRef ds:uri="e83ba957-d498-42d5-a34b-758cf402fa1a"/>
  </ds:schemaRefs>
</ds:datastoreItem>
</file>

<file path=customXml/itemProps3.xml><?xml version="1.0" encoding="utf-8"?>
<ds:datastoreItem xmlns:ds="http://schemas.openxmlformats.org/officeDocument/2006/customXml" ds:itemID="{008AB391-4284-4270-995F-F25495A355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TotalTime>
  <Words>251</Words>
  <Application>Microsoft Office PowerPoint</Application>
  <PresentationFormat>Widescreen</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           VOICE  CONTROLLED HOME                 AUTOMATION SYSTEM </vt:lpstr>
      <vt:lpstr>TEAM MEMBERS </vt:lpstr>
      <vt:lpstr>INTRODUCTION</vt:lpstr>
      <vt:lpstr>PROBLEM STATEMENT</vt:lpstr>
      <vt:lpstr>SDG ADDRESSED</vt:lpstr>
      <vt:lpstr>LITERATURE REVIEW</vt:lpstr>
      <vt:lpstr>METHODOLOGY</vt:lpstr>
      <vt:lpstr>COMPONENTS REQUIRED</vt:lpstr>
      <vt:lpstr>PROPOSED MODEL</vt:lpstr>
      <vt:lpstr>TIMELINE</vt:lpstr>
      <vt:lpstr>WORK COMPLETED</vt:lpstr>
      <vt:lpstr>SIMULATION/ HARDWARE</vt:lpstr>
      <vt:lpstr>RESULTS</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Deepu Raj</dc:creator>
  <cp:lastModifiedBy>Dr.Ravikumar pandi V</cp:lastModifiedBy>
  <cp:revision>160</cp:revision>
  <dcterms:created xsi:type="dcterms:W3CDTF">2023-06-23T04:51:51Z</dcterms:created>
  <dcterms:modified xsi:type="dcterms:W3CDTF">2023-07-05T15:55:38Z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0x01010058C0D641B0A6754E9C9B2D830DFD62D3</vt:lpwstr>
  </property>
</Properties>
</file>