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4" r:id="rId8"/>
    <p:sldId id="265" r:id="rId9"/>
    <p:sldId id="266" r:id="rId10"/>
    <p:sldId id="267" r:id="rId11"/>
    <p:sldId id="270" r:id="rId12"/>
    <p:sldId id="268" r:id="rId13"/>
  </p:sldIdLst>
  <p:sldSz cx="12192000" cy="6858000"/>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11/7/2023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11/7/2023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C08BE-B5AF-05F8-ACE0-F92E53B2A04D}"/>
              </a:ext>
            </a:extLst>
          </p:cNvPr>
          <p:cNvSpPr>
            <a:spLocks noGrp="1"/>
          </p:cNvSpPr>
          <p:nvPr>
            <p:ph type="ctrTitle"/>
          </p:nvPr>
        </p:nvSpPr>
        <p:spPr>
          <a:xfrm>
            <a:off x="509992" y="2366156"/>
            <a:ext cx="8144134" cy="1373070"/>
          </a:xfrm>
        </p:spPr>
        <p:txBody>
          <a:bodyPr/>
          <a:lstStyle/>
          <a:p>
            <a:r>
              <a:rPr lang="en-IN" sz="4400" dirty="0"/>
              <a:t>CAPSTONE PROJECT - PYTHON</a:t>
            </a:r>
          </a:p>
        </p:txBody>
      </p:sp>
      <p:sp>
        <p:nvSpPr>
          <p:cNvPr id="3" name="Subtitle 2">
            <a:extLst>
              <a:ext uri="{FF2B5EF4-FFF2-40B4-BE49-F238E27FC236}">
                <a16:creationId xmlns:a16="http://schemas.microsoft.com/office/drawing/2014/main" id="{A70FC530-93B0-8540-A4AB-C4AB08F9FF00}"/>
              </a:ext>
            </a:extLst>
          </p:cNvPr>
          <p:cNvSpPr>
            <a:spLocks noGrp="1"/>
          </p:cNvSpPr>
          <p:nvPr>
            <p:ph type="subTitle" idx="1"/>
          </p:nvPr>
        </p:nvSpPr>
        <p:spPr/>
        <p:txBody>
          <a:bodyPr/>
          <a:lstStyle/>
          <a:p>
            <a:r>
              <a:rPr lang="en-IN" dirty="0"/>
              <a:t>Mentor </a:t>
            </a:r>
            <a:r>
              <a:rPr lang="en-IN" dirty="0" err="1"/>
              <a:t>Name:Jaya</a:t>
            </a:r>
            <a:r>
              <a:rPr lang="en-IN" dirty="0"/>
              <a:t> Pandey</a:t>
            </a:r>
          </a:p>
          <a:p>
            <a:r>
              <a:rPr lang="en-IN" dirty="0"/>
              <a:t>Student </a:t>
            </a:r>
            <a:r>
              <a:rPr lang="en-IN" dirty="0" err="1"/>
              <a:t>Name:Sindupriya</a:t>
            </a:r>
            <a:r>
              <a:rPr lang="en-IN" dirty="0"/>
              <a:t> </a:t>
            </a:r>
            <a:r>
              <a:rPr lang="en-IN" dirty="0" err="1"/>
              <a:t>Itha</a:t>
            </a:r>
            <a:endParaRPr lang="en-IN" dirty="0"/>
          </a:p>
        </p:txBody>
      </p:sp>
    </p:spTree>
    <p:extLst>
      <p:ext uri="{BB962C8B-B14F-4D97-AF65-F5344CB8AC3E}">
        <p14:creationId xmlns:p14="http://schemas.microsoft.com/office/powerpoint/2010/main" val="1909271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2B4A08-DA53-3C4A-F75E-D678411A5BEF}"/>
              </a:ext>
            </a:extLst>
          </p:cNvPr>
          <p:cNvPicPr>
            <a:picLocks noChangeAspect="1"/>
          </p:cNvPicPr>
          <p:nvPr/>
        </p:nvPicPr>
        <p:blipFill>
          <a:blip r:embed="rId2"/>
          <a:stretch>
            <a:fillRect/>
          </a:stretch>
        </p:blipFill>
        <p:spPr>
          <a:xfrm>
            <a:off x="140160" y="102150"/>
            <a:ext cx="5615182" cy="4545623"/>
          </a:xfrm>
          <a:prstGeom prst="rect">
            <a:avLst/>
          </a:prstGeom>
        </p:spPr>
      </p:pic>
      <p:sp>
        <p:nvSpPr>
          <p:cNvPr id="8" name="TextBox 7">
            <a:extLst>
              <a:ext uri="{FF2B5EF4-FFF2-40B4-BE49-F238E27FC236}">
                <a16:creationId xmlns:a16="http://schemas.microsoft.com/office/drawing/2014/main" id="{2A68438F-7E97-6879-AE64-F71EB1C0E7C4}"/>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9" name="Rectangle 1">
            <a:extLst>
              <a:ext uri="{FF2B5EF4-FFF2-40B4-BE49-F238E27FC236}">
                <a16:creationId xmlns:a16="http://schemas.microsoft.com/office/drawing/2014/main" id="{594A6204-017A-2173-2702-35BC4FF03978}"/>
              </a:ext>
            </a:extLst>
          </p:cNvPr>
          <p:cNvSpPr>
            <a:spLocks noChangeArrowheads="1"/>
          </p:cNvSpPr>
          <p:nvPr/>
        </p:nvSpPr>
        <p:spPr bwMode="auto">
          <a:xfrm>
            <a:off x="6239435" y="907975"/>
            <a:ext cx="4958296" cy="134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569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Interpretation: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The runtimes of movies varies significantly few movies are short and few movies are long. The data represents there's diverse range of genres.</a:t>
            </a:r>
            <a:endParaRPr kumimoji="0" lang="en-US" altLang="en-US" sz="1000" b="0" i="0" u="none" strike="noStrike" cap="none" normalizeH="0" baseline="0" dirty="0">
              <a:ln>
                <a:noFill/>
              </a:ln>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41FD0C5D-01A3-73BC-6694-DEA65A805671}"/>
              </a:ext>
            </a:extLst>
          </p:cNvPr>
          <p:cNvSpPr>
            <a:spLocks noChangeArrowheads="1"/>
          </p:cNvSpPr>
          <p:nvPr/>
        </p:nvSpPr>
        <p:spPr bwMode="auto">
          <a:xfrm>
            <a:off x="152400" y="152400"/>
            <a:ext cx="704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inherit"/>
                <a:cs typeface="Courier New" panose="020703090202050204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2841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4282-61D0-F8F0-CF28-64A75EFD6E28}"/>
              </a:ext>
            </a:extLst>
          </p:cNvPr>
          <p:cNvSpPr>
            <a:spLocks noGrp="1"/>
          </p:cNvSpPr>
          <p:nvPr>
            <p:ph type="title"/>
          </p:nvPr>
        </p:nvSpPr>
        <p:spPr/>
        <p:txBody>
          <a:bodyPr/>
          <a:lstStyle/>
          <a:p>
            <a:pPr algn="ctr"/>
            <a:r>
              <a:rPr lang="en-IN" b="1" dirty="0"/>
              <a:t>CONCLUSION</a:t>
            </a:r>
          </a:p>
        </p:txBody>
      </p:sp>
      <p:sp>
        <p:nvSpPr>
          <p:cNvPr id="5" name="Rectangle 1">
            <a:extLst>
              <a:ext uri="{FF2B5EF4-FFF2-40B4-BE49-F238E27FC236}">
                <a16:creationId xmlns:a16="http://schemas.microsoft.com/office/drawing/2014/main" id="{DD48CD24-1E3D-E4EA-937C-EBDBE7BC2076}"/>
              </a:ext>
            </a:extLst>
          </p:cNvPr>
          <p:cNvSpPr>
            <a:spLocks noChangeArrowheads="1"/>
          </p:cNvSpPr>
          <p:nvPr/>
        </p:nvSpPr>
        <p:spPr bwMode="auto">
          <a:xfrm>
            <a:off x="233218" y="2109475"/>
            <a:ext cx="11725564" cy="3995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569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effectLst/>
                <a:latin typeface="Times New Roman" panose="02020603050405020304" pitchFamily="18" charset="0"/>
                <a:cs typeface="Times New Roman" panose="02020603050405020304" pitchFamily="18" charset="0"/>
              </a:rPr>
              <a:t>Warner </a:t>
            </a:r>
            <a:r>
              <a:rPr kumimoji="0" lang="en-US" altLang="en-US" i="0" u="none" strike="noStrike" cap="none" normalizeH="0" baseline="0" dirty="0" err="1">
                <a:ln>
                  <a:noFill/>
                </a:ln>
                <a:effectLst/>
                <a:latin typeface="Times New Roman" panose="02020603050405020304" pitchFamily="18" charset="0"/>
                <a:cs typeface="Times New Roman" panose="02020603050405020304" pitchFamily="18" charset="0"/>
              </a:rPr>
              <a:t>Bros.,Universal</a:t>
            </a:r>
            <a:r>
              <a:rPr kumimoji="0" lang="en-US" altLang="en-US" i="0" u="none" strike="noStrike" cap="none" normalizeH="0" baseline="0" dirty="0">
                <a:ln>
                  <a:noFill/>
                </a:ln>
                <a:effectLst/>
                <a:latin typeface="Times New Roman" panose="02020603050405020304" pitchFamily="18" charset="0"/>
                <a:cs typeface="Times New Roman" panose="02020603050405020304" pitchFamily="18" charset="0"/>
              </a:rPr>
              <a:t> pictures paramount pictures , 20th century FOX, Columbia Pictures have higher number of movies produced and are more active in the film industry as per the given dataset</a:t>
            </a:r>
            <a:endParaRPr lang="en-US" altLang="en-US"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dirty="0">
                <a:latin typeface="Times New Roman" panose="02020603050405020304" pitchFamily="18" charset="0"/>
                <a:cs typeface="Times New Roman" panose="02020603050405020304" pitchFamily="18" charset="0"/>
              </a:rPr>
              <a:t>Top production companies has higher market share based on the number of movies they released.</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dirty="0">
                <a:latin typeface="Times New Roman" panose="02020603050405020304" pitchFamily="18" charset="0"/>
                <a:cs typeface="Times New Roman" panose="02020603050405020304" pitchFamily="18" charset="0"/>
              </a:rPr>
              <a:t>Their is a positive correlation between budget and popularity, as budget increases popularity increases. And vice-versa</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dirty="0">
                <a:latin typeface="Times New Roman" panose="02020603050405020304" pitchFamily="18" charset="0"/>
                <a:cs typeface="Times New Roman" panose="02020603050405020304" pitchFamily="18" charset="0"/>
              </a:rPr>
              <a:t>The run time of the movies are varied from the same production company.</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dirty="0">
                <a:latin typeface="Times New Roman" panose="02020603050405020304" pitchFamily="18" charset="0"/>
                <a:cs typeface="Times New Roman" panose="02020603050405020304" pitchFamily="18" charset="0"/>
              </a:rPr>
              <a:t>Genres also has a direct influence on movie success so directors have to pay attention on the genre for better profits.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dirty="0">
                <a:latin typeface="Times New Roman" panose="02020603050405020304" pitchFamily="18" charset="0"/>
                <a:cs typeface="Times New Roman" panose="02020603050405020304" pitchFamily="18" charset="0"/>
              </a:rPr>
              <a:t>The database has various attributes like budget, genre, popularity this helps in movie makers choose genre, actors, idea on certain replacement costs included, that’s profitable while </a:t>
            </a:r>
            <a:r>
              <a:rPr lang="en-US" altLang="en-US" dirty="0" err="1">
                <a:latin typeface="Times New Roman" panose="02020603050405020304" pitchFamily="18" charset="0"/>
                <a:cs typeface="Times New Roman" panose="02020603050405020304" pitchFamily="18" charset="0"/>
              </a:rPr>
              <a:t>filiming</a:t>
            </a:r>
            <a:r>
              <a:rPr lang="en-US" altLang="en-US" dirty="0">
                <a:latin typeface="Times New Roman" panose="02020603050405020304" pitchFamily="18" charset="0"/>
                <a:cs typeface="Times New Roman" panose="02020603050405020304" pitchFamily="18" charset="0"/>
              </a:rPr>
              <a:t> a new movie.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303F9F"/>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73DEADB1-2EF9-75F1-0ABD-EB85C655D80E}"/>
              </a:ext>
            </a:extLst>
          </p:cNvPr>
          <p:cNvSpPr>
            <a:spLocks noChangeArrowheads="1"/>
          </p:cNvSpPr>
          <p:nvPr/>
        </p:nvSpPr>
        <p:spPr bwMode="auto">
          <a:xfrm>
            <a:off x="152400" y="152400"/>
            <a:ext cx="704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a:ln>
                  <a:noFill/>
                </a:ln>
                <a:solidFill>
                  <a:srgbClr val="007979"/>
                </a:solidFill>
                <a:effectLst/>
                <a:latin typeface="inherit"/>
                <a:cs typeface="Courier New" panose="02070309020205020404" pitchFamily="49" charset="0"/>
              </a:rPr>
              <a:t>#Task 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8975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1F0BD4-E6A2-31ED-1E23-4D2BCD593B8A}"/>
              </a:ext>
            </a:extLst>
          </p:cNvPr>
          <p:cNvPicPr>
            <a:picLocks noChangeAspect="1"/>
          </p:cNvPicPr>
          <p:nvPr/>
        </p:nvPicPr>
        <p:blipFill>
          <a:blip r:embed="rId2"/>
          <a:stretch>
            <a:fillRect/>
          </a:stretch>
        </p:blipFill>
        <p:spPr>
          <a:xfrm>
            <a:off x="1828800" y="1317813"/>
            <a:ext cx="7853863" cy="3806874"/>
          </a:xfrm>
          <a:prstGeom prst="rect">
            <a:avLst/>
          </a:prstGeom>
        </p:spPr>
      </p:pic>
    </p:spTree>
    <p:extLst>
      <p:ext uri="{BB962C8B-B14F-4D97-AF65-F5344CB8AC3E}">
        <p14:creationId xmlns:p14="http://schemas.microsoft.com/office/powerpoint/2010/main" val="221371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6C0AF-6DBA-19E4-DB9C-F877F2C7E709}"/>
              </a:ext>
            </a:extLst>
          </p:cNvPr>
          <p:cNvSpPr>
            <a:spLocks noGrp="1"/>
          </p:cNvSpPr>
          <p:nvPr>
            <p:ph type="title"/>
          </p:nvPr>
        </p:nvSpPr>
        <p:spPr/>
        <p:txBody>
          <a:bodyPr>
            <a:normAutofit/>
          </a:bodyPr>
          <a:lstStyle/>
          <a:p>
            <a:pPr algn="ctr"/>
            <a:r>
              <a:rPr lang="en-IN" sz="4000" b="1" dirty="0"/>
              <a:t>CONTENTS</a:t>
            </a:r>
          </a:p>
        </p:txBody>
      </p:sp>
      <p:sp>
        <p:nvSpPr>
          <p:cNvPr id="3" name="Content Placeholder 2">
            <a:extLst>
              <a:ext uri="{FF2B5EF4-FFF2-40B4-BE49-F238E27FC236}">
                <a16:creationId xmlns:a16="http://schemas.microsoft.com/office/drawing/2014/main" id="{224D6043-0FD6-FE2B-FA95-5942D1CD0623}"/>
              </a:ext>
            </a:extLst>
          </p:cNvPr>
          <p:cNvSpPr>
            <a:spLocks noGrp="1"/>
          </p:cNvSpPr>
          <p:nvPr>
            <p:ph idx="1"/>
          </p:nvPr>
        </p:nvSpPr>
        <p:spPr>
          <a:xfrm>
            <a:off x="680321" y="2505456"/>
            <a:ext cx="9613861" cy="3599316"/>
          </a:xfrm>
        </p:spPr>
        <p:txBody>
          <a:bodyPr/>
          <a:lstStyle/>
          <a:p>
            <a:pPr marL="571500" indent="-571500">
              <a:buFont typeface="Wingdings" panose="05000000000000000000" pitchFamily="2" charset="2"/>
              <a:buChar char="v"/>
            </a:pPr>
            <a:r>
              <a:rPr lang="en-US" sz="2800" b="1" dirty="0">
                <a:latin typeface="Calibri" panose="020F0502020204030204" pitchFamily="34" charset="0"/>
                <a:ea typeface="Calibri" panose="020F0502020204030204" pitchFamily="34" charset="0"/>
                <a:cs typeface="Calibri" panose="020F0502020204030204" pitchFamily="34" charset="0"/>
              </a:rPr>
              <a:t>INTRODUCTION</a:t>
            </a:r>
          </a:p>
          <a:p>
            <a:pPr marL="571500" indent="-571500">
              <a:buFont typeface="Wingdings" panose="05000000000000000000" pitchFamily="2" charset="2"/>
              <a:buChar char="v"/>
            </a:pPr>
            <a:r>
              <a:rPr lang="en-US" sz="2800" b="1" dirty="0">
                <a:latin typeface="Calibri" panose="020F0502020204030204" pitchFamily="34" charset="0"/>
                <a:ea typeface="Calibri" panose="020F0502020204030204" pitchFamily="34" charset="0"/>
                <a:cs typeface="Calibri" panose="020F0502020204030204" pitchFamily="34" charset="0"/>
              </a:rPr>
              <a:t>DATA ANALYSIS USING PYTHON</a:t>
            </a:r>
          </a:p>
          <a:p>
            <a:pPr marL="571500" indent="-571500">
              <a:buFont typeface="Wingdings" panose="05000000000000000000" pitchFamily="2" charset="2"/>
              <a:buChar char="v"/>
            </a:pPr>
            <a:r>
              <a:rPr lang="en-US" sz="2800" b="1" dirty="0">
                <a:latin typeface="Calibri" panose="020F0502020204030204" pitchFamily="34" charset="0"/>
                <a:ea typeface="Calibri" panose="020F0502020204030204" pitchFamily="34" charset="0"/>
                <a:cs typeface="Calibri" panose="020F0502020204030204" pitchFamily="34" charset="0"/>
              </a:rPr>
              <a:t>VISUALIZATION OF PYTHON</a:t>
            </a:r>
          </a:p>
          <a:p>
            <a:pPr marL="571500" indent="-571500">
              <a:buFont typeface="Wingdings" panose="05000000000000000000" pitchFamily="2" charset="2"/>
              <a:buChar char="v"/>
            </a:pPr>
            <a:r>
              <a:rPr lang="en-US" sz="2800" b="1" dirty="0">
                <a:latin typeface="Calibri" panose="020F0502020204030204" pitchFamily="34" charset="0"/>
                <a:ea typeface="Calibri" panose="020F0502020204030204" pitchFamily="34" charset="0"/>
                <a:cs typeface="Calibri" panose="020F0502020204030204" pitchFamily="34" charset="0"/>
              </a:rPr>
              <a:t>CONCLUSION</a:t>
            </a:r>
          </a:p>
          <a:p>
            <a:endParaRPr lang="en-IN" dirty="0"/>
          </a:p>
        </p:txBody>
      </p:sp>
    </p:spTree>
    <p:extLst>
      <p:ext uri="{BB962C8B-B14F-4D97-AF65-F5344CB8AC3E}">
        <p14:creationId xmlns:p14="http://schemas.microsoft.com/office/powerpoint/2010/main" val="926216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E7A7A-CE6F-DF2E-1171-12BFF06E1A49}"/>
              </a:ext>
            </a:extLst>
          </p:cNvPr>
          <p:cNvSpPr>
            <a:spLocks noGrp="1"/>
          </p:cNvSpPr>
          <p:nvPr>
            <p:ph type="title"/>
          </p:nvPr>
        </p:nvSpPr>
        <p:spPr/>
        <p:txBody>
          <a:bodyPr>
            <a:normAutofit/>
          </a:bodyPr>
          <a:lstStyle/>
          <a:p>
            <a:pPr algn="ctr"/>
            <a:r>
              <a:rPr lang="en-IN" sz="4000" b="1" dirty="0"/>
              <a:t>INTRODUCTION</a:t>
            </a:r>
          </a:p>
        </p:txBody>
      </p:sp>
      <p:sp>
        <p:nvSpPr>
          <p:cNvPr id="3" name="Content Placeholder 2">
            <a:extLst>
              <a:ext uri="{FF2B5EF4-FFF2-40B4-BE49-F238E27FC236}">
                <a16:creationId xmlns:a16="http://schemas.microsoft.com/office/drawing/2014/main" id="{46E0DD64-C547-A7CD-B04F-81467932761F}"/>
              </a:ext>
            </a:extLst>
          </p:cNvPr>
          <p:cNvSpPr>
            <a:spLocks noGrp="1"/>
          </p:cNvSpPr>
          <p:nvPr>
            <p:ph idx="1"/>
          </p:nvPr>
        </p:nvSpPr>
        <p:spPr/>
        <p:txBody>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In an age where the financial industry is marked by intense competition and evolving customer expectations, understanding why customers leave or stay with a bank is more critical than ever. It directly impacts a bank's growth, profitability, and overall success.</a:t>
            </a:r>
          </a:p>
          <a:p>
            <a:pPr algn="l"/>
            <a:r>
              <a:rPr lang="en-US" dirty="0">
                <a:solidFill>
                  <a:srgbClr val="374151"/>
                </a:solidFill>
                <a:latin typeface="Times New Roman" panose="02020603050405020304" pitchFamily="18" charset="0"/>
                <a:cs typeface="Times New Roman" panose="02020603050405020304" pitchFamily="18" charset="0"/>
              </a:rPr>
              <a:t>A </a:t>
            </a:r>
            <a:r>
              <a:rPr lang="en-US" b="0" i="0" dirty="0">
                <a:solidFill>
                  <a:srgbClr val="374151"/>
                </a:solidFill>
                <a:effectLst/>
                <a:latin typeface="Times New Roman" panose="02020603050405020304" pitchFamily="18" charset="0"/>
                <a:cs typeface="Times New Roman" panose="02020603050405020304" pitchFamily="18" charset="0"/>
              </a:rPr>
              <a:t>data exploration will shed light on customer churn within the banking sector, employing Python as our tool of choice. </a:t>
            </a:r>
          </a:p>
          <a:p>
            <a:pPr algn="l"/>
            <a:r>
              <a:rPr lang="en-US" b="0" i="0" dirty="0">
                <a:solidFill>
                  <a:srgbClr val="374151"/>
                </a:solidFill>
                <a:effectLst/>
                <a:latin typeface="Times New Roman" panose="02020603050405020304" pitchFamily="18" charset="0"/>
                <a:cs typeface="Times New Roman" panose="02020603050405020304" pitchFamily="18" charset="0"/>
              </a:rPr>
              <a:t>Python, a versatile and powerful programming language, allows us to dig deep into data, extract meaningful insights, and develop predictive models to inform decision-making.</a:t>
            </a:r>
          </a:p>
          <a:p>
            <a:endParaRPr lang="en-IN" dirty="0"/>
          </a:p>
        </p:txBody>
      </p:sp>
    </p:spTree>
    <p:extLst>
      <p:ext uri="{BB962C8B-B14F-4D97-AF65-F5344CB8AC3E}">
        <p14:creationId xmlns:p14="http://schemas.microsoft.com/office/powerpoint/2010/main" val="1712981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BCE52-67AB-A47B-2C11-E1C1428FC748}"/>
              </a:ext>
            </a:extLst>
          </p:cNvPr>
          <p:cNvSpPr>
            <a:spLocks noGrp="1"/>
          </p:cNvSpPr>
          <p:nvPr>
            <p:ph type="title"/>
          </p:nvPr>
        </p:nvSpPr>
        <p:spPr>
          <a:xfrm>
            <a:off x="680320" y="921811"/>
            <a:ext cx="9613861" cy="1080938"/>
          </a:xfrm>
        </p:spPr>
        <p:txBody>
          <a:bodyPr/>
          <a:lstStyle/>
          <a:p>
            <a:pPr algn="ctr"/>
            <a:r>
              <a:rPr lang="en-US" sz="3600" b="1" dirty="0">
                <a:latin typeface="Calibri" panose="020F0502020204030204" pitchFamily="34" charset="0"/>
                <a:ea typeface="Calibri" panose="020F0502020204030204" pitchFamily="34" charset="0"/>
                <a:cs typeface="Calibri" panose="020F0502020204030204" pitchFamily="34" charset="0"/>
              </a:rPr>
              <a:t>DATA ANALYSIS USING PYTHON</a:t>
            </a:r>
            <a:br>
              <a:rPr lang="en-US" sz="3600" b="1" dirty="0">
                <a:latin typeface="Calibri" panose="020F0502020204030204" pitchFamily="34" charset="0"/>
                <a:ea typeface="Calibri" panose="020F0502020204030204" pitchFamily="34" charset="0"/>
                <a:cs typeface="Calibri" panose="020F0502020204030204" pitchFamily="34" charset="0"/>
              </a:rPr>
            </a:br>
            <a:endParaRPr lang="en-IN" dirty="0"/>
          </a:p>
        </p:txBody>
      </p:sp>
      <p:pic>
        <p:nvPicPr>
          <p:cNvPr id="7" name="Picture 6">
            <a:extLst>
              <a:ext uri="{FF2B5EF4-FFF2-40B4-BE49-F238E27FC236}">
                <a16:creationId xmlns:a16="http://schemas.microsoft.com/office/drawing/2014/main" id="{829951BF-1324-BD36-1A1A-7EB6659F446E}"/>
              </a:ext>
            </a:extLst>
          </p:cNvPr>
          <p:cNvPicPr>
            <a:picLocks noChangeAspect="1"/>
          </p:cNvPicPr>
          <p:nvPr/>
        </p:nvPicPr>
        <p:blipFill>
          <a:blip r:embed="rId2"/>
          <a:stretch>
            <a:fillRect/>
          </a:stretch>
        </p:blipFill>
        <p:spPr>
          <a:xfrm>
            <a:off x="118477" y="2108793"/>
            <a:ext cx="5368773" cy="1566736"/>
          </a:xfrm>
          <a:prstGeom prst="rect">
            <a:avLst/>
          </a:prstGeom>
        </p:spPr>
      </p:pic>
      <p:pic>
        <p:nvPicPr>
          <p:cNvPr id="9" name="Picture 8">
            <a:extLst>
              <a:ext uri="{FF2B5EF4-FFF2-40B4-BE49-F238E27FC236}">
                <a16:creationId xmlns:a16="http://schemas.microsoft.com/office/drawing/2014/main" id="{6C7A8B12-F7D2-C694-315E-812797577AE4}"/>
              </a:ext>
            </a:extLst>
          </p:cNvPr>
          <p:cNvPicPr>
            <a:picLocks noChangeAspect="1"/>
          </p:cNvPicPr>
          <p:nvPr/>
        </p:nvPicPr>
        <p:blipFill>
          <a:blip r:embed="rId3"/>
          <a:stretch>
            <a:fillRect/>
          </a:stretch>
        </p:blipFill>
        <p:spPr>
          <a:xfrm>
            <a:off x="5956611" y="2002749"/>
            <a:ext cx="4765177" cy="2294706"/>
          </a:xfrm>
          <a:prstGeom prst="rect">
            <a:avLst/>
          </a:prstGeom>
        </p:spPr>
      </p:pic>
      <p:sp>
        <p:nvSpPr>
          <p:cNvPr id="10" name="TextBox 9">
            <a:extLst>
              <a:ext uri="{FF2B5EF4-FFF2-40B4-BE49-F238E27FC236}">
                <a16:creationId xmlns:a16="http://schemas.microsoft.com/office/drawing/2014/main" id="{4C63131E-97E6-20C6-BCC4-6310BC0E8E04}"/>
              </a:ext>
            </a:extLst>
          </p:cNvPr>
          <p:cNvSpPr txBox="1"/>
          <p:nvPr/>
        </p:nvSpPr>
        <p:spPr>
          <a:xfrm>
            <a:off x="376518" y="4074459"/>
            <a:ext cx="6553200" cy="1754326"/>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INTERPRETATION:</a:t>
            </a:r>
          </a:p>
          <a:p>
            <a:r>
              <a:rPr lang="en-US" dirty="0">
                <a:latin typeface="Calibri" panose="020F0502020204030204" pitchFamily="34" charset="0"/>
                <a:ea typeface="Calibri" panose="020F0502020204030204" pitchFamily="34" charset="0"/>
                <a:cs typeface="Calibri" panose="020F0502020204030204" pitchFamily="34" charset="0"/>
              </a:rPr>
              <a:t>Task 1: Loading the dataset and displaying the number of rows and columns gives an insight into the dataset size. </a:t>
            </a:r>
          </a:p>
          <a:p>
            <a:r>
              <a:rPr lang="en-US" dirty="0">
                <a:latin typeface="Calibri" panose="020F0502020204030204" pitchFamily="34" charset="0"/>
                <a:ea typeface="Calibri" panose="020F0502020204030204" pitchFamily="34" charset="0"/>
                <a:cs typeface="Calibri" panose="020F0502020204030204" pitchFamily="34" charset="0"/>
              </a:rPr>
              <a:t>Displaying the titles and genres of the first 50 movies provides an insight into movie titles and its categories present in the dataset.</a:t>
            </a:r>
          </a:p>
          <a:p>
            <a:endParaRPr lang="en-IN" dirty="0"/>
          </a:p>
        </p:txBody>
      </p:sp>
    </p:spTree>
    <p:extLst>
      <p:ext uri="{BB962C8B-B14F-4D97-AF65-F5344CB8AC3E}">
        <p14:creationId xmlns:p14="http://schemas.microsoft.com/office/powerpoint/2010/main" val="807339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391AB5-5F4B-158A-6F22-AB95259F5EE0}"/>
              </a:ext>
            </a:extLst>
          </p:cNvPr>
          <p:cNvPicPr>
            <a:picLocks noChangeAspect="1"/>
          </p:cNvPicPr>
          <p:nvPr/>
        </p:nvPicPr>
        <p:blipFill>
          <a:blip r:embed="rId2"/>
          <a:stretch>
            <a:fillRect/>
          </a:stretch>
        </p:blipFill>
        <p:spPr>
          <a:xfrm>
            <a:off x="150750" y="75341"/>
            <a:ext cx="2753815" cy="3322297"/>
          </a:xfrm>
          <a:prstGeom prst="rect">
            <a:avLst/>
          </a:prstGeom>
        </p:spPr>
      </p:pic>
      <p:pic>
        <p:nvPicPr>
          <p:cNvPr id="5" name="Picture 4">
            <a:extLst>
              <a:ext uri="{FF2B5EF4-FFF2-40B4-BE49-F238E27FC236}">
                <a16:creationId xmlns:a16="http://schemas.microsoft.com/office/drawing/2014/main" id="{83260098-79D3-357B-43CB-412CBEDCB75E}"/>
              </a:ext>
            </a:extLst>
          </p:cNvPr>
          <p:cNvPicPr>
            <a:picLocks noChangeAspect="1"/>
          </p:cNvPicPr>
          <p:nvPr/>
        </p:nvPicPr>
        <p:blipFill>
          <a:blip r:embed="rId3"/>
          <a:stretch>
            <a:fillRect/>
          </a:stretch>
        </p:blipFill>
        <p:spPr>
          <a:xfrm>
            <a:off x="2958353" y="75341"/>
            <a:ext cx="3325906" cy="3319935"/>
          </a:xfrm>
          <a:prstGeom prst="rect">
            <a:avLst/>
          </a:prstGeom>
        </p:spPr>
      </p:pic>
      <p:pic>
        <p:nvPicPr>
          <p:cNvPr id="7" name="Picture 6">
            <a:extLst>
              <a:ext uri="{FF2B5EF4-FFF2-40B4-BE49-F238E27FC236}">
                <a16:creationId xmlns:a16="http://schemas.microsoft.com/office/drawing/2014/main" id="{5CE30971-9A6C-69A1-92C2-9FB88EB38777}"/>
              </a:ext>
            </a:extLst>
          </p:cNvPr>
          <p:cNvPicPr>
            <a:picLocks noChangeAspect="1"/>
          </p:cNvPicPr>
          <p:nvPr/>
        </p:nvPicPr>
        <p:blipFill>
          <a:blip r:embed="rId4"/>
          <a:stretch>
            <a:fillRect/>
          </a:stretch>
        </p:blipFill>
        <p:spPr>
          <a:xfrm>
            <a:off x="6338048" y="75341"/>
            <a:ext cx="2635624" cy="3341513"/>
          </a:xfrm>
          <a:prstGeom prst="rect">
            <a:avLst/>
          </a:prstGeom>
        </p:spPr>
      </p:pic>
      <p:pic>
        <p:nvPicPr>
          <p:cNvPr id="9" name="Picture 8">
            <a:extLst>
              <a:ext uri="{FF2B5EF4-FFF2-40B4-BE49-F238E27FC236}">
                <a16:creationId xmlns:a16="http://schemas.microsoft.com/office/drawing/2014/main" id="{73E03C30-55D6-F1B3-DD3E-9E65B1E02194}"/>
              </a:ext>
            </a:extLst>
          </p:cNvPr>
          <p:cNvPicPr>
            <a:picLocks noChangeAspect="1"/>
          </p:cNvPicPr>
          <p:nvPr/>
        </p:nvPicPr>
        <p:blipFill>
          <a:blip r:embed="rId5"/>
          <a:stretch>
            <a:fillRect/>
          </a:stretch>
        </p:blipFill>
        <p:spPr>
          <a:xfrm>
            <a:off x="9000566" y="75341"/>
            <a:ext cx="3110752" cy="3353659"/>
          </a:xfrm>
          <a:prstGeom prst="rect">
            <a:avLst/>
          </a:prstGeom>
        </p:spPr>
      </p:pic>
      <p:sp>
        <p:nvSpPr>
          <p:cNvPr id="10" name="TextBox 9">
            <a:extLst>
              <a:ext uri="{FF2B5EF4-FFF2-40B4-BE49-F238E27FC236}">
                <a16:creationId xmlns:a16="http://schemas.microsoft.com/office/drawing/2014/main" id="{719703ED-4772-7517-46B3-E2CBF19F208B}"/>
              </a:ext>
            </a:extLst>
          </p:cNvPr>
          <p:cNvSpPr txBox="1"/>
          <p:nvPr/>
        </p:nvSpPr>
        <p:spPr>
          <a:xfrm>
            <a:off x="609600" y="3751730"/>
            <a:ext cx="5486400" cy="1477328"/>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INTERPRETATION:</a:t>
            </a:r>
          </a:p>
          <a:p>
            <a:r>
              <a:rPr lang="en-US" dirty="0">
                <a:latin typeface="Calibri" panose="020F0502020204030204" pitchFamily="34" charset="0"/>
                <a:ea typeface="Calibri" panose="020F0502020204030204" pitchFamily="34" charset="0"/>
                <a:cs typeface="Calibri" panose="020F0502020204030204" pitchFamily="34" charset="0"/>
              </a:rPr>
              <a:t>Task 2: Identifying columns with null values and performing required treatments ensures that the dataset is free from missing, duplicating or incomplete data.</a:t>
            </a:r>
            <a:endParaRPr lang="en-US" sz="1400" dirty="0"/>
          </a:p>
          <a:p>
            <a:endParaRPr lang="en-IN" dirty="0"/>
          </a:p>
        </p:txBody>
      </p:sp>
    </p:spTree>
    <p:extLst>
      <p:ext uri="{BB962C8B-B14F-4D97-AF65-F5344CB8AC3E}">
        <p14:creationId xmlns:p14="http://schemas.microsoft.com/office/powerpoint/2010/main" val="2078529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84B41E-4C68-7877-D699-440B6F7A7C05}"/>
              </a:ext>
            </a:extLst>
          </p:cNvPr>
          <p:cNvPicPr>
            <a:picLocks noChangeAspect="1"/>
          </p:cNvPicPr>
          <p:nvPr/>
        </p:nvPicPr>
        <p:blipFill>
          <a:blip r:embed="rId2"/>
          <a:stretch>
            <a:fillRect/>
          </a:stretch>
        </p:blipFill>
        <p:spPr>
          <a:xfrm>
            <a:off x="140238" y="109635"/>
            <a:ext cx="4512443" cy="2633565"/>
          </a:xfrm>
          <a:prstGeom prst="rect">
            <a:avLst/>
          </a:prstGeom>
        </p:spPr>
      </p:pic>
      <p:pic>
        <p:nvPicPr>
          <p:cNvPr id="5" name="Picture 4">
            <a:extLst>
              <a:ext uri="{FF2B5EF4-FFF2-40B4-BE49-F238E27FC236}">
                <a16:creationId xmlns:a16="http://schemas.microsoft.com/office/drawing/2014/main" id="{2DC9C2FA-2E92-C70C-5B29-BE3707AD0903}"/>
              </a:ext>
            </a:extLst>
          </p:cNvPr>
          <p:cNvPicPr>
            <a:picLocks noChangeAspect="1"/>
          </p:cNvPicPr>
          <p:nvPr/>
        </p:nvPicPr>
        <p:blipFill>
          <a:blip r:embed="rId3"/>
          <a:stretch>
            <a:fillRect/>
          </a:stretch>
        </p:blipFill>
        <p:spPr>
          <a:xfrm>
            <a:off x="4712237" y="109635"/>
            <a:ext cx="7251969" cy="2633565"/>
          </a:xfrm>
          <a:prstGeom prst="rect">
            <a:avLst/>
          </a:prstGeom>
        </p:spPr>
      </p:pic>
      <p:sp>
        <p:nvSpPr>
          <p:cNvPr id="6" name="TextBox 5">
            <a:extLst>
              <a:ext uri="{FF2B5EF4-FFF2-40B4-BE49-F238E27FC236}">
                <a16:creationId xmlns:a16="http://schemas.microsoft.com/office/drawing/2014/main" id="{10019766-DB2B-A0FD-5BED-9D41C9CA549E}"/>
              </a:ext>
            </a:extLst>
          </p:cNvPr>
          <p:cNvSpPr txBox="1"/>
          <p:nvPr/>
        </p:nvSpPr>
        <p:spPr>
          <a:xfrm>
            <a:off x="331694" y="3128683"/>
            <a:ext cx="6122894" cy="2585323"/>
          </a:xfrm>
          <a:prstGeom prst="rect">
            <a:avLst/>
          </a:prstGeom>
          <a:noFill/>
        </p:spPr>
        <p:txBody>
          <a:bodyPr wrap="square" rtlCol="0">
            <a:sp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INTERPRETATION:</a:t>
            </a:r>
          </a:p>
          <a:p>
            <a:r>
              <a:rPr lang="en-US" sz="1800" dirty="0">
                <a:latin typeface="Calibri" panose="020F0502020204030204" pitchFamily="34" charset="0"/>
                <a:ea typeface="Calibri" panose="020F0502020204030204" pitchFamily="34" charset="0"/>
                <a:cs typeface="Calibri" panose="020F0502020204030204" pitchFamily="34" charset="0"/>
              </a:rPr>
              <a:t>Task 3: Displaying movie categories with budgets exceeding $220,000 </a:t>
            </a:r>
            <a:r>
              <a:rPr lang="en-US" dirty="0">
                <a:latin typeface="Calibri" panose="020F0502020204030204" pitchFamily="34" charset="0"/>
                <a:ea typeface="Calibri" panose="020F0502020204030204" pitchFamily="34" charset="0"/>
                <a:cs typeface="Calibri" panose="020F0502020204030204" pitchFamily="34" charset="0"/>
              </a:rPr>
              <a:t>shows</a:t>
            </a:r>
            <a:r>
              <a:rPr lang="en-US" sz="1800" dirty="0">
                <a:latin typeface="Calibri" panose="020F0502020204030204" pitchFamily="34" charset="0"/>
                <a:ea typeface="Calibri" panose="020F0502020204030204" pitchFamily="34" charset="0"/>
                <a:cs typeface="Calibri" panose="020F0502020204030204" pitchFamily="34" charset="0"/>
              </a:rPr>
              <a:t> the investment trends with </a:t>
            </a:r>
            <a:r>
              <a:rPr lang="en-US" sz="1800" dirty="0" err="1">
                <a:latin typeface="Calibri" panose="020F0502020204030204" pitchFamily="34" charset="0"/>
                <a:ea typeface="Calibri" panose="020F0502020204030204" pitchFamily="34" charset="0"/>
                <a:cs typeface="Calibri" panose="020F0502020204030204" pitchFamily="34" charset="0"/>
              </a:rPr>
              <a:t>respectto</a:t>
            </a:r>
            <a:r>
              <a:rPr lang="en-US" sz="1800" dirty="0">
                <a:latin typeface="Calibri" panose="020F0502020204030204" pitchFamily="34" charset="0"/>
                <a:ea typeface="Calibri" panose="020F0502020204030204" pitchFamily="34" charset="0"/>
                <a:cs typeface="Calibri" panose="020F0502020204030204" pitchFamily="34" charset="0"/>
              </a:rPr>
              <a:t> different genres. </a:t>
            </a:r>
          </a:p>
          <a:p>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Task 4: Display movie categories having revenues exceeding $961,000,000 shows the most commercially successful genres. </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
        <p:nvSpPr>
          <p:cNvPr id="2" name="TextBox 1">
            <a:extLst>
              <a:ext uri="{FF2B5EF4-FFF2-40B4-BE49-F238E27FC236}">
                <a16:creationId xmlns:a16="http://schemas.microsoft.com/office/drawing/2014/main" id="{B9572B7B-79E7-25B3-2616-A3D46CE7D1B4}"/>
              </a:ext>
            </a:extLst>
          </p:cNvPr>
          <p:cNvSpPr txBox="1"/>
          <p:nvPr/>
        </p:nvSpPr>
        <p:spPr>
          <a:xfrm>
            <a:off x="6454588" y="3133165"/>
            <a:ext cx="4993342" cy="2585323"/>
          </a:xfrm>
          <a:prstGeom prst="rect">
            <a:avLst/>
          </a:prstGeom>
          <a:noFill/>
        </p:spPr>
        <p:txBody>
          <a:bodyPr wrap="square" rtlCol="0">
            <a:spAutoFit/>
          </a:bodyPr>
          <a:lstStyle/>
          <a:p>
            <a:r>
              <a:rPr lang="en-US" dirty="0"/>
              <a:t>#Task 5</a:t>
            </a:r>
          </a:p>
          <a:p>
            <a:r>
              <a:rPr lang="en-US" dirty="0"/>
              <a:t>#How did you select first 50 movies?</a:t>
            </a:r>
          </a:p>
          <a:p>
            <a:r>
              <a:rPr lang="en-US" dirty="0"/>
              <a:t>#Which function have you used to display title and genre of those movies</a:t>
            </a:r>
          </a:p>
          <a:p>
            <a:endParaRPr lang="en-US" dirty="0"/>
          </a:p>
          <a:p>
            <a:r>
              <a:rPr lang="en-US" dirty="0"/>
              <a:t>#I selected first 50 movies using the </a:t>
            </a:r>
            <a:r>
              <a:rPr lang="en-US" dirty="0" err="1"/>
              <a:t>df</a:t>
            </a:r>
            <a:r>
              <a:rPr lang="en-US" dirty="0"/>
              <a:t> and defining required columns i.e., title and genre and top 50 titles by using head function limiting to 50 by providing 50 in the braces.</a:t>
            </a:r>
            <a:endParaRPr lang="en-IN" dirty="0"/>
          </a:p>
        </p:txBody>
      </p:sp>
    </p:spTree>
    <p:extLst>
      <p:ext uri="{BB962C8B-B14F-4D97-AF65-F5344CB8AC3E}">
        <p14:creationId xmlns:p14="http://schemas.microsoft.com/office/powerpoint/2010/main" val="3492336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2D71D0-6241-802A-6ACF-F944BB52EA71}"/>
              </a:ext>
            </a:extLst>
          </p:cNvPr>
          <p:cNvPicPr>
            <a:picLocks noChangeAspect="1"/>
          </p:cNvPicPr>
          <p:nvPr/>
        </p:nvPicPr>
        <p:blipFill>
          <a:blip r:embed="rId2"/>
          <a:stretch>
            <a:fillRect/>
          </a:stretch>
        </p:blipFill>
        <p:spPr>
          <a:xfrm>
            <a:off x="107577" y="80682"/>
            <a:ext cx="5674659" cy="3155577"/>
          </a:xfrm>
          <a:prstGeom prst="rect">
            <a:avLst/>
          </a:prstGeom>
        </p:spPr>
      </p:pic>
      <p:pic>
        <p:nvPicPr>
          <p:cNvPr id="5" name="Picture 4">
            <a:extLst>
              <a:ext uri="{FF2B5EF4-FFF2-40B4-BE49-F238E27FC236}">
                <a16:creationId xmlns:a16="http://schemas.microsoft.com/office/drawing/2014/main" id="{9537E5A7-D236-8084-760E-0411858E7A7F}"/>
              </a:ext>
            </a:extLst>
          </p:cNvPr>
          <p:cNvPicPr>
            <a:picLocks noChangeAspect="1"/>
          </p:cNvPicPr>
          <p:nvPr/>
        </p:nvPicPr>
        <p:blipFill>
          <a:blip r:embed="rId3"/>
          <a:stretch>
            <a:fillRect/>
          </a:stretch>
        </p:blipFill>
        <p:spPr>
          <a:xfrm>
            <a:off x="5889930" y="80682"/>
            <a:ext cx="5902978" cy="3155577"/>
          </a:xfrm>
          <a:prstGeom prst="rect">
            <a:avLst/>
          </a:prstGeom>
        </p:spPr>
      </p:pic>
      <p:sp>
        <p:nvSpPr>
          <p:cNvPr id="6" name="TextBox 5">
            <a:extLst>
              <a:ext uri="{FF2B5EF4-FFF2-40B4-BE49-F238E27FC236}">
                <a16:creationId xmlns:a16="http://schemas.microsoft.com/office/drawing/2014/main" id="{3611E5D2-4619-3E12-92CB-2D0A8C3BA727}"/>
              </a:ext>
            </a:extLst>
          </p:cNvPr>
          <p:cNvSpPr txBox="1"/>
          <p:nvPr/>
        </p:nvSpPr>
        <p:spPr>
          <a:xfrm>
            <a:off x="394446" y="3429000"/>
            <a:ext cx="4901005" cy="3139321"/>
          </a:xfrm>
          <a:prstGeom prst="rect">
            <a:avLst/>
          </a:prstGeom>
          <a:noFill/>
        </p:spPr>
        <p:txBody>
          <a:bodyPr wrap="square" rtlCol="0">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INTERPRETATION:</a:t>
            </a:r>
          </a:p>
          <a:p>
            <a:r>
              <a:rPr lang="en-US" sz="1800" dirty="0">
                <a:latin typeface="Calibri" panose="020F0502020204030204" pitchFamily="34" charset="0"/>
                <a:ea typeface="Calibri" panose="020F0502020204030204" pitchFamily="34" charset="0"/>
                <a:cs typeface="Calibri" panose="020F0502020204030204" pitchFamily="34" charset="0"/>
              </a:rPr>
              <a:t>Task 6: Removing rows with zero in budget and revenue  ensures that there’s no missing values and the data is cleaned now for further analysis. </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Task </a:t>
            </a:r>
            <a:r>
              <a:rPr lang="en-US" dirty="0">
                <a:latin typeface="Calibri" panose="020F0502020204030204" pitchFamily="34" charset="0"/>
                <a:ea typeface="Calibri" panose="020F0502020204030204" pitchFamily="34" charset="0"/>
                <a:cs typeface="Calibri" panose="020F0502020204030204" pitchFamily="34" charset="0"/>
              </a:rPr>
              <a:t>7</a:t>
            </a:r>
            <a:r>
              <a:rPr lang="en-US" sz="1800" dirty="0">
                <a:latin typeface="Calibri" panose="020F0502020204030204" pitchFamily="34" charset="0"/>
                <a:ea typeface="Calibri" panose="020F0502020204030204" pitchFamily="34" charset="0"/>
                <a:cs typeface="Calibri" panose="020F0502020204030204" pitchFamily="34" charset="0"/>
              </a:rPr>
              <a:t>: Listing the top 10 movies with the highest revenues and least budget provides information regarding movie performance and its financial </a:t>
            </a:r>
            <a:r>
              <a:rPr lang="en-US" dirty="0">
                <a:latin typeface="Calibri" panose="020F0502020204030204" pitchFamily="34" charset="0"/>
                <a:ea typeface="Calibri" panose="020F0502020204030204" pitchFamily="34" charset="0"/>
                <a:cs typeface="Calibri" panose="020F0502020204030204" pitchFamily="34" charset="0"/>
              </a:rPr>
              <a:t>gain.</a:t>
            </a:r>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IN" dirty="0"/>
          </a:p>
          <a:p>
            <a:endParaRPr lang="en-IN" dirty="0"/>
          </a:p>
        </p:txBody>
      </p:sp>
    </p:spTree>
    <p:extLst>
      <p:ext uri="{BB962C8B-B14F-4D97-AF65-F5344CB8AC3E}">
        <p14:creationId xmlns:p14="http://schemas.microsoft.com/office/powerpoint/2010/main" val="2393834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F063BE-2D72-56E7-AA0E-DF2B393AB944}"/>
              </a:ext>
            </a:extLst>
          </p:cNvPr>
          <p:cNvPicPr>
            <a:picLocks noChangeAspect="1"/>
          </p:cNvPicPr>
          <p:nvPr/>
        </p:nvPicPr>
        <p:blipFill>
          <a:blip r:embed="rId2"/>
          <a:stretch>
            <a:fillRect/>
          </a:stretch>
        </p:blipFill>
        <p:spPr>
          <a:xfrm>
            <a:off x="170772" y="158974"/>
            <a:ext cx="4596970" cy="2915921"/>
          </a:xfrm>
          <a:prstGeom prst="rect">
            <a:avLst/>
          </a:prstGeom>
        </p:spPr>
      </p:pic>
      <p:pic>
        <p:nvPicPr>
          <p:cNvPr id="5" name="Picture 4">
            <a:extLst>
              <a:ext uri="{FF2B5EF4-FFF2-40B4-BE49-F238E27FC236}">
                <a16:creationId xmlns:a16="http://schemas.microsoft.com/office/drawing/2014/main" id="{A8CC8AD1-5444-E12D-9612-F0A72E9BD4B2}"/>
              </a:ext>
            </a:extLst>
          </p:cNvPr>
          <p:cNvPicPr>
            <a:picLocks noChangeAspect="1"/>
          </p:cNvPicPr>
          <p:nvPr/>
        </p:nvPicPr>
        <p:blipFill>
          <a:blip r:embed="rId3"/>
          <a:stretch>
            <a:fillRect/>
          </a:stretch>
        </p:blipFill>
        <p:spPr>
          <a:xfrm>
            <a:off x="4914893" y="158974"/>
            <a:ext cx="4811814" cy="2915921"/>
          </a:xfrm>
          <a:prstGeom prst="rect">
            <a:avLst/>
          </a:prstGeom>
        </p:spPr>
      </p:pic>
      <p:sp>
        <p:nvSpPr>
          <p:cNvPr id="6" name="TextBox 5">
            <a:extLst>
              <a:ext uri="{FF2B5EF4-FFF2-40B4-BE49-F238E27FC236}">
                <a16:creationId xmlns:a16="http://schemas.microsoft.com/office/drawing/2014/main" id="{6C9E304E-3D91-790C-BB39-E5C540E5F9F9}"/>
              </a:ext>
            </a:extLst>
          </p:cNvPr>
          <p:cNvSpPr txBox="1"/>
          <p:nvPr/>
        </p:nvSpPr>
        <p:spPr>
          <a:xfrm>
            <a:off x="1461248" y="3321441"/>
            <a:ext cx="7966935" cy="1200329"/>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INTERPRETATION:</a:t>
            </a:r>
          </a:p>
          <a:p>
            <a:r>
              <a:rPr lang="en-US" dirty="0">
                <a:latin typeface="Calibri" panose="020F0502020204030204" pitchFamily="34" charset="0"/>
                <a:ea typeface="Calibri" panose="020F0502020204030204" pitchFamily="34" charset="0"/>
                <a:cs typeface="Calibri" panose="020F0502020204030204" pitchFamily="34" charset="0"/>
              </a:rPr>
              <a:t>Task 8:  There's a positive correlation between budget and popularity. If popularity increases there will be an increase in budget and vice versa.</a:t>
            </a:r>
          </a:p>
          <a:p>
            <a:r>
              <a:rPr lang="en-US" dirty="0">
                <a:latin typeface="Calibri" panose="020F0502020204030204" pitchFamily="34" charset="0"/>
                <a:ea typeface="Calibri" panose="020F0502020204030204" pitchFamily="34" charset="0"/>
                <a:cs typeface="Calibri" panose="020F0502020204030204" pitchFamily="34" charset="0"/>
              </a:rPr>
              <a:t>Depicted using a Heat </a:t>
            </a:r>
            <a:r>
              <a:rPr lang="en-US" dirty="0" err="1">
                <a:latin typeface="Calibri" panose="020F0502020204030204" pitchFamily="34" charset="0"/>
                <a:ea typeface="Calibri" panose="020F0502020204030204" pitchFamily="34" charset="0"/>
                <a:cs typeface="Calibri" panose="020F0502020204030204" pitchFamily="34" charset="0"/>
              </a:rPr>
              <a:t>MAp</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12112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174498-16C8-01C9-CFAF-BB05E0A23E78}"/>
              </a:ext>
            </a:extLst>
          </p:cNvPr>
          <p:cNvPicPr>
            <a:picLocks noChangeAspect="1"/>
          </p:cNvPicPr>
          <p:nvPr/>
        </p:nvPicPr>
        <p:blipFill>
          <a:blip r:embed="rId2"/>
          <a:stretch>
            <a:fillRect/>
          </a:stretch>
        </p:blipFill>
        <p:spPr>
          <a:xfrm>
            <a:off x="110130" y="153549"/>
            <a:ext cx="2919942" cy="2958979"/>
          </a:xfrm>
          <a:prstGeom prst="rect">
            <a:avLst/>
          </a:prstGeom>
        </p:spPr>
      </p:pic>
      <p:pic>
        <p:nvPicPr>
          <p:cNvPr id="5" name="Picture 4">
            <a:extLst>
              <a:ext uri="{FF2B5EF4-FFF2-40B4-BE49-F238E27FC236}">
                <a16:creationId xmlns:a16="http://schemas.microsoft.com/office/drawing/2014/main" id="{BCDE0E20-49B7-3D94-8ECC-CAC534427859}"/>
              </a:ext>
            </a:extLst>
          </p:cNvPr>
          <p:cNvPicPr>
            <a:picLocks noChangeAspect="1"/>
          </p:cNvPicPr>
          <p:nvPr/>
        </p:nvPicPr>
        <p:blipFill>
          <a:blip r:embed="rId3"/>
          <a:stretch>
            <a:fillRect/>
          </a:stretch>
        </p:blipFill>
        <p:spPr>
          <a:xfrm>
            <a:off x="3231860" y="153549"/>
            <a:ext cx="3183394" cy="2958979"/>
          </a:xfrm>
          <a:prstGeom prst="rect">
            <a:avLst/>
          </a:prstGeom>
        </p:spPr>
      </p:pic>
      <p:pic>
        <p:nvPicPr>
          <p:cNvPr id="7" name="Picture 6">
            <a:extLst>
              <a:ext uri="{FF2B5EF4-FFF2-40B4-BE49-F238E27FC236}">
                <a16:creationId xmlns:a16="http://schemas.microsoft.com/office/drawing/2014/main" id="{6312FCD9-3466-708A-4A84-D6C38F41F305}"/>
              </a:ext>
            </a:extLst>
          </p:cNvPr>
          <p:cNvPicPr>
            <a:picLocks noChangeAspect="1"/>
          </p:cNvPicPr>
          <p:nvPr/>
        </p:nvPicPr>
        <p:blipFill>
          <a:blip r:embed="rId4"/>
          <a:stretch>
            <a:fillRect/>
          </a:stretch>
        </p:blipFill>
        <p:spPr>
          <a:xfrm>
            <a:off x="6617042" y="153548"/>
            <a:ext cx="4467497" cy="2958979"/>
          </a:xfrm>
          <a:prstGeom prst="rect">
            <a:avLst/>
          </a:prstGeom>
        </p:spPr>
      </p:pic>
      <p:sp>
        <p:nvSpPr>
          <p:cNvPr id="8" name="TextBox 7">
            <a:extLst>
              <a:ext uri="{FF2B5EF4-FFF2-40B4-BE49-F238E27FC236}">
                <a16:creationId xmlns:a16="http://schemas.microsoft.com/office/drawing/2014/main" id="{19D1D1F0-5362-6F8A-B4B1-8101B95AD182}"/>
              </a:ext>
            </a:extLst>
          </p:cNvPr>
          <p:cNvSpPr txBox="1"/>
          <p:nvPr/>
        </p:nvSpPr>
        <p:spPr>
          <a:xfrm>
            <a:off x="851646" y="3429000"/>
            <a:ext cx="7261413" cy="2308324"/>
          </a:xfrm>
          <a:prstGeom prst="rect">
            <a:avLst/>
          </a:prstGeom>
          <a:noFill/>
        </p:spPr>
        <p:txBody>
          <a:bodyPr wrap="square" rtlCol="0">
            <a:sp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INTERPRETATION:</a:t>
            </a:r>
          </a:p>
          <a:p>
            <a:r>
              <a:rPr lang="en-US" sz="1800" dirty="0">
                <a:latin typeface="Calibri" panose="020F0502020204030204" pitchFamily="34" charset="0"/>
                <a:ea typeface="Calibri" panose="020F0502020204030204" pitchFamily="34" charset="0"/>
                <a:cs typeface="Calibri" panose="020F0502020204030204" pitchFamily="34" charset="0"/>
              </a:rPr>
              <a:t>Task 9: This analysis provides insights into the distribution of production companies involved in the number of movie making.</a:t>
            </a:r>
          </a:p>
          <a:p>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Task 10: Displaying the names of  top 25 production companies in descending order based on the number of movies produced gives the list of top production houses and how many movies they had produced.</a:t>
            </a:r>
          </a:p>
          <a:p>
            <a:endParaRPr lang="en-IN" dirty="0"/>
          </a:p>
        </p:txBody>
      </p:sp>
    </p:spTree>
    <p:extLst>
      <p:ext uri="{BB962C8B-B14F-4D97-AF65-F5344CB8AC3E}">
        <p14:creationId xmlns:p14="http://schemas.microsoft.com/office/powerpoint/2010/main" val="215069227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672</TotalTime>
  <Words>623</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Courier New</vt:lpstr>
      <vt:lpstr>Helvetica Neue</vt:lpstr>
      <vt:lpstr>inherit</vt:lpstr>
      <vt:lpstr>Times New Roman</vt:lpstr>
      <vt:lpstr>Trebuchet MS</vt:lpstr>
      <vt:lpstr>Wingdings</vt:lpstr>
      <vt:lpstr>Berlin</vt:lpstr>
      <vt:lpstr>CAPSTONE PROJECT - PYTHON</vt:lpstr>
      <vt:lpstr>CONTENTS</vt:lpstr>
      <vt:lpstr>INTRODUCTION</vt:lpstr>
      <vt:lpstr>DATA ANALYSIS USING PYTHON </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PYTHON</dc:title>
  <dc:creator>lucky me</dc:creator>
  <cp:lastModifiedBy>lucky me</cp:lastModifiedBy>
  <cp:revision>2</cp:revision>
  <cp:lastPrinted>2023-11-07T19:08:58Z</cp:lastPrinted>
  <dcterms:created xsi:type="dcterms:W3CDTF">2023-11-07T02:00:57Z</dcterms:created>
  <dcterms:modified xsi:type="dcterms:W3CDTF">2023-11-08T00:35:11Z</dcterms:modified>
</cp:coreProperties>
</file>