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8" r:id="rId4"/>
    <p:sldId id="261" r:id="rId5"/>
    <p:sldId id="262" r:id="rId6"/>
    <p:sldId id="263" r:id="rId7"/>
    <p:sldId id="264" r:id="rId8"/>
    <p:sldId id="265" r:id="rId9"/>
    <p:sldId id="266" r:id="rId10"/>
    <p:sldId id="267" r:id="rId11"/>
    <p:sldId id="269" r:id="rId12"/>
    <p:sldId id="270" r:id="rId13"/>
    <p:sldId id="271" r:id="rId14"/>
    <p:sldId id="275" r:id="rId15"/>
    <p:sldId id="272" r:id="rId16"/>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1A5E4-5205-4F8B-DA11-46A8EBCFFF05}"/>
              </a:ext>
            </a:extLst>
          </p:cNvPr>
          <p:cNvSpPr>
            <a:spLocks noGrp="1"/>
          </p:cNvSpPr>
          <p:nvPr>
            <p:ph type="ctrTitle"/>
          </p:nvPr>
        </p:nvSpPr>
        <p:spPr>
          <a:xfrm>
            <a:off x="2429432" y="1271994"/>
            <a:ext cx="7503461" cy="1056839"/>
          </a:xfrm>
        </p:spPr>
        <p:txBody>
          <a:bodyPr/>
          <a:lstStyle/>
          <a:p>
            <a:r>
              <a:rPr lang="en-IN" dirty="0"/>
              <a:t>CAPSTONE PROJECT FOR SQL</a:t>
            </a:r>
          </a:p>
        </p:txBody>
      </p:sp>
      <p:sp>
        <p:nvSpPr>
          <p:cNvPr id="3" name="Subtitle 2">
            <a:extLst>
              <a:ext uri="{FF2B5EF4-FFF2-40B4-BE49-F238E27FC236}">
                <a16:creationId xmlns:a16="http://schemas.microsoft.com/office/drawing/2014/main" id="{28709B25-5EAF-91D2-FC9F-4D3E2D2592C5}"/>
              </a:ext>
            </a:extLst>
          </p:cNvPr>
          <p:cNvSpPr>
            <a:spLocks noGrp="1"/>
          </p:cNvSpPr>
          <p:nvPr>
            <p:ph type="subTitle" idx="1"/>
          </p:nvPr>
        </p:nvSpPr>
        <p:spPr>
          <a:xfrm>
            <a:off x="2017060" y="4114800"/>
            <a:ext cx="9438901" cy="2743200"/>
          </a:xfrm>
        </p:spPr>
        <p:txBody>
          <a:bodyPr/>
          <a:lstStyle/>
          <a:p>
            <a:r>
              <a:rPr lang="en-IN" dirty="0"/>
              <a:t>Mentor name: </a:t>
            </a:r>
            <a:r>
              <a:rPr lang="en-IN" dirty="0" err="1"/>
              <a:t>jaya</a:t>
            </a:r>
            <a:r>
              <a:rPr lang="en-IN" dirty="0"/>
              <a:t> </a:t>
            </a:r>
            <a:r>
              <a:rPr lang="en-IN" dirty="0" err="1"/>
              <a:t>pandey</a:t>
            </a:r>
            <a:endParaRPr lang="en-IN" dirty="0"/>
          </a:p>
          <a:p>
            <a:r>
              <a:rPr lang="en-IN" dirty="0"/>
              <a:t>Student name: </a:t>
            </a:r>
            <a:r>
              <a:rPr lang="en-IN" dirty="0" err="1"/>
              <a:t>sindupriya</a:t>
            </a:r>
            <a:r>
              <a:rPr lang="en-IN" dirty="0"/>
              <a:t> </a:t>
            </a:r>
            <a:r>
              <a:rPr lang="en-IN" dirty="0" err="1"/>
              <a:t>itha</a:t>
            </a:r>
            <a:endParaRPr lang="en-IN" dirty="0"/>
          </a:p>
        </p:txBody>
      </p:sp>
    </p:spTree>
    <p:extLst>
      <p:ext uri="{BB962C8B-B14F-4D97-AF65-F5344CB8AC3E}">
        <p14:creationId xmlns:p14="http://schemas.microsoft.com/office/powerpoint/2010/main" val="244339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D12211-2086-7DBB-E9C6-2AB5A839B96D}"/>
              </a:ext>
            </a:extLst>
          </p:cNvPr>
          <p:cNvPicPr>
            <a:picLocks noChangeAspect="1"/>
          </p:cNvPicPr>
          <p:nvPr/>
        </p:nvPicPr>
        <p:blipFill>
          <a:blip r:embed="rId2"/>
          <a:stretch>
            <a:fillRect/>
          </a:stretch>
        </p:blipFill>
        <p:spPr>
          <a:xfrm>
            <a:off x="245241" y="269692"/>
            <a:ext cx="6430272" cy="2984496"/>
          </a:xfrm>
          <a:prstGeom prst="rect">
            <a:avLst/>
          </a:prstGeom>
        </p:spPr>
      </p:pic>
      <p:pic>
        <p:nvPicPr>
          <p:cNvPr id="6" name="Picture 5">
            <a:extLst>
              <a:ext uri="{FF2B5EF4-FFF2-40B4-BE49-F238E27FC236}">
                <a16:creationId xmlns:a16="http://schemas.microsoft.com/office/drawing/2014/main" id="{3A907643-FCD3-AD84-400E-4480DB344362}"/>
              </a:ext>
            </a:extLst>
          </p:cNvPr>
          <p:cNvPicPr>
            <a:picLocks noChangeAspect="1"/>
          </p:cNvPicPr>
          <p:nvPr/>
        </p:nvPicPr>
        <p:blipFill>
          <a:blip r:embed="rId3"/>
          <a:stretch>
            <a:fillRect/>
          </a:stretch>
        </p:blipFill>
        <p:spPr>
          <a:xfrm>
            <a:off x="245241" y="3348318"/>
            <a:ext cx="6430272" cy="3327796"/>
          </a:xfrm>
          <a:prstGeom prst="rect">
            <a:avLst/>
          </a:prstGeom>
        </p:spPr>
      </p:pic>
      <p:sp>
        <p:nvSpPr>
          <p:cNvPr id="7" name="TextBox 6">
            <a:extLst>
              <a:ext uri="{FF2B5EF4-FFF2-40B4-BE49-F238E27FC236}">
                <a16:creationId xmlns:a16="http://schemas.microsoft.com/office/drawing/2014/main" id="{CA2C4509-F4CA-BCF7-0E80-4058355B1B1A}"/>
              </a:ext>
            </a:extLst>
          </p:cNvPr>
          <p:cNvSpPr txBox="1"/>
          <p:nvPr/>
        </p:nvSpPr>
        <p:spPr>
          <a:xfrm>
            <a:off x="6965576" y="529669"/>
            <a:ext cx="4554071" cy="2862322"/>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title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I have used where clause ,like ,’or’ operator.</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title starting from the letter K OR Q.</a:t>
            </a:r>
          </a:p>
          <a:p>
            <a:endParaRPr lang="en-IN" dirty="0"/>
          </a:p>
        </p:txBody>
      </p:sp>
      <p:sp>
        <p:nvSpPr>
          <p:cNvPr id="10" name="TextBox 9">
            <a:extLst>
              <a:ext uri="{FF2B5EF4-FFF2-40B4-BE49-F238E27FC236}">
                <a16:creationId xmlns:a16="http://schemas.microsoft.com/office/drawing/2014/main" id="{51AD3368-877E-165E-8A2D-D38987207FD7}"/>
              </a:ext>
            </a:extLst>
          </p:cNvPr>
          <p:cNvSpPr txBox="1"/>
          <p:nvPr/>
        </p:nvSpPr>
        <p:spPr>
          <a:xfrm>
            <a:off x="6965576" y="3428999"/>
            <a:ext cx="4688542" cy="2957861"/>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Actor and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first and last name ,title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concatenate function ,where and join on clause is used</a:t>
            </a:r>
            <a:r>
              <a:rPr lang="en-US" dirty="0">
                <a:latin typeface="Calibri" panose="020F0502020204030204" pitchFamily="34" charset="0"/>
                <a:ea typeface="Calibri" panose="020F0502020204030204" pitchFamily="34" charset="0"/>
                <a:cs typeface="Calibri" panose="020F0502020204030204" pitchFamily="34" charset="0"/>
              </a:rPr>
              <a:t>.</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actors full name for the title agent </a:t>
            </a:r>
            <a:r>
              <a:rPr lang="en-US" sz="1800" dirty="0" err="1">
                <a:latin typeface="Calibri" panose="020F0502020204030204" pitchFamily="34" charset="0"/>
                <a:ea typeface="Calibri" panose="020F0502020204030204" pitchFamily="34" charset="0"/>
                <a:cs typeface="Calibri" panose="020F0502020204030204" pitchFamily="34" charset="0"/>
              </a:rPr>
              <a:t>truman</a:t>
            </a:r>
            <a:r>
              <a:rPr lang="en-US" sz="1800"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7042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E027C-63C8-ED8D-B2E6-65B9E579394F}"/>
              </a:ext>
            </a:extLst>
          </p:cNvPr>
          <p:cNvPicPr>
            <a:picLocks noChangeAspect="1"/>
          </p:cNvPicPr>
          <p:nvPr/>
        </p:nvPicPr>
        <p:blipFill>
          <a:blip r:embed="rId2"/>
          <a:stretch>
            <a:fillRect/>
          </a:stretch>
        </p:blipFill>
        <p:spPr>
          <a:xfrm>
            <a:off x="272553" y="273020"/>
            <a:ext cx="2865094" cy="3738148"/>
          </a:xfrm>
          <a:prstGeom prst="rect">
            <a:avLst/>
          </a:prstGeom>
        </p:spPr>
      </p:pic>
      <p:pic>
        <p:nvPicPr>
          <p:cNvPr id="5" name="Picture 4">
            <a:extLst>
              <a:ext uri="{FF2B5EF4-FFF2-40B4-BE49-F238E27FC236}">
                <a16:creationId xmlns:a16="http://schemas.microsoft.com/office/drawing/2014/main" id="{E5F67587-E8C0-5514-040E-9C5D1402D0DA}"/>
              </a:ext>
            </a:extLst>
          </p:cNvPr>
          <p:cNvPicPr>
            <a:picLocks noChangeAspect="1"/>
          </p:cNvPicPr>
          <p:nvPr/>
        </p:nvPicPr>
        <p:blipFill>
          <a:blip r:embed="rId3"/>
          <a:stretch>
            <a:fillRect/>
          </a:stretch>
        </p:blipFill>
        <p:spPr>
          <a:xfrm>
            <a:off x="227729" y="4309834"/>
            <a:ext cx="6217895" cy="2114444"/>
          </a:xfrm>
          <a:prstGeom prst="rect">
            <a:avLst/>
          </a:prstGeom>
        </p:spPr>
      </p:pic>
      <p:sp>
        <p:nvSpPr>
          <p:cNvPr id="6" name="TextBox 5">
            <a:extLst>
              <a:ext uri="{FF2B5EF4-FFF2-40B4-BE49-F238E27FC236}">
                <a16:creationId xmlns:a16="http://schemas.microsoft.com/office/drawing/2014/main" id="{1EC04E9B-A82C-E237-5400-A26C38B71030}"/>
              </a:ext>
            </a:extLst>
          </p:cNvPr>
          <p:cNvSpPr txBox="1"/>
          <p:nvPr/>
        </p:nvSpPr>
        <p:spPr>
          <a:xfrm>
            <a:off x="4473388" y="608131"/>
            <a:ext cx="5316070" cy="2031325"/>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title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I have used where and equals to is used</a:t>
            </a:r>
            <a:r>
              <a:rPr lang="en-US" dirty="0">
                <a:latin typeface="Calibri" panose="020F0502020204030204" pitchFamily="34" charset="0"/>
                <a:ea typeface="Calibri" panose="020F0502020204030204" pitchFamily="34" charset="0"/>
                <a:cs typeface="Calibri" panose="020F0502020204030204" pitchFamily="34" charset="0"/>
              </a:rPr>
              <a:t>.</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title for the rating = G.</a:t>
            </a:r>
          </a:p>
          <a:p>
            <a:endParaRPr lang="en-IN" dirty="0"/>
          </a:p>
        </p:txBody>
      </p:sp>
      <p:sp>
        <p:nvSpPr>
          <p:cNvPr id="8" name="TextBox 7">
            <a:extLst>
              <a:ext uri="{FF2B5EF4-FFF2-40B4-BE49-F238E27FC236}">
                <a16:creationId xmlns:a16="http://schemas.microsoft.com/office/drawing/2014/main" id="{D7737FAE-3432-097B-94C9-3A636C8FEB9E}"/>
              </a:ext>
            </a:extLst>
          </p:cNvPr>
          <p:cNvSpPr txBox="1"/>
          <p:nvPr/>
        </p:nvSpPr>
        <p:spPr>
          <a:xfrm>
            <a:off x="6829344" y="3173506"/>
            <a:ext cx="4995103" cy="3693319"/>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rating ,title ,rental rate</a:t>
            </a:r>
            <a:r>
              <a:rPr lang="en-US"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I have used maximum, minimum ,average, group by, order  by clause </a:t>
            </a:r>
            <a:r>
              <a:rPr lang="en-US" dirty="0">
                <a:latin typeface="Calibri" panose="020F0502020204030204" pitchFamily="34" charset="0"/>
                <a:ea typeface="Calibri" panose="020F0502020204030204" pitchFamily="34" charset="0"/>
                <a:cs typeface="Calibri" panose="020F0502020204030204" pitchFamily="34" charset="0"/>
              </a:rPr>
              <a:t>and descending order</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maximum ,minimum average of rental rate in descending order.</a:t>
            </a:r>
          </a:p>
          <a:p>
            <a:endParaRPr lang="en-IN" dirty="0"/>
          </a:p>
        </p:txBody>
      </p:sp>
    </p:spTree>
    <p:extLst>
      <p:ext uri="{BB962C8B-B14F-4D97-AF65-F5344CB8AC3E}">
        <p14:creationId xmlns:p14="http://schemas.microsoft.com/office/powerpoint/2010/main" val="254959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A788A-FDD9-D879-9087-19484B7D444F}"/>
              </a:ext>
            </a:extLst>
          </p:cNvPr>
          <p:cNvPicPr>
            <a:picLocks noChangeAspect="1"/>
          </p:cNvPicPr>
          <p:nvPr/>
        </p:nvPicPr>
        <p:blipFill>
          <a:blip r:embed="rId2"/>
          <a:stretch>
            <a:fillRect/>
          </a:stretch>
        </p:blipFill>
        <p:spPr>
          <a:xfrm>
            <a:off x="116540" y="111093"/>
            <a:ext cx="5468471" cy="3618224"/>
          </a:xfrm>
          <a:prstGeom prst="rect">
            <a:avLst/>
          </a:prstGeom>
        </p:spPr>
      </p:pic>
      <p:pic>
        <p:nvPicPr>
          <p:cNvPr id="5" name="Picture 4">
            <a:extLst>
              <a:ext uri="{FF2B5EF4-FFF2-40B4-BE49-F238E27FC236}">
                <a16:creationId xmlns:a16="http://schemas.microsoft.com/office/drawing/2014/main" id="{904CD921-1C94-88E8-A534-93FDA507AEDA}"/>
              </a:ext>
            </a:extLst>
          </p:cNvPr>
          <p:cNvPicPr>
            <a:picLocks noChangeAspect="1"/>
          </p:cNvPicPr>
          <p:nvPr/>
        </p:nvPicPr>
        <p:blipFill>
          <a:blip r:embed="rId3"/>
          <a:stretch>
            <a:fillRect/>
          </a:stretch>
        </p:blipFill>
        <p:spPr>
          <a:xfrm>
            <a:off x="5738956" y="111093"/>
            <a:ext cx="5995844" cy="3547159"/>
          </a:xfrm>
          <a:prstGeom prst="rect">
            <a:avLst/>
          </a:prstGeom>
        </p:spPr>
      </p:pic>
      <p:sp>
        <p:nvSpPr>
          <p:cNvPr id="6" name="TextBox 5">
            <a:extLst>
              <a:ext uri="{FF2B5EF4-FFF2-40B4-BE49-F238E27FC236}">
                <a16:creationId xmlns:a16="http://schemas.microsoft.com/office/drawing/2014/main" id="{A6D62CA8-260A-4217-68B2-8F5A9CDFE71D}"/>
              </a:ext>
            </a:extLst>
          </p:cNvPr>
          <p:cNvSpPr txBox="1"/>
          <p:nvPr/>
        </p:nvSpPr>
        <p:spPr>
          <a:xfrm>
            <a:off x="116540" y="3796554"/>
            <a:ext cx="5468471" cy="2862322"/>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title ,rental frequency</a:t>
            </a:r>
            <a:r>
              <a:rPr lang="en-US"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I have used count aggregate function, join on group by, order  by clause, descending order</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count of rental id as rental frequency in descending order</a:t>
            </a:r>
          </a:p>
          <a:p>
            <a:endParaRPr lang="en-IN" dirty="0"/>
          </a:p>
        </p:txBody>
      </p:sp>
      <p:sp>
        <p:nvSpPr>
          <p:cNvPr id="8" name="TextBox 7">
            <a:extLst>
              <a:ext uri="{FF2B5EF4-FFF2-40B4-BE49-F238E27FC236}">
                <a16:creationId xmlns:a16="http://schemas.microsoft.com/office/drawing/2014/main" id="{73521566-FBA9-FB2C-2E39-B8DBC1551E57}"/>
              </a:ext>
            </a:extLst>
          </p:cNvPr>
          <p:cNvSpPr txBox="1"/>
          <p:nvPr/>
        </p:nvSpPr>
        <p:spPr>
          <a:xfrm>
            <a:off x="5738956" y="3796554"/>
            <a:ext cx="5995844" cy="3277820"/>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rental rate ,replacement cost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I have used average aggregate function </a:t>
            </a:r>
            <a:r>
              <a:rPr lang="en-US" dirty="0">
                <a:latin typeface="Calibri" panose="020F0502020204030204" pitchFamily="34" charset="0"/>
                <a:ea typeface="Calibri" panose="020F0502020204030204" pitchFamily="34" charset="0"/>
                <a:cs typeface="Calibri" panose="020F0502020204030204" pitchFamily="34" charset="0"/>
              </a:rPr>
              <a:t>,</a:t>
            </a:r>
            <a:r>
              <a:rPr lang="en-US" sz="1800" dirty="0">
                <a:latin typeface="Calibri" panose="020F0502020204030204" pitchFamily="34" charset="0"/>
                <a:ea typeface="Calibri" panose="020F0502020204030204" pitchFamily="34" charset="0"/>
                <a:cs typeface="Calibri" panose="020F0502020204030204" pitchFamily="34" charset="0"/>
              </a:rPr>
              <a:t>group by</a:t>
            </a:r>
            <a:r>
              <a:rPr lang="en-US" dirty="0">
                <a:latin typeface="Calibri" panose="020F0502020204030204" pitchFamily="34" charset="0"/>
                <a:ea typeface="Calibri" panose="020F0502020204030204" pitchFamily="34" charset="0"/>
                <a:cs typeface="Calibri" panose="020F0502020204030204" pitchFamily="34" charset="0"/>
              </a:rPr>
              <a:t> ,having, on</a:t>
            </a:r>
            <a:r>
              <a:rPr lang="en-US" sz="1800" dirty="0">
                <a:latin typeface="Calibri" panose="020F0502020204030204" pitchFamily="34" charset="0"/>
                <a:ea typeface="Calibri" panose="020F0502020204030204" pitchFamily="34" charset="0"/>
                <a:cs typeface="Calibri" panose="020F0502020204030204" pitchFamily="34" charset="0"/>
              </a:rPr>
              <a:t> clause and join.</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average rental rate and replacement cost and their difference and displays the category name accordingly.</a:t>
            </a:r>
          </a:p>
          <a:p>
            <a:endParaRPr lang="en-IN" dirty="0"/>
          </a:p>
        </p:txBody>
      </p:sp>
    </p:spTree>
    <p:extLst>
      <p:ext uri="{BB962C8B-B14F-4D97-AF65-F5344CB8AC3E}">
        <p14:creationId xmlns:p14="http://schemas.microsoft.com/office/powerpoint/2010/main" val="1402458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79D62F-E899-0493-AADF-B2F95C4DA5B9}"/>
              </a:ext>
            </a:extLst>
          </p:cNvPr>
          <p:cNvPicPr>
            <a:picLocks noChangeAspect="1"/>
          </p:cNvPicPr>
          <p:nvPr/>
        </p:nvPicPr>
        <p:blipFill>
          <a:blip r:embed="rId3"/>
          <a:stretch>
            <a:fillRect/>
          </a:stretch>
        </p:blipFill>
        <p:spPr>
          <a:xfrm>
            <a:off x="154427" y="237680"/>
            <a:ext cx="5744349" cy="2589982"/>
          </a:xfrm>
          <a:prstGeom prst="rect">
            <a:avLst/>
          </a:prstGeom>
        </p:spPr>
      </p:pic>
      <p:sp>
        <p:nvSpPr>
          <p:cNvPr id="5" name="TextBox 4">
            <a:extLst>
              <a:ext uri="{FF2B5EF4-FFF2-40B4-BE49-F238E27FC236}">
                <a16:creationId xmlns:a16="http://schemas.microsoft.com/office/drawing/2014/main" id="{27CDDD43-B114-55AB-AFE9-7CCEFB6719A0}"/>
              </a:ext>
            </a:extLst>
          </p:cNvPr>
          <p:cNvSpPr txBox="1"/>
          <p:nvPr/>
        </p:nvSpPr>
        <p:spPr>
          <a:xfrm>
            <a:off x="6194612" y="237680"/>
            <a:ext cx="4903694" cy="2862322"/>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category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name ,film id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I have used count aggregate function </a:t>
            </a:r>
            <a:r>
              <a:rPr lang="en-US" dirty="0">
                <a:latin typeface="Calibri" panose="020F0502020204030204" pitchFamily="34" charset="0"/>
                <a:ea typeface="Calibri" panose="020F0502020204030204" pitchFamily="34" charset="0"/>
                <a:cs typeface="Calibri" panose="020F0502020204030204" pitchFamily="34" charset="0"/>
              </a:rPr>
              <a:t>,</a:t>
            </a:r>
            <a:r>
              <a:rPr lang="en-US" sz="1800" dirty="0">
                <a:latin typeface="Calibri" panose="020F0502020204030204" pitchFamily="34" charset="0"/>
                <a:ea typeface="Calibri" panose="020F0502020204030204" pitchFamily="34" charset="0"/>
                <a:cs typeface="Calibri" panose="020F0502020204030204" pitchFamily="34" charset="0"/>
              </a:rPr>
              <a:t>group by</a:t>
            </a:r>
            <a:r>
              <a:rPr lang="en-US" dirty="0">
                <a:latin typeface="Calibri" panose="020F0502020204030204" pitchFamily="34" charset="0"/>
                <a:ea typeface="Calibri" panose="020F0502020204030204" pitchFamily="34" charset="0"/>
                <a:cs typeface="Calibri" panose="020F0502020204030204" pitchFamily="34" charset="0"/>
              </a:rPr>
              <a:t> ,having, on</a:t>
            </a:r>
            <a:r>
              <a:rPr lang="en-US" sz="1800" dirty="0">
                <a:latin typeface="Calibri" panose="020F0502020204030204" pitchFamily="34" charset="0"/>
                <a:ea typeface="Calibri" panose="020F0502020204030204" pitchFamily="34" charset="0"/>
                <a:cs typeface="Calibri" panose="020F0502020204030204" pitchFamily="34" charset="0"/>
              </a:rPr>
              <a:t> clause and join.</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count of movie for this specific  category name.</a:t>
            </a:r>
          </a:p>
          <a:p>
            <a:endParaRPr lang="en-IN" dirty="0"/>
          </a:p>
        </p:txBody>
      </p:sp>
    </p:spTree>
    <p:extLst>
      <p:ext uri="{BB962C8B-B14F-4D97-AF65-F5344CB8AC3E}">
        <p14:creationId xmlns:p14="http://schemas.microsoft.com/office/powerpoint/2010/main" val="135876577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AE1F5-8D00-1D15-9F83-D6B88B7D60DD}"/>
              </a:ext>
            </a:extLst>
          </p:cNvPr>
          <p:cNvSpPr>
            <a:spLocks noGrp="1"/>
          </p:cNvSpPr>
          <p:nvPr>
            <p:ph type="title"/>
          </p:nvPr>
        </p:nvSpPr>
        <p:spPr>
          <a:xfrm>
            <a:off x="4195482" y="233084"/>
            <a:ext cx="3003177" cy="1165411"/>
          </a:xfrm>
        </p:spPr>
        <p:txBody>
          <a:bodyPr/>
          <a:lstStyle/>
          <a:p>
            <a:r>
              <a:rPr lang="en-IN" sz="3200" b="1" dirty="0">
                <a:latin typeface="Times New Roman" panose="02020603050405020304" pitchFamily="18" charset="0"/>
                <a:cs typeface="Times New Roman" panose="02020603050405020304" pitchFamily="18" charset="0"/>
              </a:rPr>
              <a:t>CONCLUSION</a:t>
            </a:r>
            <a:endParaRPr lang="en-IN" dirty="0"/>
          </a:p>
        </p:txBody>
      </p:sp>
      <p:sp>
        <p:nvSpPr>
          <p:cNvPr id="4" name="Rectangle 1">
            <a:extLst>
              <a:ext uri="{FF2B5EF4-FFF2-40B4-BE49-F238E27FC236}">
                <a16:creationId xmlns:a16="http://schemas.microsoft.com/office/drawing/2014/main" id="{60B8A292-9AA0-0C35-92F8-C97D333875B4}"/>
              </a:ext>
            </a:extLst>
          </p:cNvPr>
          <p:cNvSpPr>
            <a:spLocks noGrp="1" noChangeArrowheads="1"/>
          </p:cNvSpPr>
          <p:nvPr>
            <p:ph type="body" idx="1"/>
          </p:nvPr>
        </p:nvSpPr>
        <p:spPr bwMode="auto">
          <a:xfrm>
            <a:off x="699271" y="1049959"/>
            <a:ext cx="10990682" cy="624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my understanding on the dataset, here is a brief conclusion:</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a varied set of  Actors, with their own unique  first and last names.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filters and displays movies with an "R" rating and those without an "R" rating leveraging audience and marketing team to make decisions according.</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lang="en-US" altLang="en-US" sz="1600" dirty="0">
                <a:latin typeface="Times New Roman" panose="02020603050405020304" pitchFamily="18" charset="0"/>
                <a:cs typeface="Times New Roman" panose="02020603050405020304" pitchFamily="18" charset="0"/>
              </a:rPr>
              <a:t>Listing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movie titles and their replacement costs </a:t>
            </a:r>
            <a:r>
              <a:rPr lang="en-US" altLang="en-US" sz="1600" dirty="0">
                <a:latin typeface="Times New Roman" panose="02020603050405020304" pitchFamily="18" charset="0"/>
                <a:cs typeface="Times New Roman" panose="02020603050405020304" pitchFamily="18" charset="0"/>
              </a:rPr>
              <a:t>aids in managing renting the movies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movie titles sorted in descending order and limits the list to the top 3 actors for each movie helps in marketing strategies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movies showing with titles starting with either "K" or "Q.“ helps consumers and markets to fetch the movies easily</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Presence of Specific titles </a:t>
            </a:r>
            <a:r>
              <a:rPr lang="en-US" altLang="en-US" sz="1600" dirty="0">
                <a:latin typeface="Times New Roman" panose="02020603050405020304" pitchFamily="18" charset="0"/>
                <a:cs typeface="Times New Roman" panose="02020603050405020304" pitchFamily="18" charset="0"/>
              </a:rPr>
              <a:t>con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tain with ‘K’ or ‘Q’ and movies with a "G" rating helps in marketing and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retriving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specific movies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maximum, minimum, and average rental rates of movies helps in calculating sales.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count of  rental frequency helps in managing inventory and sales</a:t>
            </a:r>
          </a:p>
          <a:p>
            <a:pPr marL="0" marR="0" lvl="0" indent="0" algn="l" defTabSz="914400" rtl="0" eaLnBrk="0" fontAlgn="base" latinLnBrk="0" hangingPunct="0">
              <a:lnSpc>
                <a:spcPct val="2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09611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98E372-E3CB-DCC3-C278-1CDC6EF2AC8C}"/>
              </a:ext>
            </a:extLst>
          </p:cNvPr>
          <p:cNvPicPr>
            <a:picLocks noChangeAspect="1"/>
          </p:cNvPicPr>
          <p:nvPr/>
        </p:nvPicPr>
        <p:blipFill>
          <a:blip r:embed="rId3"/>
          <a:stretch>
            <a:fillRect/>
          </a:stretch>
        </p:blipFill>
        <p:spPr>
          <a:xfrm>
            <a:off x="2366292" y="1455407"/>
            <a:ext cx="7459416" cy="3526629"/>
          </a:xfrm>
          <a:prstGeom prst="rect">
            <a:avLst/>
          </a:prstGeom>
        </p:spPr>
      </p:pic>
    </p:spTree>
    <p:extLst>
      <p:ext uri="{BB962C8B-B14F-4D97-AF65-F5344CB8AC3E}">
        <p14:creationId xmlns:p14="http://schemas.microsoft.com/office/powerpoint/2010/main" val="223684673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2CE3B-5E5F-0085-838C-07F14CFB6D9D}"/>
              </a:ext>
            </a:extLst>
          </p:cNvPr>
          <p:cNvSpPr>
            <a:spLocks noGrp="1"/>
          </p:cNvSpPr>
          <p:nvPr>
            <p:ph type="title"/>
          </p:nvPr>
        </p:nvSpPr>
        <p:spPr>
          <a:xfrm>
            <a:off x="640081" y="289560"/>
            <a:ext cx="10131425" cy="1456267"/>
          </a:xfrm>
        </p:spPr>
        <p:txBody>
          <a:bodyPr>
            <a:normAutofit/>
          </a:bodyPr>
          <a:lstStyle/>
          <a:p>
            <a:pPr algn="ctr"/>
            <a:r>
              <a:rPr lang="en-IN" sz="4000" b="1" dirty="0"/>
              <a:t>Contents</a:t>
            </a:r>
          </a:p>
        </p:txBody>
      </p:sp>
      <p:sp>
        <p:nvSpPr>
          <p:cNvPr id="4" name="TextBox 3">
            <a:extLst>
              <a:ext uri="{FF2B5EF4-FFF2-40B4-BE49-F238E27FC236}">
                <a16:creationId xmlns:a16="http://schemas.microsoft.com/office/drawing/2014/main" id="{529E0174-C539-C019-6BE3-D331EA448AA0}"/>
              </a:ext>
            </a:extLst>
          </p:cNvPr>
          <p:cNvSpPr txBox="1"/>
          <p:nvPr/>
        </p:nvSpPr>
        <p:spPr>
          <a:xfrm>
            <a:off x="1855695" y="1745827"/>
            <a:ext cx="8628941" cy="2610843"/>
          </a:xfrm>
          <a:prstGeom prst="rect">
            <a:avLst/>
          </a:prstGeom>
          <a:noFill/>
        </p:spPr>
        <p:txBody>
          <a:bodyPr wrap="square" rtlCol="0">
            <a:spAutoFit/>
          </a:bodyPr>
          <a:lstStyle/>
          <a:p>
            <a:pPr>
              <a:lnSpc>
                <a:spcPct val="150000"/>
              </a:lnSpc>
            </a:pPr>
            <a:r>
              <a:rPr lang="en-IN" sz="2800" dirty="0"/>
              <a:t>INTRODUCTION</a:t>
            </a:r>
          </a:p>
          <a:p>
            <a:pPr>
              <a:lnSpc>
                <a:spcPct val="150000"/>
              </a:lnSpc>
            </a:pPr>
            <a:r>
              <a:rPr lang="en-IN" sz="2800" dirty="0"/>
              <a:t>DATA ANALYSIS USING SQL</a:t>
            </a:r>
          </a:p>
          <a:p>
            <a:pPr>
              <a:lnSpc>
                <a:spcPct val="150000"/>
              </a:lnSpc>
            </a:pPr>
            <a:r>
              <a:rPr lang="en-IN" sz="2800" dirty="0"/>
              <a:t>INTERPRETATIONS</a:t>
            </a:r>
          </a:p>
          <a:p>
            <a:pPr>
              <a:lnSpc>
                <a:spcPct val="150000"/>
              </a:lnSpc>
            </a:pPr>
            <a:r>
              <a:rPr lang="en-IN" sz="2800" dirty="0"/>
              <a:t>CONCLUSION</a:t>
            </a:r>
          </a:p>
        </p:txBody>
      </p:sp>
    </p:spTree>
    <p:extLst>
      <p:ext uri="{BB962C8B-B14F-4D97-AF65-F5344CB8AC3E}">
        <p14:creationId xmlns:p14="http://schemas.microsoft.com/office/powerpoint/2010/main" val="216886875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B41F-29DB-DA58-42BF-0EC8EF10AA04}"/>
              </a:ext>
            </a:extLst>
          </p:cNvPr>
          <p:cNvSpPr>
            <a:spLocks noGrp="1"/>
          </p:cNvSpPr>
          <p:nvPr>
            <p:ph type="ctrTitle"/>
          </p:nvPr>
        </p:nvSpPr>
        <p:spPr>
          <a:xfrm>
            <a:off x="3171824" y="142875"/>
            <a:ext cx="4722813" cy="1281114"/>
          </a:xfrm>
        </p:spPr>
        <p:txBody>
          <a:bodyPr>
            <a:normAutofit/>
          </a:bodyPr>
          <a:lstStyle/>
          <a:p>
            <a:r>
              <a:rPr lang="en-IN" sz="5400" b="1" dirty="0"/>
              <a:t>Introduction</a:t>
            </a:r>
          </a:p>
        </p:txBody>
      </p:sp>
      <p:sp>
        <p:nvSpPr>
          <p:cNvPr id="3" name="Subtitle 2">
            <a:extLst>
              <a:ext uri="{FF2B5EF4-FFF2-40B4-BE49-F238E27FC236}">
                <a16:creationId xmlns:a16="http://schemas.microsoft.com/office/drawing/2014/main" id="{99608D41-7F22-1582-63A8-852878F995E7}"/>
              </a:ext>
            </a:extLst>
          </p:cNvPr>
          <p:cNvSpPr>
            <a:spLocks noGrp="1"/>
          </p:cNvSpPr>
          <p:nvPr>
            <p:ph type="subTitle" idx="1"/>
          </p:nvPr>
        </p:nvSpPr>
        <p:spPr>
          <a:xfrm>
            <a:off x="2560542" y="1854295"/>
            <a:ext cx="7197726" cy="4219574"/>
          </a:xfrm>
        </p:spPr>
        <p:txBody>
          <a:bodyPr>
            <a:normAutofit fontScale="77500" lnSpcReduction="20000"/>
          </a:bodyPr>
          <a:lstStyle/>
          <a:p>
            <a:pPr marL="285750" indent="-285750" algn="l">
              <a:lnSpc>
                <a:spcPct val="160000"/>
              </a:lnSpc>
              <a:buFont typeface="Wingdings" panose="05000000000000000000" pitchFamily="2" charset="2"/>
              <a:buChar char="v"/>
            </a:pPr>
            <a:r>
              <a:rPr lang="en-US" sz="2100" b="0" i="0" dirty="0">
                <a:effectLst/>
                <a:latin typeface="Söhne"/>
              </a:rPr>
              <a:t> </a:t>
            </a:r>
            <a:r>
              <a:rPr lang="en-US" sz="2100" i="0" dirty="0">
                <a:effectLst/>
                <a:latin typeface="Söhne"/>
              </a:rPr>
              <a:t>In an era where digital content is king and customer preferences are constantly evolving, understanding the intricacies of movie rental trends is crucial for both the entertainment industry and businesses that rely on this dynamic market.</a:t>
            </a:r>
          </a:p>
          <a:p>
            <a:pPr marL="285750" indent="-285750" algn="l">
              <a:lnSpc>
                <a:spcPct val="160000"/>
              </a:lnSpc>
              <a:buFont typeface="Wingdings" panose="05000000000000000000" pitchFamily="2" charset="2"/>
              <a:buChar char="v"/>
            </a:pPr>
            <a:r>
              <a:rPr lang="en-US" sz="2100" i="0" dirty="0">
                <a:effectLst/>
                <a:latin typeface="Söhne"/>
              </a:rPr>
              <a:t>SQL, a powerful data querying language, can unveil invaluable insights from movie rental data. </a:t>
            </a:r>
            <a:r>
              <a:rPr lang="en-US" sz="2100" dirty="0">
                <a:latin typeface="Söhne"/>
              </a:rPr>
              <a:t>It helps</a:t>
            </a:r>
            <a:r>
              <a:rPr lang="en-US" sz="2100" i="0" dirty="0">
                <a:effectLst/>
                <a:latin typeface="Söhne"/>
              </a:rPr>
              <a:t> to not only present data but  also to extract meaningful stories and trends that inform decision-making, optimize inventory, and enhance customer experiences</a:t>
            </a:r>
            <a:r>
              <a:rPr lang="en-US" i="0" dirty="0">
                <a:effectLst/>
                <a:latin typeface="Söhne"/>
              </a:rPr>
              <a:t>.</a:t>
            </a:r>
          </a:p>
          <a:p>
            <a:br>
              <a:rPr lang="en-US" b="1" dirty="0"/>
            </a:br>
            <a:endParaRPr lang="en-IN" b="1" dirty="0"/>
          </a:p>
        </p:txBody>
      </p:sp>
    </p:spTree>
    <p:extLst>
      <p:ext uri="{BB962C8B-B14F-4D97-AF65-F5344CB8AC3E}">
        <p14:creationId xmlns:p14="http://schemas.microsoft.com/office/powerpoint/2010/main" val="3010850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893C-CFF9-951D-A041-A1FF06DFD767}"/>
              </a:ext>
            </a:extLst>
          </p:cNvPr>
          <p:cNvSpPr>
            <a:spLocks noGrp="1"/>
          </p:cNvSpPr>
          <p:nvPr>
            <p:ph type="title"/>
          </p:nvPr>
        </p:nvSpPr>
        <p:spPr>
          <a:xfrm>
            <a:off x="645458" y="134471"/>
            <a:ext cx="10109015" cy="645458"/>
          </a:xfrm>
        </p:spPr>
        <p:txBody>
          <a:bodyPr>
            <a:normAutofit fontScale="90000"/>
          </a:bodyPr>
          <a:lstStyle/>
          <a:p>
            <a:pPr algn="ctr"/>
            <a:r>
              <a:rPr lang="en-IN" sz="4000" b="1" dirty="0"/>
              <a:t>Data analysis using </a:t>
            </a:r>
            <a:r>
              <a:rPr lang="en-IN" sz="4000" b="1" dirty="0" err="1"/>
              <a:t>sql</a:t>
            </a:r>
            <a:endParaRPr lang="en-IN" sz="4000" b="1" dirty="0"/>
          </a:p>
        </p:txBody>
      </p:sp>
      <p:pic>
        <p:nvPicPr>
          <p:cNvPr id="9" name="Picture 8">
            <a:extLst>
              <a:ext uri="{FF2B5EF4-FFF2-40B4-BE49-F238E27FC236}">
                <a16:creationId xmlns:a16="http://schemas.microsoft.com/office/drawing/2014/main" id="{84595A30-0119-7B2A-6D07-962BBDB2DABE}"/>
              </a:ext>
            </a:extLst>
          </p:cNvPr>
          <p:cNvPicPr>
            <a:picLocks noChangeAspect="1"/>
          </p:cNvPicPr>
          <p:nvPr/>
        </p:nvPicPr>
        <p:blipFill>
          <a:blip r:embed="rId2"/>
          <a:stretch>
            <a:fillRect/>
          </a:stretch>
        </p:blipFill>
        <p:spPr>
          <a:xfrm>
            <a:off x="233083" y="907338"/>
            <a:ext cx="5310381" cy="3357508"/>
          </a:xfrm>
          <a:prstGeom prst="rect">
            <a:avLst/>
          </a:prstGeom>
        </p:spPr>
      </p:pic>
      <p:pic>
        <p:nvPicPr>
          <p:cNvPr id="11" name="Picture 10">
            <a:extLst>
              <a:ext uri="{FF2B5EF4-FFF2-40B4-BE49-F238E27FC236}">
                <a16:creationId xmlns:a16="http://schemas.microsoft.com/office/drawing/2014/main" id="{6F3B4C60-EA91-56F2-209C-3A2A4CE4A944}"/>
              </a:ext>
            </a:extLst>
          </p:cNvPr>
          <p:cNvPicPr>
            <a:picLocks noChangeAspect="1"/>
          </p:cNvPicPr>
          <p:nvPr/>
        </p:nvPicPr>
        <p:blipFill>
          <a:blip r:embed="rId3"/>
          <a:stretch>
            <a:fillRect/>
          </a:stretch>
        </p:blipFill>
        <p:spPr>
          <a:xfrm>
            <a:off x="5830379" y="907339"/>
            <a:ext cx="5539418" cy="3357508"/>
          </a:xfrm>
          <a:prstGeom prst="rect">
            <a:avLst/>
          </a:prstGeom>
        </p:spPr>
      </p:pic>
      <p:sp>
        <p:nvSpPr>
          <p:cNvPr id="14" name="TextBox 13">
            <a:extLst>
              <a:ext uri="{FF2B5EF4-FFF2-40B4-BE49-F238E27FC236}">
                <a16:creationId xmlns:a16="http://schemas.microsoft.com/office/drawing/2014/main" id="{068FB5FB-B63E-1E03-ADAC-076D8BDF0FDA}"/>
              </a:ext>
            </a:extLst>
          </p:cNvPr>
          <p:cNvSpPr txBox="1"/>
          <p:nvPr/>
        </p:nvSpPr>
        <p:spPr>
          <a:xfrm>
            <a:off x="233083" y="4369843"/>
            <a:ext cx="5934635" cy="2862322"/>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For task 1 actor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First name and last name has been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To join the two columns I have used concatenate function</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This columns shows full name of the actors.</a:t>
            </a:r>
          </a:p>
          <a:p>
            <a:endParaRPr lang="en-IN" dirty="0"/>
          </a:p>
        </p:txBody>
      </p:sp>
      <p:sp>
        <p:nvSpPr>
          <p:cNvPr id="16" name="TextBox 15">
            <a:extLst>
              <a:ext uri="{FF2B5EF4-FFF2-40B4-BE49-F238E27FC236}">
                <a16:creationId xmlns:a16="http://schemas.microsoft.com/office/drawing/2014/main" id="{22EBEAE6-477C-E650-9933-3D531170F247}"/>
              </a:ext>
            </a:extLst>
          </p:cNvPr>
          <p:cNvSpPr txBox="1"/>
          <p:nvPr/>
        </p:nvSpPr>
        <p:spPr>
          <a:xfrm>
            <a:off x="5699965" y="4392257"/>
            <a:ext cx="6642609" cy="1711366"/>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For task 2.1 </a:t>
            </a:r>
            <a:r>
              <a:rPr lang="en-US" dirty="0">
                <a:latin typeface="Calibri" panose="020F0502020204030204" pitchFamily="34" charset="0"/>
                <a:ea typeface="Calibri" panose="020F0502020204030204" pitchFamily="34" charset="0"/>
                <a:cs typeface="Calibri" panose="020F0502020204030204" pitchFamily="34" charset="0"/>
              </a:rPr>
              <a:t>act</a:t>
            </a:r>
            <a:r>
              <a:rPr lang="en-US" sz="1800" dirty="0">
                <a:latin typeface="Calibri" panose="020F0502020204030204" pitchFamily="34" charset="0"/>
                <a:ea typeface="Calibri" panose="020F0502020204030204" pitchFamily="34" charset="0"/>
                <a:cs typeface="Calibri" panose="020F0502020204030204" pitchFamily="34" charset="0"/>
              </a:rPr>
              <a:t>or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First name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count aggregation, group by and having clause.</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a:t>
            </a:r>
            <a:r>
              <a:rPr lang="en-US" dirty="0">
                <a:latin typeface="Calibri" panose="020F0502020204030204" pitchFamily="34" charset="0"/>
                <a:ea typeface="Calibri" panose="020F0502020204030204" pitchFamily="34" charset="0"/>
                <a:cs typeface="Calibri" panose="020F0502020204030204" pitchFamily="34" charset="0"/>
              </a:rPr>
              <a:t> shows the count of first name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809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583B8F-E13E-4298-8AAE-0295BE807936}"/>
              </a:ext>
            </a:extLst>
          </p:cNvPr>
          <p:cNvPicPr>
            <a:picLocks noChangeAspect="1"/>
          </p:cNvPicPr>
          <p:nvPr/>
        </p:nvPicPr>
        <p:blipFill>
          <a:blip r:embed="rId3"/>
          <a:stretch>
            <a:fillRect/>
          </a:stretch>
        </p:blipFill>
        <p:spPr>
          <a:xfrm>
            <a:off x="232795" y="358588"/>
            <a:ext cx="5811950" cy="3137647"/>
          </a:xfrm>
          <a:prstGeom prst="rect">
            <a:avLst/>
          </a:prstGeom>
        </p:spPr>
      </p:pic>
      <p:pic>
        <p:nvPicPr>
          <p:cNvPr id="6" name="Picture 5">
            <a:extLst>
              <a:ext uri="{FF2B5EF4-FFF2-40B4-BE49-F238E27FC236}">
                <a16:creationId xmlns:a16="http://schemas.microsoft.com/office/drawing/2014/main" id="{98699147-FC87-F439-55DC-C7F72BA3303B}"/>
              </a:ext>
            </a:extLst>
          </p:cNvPr>
          <p:cNvPicPr>
            <a:picLocks noChangeAspect="1"/>
          </p:cNvPicPr>
          <p:nvPr/>
        </p:nvPicPr>
        <p:blipFill>
          <a:blip r:embed="rId4"/>
          <a:stretch>
            <a:fillRect/>
          </a:stretch>
        </p:blipFill>
        <p:spPr>
          <a:xfrm>
            <a:off x="6147257" y="358588"/>
            <a:ext cx="5695373" cy="3137647"/>
          </a:xfrm>
          <a:prstGeom prst="rect">
            <a:avLst/>
          </a:prstGeom>
        </p:spPr>
      </p:pic>
      <p:sp>
        <p:nvSpPr>
          <p:cNvPr id="7" name="TextBox 6">
            <a:extLst>
              <a:ext uri="{FF2B5EF4-FFF2-40B4-BE49-F238E27FC236}">
                <a16:creationId xmlns:a16="http://schemas.microsoft.com/office/drawing/2014/main" id="{33A6378C-6347-086E-F401-4A84392813F5}"/>
              </a:ext>
            </a:extLst>
          </p:cNvPr>
          <p:cNvSpPr txBox="1"/>
          <p:nvPr/>
        </p:nvSpPr>
        <p:spPr>
          <a:xfrm>
            <a:off x="232796" y="3843338"/>
            <a:ext cx="5914462" cy="1754326"/>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TABLE NAME :  Actor table is used.</a:t>
            </a:r>
          </a:p>
          <a:p>
            <a:r>
              <a:rPr lang="en-US" sz="1800" dirty="0">
                <a:latin typeface="Calibri" panose="020F0502020204030204" pitchFamily="34" charset="0"/>
                <a:ea typeface="Calibri" panose="020F0502020204030204" pitchFamily="34" charset="0"/>
                <a:cs typeface="Calibri" panose="020F0502020204030204" pitchFamily="34" charset="0"/>
              </a:rPr>
              <a:t>COLUMN NAME : First name has been used. </a:t>
            </a:r>
          </a:p>
          <a:p>
            <a:r>
              <a:rPr lang="en-US" sz="1800" dirty="0">
                <a:latin typeface="Calibri" panose="020F0502020204030204" pitchFamily="34" charset="0"/>
                <a:ea typeface="Calibri" panose="020F0502020204030204" pitchFamily="34" charset="0"/>
                <a:cs typeface="Calibri" panose="020F0502020204030204" pitchFamily="34" charset="0"/>
              </a:rPr>
              <a:t>TECHNIQUES : count aggregation, group by and having clause.</a:t>
            </a:r>
          </a:p>
          <a:p>
            <a:r>
              <a:rPr lang="en-US" sz="1800" dirty="0">
                <a:latin typeface="Calibri" panose="020F0502020204030204" pitchFamily="34" charset="0"/>
                <a:ea typeface="Calibri" panose="020F0502020204030204" pitchFamily="34" charset="0"/>
                <a:cs typeface="Calibri" panose="020F0502020204030204" pitchFamily="34" charset="0"/>
              </a:rPr>
              <a:t>INTERPRETATION : shows the first name who having count 1</a:t>
            </a:r>
          </a:p>
          <a:p>
            <a:endParaRPr lang="en-IN" dirty="0"/>
          </a:p>
        </p:txBody>
      </p:sp>
      <p:sp>
        <p:nvSpPr>
          <p:cNvPr id="9" name="TextBox 8">
            <a:extLst>
              <a:ext uri="{FF2B5EF4-FFF2-40B4-BE49-F238E27FC236}">
                <a16:creationId xmlns:a16="http://schemas.microsoft.com/office/drawing/2014/main" id="{F9D8D68D-41C9-1ABA-6420-E664786F2DB1}"/>
              </a:ext>
            </a:extLst>
          </p:cNvPr>
          <p:cNvSpPr txBox="1"/>
          <p:nvPr/>
        </p:nvSpPr>
        <p:spPr>
          <a:xfrm>
            <a:off x="6147256" y="3718679"/>
            <a:ext cx="5695373" cy="2308324"/>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Actor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Last name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aggregation, group by and having clause.</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count of last name.</a:t>
            </a: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90353905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80959C-20D9-6F1B-8CD7-0128AA56F3DC}"/>
              </a:ext>
            </a:extLst>
          </p:cNvPr>
          <p:cNvPicPr>
            <a:picLocks noChangeAspect="1"/>
          </p:cNvPicPr>
          <p:nvPr/>
        </p:nvPicPr>
        <p:blipFill>
          <a:blip r:embed="rId2"/>
          <a:stretch>
            <a:fillRect/>
          </a:stretch>
        </p:blipFill>
        <p:spPr>
          <a:xfrm>
            <a:off x="249728" y="302137"/>
            <a:ext cx="5595260" cy="3624403"/>
          </a:xfrm>
          <a:prstGeom prst="rect">
            <a:avLst/>
          </a:prstGeom>
        </p:spPr>
      </p:pic>
      <p:pic>
        <p:nvPicPr>
          <p:cNvPr id="6" name="Picture 5">
            <a:extLst>
              <a:ext uri="{FF2B5EF4-FFF2-40B4-BE49-F238E27FC236}">
                <a16:creationId xmlns:a16="http://schemas.microsoft.com/office/drawing/2014/main" id="{779B9AB8-20B6-787E-DCE0-1F5FFD37D929}"/>
              </a:ext>
            </a:extLst>
          </p:cNvPr>
          <p:cNvPicPr>
            <a:picLocks noChangeAspect="1"/>
          </p:cNvPicPr>
          <p:nvPr/>
        </p:nvPicPr>
        <p:blipFill>
          <a:blip r:embed="rId3"/>
          <a:stretch>
            <a:fillRect/>
          </a:stretch>
        </p:blipFill>
        <p:spPr>
          <a:xfrm>
            <a:off x="4941420" y="762000"/>
            <a:ext cx="7080250" cy="3164540"/>
          </a:xfrm>
          <a:prstGeom prst="rect">
            <a:avLst/>
          </a:prstGeom>
        </p:spPr>
      </p:pic>
      <p:sp>
        <p:nvSpPr>
          <p:cNvPr id="7" name="TextBox 6">
            <a:extLst>
              <a:ext uri="{FF2B5EF4-FFF2-40B4-BE49-F238E27FC236}">
                <a16:creationId xmlns:a16="http://schemas.microsoft.com/office/drawing/2014/main" id="{7E81D3CA-8475-A961-49B8-B6AF777D6294}"/>
              </a:ext>
            </a:extLst>
          </p:cNvPr>
          <p:cNvSpPr txBox="1"/>
          <p:nvPr/>
        </p:nvSpPr>
        <p:spPr>
          <a:xfrm>
            <a:off x="249729" y="4216955"/>
            <a:ext cx="6036772" cy="2031325"/>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a:t>
            </a:r>
            <a:r>
              <a:rPr lang="en-US" dirty="0">
                <a:latin typeface="Calibri" panose="020F0502020204030204" pitchFamily="34" charset="0"/>
                <a:ea typeface="Calibri" panose="020F0502020204030204" pitchFamily="34" charset="0"/>
                <a:cs typeface="Calibri" panose="020F0502020204030204" pitchFamily="34" charset="0"/>
              </a:rPr>
              <a:t>A</a:t>
            </a:r>
            <a:r>
              <a:rPr lang="en-US" sz="1800" dirty="0">
                <a:latin typeface="Calibri" panose="020F0502020204030204" pitchFamily="34" charset="0"/>
                <a:ea typeface="Calibri" panose="020F0502020204030204" pitchFamily="34" charset="0"/>
                <a:cs typeface="Calibri" panose="020F0502020204030204" pitchFamily="34" charset="0"/>
              </a:rPr>
              <a:t>ctor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Last name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count aggregation, group by and having clause.</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last name who having count 1.</a:t>
            </a:r>
          </a:p>
          <a:p>
            <a:endParaRPr lang="en-IN" dirty="0"/>
          </a:p>
        </p:txBody>
      </p:sp>
      <p:sp>
        <p:nvSpPr>
          <p:cNvPr id="9" name="TextBox 8">
            <a:extLst>
              <a:ext uri="{FF2B5EF4-FFF2-40B4-BE49-F238E27FC236}">
                <a16:creationId xmlns:a16="http://schemas.microsoft.com/office/drawing/2014/main" id="{2459095E-D324-0F75-4253-FA0D7BC331B3}"/>
              </a:ext>
            </a:extLst>
          </p:cNvPr>
          <p:cNvSpPr txBox="1"/>
          <p:nvPr/>
        </p:nvSpPr>
        <p:spPr>
          <a:xfrm>
            <a:off x="6095999" y="4100513"/>
            <a:ext cx="5846271" cy="2031325"/>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Rating Column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a:t>
            </a:r>
            <a:r>
              <a:rPr lang="en-US" dirty="0">
                <a:latin typeface="Calibri" panose="020F0502020204030204" pitchFamily="34" charset="0"/>
                <a:ea typeface="Calibri" panose="020F0502020204030204" pitchFamily="34" charset="0"/>
                <a:cs typeface="Calibri" panose="020F0502020204030204" pitchFamily="34" charset="0"/>
              </a:rPr>
              <a:t>where clause and </a:t>
            </a:r>
            <a:r>
              <a:rPr lang="en-US" dirty="0" err="1">
                <a:latin typeface="Calibri" panose="020F0502020204030204" pitchFamily="34" charset="0"/>
                <a:ea typeface="Calibri" panose="020F0502020204030204" pitchFamily="34" charset="0"/>
                <a:cs typeface="Calibri" panose="020F0502020204030204" pitchFamily="34" charset="0"/>
              </a:rPr>
              <a:t>equalsto</a:t>
            </a:r>
            <a:r>
              <a:rPr lang="en-US" dirty="0">
                <a:latin typeface="Calibri" panose="020F0502020204030204" pitchFamily="34" charset="0"/>
                <a:ea typeface="Calibri" panose="020F0502020204030204" pitchFamily="34" charset="0"/>
                <a:cs typeface="Calibri" panose="020F0502020204030204" pitchFamily="34" charset="0"/>
              </a:rPr>
              <a:t> has been used.</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rating = R.</a:t>
            </a:r>
          </a:p>
          <a:p>
            <a:endParaRPr lang="en-IN" dirty="0"/>
          </a:p>
        </p:txBody>
      </p:sp>
    </p:spTree>
    <p:extLst>
      <p:ext uri="{BB962C8B-B14F-4D97-AF65-F5344CB8AC3E}">
        <p14:creationId xmlns:p14="http://schemas.microsoft.com/office/powerpoint/2010/main" val="112683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7BE284-6756-A325-BE36-48244B33874E}"/>
              </a:ext>
            </a:extLst>
          </p:cNvPr>
          <p:cNvPicPr>
            <a:picLocks noChangeAspect="1"/>
          </p:cNvPicPr>
          <p:nvPr/>
        </p:nvPicPr>
        <p:blipFill>
          <a:blip r:embed="rId2"/>
          <a:stretch>
            <a:fillRect/>
          </a:stretch>
        </p:blipFill>
        <p:spPr>
          <a:xfrm>
            <a:off x="188258" y="125515"/>
            <a:ext cx="6784041" cy="2943982"/>
          </a:xfrm>
          <a:prstGeom prst="rect">
            <a:avLst/>
          </a:prstGeom>
        </p:spPr>
      </p:pic>
      <p:pic>
        <p:nvPicPr>
          <p:cNvPr id="6" name="Picture 5">
            <a:extLst>
              <a:ext uri="{FF2B5EF4-FFF2-40B4-BE49-F238E27FC236}">
                <a16:creationId xmlns:a16="http://schemas.microsoft.com/office/drawing/2014/main" id="{F3195E34-BF35-89E7-31BA-8323C4F6316D}"/>
              </a:ext>
            </a:extLst>
          </p:cNvPr>
          <p:cNvPicPr>
            <a:picLocks noChangeAspect="1"/>
          </p:cNvPicPr>
          <p:nvPr/>
        </p:nvPicPr>
        <p:blipFill>
          <a:blip r:embed="rId3"/>
          <a:stretch>
            <a:fillRect/>
          </a:stretch>
        </p:blipFill>
        <p:spPr>
          <a:xfrm>
            <a:off x="188259" y="3195918"/>
            <a:ext cx="6784041" cy="2916632"/>
          </a:xfrm>
          <a:prstGeom prst="rect">
            <a:avLst/>
          </a:prstGeom>
        </p:spPr>
      </p:pic>
      <p:sp>
        <p:nvSpPr>
          <p:cNvPr id="7" name="TextBox 6">
            <a:extLst>
              <a:ext uri="{FF2B5EF4-FFF2-40B4-BE49-F238E27FC236}">
                <a16:creationId xmlns:a16="http://schemas.microsoft.com/office/drawing/2014/main" id="{96545A88-0909-5245-B450-457E7C07BA42}"/>
              </a:ext>
            </a:extLst>
          </p:cNvPr>
          <p:cNvSpPr txBox="1"/>
          <p:nvPr/>
        </p:nvSpPr>
        <p:spPr>
          <a:xfrm>
            <a:off x="7145989" y="423235"/>
            <a:ext cx="4914901" cy="2126864"/>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rating column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a:t>
            </a:r>
            <a:r>
              <a:rPr lang="en-US" dirty="0">
                <a:latin typeface="Calibri" panose="020F0502020204030204" pitchFamily="34" charset="0"/>
                <a:ea typeface="Calibri" panose="020F0502020204030204" pitchFamily="34" charset="0"/>
                <a:cs typeface="Calibri" panose="020F0502020204030204" pitchFamily="34" charset="0"/>
              </a:rPr>
              <a:t>where clause and not has been used.</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not rating = R.</a:t>
            </a:r>
          </a:p>
        </p:txBody>
      </p:sp>
      <p:sp>
        <p:nvSpPr>
          <p:cNvPr id="8" name="TextBox 7">
            <a:extLst>
              <a:ext uri="{FF2B5EF4-FFF2-40B4-BE49-F238E27FC236}">
                <a16:creationId xmlns:a16="http://schemas.microsoft.com/office/drawing/2014/main" id="{7E57AB2E-5C43-F1B8-67F3-CECE3941CAFC}"/>
              </a:ext>
            </a:extLst>
          </p:cNvPr>
          <p:cNvSpPr txBox="1"/>
          <p:nvPr/>
        </p:nvSpPr>
        <p:spPr>
          <a:xfrm>
            <a:off x="7077075" y="3429000"/>
            <a:ext cx="5114925" cy="2446824"/>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rating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a:t>
            </a:r>
            <a:r>
              <a:rPr lang="en-US" dirty="0">
                <a:latin typeface="Calibri" panose="020F0502020204030204" pitchFamily="34" charset="0"/>
                <a:ea typeface="Calibri" panose="020F0502020204030204" pitchFamily="34" charset="0"/>
                <a:cs typeface="Calibri" panose="020F0502020204030204" pitchFamily="34" charset="0"/>
              </a:rPr>
              <a:t>where clause and ‘or’ logical operator has been used.</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a:t>
            </a:r>
            <a:r>
              <a:rPr lang="en-US" dirty="0">
                <a:latin typeface="Calibri" panose="020F0502020204030204" pitchFamily="34" charset="0"/>
                <a:ea typeface="Calibri" panose="020F0502020204030204" pitchFamily="34" charset="0"/>
                <a:cs typeface="Calibri" panose="020F0502020204030204" pitchFamily="34" charset="0"/>
              </a:rPr>
              <a:t>shows both PG OR PG – 13.</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134498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FDF0377-56D3-52CC-E71B-930CA984738A}"/>
              </a:ext>
            </a:extLst>
          </p:cNvPr>
          <p:cNvPicPr>
            <a:picLocks noChangeAspect="1"/>
          </p:cNvPicPr>
          <p:nvPr/>
        </p:nvPicPr>
        <p:blipFill>
          <a:blip r:embed="rId2"/>
          <a:stretch>
            <a:fillRect/>
          </a:stretch>
        </p:blipFill>
        <p:spPr>
          <a:xfrm>
            <a:off x="80699" y="134471"/>
            <a:ext cx="6355960" cy="2913655"/>
          </a:xfrm>
          <a:prstGeom prst="rect">
            <a:avLst/>
          </a:prstGeom>
        </p:spPr>
      </p:pic>
      <p:pic>
        <p:nvPicPr>
          <p:cNvPr id="6" name="Picture 5">
            <a:extLst>
              <a:ext uri="{FF2B5EF4-FFF2-40B4-BE49-F238E27FC236}">
                <a16:creationId xmlns:a16="http://schemas.microsoft.com/office/drawing/2014/main" id="{C3764614-7FCA-801A-EAFA-1D624BEC2F13}"/>
              </a:ext>
            </a:extLst>
          </p:cNvPr>
          <p:cNvPicPr>
            <a:picLocks noChangeAspect="1"/>
          </p:cNvPicPr>
          <p:nvPr/>
        </p:nvPicPr>
        <p:blipFill>
          <a:blip r:embed="rId3"/>
          <a:stretch>
            <a:fillRect/>
          </a:stretch>
        </p:blipFill>
        <p:spPr>
          <a:xfrm>
            <a:off x="80699" y="3193168"/>
            <a:ext cx="6418714" cy="2485375"/>
          </a:xfrm>
          <a:prstGeom prst="rect">
            <a:avLst/>
          </a:prstGeom>
        </p:spPr>
      </p:pic>
      <p:sp>
        <p:nvSpPr>
          <p:cNvPr id="8" name="TextBox 7">
            <a:extLst>
              <a:ext uri="{FF2B5EF4-FFF2-40B4-BE49-F238E27FC236}">
                <a16:creationId xmlns:a16="http://schemas.microsoft.com/office/drawing/2014/main" id="{5FA21091-CEB7-3769-AFAD-7D659F51D9A3}"/>
              </a:ext>
            </a:extLst>
          </p:cNvPr>
          <p:cNvSpPr txBox="1"/>
          <p:nvPr/>
        </p:nvSpPr>
        <p:spPr>
          <a:xfrm>
            <a:off x="6615954" y="367886"/>
            <a:ext cx="5181601" cy="2446824"/>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replacement cost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a:t>
            </a:r>
            <a:r>
              <a:rPr lang="en-US" dirty="0">
                <a:latin typeface="Calibri" panose="020F0502020204030204" pitchFamily="34" charset="0"/>
                <a:ea typeface="Calibri" panose="020F0502020204030204" pitchFamily="34" charset="0"/>
                <a:cs typeface="Calibri" panose="020F0502020204030204" pitchFamily="34" charset="0"/>
              </a:rPr>
              <a:t>where and less </a:t>
            </a:r>
            <a:r>
              <a:rPr lang="en-US" dirty="0" err="1">
                <a:latin typeface="Calibri" panose="020F0502020204030204" pitchFamily="34" charset="0"/>
                <a:ea typeface="Calibri" panose="020F0502020204030204" pitchFamily="34" charset="0"/>
                <a:cs typeface="Calibri" panose="020F0502020204030204" pitchFamily="34" charset="0"/>
              </a:rPr>
              <a:t>tha</a:t>
            </a:r>
            <a:r>
              <a:rPr lang="en-US" dirty="0">
                <a:latin typeface="Calibri" panose="020F0502020204030204" pitchFamily="34" charset="0"/>
                <a:ea typeface="Calibri" panose="020F0502020204030204" pitchFamily="34" charset="0"/>
                <a:cs typeface="Calibri" panose="020F0502020204030204" pitchFamily="34" charset="0"/>
              </a:rPr>
              <a:t> nor equal to operator has been used.</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a:t>
            </a:r>
            <a:r>
              <a:rPr lang="en-US" dirty="0">
                <a:latin typeface="Calibri" panose="020F0502020204030204" pitchFamily="34" charset="0"/>
                <a:ea typeface="Calibri" panose="020F0502020204030204" pitchFamily="34" charset="0"/>
                <a:cs typeface="Calibri" panose="020F0502020204030204" pitchFamily="34" charset="0"/>
              </a:rPr>
              <a:t>the </a:t>
            </a:r>
            <a:r>
              <a:rPr lang="en-US" sz="1800" dirty="0">
                <a:latin typeface="Calibri" panose="020F0502020204030204" pitchFamily="34" charset="0"/>
                <a:ea typeface="Calibri" panose="020F0502020204030204" pitchFamily="34" charset="0"/>
                <a:cs typeface="Calibri" panose="020F0502020204030204" pitchFamily="34" charset="0"/>
              </a:rPr>
              <a:t>replacement cost &lt;= </a:t>
            </a:r>
            <a:r>
              <a:rPr lang="en-US" dirty="0">
                <a:latin typeface="Calibri" panose="020F0502020204030204" pitchFamily="34" charset="0"/>
                <a:ea typeface="Calibri" panose="020F0502020204030204" pitchFamily="34" charset="0"/>
                <a:cs typeface="Calibri" panose="020F0502020204030204" pitchFamily="34" charset="0"/>
              </a:rPr>
              <a:t>11</a:t>
            </a:r>
            <a:r>
              <a:rPr lang="en-US" sz="1800" dirty="0">
                <a:latin typeface="Calibri" panose="020F0502020204030204" pitchFamily="34" charset="0"/>
                <a:ea typeface="Calibri" panose="020F0502020204030204" pitchFamily="34" charset="0"/>
                <a:cs typeface="Calibri" panose="020F0502020204030204" pitchFamily="34" charset="0"/>
              </a:rPr>
              <a:t>.</a:t>
            </a:r>
          </a:p>
          <a:p>
            <a:endParaRPr lang="en-IN" dirty="0"/>
          </a:p>
        </p:txBody>
      </p:sp>
      <p:sp>
        <p:nvSpPr>
          <p:cNvPr id="10" name="TextBox 9">
            <a:extLst>
              <a:ext uri="{FF2B5EF4-FFF2-40B4-BE49-F238E27FC236}">
                <a16:creationId xmlns:a16="http://schemas.microsoft.com/office/drawing/2014/main" id="{86356B53-D97A-8CAA-1A04-81528186AFA3}"/>
              </a:ext>
            </a:extLst>
          </p:cNvPr>
          <p:cNvSpPr txBox="1"/>
          <p:nvPr/>
        </p:nvSpPr>
        <p:spPr>
          <a:xfrm>
            <a:off x="6692154" y="3106397"/>
            <a:ext cx="5029200" cy="2542363"/>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:replacement cost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a:t>
            </a:r>
            <a:r>
              <a:rPr lang="en-US" dirty="0">
                <a:latin typeface="Calibri" panose="020F0502020204030204" pitchFamily="34" charset="0"/>
                <a:ea typeface="Calibri" panose="020F0502020204030204" pitchFamily="34" charset="0"/>
                <a:cs typeface="Calibri" panose="020F0502020204030204" pitchFamily="34" charset="0"/>
              </a:rPr>
              <a:t>where clause and between has been used.</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replacement cost between 11 and 20.</a:t>
            </a:r>
          </a:p>
        </p:txBody>
      </p:sp>
    </p:spTree>
    <p:extLst>
      <p:ext uri="{BB962C8B-B14F-4D97-AF65-F5344CB8AC3E}">
        <p14:creationId xmlns:p14="http://schemas.microsoft.com/office/powerpoint/2010/main" val="411525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D128AA-C97E-5CAF-4030-A93D19CBE4CA}"/>
              </a:ext>
            </a:extLst>
          </p:cNvPr>
          <p:cNvPicPr>
            <a:picLocks noChangeAspect="1"/>
          </p:cNvPicPr>
          <p:nvPr/>
        </p:nvPicPr>
        <p:blipFill>
          <a:blip r:embed="rId2"/>
          <a:stretch>
            <a:fillRect/>
          </a:stretch>
        </p:blipFill>
        <p:spPr>
          <a:xfrm>
            <a:off x="86755" y="152399"/>
            <a:ext cx="6331974" cy="2736341"/>
          </a:xfrm>
          <a:prstGeom prst="rect">
            <a:avLst/>
          </a:prstGeom>
        </p:spPr>
      </p:pic>
      <p:pic>
        <p:nvPicPr>
          <p:cNvPr id="6" name="Picture 5">
            <a:extLst>
              <a:ext uri="{FF2B5EF4-FFF2-40B4-BE49-F238E27FC236}">
                <a16:creationId xmlns:a16="http://schemas.microsoft.com/office/drawing/2014/main" id="{8EFE7086-9134-37F3-6809-A4B2C5986FD2}"/>
              </a:ext>
            </a:extLst>
          </p:cNvPr>
          <p:cNvPicPr>
            <a:picLocks noChangeAspect="1"/>
          </p:cNvPicPr>
          <p:nvPr/>
        </p:nvPicPr>
        <p:blipFill>
          <a:blip r:embed="rId3"/>
          <a:stretch>
            <a:fillRect/>
          </a:stretch>
        </p:blipFill>
        <p:spPr>
          <a:xfrm>
            <a:off x="184251" y="3035464"/>
            <a:ext cx="6234478" cy="3010320"/>
          </a:xfrm>
          <a:prstGeom prst="rect">
            <a:avLst/>
          </a:prstGeom>
        </p:spPr>
      </p:pic>
      <p:sp>
        <p:nvSpPr>
          <p:cNvPr id="7" name="TextBox 6">
            <a:extLst>
              <a:ext uri="{FF2B5EF4-FFF2-40B4-BE49-F238E27FC236}">
                <a16:creationId xmlns:a16="http://schemas.microsoft.com/office/drawing/2014/main" id="{8DB582E4-6906-0A49-36FF-F73EBE30F220}"/>
              </a:ext>
            </a:extLst>
          </p:cNvPr>
          <p:cNvSpPr txBox="1"/>
          <p:nvPr/>
        </p:nvSpPr>
        <p:spPr>
          <a:xfrm>
            <a:off x="6499413" y="291353"/>
            <a:ext cx="5342964" cy="2862322"/>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replacement cost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a:t>
            </a:r>
            <a:r>
              <a:rPr lang="en-US" dirty="0">
                <a:latin typeface="Calibri" panose="020F0502020204030204" pitchFamily="34" charset="0"/>
                <a:ea typeface="Calibri" panose="020F0502020204030204" pitchFamily="34" charset="0"/>
                <a:cs typeface="Calibri" panose="020F0502020204030204" pitchFamily="34" charset="0"/>
              </a:rPr>
              <a:t>Here order by clause and descending  has been used.</a:t>
            </a:r>
            <a:endParaRPr lang="en-US" sz="1800" dirty="0">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a:t>
            </a:r>
            <a:r>
              <a:rPr lang="en-US" dirty="0">
                <a:latin typeface="Calibri" panose="020F0502020204030204" pitchFamily="34" charset="0"/>
                <a:ea typeface="Calibri" panose="020F0502020204030204" pitchFamily="34" charset="0"/>
                <a:cs typeface="Calibri" panose="020F0502020204030204" pitchFamily="34" charset="0"/>
              </a:rPr>
              <a:t>shows the title and replacement cost in descending order.</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
        <p:nvSpPr>
          <p:cNvPr id="9" name="TextBox 8">
            <a:extLst>
              <a:ext uri="{FF2B5EF4-FFF2-40B4-BE49-F238E27FC236}">
                <a16:creationId xmlns:a16="http://schemas.microsoft.com/office/drawing/2014/main" id="{AF8619BA-0917-AB93-17EB-F2448AF011ED}"/>
              </a:ext>
            </a:extLst>
          </p:cNvPr>
          <p:cNvSpPr txBox="1"/>
          <p:nvPr/>
        </p:nvSpPr>
        <p:spPr>
          <a:xfrm>
            <a:off x="6476525" y="3247962"/>
            <a:ext cx="5531224" cy="2862322"/>
          </a:xfrm>
          <a:prstGeom prst="rect">
            <a:avLst/>
          </a:prstGeom>
          <a:noFill/>
        </p:spPr>
        <p:txBody>
          <a:bodyPr wrap="square" rtlCol="0">
            <a:spAutoFit/>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TABLE NAME : film table is used.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COLUMN NAME :  title has been used.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TECHNIQUES : I have used join on ,group by ,order by and descending limit</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INTERPRETATION : shows the title ,sort in descending order and count of actor limit till 3.</a:t>
            </a:r>
          </a:p>
          <a:p>
            <a:endParaRPr lang="en-IN" dirty="0"/>
          </a:p>
        </p:txBody>
      </p:sp>
    </p:spTree>
    <p:extLst>
      <p:ext uri="{BB962C8B-B14F-4D97-AF65-F5344CB8AC3E}">
        <p14:creationId xmlns:p14="http://schemas.microsoft.com/office/powerpoint/2010/main" val="3168195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3.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4.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5.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790</TotalTime>
  <Words>1111</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Söhne</vt:lpstr>
      <vt:lpstr>Times New Roman</vt:lpstr>
      <vt:lpstr>Wingdings</vt:lpstr>
      <vt:lpstr>Celestial</vt:lpstr>
      <vt:lpstr>CAPSTONE PROJECT FOR SQL</vt:lpstr>
      <vt:lpstr>Contents</vt:lpstr>
      <vt:lpstr>Introduction</vt:lpstr>
      <vt:lpstr>Data analysis using 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FOR SQL</dc:title>
  <dc:creator>lucky me</dc:creator>
  <cp:lastModifiedBy>lucky me</cp:lastModifiedBy>
  <cp:revision>2</cp:revision>
  <cp:lastPrinted>2023-11-07T17:35:27Z</cp:lastPrinted>
  <dcterms:created xsi:type="dcterms:W3CDTF">2023-11-06T22:28:24Z</dcterms:created>
  <dcterms:modified xsi:type="dcterms:W3CDTF">2023-11-08T00:35:03Z</dcterms:modified>
</cp:coreProperties>
</file>