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5" r:id="rId18"/>
    <p:sldId id="271" r:id="rId19"/>
  </p:sldIdLst>
  <p:sldSz cx="12192000" cy="6858000"/>
  <p:notesSz cx="6858000" cy="99456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11/8/2023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11/8/2023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1FA1-C492-48F7-FDF7-0A2C9C39231B}"/>
              </a:ext>
            </a:extLst>
          </p:cNvPr>
          <p:cNvSpPr>
            <a:spLocks noGrp="1"/>
          </p:cNvSpPr>
          <p:nvPr>
            <p:ph type="ctrTitle"/>
          </p:nvPr>
        </p:nvSpPr>
        <p:spPr>
          <a:xfrm>
            <a:off x="1876424" y="1122363"/>
            <a:ext cx="8791575" cy="894696"/>
          </a:xfrm>
        </p:spPr>
        <p:txBody>
          <a:bodyPr>
            <a:normAutofit/>
          </a:bodyPr>
          <a:lstStyle/>
          <a:p>
            <a:pPr algn="ctr"/>
            <a:r>
              <a:rPr lang="en-IN" sz="4400" b="1" dirty="0"/>
              <a:t>CAPSTONE Project for tableau</a:t>
            </a:r>
          </a:p>
        </p:txBody>
      </p:sp>
      <p:sp>
        <p:nvSpPr>
          <p:cNvPr id="3" name="Subtitle 2">
            <a:extLst>
              <a:ext uri="{FF2B5EF4-FFF2-40B4-BE49-F238E27FC236}">
                <a16:creationId xmlns:a16="http://schemas.microsoft.com/office/drawing/2014/main" id="{4872E1B9-0C47-51FE-3CDA-54E9F1415E04}"/>
              </a:ext>
            </a:extLst>
          </p:cNvPr>
          <p:cNvSpPr>
            <a:spLocks noGrp="1"/>
          </p:cNvSpPr>
          <p:nvPr>
            <p:ph type="subTitle" idx="1"/>
          </p:nvPr>
        </p:nvSpPr>
        <p:spPr>
          <a:xfrm>
            <a:off x="1455083" y="1889778"/>
            <a:ext cx="8791575" cy="2888409"/>
          </a:xfrm>
        </p:spPr>
        <p:txBody>
          <a:bodyPr>
            <a:normAutofit/>
          </a:bodyPr>
          <a:lstStyle/>
          <a:p>
            <a:pPr algn="ctr"/>
            <a:r>
              <a:rPr lang="en-IN" sz="3200" dirty="0"/>
              <a:t>Customer Churn analysis</a:t>
            </a:r>
          </a:p>
          <a:p>
            <a:pPr algn="ctr"/>
            <a:endParaRPr lang="en-IN" sz="3200" dirty="0"/>
          </a:p>
          <a:p>
            <a:pPr algn="r"/>
            <a:r>
              <a:rPr lang="en-IN" sz="3200" dirty="0"/>
              <a:t>Mentor: </a:t>
            </a:r>
            <a:r>
              <a:rPr lang="en-IN" sz="3200" dirty="0" err="1"/>
              <a:t>jaya</a:t>
            </a:r>
            <a:r>
              <a:rPr lang="en-IN" sz="3200" dirty="0"/>
              <a:t> Pandey</a:t>
            </a:r>
          </a:p>
          <a:p>
            <a:pPr algn="r"/>
            <a:r>
              <a:rPr lang="en-IN" sz="3200" dirty="0"/>
              <a:t>Student: </a:t>
            </a:r>
            <a:r>
              <a:rPr lang="en-IN" sz="3200" dirty="0" err="1"/>
              <a:t>sindupriya</a:t>
            </a:r>
            <a:r>
              <a:rPr lang="en-IN" sz="3200" dirty="0"/>
              <a:t> </a:t>
            </a:r>
            <a:r>
              <a:rPr lang="en-IN" sz="3200" dirty="0" err="1"/>
              <a:t>itha</a:t>
            </a:r>
            <a:endParaRPr lang="en-IN" sz="3200" dirty="0"/>
          </a:p>
        </p:txBody>
      </p:sp>
    </p:spTree>
    <p:extLst>
      <p:ext uri="{BB962C8B-B14F-4D97-AF65-F5344CB8AC3E}">
        <p14:creationId xmlns:p14="http://schemas.microsoft.com/office/powerpoint/2010/main" val="37052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8E5B35-F2E3-0EEE-3608-46AD98FBA8D2}"/>
              </a:ext>
            </a:extLst>
          </p:cNvPr>
          <p:cNvPicPr>
            <a:picLocks noChangeAspect="1"/>
          </p:cNvPicPr>
          <p:nvPr/>
        </p:nvPicPr>
        <p:blipFill>
          <a:blip r:embed="rId2"/>
          <a:stretch>
            <a:fillRect/>
          </a:stretch>
        </p:blipFill>
        <p:spPr>
          <a:xfrm>
            <a:off x="358589" y="369610"/>
            <a:ext cx="5067828" cy="3059389"/>
          </a:xfrm>
          <a:prstGeom prst="rect">
            <a:avLst/>
          </a:prstGeom>
        </p:spPr>
      </p:pic>
      <p:pic>
        <p:nvPicPr>
          <p:cNvPr id="7" name="Picture 6">
            <a:extLst>
              <a:ext uri="{FF2B5EF4-FFF2-40B4-BE49-F238E27FC236}">
                <a16:creationId xmlns:a16="http://schemas.microsoft.com/office/drawing/2014/main" id="{19C769FA-8415-AA3B-BEB2-25C8DBCA42A2}"/>
              </a:ext>
            </a:extLst>
          </p:cNvPr>
          <p:cNvPicPr>
            <a:picLocks noChangeAspect="1"/>
          </p:cNvPicPr>
          <p:nvPr/>
        </p:nvPicPr>
        <p:blipFill>
          <a:blip r:embed="rId3"/>
          <a:stretch>
            <a:fillRect/>
          </a:stretch>
        </p:blipFill>
        <p:spPr>
          <a:xfrm>
            <a:off x="332822" y="3571405"/>
            <a:ext cx="5194824" cy="2757677"/>
          </a:xfrm>
          <a:prstGeom prst="rect">
            <a:avLst/>
          </a:prstGeom>
        </p:spPr>
      </p:pic>
      <p:sp>
        <p:nvSpPr>
          <p:cNvPr id="8" name="TextBox 7">
            <a:extLst>
              <a:ext uri="{FF2B5EF4-FFF2-40B4-BE49-F238E27FC236}">
                <a16:creationId xmlns:a16="http://schemas.microsoft.com/office/drawing/2014/main" id="{3B44F40F-C793-AE89-6F2D-83CB3BFB6D13}"/>
              </a:ext>
            </a:extLst>
          </p:cNvPr>
          <p:cNvSpPr txBox="1"/>
          <p:nvPr/>
        </p:nvSpPr>
        <p:spPr>
          <a:xfrm>
            <a:off x="5934635" y="811306"/>
            <a:ext cx="4724400" cy="1015663"/>
          </a:xfrm>
          <a:prstGeom prst="rect">
            <a:avLst/>
          </a:prstGeom>
          <a:noFill/>
        </p:spPr>
        <p:txBody>
          <a:bodyPr wrap="square" rtlCol="0">
            <a:spAutoFit/>
          </a:bodyPr>
          <a:lstStyle/>
          <a:p>
            <a:r>
              <a:rPr lang="en-IN" sz="2000" b="1" dirty="0"/>
              <a:t>Interpretation: Existing customers in all income categories ae more than attrited customers</a:t>
            </a:r>
          </a:p>
        </p:txBody>
      </p:sp>
      <p:sp>
        <p:nvSpPr>
          <p:cNvPr id="9" name="TextBox 8">
            <a:extLst>
              <a:ext uri="{FF2B5EF4-FFF2-40B4-BE49-F238E27FC236}">
                <a16:creationId xmlns:a16="http://schemas.microsoft.com/office/drawing/2014/main" id="{4B93DF54-93E5-1582-711A-6B2E1D045FC0}"/>
              </a:ext>
            </a:extLst>
          </p:cNvPr>
          <p:cNvSpPr txBox="1"/>
          <p:nvPr/>
        </p:nvSpPr>
        <p:spPr>
          <a:xfrm>
            <a:off x="6003584" y="3837359"/>
            <a:ext cx="4987145" cy="1015663"/>
          </a:xfrm>
          <a:prstGeom prst="rect">
            <a:avLst/>
          </a:prstGeom>
          <a:noFill/>
        </p:spPr>
        <p:txBody>
          <a:bodyPr wrap="square" rtlCol="0">
            <a:spAutoFit/>
          </a:bodyPr>
          <a:lstStyle/>
          <a:p>
            <a:r>
              <a:rPr lang="en-US" sz="2000" b="1" dirty="0">
                <a:effectLst/>
                <a:latin typeface="Tableau Book"/>
              </a:rPr>
              <a:t>Interpretation:</a:t>
            </a:r>
            <a:endParaRPr lang="en-US" sz="2000" dirty="0">
              <a:effectLst/>
            </a:endParaRPr>
          </a:p>
          <a:p>
            <a:r>
              <a:rPr lang="en-US" sz="2000" b="1" dirty="0">
                <a:effectLst/>
                <a:latin typeface="Tableau Book"/>
              </a:rPr>
              <a:t>England has the highest number of customers i.e., 5393</a:t>
            </a:r>
            <a:endParaRPr lang="en-IN" sz="2000" dirty="0"/>
          </a:p>
        </p:txBody>
      </p:sp>
    </p:spTree>
    <p:extLst>
      <p:ext uri="{BB962C8B-B14F-4D97-AF65-F5344CB8AC3E}">
        <p14:creationId xmlns:p14="http://schemas.microsoft.com/office/powerpoint/2010/main" val="1476398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B7F833-D6ED-205D-C35A-3BD2503FDD59}"/>
              </a:ext>
            </a:extLst>
          </p:cNvPr>
          <p:cNvPicPr>
            <a:picLocks noChangeAspect="1"/>
          </p:cNvPicPr>
          <p:nvPr/>
        </p:nvPicPr>
        <p:blipFill>
          <a:blip r:embed="rId2"/>
          <a:stretch>
            <a:fillRect/>
          </a:stretch>
        </p:blipFill>
        <p:spPr>
          <a:xfrm>
            <a:off x="1290917" y="179156"/>
            <a:ext cx="9619129" cy="6391973"/>
          </a:xfrm>
          <a:prstGeom prst="rect">
            <a:avLst/>
          </a:prstGeom>
        </p:spPr>
      </p:pic>
    </p:spTree>
    <p:extLst>
      <p:ext uri="{BB962C8B-B14F-4D97-AF65-F5344CB8AC3E}">
        <p14:creationId xmlns:p14="http://schemas.microsoft.com/office/powerpoint/2010/main" val="978625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E1F62-5148-246D-9859-E806A6D23355}"/>
              </a:ext>
            </a:extLst>
          </p:cNvPr>
          <p:cNvSpPr>
            <a:spLocks noGrp="1"/>
          </p:cNvSpPr>
          <p:nvPr>
            <p:ph type="title"/>
          </p:nvPr>
        </p:nvSpPr>
        <p:spPr>
          <a:xfrm>
            <a:off x="3839790" y="179249"/>
            <a:ext cx="4721505" cy="555858"/>
          </a:xfrm>
        </p:spPr>
        <p:txBody>
          <a:bodyPr>
            <a:normAutofit fontScale="90000"/>
          </a:bodyPr>
          <a:lstStyle/>
          <a:p>
            <a:r>
              <a:rPr lang="en-IN" b="1" dirty="0"/>
              <a:t>Additional Analysis</a:t>
            </a:r>
          </a:p>
        </p:txBody>
      </p:sp>
      <p:pic>
        <p:nvPicPr>
          <p:cNvPr id="7" name="Picture 6">
            <a:extLst>
              <a:ext uri="{FF2B5EF4-FFF2-40B4-BE49-F238E27FC236}">
                <a16:creationId xmlns:a16="http://schemas.microsoft.com/office/drawing/2014/main" id="{7B3CB85E-752B-C86D-A512-EE847E7FC4BE}"/>
              </a:ext>
            </a:extLst>
          </p:cNvPr>
          <p:cNvPicPr>
            <a:picLocks noChangeAspect="1"/>
          </p:cNvPicPr>
          <p:nvPr/>
        </p:nvPicPr>
        <p:blipFill>
          <a:blip r:embed="rId2"/>
          <a:stretch>
            <a:fillRect/>
          </a:stretch>
        </p:blipFill>
        <p:spPr>
          <a:xfrm>
            <a:off x="188259" y="3825245"/>
            <a:ext cx="6699028" cy="2710026"/>
          </a:xfrm>
          <a:prstGeom prst="rect">
            <a:avLst/>
          </a:prstGeom>
        </p:spPr>
      </p:pic>
      <p:sp>
        <p:nvSpPr>
          <p:cNvPr id="8" name="TextBox 7">
            <a:extLst>
              <a:ext uri="{FF2B5EF4-FFF2-40B4-BE49-F238E27FC236}">
                <a16:creationId xmlns:a16="http://schemas.microsoft.com/office/drawing/2014/main" id="{00237411-4652-8BC8-0FD7-A6BC456CD9FB}"/>
              </a:ext>
            </a:extLst>
          </p:cNvPr>
          <p:cNvSpPr txBox="1"/>
          <p:nvPr/>
        </p:nvSpPr>
        <p:spPr>
          <a:xfrm>
            <a:off x="6887287" y="986119"/>
            <a:ext cx="4121372" cy="923330"/>
          </a:xfrm>
          <a:prstGeom prst="rect">
            <a:avLst/>
          </a:prstGeom>
          <a:noFill/>
        </p:spPr>
        <p:txBody>
          <a:bodyPr wrap="square" rtlCol="0">
            <a:spAutoFit/>
          </a:bodyPr>
          <a:lstStyle/>
          <a:p>
            <a:r>
              <a:rPr lang="en-IN" dirty="0"/>
              <a:t>Interpretation: Marital Status has a direct relationship with income earned. Married customers in both cases earned high</a:t>
            </a:r>
          </a:p>
        </p:txBody>
      </p:sp>
      <p:pic>
        <p:nvPicPr>
          <p:cNvPr id="10" name="Picture 9">
            <a:extLst>
              <a:ext uri="{FF2B5EF4-FFF2-40B4-BE49-F238E27FC236}">
                <a16:creationId xmlns:a16="http://schemas.microsoft.com/office/drawing/2014/main" id="{93663791-DDE1-E9DB-574A-907E45778AB2}"/>
              </a:ext>
            </a:extLst>
          </p:cNvPr>
          <p:cNvPicPr>
            <a:picLocks noChangeAspect="1"/>
          </p:cNvPicPr>
          <p:nvPr/>
        </p:nvPicPr>
        <p:blipFill>
          <a:blip r:embed="rId3"/>
          <a:stretch>
            <a:fillRect/>
          </a:stretch>
        </p:blipFill>
        <p:spPr>
          <a:xfrm>
            <a:off x="188259" y="929926"/>
            <a:ext cx="6699028" cy="2775773"/>
          </a:xfrm>
          <a:prstGeom prst="rect">
            <a:avLst/>
          </a:prstGeom>
        </p:spPr>
      </p:pic>
      <p:sp>
        <p:nvSpPr>
          <p:cNvPr id="11" name="TextBox 10">
            <a:extLst>
              <a:ext uri="{FF2B5EF4-FFF2-40B4-BE49-F238E27FC236}">
                <a16:creationId xmlns:a16="http://schemas.microsoft.com/office/drawing/2014/main" id="{F0E19FAD-8D91-4BA8-D40D-B08FFB1F25A4}"/>
              </a:ext>
            </a:extLst>
          </p:cNvPr>
          <p:cNvSpPr txBox="1"/>
          <p:nvPr/>
        </p:nvSpPr>
        <p:spPr>
          <a:xfrm>
            <a:off x="6887287" y="4092388"/>
            <a:ext cx="5116454" cy="646331"/>
          </a:xfrm>
          <a:prstGeom prst="rect">
            <a:avLst/>
          </a:prstGeom>
          <a:noFill/>
        </p:spPr>
        <p:txBody>
          <a:bodyPr wrap="square" rtlCol="0">
            <a:spAutoFit/>
          </a:bodyPr>
          <a:lstStyle/>
          <a:p>
            <a:r>
              <a:rPr lang="en-IN" dirty="0"/>
              <a:t>Interpretation:  Females both married and single has given higher credit limit than males in England</a:t>
            </a:r>
          </a:p>
        </p:txBody>
      </p:sp>
    </p:spTree>
    <p:extLst>
      <p:ext uri="{BB962C8B-B14F-4D97-AF65-F5344CB8AC3E}">
        <p14:creationId xmlns:p14="http://schemas.microsoft.com/office/powerpoint/2010/main" val="3374357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5CE8ED-B763-429E-3728-860CBA9B0942}"/>
              </a:ext>
            </a:extLst>
          </p:cNvPr>
          <p:cNvPicPr>
            <a:picLocks noChangeAspect="1"/>
          </p:cNvPicPr>
          <p:nvPr/>
        </p:nvPicPr>
        <p:blipFill>
          <a:blip r:embed="rId2"/>
          <a:stretch>
            <a:fillRect/>
          </a:stretch>
        </p:blipFill>
        <p:spPr>
          <a:xfrm>
            <a:off x="555811" y="170666"/>
            <a:ext cx="5414683" cy="3131516"/>
          </a:xfrm>
          <a:prstGeom prst="rect">
            <a:avLst/>
          </a:prstGeom>
        </p:spPr>
      </p:pic>
      <p:pic>
        <p:nvPicPr>
          <p:cNvPr id="7" name="Picture 6">
            <a:extLst>
              <a:ext uri="{FF2B5EF4-FFF2-40B4-BE49-F238E27FC236}">
                <a16:creationId xmlns:a16="http://schemas.microsoft.com/office/drawing/2014/main" id="{AB85707B-5ABB-260C-0939-ACB279EBB43B}"/>
              </a:ext>
            </a:extLst>
          </p:cNvPr>
          <p:cNvPicPr>
            <a:picLocks noChangeAspect="1"/>
          </p:cNvPicPr>
          <p:nvPr/>
        </p:nvPicPr>
        <p:blipFill>
          <a:blip r:embed="rId3"/>
          <a:stretch>
            <a:fillRect/>
          </a:stretch>
        </p:blipFill>
        <p:spPr>
          <a:xfrm>
            <a:off x="475129" y="3627989"/>
            <a:ext cx="5791793" cy="2889352"/>
          </a:xfrm>
          <a:prstGeom prst="rect">
            <a:avLst/>
          </a:prstGeom>
        </p:spPr>
      </p:pic>
      <p:sp>
        <p:nvSpPr>
          <p:cNvPr id="8" name="TextBox 7">
            <a:extLst>
              <a:ext uri="{FF2B5EF4-FFF2-40B4-BE49-F238E27FC236}">
                <a16:creationId xmlns:a16="http://schemas.microsoft.com/office/drawing/2014/main" id="{D960576E-EB0F-27A4-A606-3062E115F54B}"/>
              </a:ext>
            </a:extLst>
          </p:cNvPr>
          <p:cNvSpPr txBox="1"/>
          <p:nvPr/>
        </p:nvSpPr>
        <p:spPr>
          <a:xfrm>
            <a:off x="6266922" y="605118"/>
            <a:ext cx="4598896" cy="646331"/>
          </a:xfrm>
          <a:prstGeom prst="rect">
            <a:avLst/>
          </a:prstGeom>
          <a:noFill/>
        </p:spPr>
        <p:txBody>
          <a:bodyPr wrap="square" rtlCol="0">
            <a:spAutoFit/>
          </a:bodyPr>
          <a:lstStyle/>
          <a:p>
            <a:r>
              <a:rPr lang="en-IN" dirty="0"/>
              <a:t>Interpretation: The number of Existing customers are more in all educated categories</a:t>
            </a:r>
          </a:p>
        </p:txBody>
      </p:sp>
      <p:sp>
        <p:nvSpPr>
          <p:cNvPr id="9" name="TextBox 8">
            <a:extLst>
              <a:ext uri="{FF2B5EF4-FFF2-40B4-BE49-F238E27FC236}">
                <a16:creationId xmlns:a16="http://schemas.microsoft.com/office/drawing/2014/main" id="{44AD5127-7144-466D-A0D6-09C894D37BA6}"/>
              </a:ext>
            </a:extLst>
          </p:cNvPr>
          <p:cNvSpPr txBox="1"/>
          <p:nvPr/>
        </p:nvSpPr>
        <p:spPr>
          <a:xfrm>
            <a:off x="6472518" y="4029635"/>
            <a:ext cx="6006354" cy="646331"/>
          </a:xfrm>
          <a:prstGeom prst="rect">
            <a:avLst/>
          </a:prstGeom>
          <a:noFill/>
        </p:spPr>
        <p:txBody>
          <a:bodyPr wrap="square" rtlCol="0">
            <a:spAutoFit/>
          </a:bodyPr>
          <a:lstStyle/>
          <a:p>
            <a:r>
              <a:rPr lang="en-IN" dirty="0"/>
              <a:t>Interpretation: Most of the customers have completed their Graduation studies.</a:t>
            </a:r>
          </a:p>
        </p:txBody>
      </p:sp>
    </p:spTree>
    <p:extLst>
      <p:ext uri="{BB962C8B-B14F-4D97-AF65-F5344CB8AC3E}">
        <p14:creationId xmlns:p14="http://schemas.microsoft.com/office/powerpoint/2010/main" val="1441199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2AFAEF-6F4D-2D4B-A781-3E923D672187}"/>
              </a:ext>
            </a:extLst>
          </p:cNvPr>
          <p:cNvPicPr>
            <a:picLocks noChangeAspect="1"/>
          </p:cNvPicPr>
          <p:nvPr/>
        </p:nvPicPr>
        <p:blipFill>
          <a:blip r:embed="rId2"/>
          <a:stretch>
            <a:fillRect/>
          </a:stretch>
        </p:blipFill>
        <p:spPr>
          <a:xfrm>
            <a:off x="484096" y="437200"/>
            <a:ext cx="5342962" cy="3175576"/>
          </a:xfrm>
          <a:prstGeom prst="rect">
            <a:avLst/>
          </a:prstGeom>
        </p:spPr>
      </p:pic>
      <p:pic>
        <p:nvPicPr>
          <p:cNvPr id="7" name="Picture 6">
            <a:extLst>
              <a:ext uri="{FF2B5EF4-FFF2-40B4-BE49-F238E27FC236}">
                <a16:creationId xmlns:a16="http://schemas.microsoft.com/office/drawing/2014/main" id="{02426AD9-B994-2058-FB99-A9E74AF36098}"/>
              </a:ext>
            </a:extLst>
          </p:cNvPr>
          <p:cNvPicPr>
            <a:picLocks noChangeAspect="1"/>
          </p:cNvPicPr>
          <p:nvPr/>
        </p:nvPicPr>
        <p:blipFill>
          <a:blip r:embed="rId3"/>
          <a:stretch>
            <a:fillRect/>
          </a:stretch>
        </p:blipFill>
        <p:spPr>
          <a:xfrm>
            <a:off x="484096" y="3755547"/>
            <a:ext cx="5342963" cy="2932123"/>
          </a:xfrm>
          <a:prstGeom prst="rect">
            <a:avLst/>
          </a:prstGeom>
        </p:spPr>
      </p:pic>
      <p:sp>
        <p:nvSpPr>
          <p:cNvPr id="8" name="TextBox 7">
            <a:extLst>
              <a:ext uri="{FF2B5EF4-FFF2-40B4-BE49-F238E27FC236}">
                <a16:creationId xmlns:a16="http://schemas.microsoft.com/office/drawing/2014/main" id="{CE421473-93D3-019C-287D-536A0D312B57}"/>
              </a:ext>
            </a:extLst>
          </p:cNvPr>
          <p:cNvSpPr txBox="1"/>
          <p:nvPr/>
        </p:nvSpPr>
        <p:spPr>
          <a:xfrm>
            <a:off x="5827058" y="954742"/>
            <a:ext cx="5674659" cy="646331"/>
          </a:xfrm>
          <a:prstGeom prst="rect">
            <a:avLst/>
          </a:prstGeom>
          <a:noFill/>
        </p:spPr>
        <p:txBody>
          <a:bodyPr wrap="square" rtlCol="0">
            <a:spAutoFit/>
          </a:bodyPr>
          <a:lstStyle/>
          <a:p>
            <a:r>
              <a:rPr lang="en-IN" dirty="0"/>
              <a:t>Interpretation: England has the highest number of married people and Northern Island has the lowest Divorce rate</a:t>
            </a:r>
          </a:p>
        </p:txBody>
      </p:sp>
      <p:sp>
        <p:nvSpPr>
          <p:cNvPr id="9" name="TextBox 8">
            <a:extLst>
              <a:ext uri="{FF2B5EF4-FFF2-40B4-BE49-F238E27FC236}">
                <a16:creationId xmlns:a16="http://schemas.microsoft.com/office/drawing/2014/main" id="{D13B776B-50E1-D91B-F166-58105DD0D2EC}"/>
              </a:ext>
            </a:extLst>
          </p:cNvPr>
          <p:cNvSpPr txBox="1"/>
          <p:nvPr/>
        </p:nvSpPr>
        <p:spPr>
          <a:xfrm>
            <a:off x="6096000" y="4475719"/>
            <a:ext cx="4580965" cy="646331"/>
          </a:xfrm>
          <a:prstGeom prst="rect">
            <a:avLst/>
          </a:prstGeom>
          <a:noFill/>
        </p:spPr>
        <p:txBody>
          <a:bodyPr wrap="square" rtlCol="0">
            <a:spAutoFit/>
          </a:bodyPr>
          <a:lstStyle/>
          <a:p>
            <a:r>
              <a:rPr lang="en-IN" dirty="0"/>
              <a:t>Interpretation: England has more number of married more and has lowest  rates of Divorces.</a:t>
            </a:r>
          </a:p>
        </p:txBody>
      </p:sp>
    </p:spTree>
    <p:extLst>
      <p:ext uri="{BB962C8B-B14F-4D97-AF65-F5344CB8AC3E}">
        <p14:creationId xmlns:p14="http://schemas.microsoft.com/office/powerpoint/2010/main" val="267350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BBA9BE-B6F2-BCED-2D35-CDBE30FA9D50}"/>
              </a:ext>
            </a:extLst>
          </p:cNvPr>
          <p:cNvPicPr>
            <a:picLocks noChangeAspect="1"/>
          </p:cNvPicPr>
          <p:nvPr/>
        </p:nvPicPr>
        <p:blipFill>
          <a:blip r:embed="rId2"/>
          <a:stretch>
            <a:fillRect/>
          </a:stretch>
        </p:blipFill>
        <p:spPr>
          <a:xfrm>
            <a:off x="257160" y="161364"/>
            <a:ext cx="11370064" cy="6209781"/>
          </a:xfrm>
          <a:prstGeom prst="rect">
            <a:avLst/>
          </a:prstGeom>
        </p:spPr>
      </p:pic>
    </p:spTree>
    <p:extLst>
      <p:ext uri="{BB962C8B-B14F-4D97-AF65-F5344CB8AC3E}">
        <p14:creationId xmlns:p14="http://schemas.microsoft.com/office/powerpoint/2010/main" val="1643085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763C-12BC-EB5A-2A39-EDAED146AAA9}"/>
              </a:ext>
            </a:extLst>
          </p:cNvPr>
          <p:cNvSpPr>
            <a:spLocks noGrp="1"/>
          </p:cNvSpPr>
          <p:nvPr>
            <p:ph type="title"/>
          </p:nvPr>
        </p:nvSpPr>
        <p:spPr>
          <a:xfrm>
            <a:off x="3203295" y="89600"/>
            <a:ext cx="5340069" cy="1201317"/>
          </a:xfrm>
        </p:spPr>
        <p:txBody>
          <a:bodyPr>
            <a:normAutofit/>
          </a:bodyPr>
          <a:lstStyle/>
          <a:p>
            <a:pPr algn="ctr"/>
            <a:r>
              <a:rPr lang="en-IN" sz="4000" b="1" dirty="0">
                <a:latin typeface="Times New Roman" panose="02020603050405020304" pitchFamily="18" charset="0"/>
                <a:cs typeface="Times New Roman" panose="02020603050405020304" pitchFamily="18" charset="0"/>
              </a:rPr>
              <a:t>OBSERVATIONS</a:t>
            </a:r>
            <a:endParaRPr lang="en-IN" sz="4000" b="1" dirty="0"/>
          </a:p>
        </p:txBody>
      </p:sp>
      <p:sp>
        <p:nvSpPr>
          <p:cNvPr id="3" name="Content Placeholder 2">
            <a:extLst>
              <a:ext uri="{FF2B5EF4-FFF2-40B4-BE49-F238E27FC236}">
                <a16:creationId xmlns:a16="http://schemas.microsoft.com/office/drawing/2014/main" id="{75A89F70-6B6A-FF56-B667-CBADF4BBF0D6}"/>
              </a:ext>
            </a:extLst>
          </p:cNvPr>
          <p:cNvSpPr>
            <a:spLocks noGrp="1"/>
          </p:cNvSpPr>
          <p:nvPr>
            <p:ph idx="1"/>
          </p:nvPr>
        </p:nvSpPr>
        <p:spPr>
          <a:xfrm>
            <a:off x="1015907" y="1191652"/>
            <a:ext cx="9905999" cy="5101572"/>
          </a:xfrm>
        </p:spPr>
        <p:txBody>
          <a:bodyPr>
            <a:normAutofit fontScale="40000" lnSpcReduction="20000"/>
          </a:bodyPr>
          <a:lstStyle/>
          <a:p>
            <a:pPr algn="l"/>
            <a:r>
              <a:rPr lang="en-US" sz="3700" b="0" i="0" dirty="0">
                <a:effectLst/>
                <a:latin typeface="Times New Roman" panose="02020603050405020304" pitchFamily="18" charset="0"/>
                <a:cs typeface="Times New Roman" panose="02020603050405020304" pitchFamily="18" charset="0"/>
              </a:rPr>
              <a:t>From the data analysis,  we can infer the following observations regarding existing and attired customers: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Regional Distribution</a:t>
            </a:r>
            <a:r>
              <a:rPr lang="en-US" sz="3700" b="0" i="0" dirty="0">
                <a:effectLst/>
                <a:latin typeface="Times New Roman" panose="02020603050405020304" pitchFamily="18" charset="0"/>
                <a:cs typeface="Times New Roman" panose="02020603050405020304" pitchFamily="18" charset="0"/>
              </a:rPr>
              <a:t>: Existing and attired customers are more concentrated in England, which indicates that England has a higher customer base for the company compared to other regions.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Educational Background</a:t>
            </a:r>
            <a:r>
              <a:rPr lang="en-US" sz="3700" b="0" i="0" dirty="0">
                <a:effectLst/>
                <a:latin typeface="Times New Roman" panose="02020603050405020304" pitchFamily="18" charset="0"/>
                <a:cs typeface="Times New Roman" panose="02020603050405020304" pitchFamily="18" charset="0"/>
              </a:rPr>
              <a:t>: Regardless of their attrition status, customers are well-educated, with a significant number having completed their graduation. This suggests that education level may not be a strong differentiator between existing and attired customers.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Income and Marital Status</a:t>
            </a:r>
            <a:r>
              <a:rPr lang="en-US" sz="3700" b="0" i="0" dirty="0">
                <a:effectLst/>
                <a:latin typeface="Times New Roman" panose="02020603050405020304" pitchFamily="18" charset="0"/>
                <a:cs typeface="Times New Roman" panose="02020603050405020304" pitchFamily="18" charset="0"/>
              </a:rPr>
              <a:t>: Marital status seems to be a factor influencing income earned, with married customers generally having higher incomes. This may imply that married customers are more financially stable.</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Credit Limits by Gender</a:t>
            </a:r>
            <a:r>
              <a:rPr lang="en-US" sz="3700" b="0" i="0" dirty="0">
                <a:effectLst/>
                <a:latin typeface="Times New Roman" panose="02020603050405020304" pitchFamily="18" charset="0"/>
                <a:cs typeface="Times New Roman" panose="02020603050405020304" pitchFamily="18" charset="0"/>
              </a:rPr>
              <a:t>: In England, females, both married and single, are granted higher credit limits than males. This could be a strategic decision by the company, taking into account risk assessment or market dynamics.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Customer Numbers</a:t>
            </a:r>
            <a:r>
              <a:rPr lang="en-US" sz="3700" b="0" i="0" dirty="0">
                <a:effectLst/>
                <a:latin typeface="Times New Roman" panose="02020603050405020304" pitchFamily="18" charset="0"/>
                <a:cs typeface="Times New Roman" panose="02020603050405020304" pitchFamily="18" charset="0"/>
              </a:rPr>
              <a:t>: There is a significant imbalance between existing and attired customers, with a much larger number of existing customers. This could indicate challenges in customer retention or a natural attrition rate within the business.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Regional Differences in Attrition</a:t>
            </a:r>
            <a:r>
              <a:rPr lang="en-US" sz="3700" b="0" i="0" dirty="0">
                <a:effectLst/>
                <a:latin typeface="Times New Roman" panose="02020603050405020304" pitchFamily="18" charset="0"/>
                <a:cs typeface="Times New Roman" panose="02020603050405020304" pitchFamily="18" charset="0"/>
              </a:rPr>
              <a:t>: Attrition rates vary by region, with England having a higher number of both existing and attired customers. Northern Ireland, on the other hand, has lower numbers of both customer categories. This could be due to regional business conditions or customer preferences.</a:t>
            </a:r>
          </a:p>
          <a:p>
            <a:pPr algn="l">
              <a:buFont typeface="+mj-lt"/>
              <a:buAutoNum type="arabicPeriod"/>
            </a:pPr>
            <a:r>
              <a:rPr lang="en-US" sz="3700" b="1" i="0" dirty="0">
                <a:effectLst/>
                <a:latin typeface="Times New Roman" panose="02020603050405020304" pitchFamily="18" charset="0"/>
                <a:cs typeface="Times New Roman" panose="02020603050405020304" pitchFamily="18" charset="0"/>
              </a:rPr>
              <a:t>Gender Distribution</a:t>
            </a:r>
            <a:r>
              <a:rPr lang="en-US" sz="3700" b="0" i="0" dirty="0">
                <a:effectLst/>
                <a:latin typeface="Times New Roman" panose="02020603050405020304" pitchFamily="18" charset="0"/>
                <a:cs typeface="Times New Roman" panose="02020603050405020304" pitchFamily="18" charset="0"/>
              </a:rPr>
              <a:t>: The data indicates that female customers are more in numbers both the </a:t>
            </a:r>
            <a:r>
              <a:rPr lang="en-US" sz="3700" b="0" i="0" dirty="0" err="1">
                <a:effectLst/>
                <a:latin typeface="Times New Roman" panose="02020603050405020304" pitchFamily="18" charset="0"/>
                <a:cs typeface="Times New Roman" panose="02020603050405020304" pitchFamily="18" charset="0"/>
              </a:rPr>
              <a:t>attrited</a:t>
            </a:r>
            <a:r>
              <a:rPr lang="en-US" sz="3700" b="0" i="0" dirty="0">
                <a:effectLst/>
                <a:latin typeface="Times New Roman" panose="02020603050405020304" pitchFamily="18" charset="0"/>
                <a:cs typeface="Times New Roman" panose="02020603050405020304" pitchFamily="18" charset="0"/>
              </a:rPr>
              <a:t> and existing customer groups. </a:t>
            </a:r>
            <a:endParaRPr lang="en-IN" dirty="0"/>
          </a:p>
        </p:txBody>
      </p:sp>
    </p:spTree>
    <p:extLst>
      <p:ext uri="{BB962C8B-B14F-4D97-AF65-F5344CB8AC3E}">
        <p14:creationId xmlns:p14="http://schemas.microsoft.com/office/powerpoint/2010/main" val="520112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4E5F-4655-508E-CFCD-3BBEFFF5038C}"/>
              </a:ext>
            </a:extLst>
          </p:cNvPr>
          <p:cNvSpPr>
            <a:spLocks noGrp="1"/>
          </p:cNvSpPr>
          <p:nvPr>
            <p:ph type="title"/>
          </p:nvPr>
        </p:nvSpPr>
        <p:spPr>
          <a:xfrm>
            <a:off x="3508095" y="533377"/>
            <a:ext cx="4452563" cy="618611"/>
          </a:xfrm>
        </p:spPr>
        <p:txBody>
          <a:bodyPr/>
          <a:lstStyle/>
          <a:p>
            <a:pPr algn="ctr"/>
            <a:r>
              <a:rPr lang="en-IN" sz="3600" b="1" dirty="0"/>
              <a:t>CONCLUSION</a:t>
            </a:r>
            <a:endParaRPr lang="en-IN" dirty="0"/>
          </a:p>
        </p:txBody>
      </p:sp>
      <p:sp>
        <p:nvSpPr>
          <p:cNvPr id="3" name="Content Placeholder 2">
            <a:extLst>
              <a:ext uri="{FF2B5EF4-FFF2-40B4-BE49-F238E27FC236}">
                <a16:creationId xmlns:a16="http://schemas.microsoft.com/office/drawing/2014/main" id="{6481EC64-B525-60EB-736F-CDE26F1B80A4}"/>
              </a:ext>
            </a:extLst>
          </p:cNvPr>
          <p:cNvSpPr>
            <a:spLocks noGrp="1"/>
          </p:cNvSpPr>
          <p:nvPr>
            <p:ph idx="1"/>
          </p:nvPr>
        </p:nvSpPr>
        <p:spPr>
          <a:xfrm>
            <a:off x="1051765" y="1514380"/>
            <a:ext cx="9905999" cy="4500937"/>
          </a:xfrm>
        </p:spPr>
        <p:txBody>
          <a:bodyPr/>
          <a:lstStyle/>
          <a:p>
            <a:r>
              <a:rPr lang="en-US" b="0" i="0" dirty="0">
                <a:effectLst/>
                <a:latin typeface="Söhne"/>
              </a:rPr>
              <a:t>To conclude, the data provides several insights, but more detailed analysis is required to draw definitive conclusions about the factors influencing attrition among customers. </a:t>
            </a:r>
          </a:p>
          <a:p>
            <a:r>
              <a:rPr lang="en-US" b="0" i="0" dirty="0">
                <a:effectLst/>
                <a:latin typeface="Söhne"/>
              </a:rPr>
              <a:t>The provided data analysis gives a starting point and further investigations into customer behavior and attrition causes is needed.</a:t>
            </a:r>
            <a:endParaRPr lang="en-IN" dirty="0"/>
          </a:p>
        </p:txBody>
      </p:sp>
    </p:spTree>
    <p:extLst>
      <p:ext uri="{BB962C8B-B14F-4D97-AF65-F5344CB8AC3E}">
        <p14:creationId xmlns:p14="http://schemas.microsoft.com/office/powerpoint/2010/main" val="193672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AE9206-2064-C21F-AB5C-674C47770EF5}"/>
              </a:ext>
            </a:extLst>
          </p:cNvPr>
          <p:cNvPicPr>
            <a:picLocks noChangeAspect="1"/>
          </p:cNvPicPr>
          <p:nvPr/>
        </p:nvPicPr>
        <p:blipFill>
          <a:blip r:embed="rId2"/>
          <a:stretch>
            <a:fillRect/>
          </a:stretch>
        </p:blipFill>
        <p:spPr>
          <a:xfrm>
            <a:off x="2133599" y="1308847"/>
            <a:ext cx="7673789" cy="3945045"/>
          </a:xfrm>
          <a:prstGeom prst="rect">
            <a:avLst/>
          </a:prstGeom>
        </p:spPr>
      </p:pic>
    </p:spTree>
    <p:extLst>
      <p:ext uri="{BB962C8B-B14F-4D97-AF65-F5344CB8AC3E}">
        <p14:creationId xmlns:p14="http://schemas.microsoft.com/office/powerpoint/2010/main" val="18463816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B9271-BAE0-45D9-AF5A-EB0490D2C472}"/>
              </a:ext>
            </a:extLst>
          </p:cNvPr>
          <p:cNvSpPr>
            <a:spLocks noGrp="1"/>
          </p:cNvSpPr>
          <p:nvPr>
            <p:ph type="title"/>
          </p:nvPr>
        </p:nvSpPr>
        <p:spPr>
          <a:xfrm>
            <a:off x="944190" y="367505"/>
            <a:ext cx="9905998" cy="699294"/>
          </a:xfrm>
        </p:spPr>
        <p:txBody>
          <a:bodyPr/>
          <a:lstStyle/>
          <a:p>
            <a:pPr algn="ctr"/>
            <a:r>
              <a:rPr lang="en-IN" b="1" dirty="0"/>
              <a:t>Contents</a:t>
            </a:r>
          </a:p>
        </p:txBody>
      </p:sp>
      <p:sp>
        <p:nvSpPr>
          <p:cNvPr id="3" name="Content Placeholder 2">
            <a:extLst>
              <a:ext uri="{FF2B5EF4-FFF2-40B4-BE49-F238E27FC236}">
                <a16:creationId xmlns:a16="http://schemas.microsoft.com/office/drawing/2014/main" id="{8E5CAEDE-1F08-9240-DC35-DB22CD44349B}"/>
              </a:ext>
            </a:extLst>
          </p:cNvPr>
          <p:cNvSpPr>
            <a:spLocks noGrp="1"/>
          </p:cNvSpPr>
          <p:nvPr>
            <p:ph idx="1"/>
          </p:nvPr>
        </p:nvSpPr>
        <p:spPr>
          <a:xfrm>
            <a:off x="1051765" y="1066798"/>
            <a:ext cx="9905999" cy="4849907"/>
          </a:xfrm>
        </p:spPr>
        <p:txBody>
          <a:bodyPr>
            <a:normAutofit fontScale="85000" lnSpcReduction="20000"/>
          </a:bodyPr>
          <a:lstStyle/>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INTRODUCTION</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OBJECTIVE</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STATISTICS OF THE DATASET – Using Python</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OUTLIERS IN THE DATASET</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VISUALIZING THE OUTLIERS WITH BOX PLOT</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IDENTIFYING AND IMPUTING THE MISSING VALUES</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CLEANED DATA</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VISUALIZATION OF TABLEAU – Using Tableau</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ANALYSIS OF TABLEAU</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OBSERVATIONS</a:t>
            </a:r>
          </a:p>
          <a:p>
            <a:pPr marL="571500" indent="-571500">
              <a:buFont typeface="Wingdings" panose="05000000000000000000" pitchFamily="2" charset="2"/>
              <a:buChar char="v"/>
            </a:pPr>
            <a:r>
              <a:rPr lang="en-US" sz="2400" b="1" dirty="0">
                <a:latin typeface="Calibri" panose="020F0502020204030204" pitchFamily="34" charset="0"/>
                <a:ea typeface="Calibri" panose="020F0502020204030204" pitchFamily="34" charset="0"/>
                <a:cs typeface="Calibri" panose="020F0502020204030204" pitchFamily="34" charset="0"/>
              </a:rPr>
              <a:t>CONCLUSION</a:t>
            </a:r>
          </a:p>
          <a:p>
            <a:endParaRPr lang="en-IN" dirty="0"/>
          </a:p>
        </p:txBody>
      </p:sp>
    </p:spTree>
    <p:extLst>
      <p:ext uri="{BB962C8B-B14F-4D97-AF65-F5344CB8AC3E}">
        <p14:creationId xmlns:p14="http://schemas.microsoft.com/office/powerpoint/2010/main" val="2848882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E97B1-2BB0-805F-427C-237E772B7C0D}"/>
              </a:ext>
            </a:extLst>
          </p:cNvPr>
          <p:cNvSpPr>
            <a:spLocks noGrp="1"/>
          </p:cNvSpPr>
          <p:nvPr>
            <p:ph type="title"/>
          </p:nvPr>
        </p:nvSpPr>
        <p:spPr>
          <a:xfrm>
            <a:off x="971083" y="403365"/>
            <a:ext cx="9905998" cy="797906"/>
          </a:xfrm>
        </p:spPr>
        <p:txBody>
          <a:bodyPr/>
          <a:lstStyle/>
          <a:p>
            <a:pPr algn="ctr"/>
            <a:r>
              <a:rPr lang="en-IN" b="1" dirty="0"/>
              <a:t>Introduction</a:t>
            </a:r>
          </a:p>
        </p:txBody>
      </p:sp>
      <p:sp>
        <p:nvSpPr>
          <p:cNvPr id="3" name="Content Placeholder 2">
            <a:extLst>
              <a:ext uri="{FF2B5EF4-FFF2-40B4-BE49-F238E27FC236}">
                <a16:creationId xmlns:a16="http://schemas.microsoft.com/office/drawing/2014/main" id="{42E2922E-1F8D-BDAC-A635-2F62B48928D1}"/>
              </a:ext>
            </a:extLst>
          </p:cNvPr>
          <p:cNvSpPr>
            <a:spLocks noGrp="1"/>
          </p:cNvSpPr>
          <p:nvPr>
            <p:ph idx="1"/>
          </p:nvPr>
        </p:nvSpPr>
        <p:spPr>
          <a:xfrm>
            <a:off x="1257953" y="1460593"/>
            <a:ext cx="9905999" cy="3541714"/>
          </a:xfrm>
        </p:spPr>
        <p:txBody>
          <a:bodyPr>
            <a:normAutofit/>
          </a:bodyPr>
          <a:lstStyle/>
          <a:p>
            <a:pPr algn="l">
              <a:buFont typeface="+mj-lt"/>
              <a:buAutoNum type="arabicPeriod"/>
            </a:pPr>
            <a:r>
              <a:rPr lang="en-US" i="0" dirty="0">
                <a:effectLst/>
                <a:latin typeface="Söhne"/>
              </a:rPr>
              <a:t>Key Insights:</a:t>
            </a:r>
            <a:r>
              <a:rPr lang="en-US" i="0" dirty="0">
                <a:solidFill>
                  <a:srgbClr val="374151"/>
                </a:solidFill>
                <a:effectLst/>
                <a:latin typeface="Söhne"/>
              </a:rPr>
              <a:t> Discover the critical findings that analysis has uncovered, shedding light on customer behavior and potential churn triggers.</a:t>
            </a:r>
          </a:p>
          <a:p>
            <a:pPr algn="l">
              <a:buFont typeface="+mj-lt"/>
              <a:buAutoNum type="arabicPeriod"/>
            </a:pPr>
            <a:r>
              <a:rPr lang="en-US" i="0" dirty="0">
                <a:effectLst/>
                <a:latin typeface="Söhne"/>
              </a:rPr>
              <a:t>Visualizing the Data: </a:t>
            </a:r>
            <a:r>
              <a:rPr lang="en-US" i="0" dirty="0">
                <a:solidFill>
                  <a:srgbClr val="374151"/>
                </a:solidFill>
                <a:effectLst/>
                <a:latin typeface="Söhne"/>
              </a:rPr>
              <a:t>Showcase visually using Tableau dashboards that bring the data to life and make complex information easy to understand.</a:t>
            </a:r>
          </a:p>
          <a:p>
            <a:pPr algn="l">
              <a:buFont typeface="+mj-lt"/>
              <a:buAutoNum type="arabicPeriod"/>
            </a:pPr>
            <a:r>
              <a:rPr lang="en-US" i="0" dirty="0">
                <a:effectLst/>
                <a:latin typeface="Söhne"/>
              </a:rPr>
              <a:t>Interpretations: </a:t>
            </a:r>
            <a:r>
              <a:rPr lang="en-US" i="0" dirty="0">
                <a:solidFill>
                  <a:srgbClr val="374151"/>
                </a:solidFill>
                <a:effectLst/>
                <a:latin typeface="Söhne"/>
              </a:rPr>
              <a:t>Based on findings, interpretations have been made that helps to identify the key factors contributing to churn, and ultimately empower to make data-driven decisions to retain and grow customer base.</a:t>
            </a:r>
          </a:p>
          <a:p>
            <a:endParaRPr lang="en-IN" dirty="0"/>
          </a:p>
        </p:txBody>
      </p:sp>
    </p:spTree>
    <p:extLst>
      <p:ext uri="{BB962C8B-B14F-4D97-AF65-F5344CB8AC3E}">
        <p14:creationId xmlns:p14="http://schemas.microsoft.com/office/powerpoint/2010/main" val="2991827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7FF4F-E3B8-E0A2-4A6C-068F5C1D2FD4}"/>
              </a:ext>
            </a:extLst>
          </p:cNvPr>
          <p:cNvSpPr>
            <a:spLocks noGrp="1"/>
          </p:cNvSpPr>
          <p:nvPr>
            <p:ph type="title"/>
          </p:nvPr>
        </p:nvSpPr>
        <p:spPr>
          <a:xfrm>
            <a:off x="2070847" y="195496"/>
            <a:ext cx="7101820" cy="1579516"/>
          </a:xfrm>
        </p:spPr>
        <p:txBody>
          <a:bodyPr>
            <a:normAutofit/>
          </a:bodyPr>
          <a:lstStyle/>
          <a:p>
            <a:pPr algn="ctr"/>
            <a:r>
              <a:rPr lang="en-IN" sz="4000" b="1" dirty="0"/>
              <a:t>Objective</a:t>
            </a:r>
          </a:p>
        </p:txBody>
      </p:sp>
      <p:sp>
        <p:nvSpPr>
          <p:cNvPr id="3" name="Content Placeholder 2">
            <a:extLst>
              <a:ext uri="{FF2B5EF4-FFF2-40B4-BE49-F238E27FC236}">
                <a16:creationId xmlns:a16="http://schemas.microsoft.com/office/drawing/2014/main" id="{D6BB2ADB-B6CE-E71F-24DA-F637C7A5192A}"/>
              </a:ext>
            </a:extLst>
          </p:cNvPr>
          <p:cNvSpPr>
            <a:spLocks noGrp="1"/>
          </p:cNvSpPr>
          <p:nvPr>
            <p:ph idx="1"/>
          </p:nvPr>
        </p:nvSpPr>
        <p:spPr>
          <a:xfrm>
            <a:off x="1356564" y="1442664"/>
            <a:ext cx="9905999" cy="3541714"/>
          </a:xfrm>
        </p:spPr>
        <p:txBody>
          <a:bodyPr>
            <a:normAutofit/>
          </a:bodyPr>
          <a:lstStyle/>
          <a:p>
            <a:r>
              <a:rPr lang="en-US" sz="2800" i="0" dirty="0">
                <a:solidFill>
                  <a:srgbClr val="374151"/>
                </a:solidFill>
                <a:effectLst/>
                <a:latin typeface="Söhne"/>
              </a:rPr>
              <a:t>The objective of this presentation is to analyze, provide a comprehensive view of churn analysis and understand customer churn within the banking industry using data-driven insights. </a:t>
            </a:r>
          </a:p>
          <a:p>
            <a:r>
              <a:rPr lang="en-US" sz="2800" i="0" dirty="0">
                <a:solidFill>
                  <a:srgbClr val="374151"/>
                </a:solidFill>
                <a:effectLst/>
                <a:latin typeface="Söhne"/>
              </a:rPr>
              <a:t>We will identify the key factors contributing to churn and provide interpretations based on the analysis. </a:t>
            </a:r>
            <a:endParaRPr lang="en-IN" sz="2800" dirty="0"/>
          </a:p>
        </p:txBody>
      </p:sp>
    </p:spTree>
    <p:extLst>
      <p:ext uri="{BB962C8B-B14F-4D97-AF65-F5344CB8AC3E}">
        <p14:creationId xmlns:p14="http://schemas.microsoft.com/office/powerpoint/2010/main" val="1755928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B3B3-1129-65A2-A634-AB8776D1434F}"/>
              </a:ext>
            </a:extLst>
          </p:cNvPr>
          <p:cNvSpPr>
            <a:spLocks noGrp="1"/>
          </p:cNvSpPr>
          <p:nvPr>
            <p:ph type="title"/>
          </p:nvPr>
        </p:nvSpPr>
        <p:spPr>
          <a:xfrm>
            <a:off x="821717" y="268896"/>
            <a:ext cx="4542211" cy="1371646"/>
          </a:xfrm>
        </p:spPr>
        <p:txBody>
          <a:bodyPr>
            <a:normAutofit/>
          </a:bodyPr>
          <a:lstStyle/>
          <a:p>
            <a:pPr algn="ctr"/>
            <a:r>
              <a:rPr lang="en-IN" sz="2400" b="1" dirty="0"/>
              <a:t>Statistics of the dataset</a:t>
            </a:r>
          </a:p>
        </p:txBody>
      </p:sp>
      <p:pic>
        <p:nvPicPr>
          <p:cNvPr id="5" name="Content Placeholder 4">
            <a:extLst>
              <a:ext uri="{FF2B5EF4-FFF2-40B4-BE49-F238E27FC236}">
                <a16:creationId xmlns:a16="http://schemas.microsoft.com/office/drawing/2014/main" id="{AF13F2FB-8591-8415-DE43-CA7139816B0B}"/>
              </a:ext>
            </a:extLst>
          </p:cNvPr>
          <p:cNvPicPr>
            <a:picLocks noGrp="1" noChangeAspect="1"/>
          </p:cNvPicPr>
          <p:nvPr>
            <p:ph idx="1"/>
          </p:nvPr>
        </p:nvPicPr>
        <p:blipFill>
          <a:blip r:embed="rId2"/>
          <a:stretch>
            <a:fillRect/>
          </a:stretch>
        </p:blipFill>
        <p:spPr>
          <a:xfrm>
            <a:off x="493059" y="1276899"/>
            <a:ext cx="4761302" cy="3940559"/>
          </a:xfrm>
        </p:spPr>
      </p:pic>
      <p:sp>
        <p:nvSpPr>
          <p:cNvPr id="7" name="TextBox 6">
            <a:extLst>
              <a:ext uri="{FF2B5EF4-FFF2-40B4-BE49-F238E27FC236}">
                <a16:creationId xmlns:a16="http://schemas.microsoft.com/office/drawing/2014/main" id="{899ADB20-B2E0-269F-500E-3E65F074479C}"/>
              </a:ext>
            </a:extLst>
          </p:cNvPr>
          <p:cNvSpPr txBox="1"/>
          <p:nvPr/>
        </p:nvSpPr>
        <p:spPr>
          <a:xfrm>
            <a:off x="7324165" y="612425"/>
            <a:ext cx="2402541" cy="523220"/>
          </a:xfrm>
          <a:prstGeom prst="rect">
            <a:avLst/>
          </a:prstGeom>
          <a:noFill/>
        </p:spPr>
        <p:txBody>
          <a:bodyPr wrap="square" rtlCol="0">
            <a:spAutoFit/>
          </a:bodyPr>
          <a:lstStyle/>
          <a:p>
            <a:r>
              <a:rPr lang="en-IN" sz="2800" b="1" dirty="0"/>
              <a:t>OUTLIERS</a:t>
            </a:r>
          </a:p>
        </p:txBody>
      </p:sp>
      <p:pic>
        <p:nvPicPr>
          <p:cNvPr id="10" name="Picture 9">
            <a:extLst>
              <a:ext uri="{FF2B5EF4-FFF2-40B4-BE49-F238E27FC236}">
                <a16:creationId xmlns:a16="http://schemas.microsoft.com/office/drawing/2014/main" id="{091C848B-16CB-5805-0FA7-56C7F3A91065}"/>
              </a:ext>
            </a:extLst>
          </p:cNvPr>
          <p:cNvPicPr>
            <a:picLocks noChangeAspect="1"/>
          </p:cNvPicPr>
          <p:nvPr/>
        </p:nvPicPr>
        <p:blipFill>
          <a:blip r:embed="rId3"/>
          <a:stretch>
            <a:fillRect/>
          </a:stretch>
        </p:blipFill>
        <p:spPr>
          <a:xfrm>
            <a:off x="5583019" y="1271845"/>
            <a:ext cx="5575439" cy="4202091"/>
          </a:xfrm>
          <a:prstGeom prst="rect">
            <a:avLst/>
          </a:prstGeom>
        </p:spPr>
      </p:pic>
    </p:spTree>
    <p:extLst>
      <p:ext uri="{BB962C8B-B14F-4D97-AF65-F5344CB8AC3E}">
        <p14:creationId xmlns:p14="http://schemas.microsoft.com/office/powerpoint/2010/main" val="2107385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A20FD-FDF6-78D6-284A-1682E960D566}"/>
              </a:ext>
            </a:extLst>
          </p:cNvPr>
          <p:cNvSpPr>
            <a:spLocks noGrp="1"/>
          </p:cNvSpPr>
          <p:nvPr>
            <p:ph type="title"/>
          </p:nvPr>
        </p:nvSpPr>
        <p:spPr>
          <a:xfrm>
            <a:off x="2575766" y="618519"/>
            <a:ext cx="8137058" cy="609646"/>
          </a:xfrm>
        </p:spPr>
        <p:txBody>
          <a:bodyPr>
            <a:normAutofit fontScale="90000"/>
          </a:bodyPr>
          <a:lstStyle/>
          <a:p>
            <a:r>
              <a:rPr lang="en-US" sz="2800" b="1" dirty="0">
                <a:latin typeface="Calibri" panose="020F0502020204030204" pitchFamily="34" charset="0"/>
                <a:ea typeface="Calibri" panose="020F0502020204030204" pitchFamily="34" charset="0"/>
                <a:cs typeface="Calibri" panose="020F0502020204030204" pitchFamily="34" charset="0"/>
              </a:rPr>
              <a:t>VISUALIZING THE OUTLIERS WITH BOX PLOT</a:t>
            </a:r>
            <a:br>
              <a:rPr lang="en-US"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31A7DA58-E82C-B95A-0C7A-E4F5024D802E}"/>
              </a:ext>
            </a:extLst>
          </p:cNvPr>
          <p:cNvPicPr>
            <a:picLocks noGrp="1" noChangeAspect="1"/>
          </p:cNvPicPr>
          <p:nvPr>
            <p:ph idx="1"/>
          </p:nvPr>
        </p:nvPicPr>
        <p:blipFill>
          <a:blip r:embed="rId2"/>
          <a:stretch>
            <a:fillRect/>
          </a:stretch>
        </p:blipFill>
        <p:spPr>
          <a:xfrm>
            <a:off x="919980" y="1228165"/>
            <a:ext cx="3141031" cy="2254624"/>
          </a:xfrm>
        </p:spPr>
      </p:pic>
      <p:pic>
        <p:nvPicPr>
          <p:cNvPr id="7" name="Picture 6">
            <a:extLst>
              <a:ext uri="{FF2B5EF4-FFF2-40B4-BE49-F238E27FC236}">
                <a16:creationId xmlns:a16="http://schemas.microsoft.com/office/drawing/2014/main" id="{D744BE51-0CDA-6512-518D-D71B2FB8087E}"/>
              </a:ext>
            </a:extLst>
          </p:cNvPr>
          <p:cNvPicPr>
            <a:picLocks noChangeAspect="1"/>
          </p:cNvPicPr>
          <p:nvPr/>
        </p:nvPicPr>
        <p:blipFill>
          <a:blip r:embed="rId3"/>
          <a:stretch>
            <a:fillRect/>
          </a:stretch>
        </p:blipFill>
        <p:spPr>
          <a:xfrm>
            <a:off x="4147952" y="1228165"/>
            <a:ext cx="4574707" cy="2295455"/>
          </a:xfrm>
          <a:prstGeom prst="rect">
            <a:avLst/>
          </a:prstGeom>
        </p:spPr>
      </p:pic>
      <p:pic>
        <p:nvPicPr>
          <p:cNvPr id="9" name="Picture 8">
            <a:extLst>
              <a:ext uri="{FF2B5EF4-FFF2-40B4-BE49-F238E27FC236}">
                <a16:creationId xmlns:a16="http://schemas.microsoft.com/office/drawing/2014/main" id="{20DA918B-AB6A-7208-E278-8E3D758815EB}"/>
              </a:ext>
            </a:extLst>
          </p:cNvPr>
          <p:cNvPicPr>
            <a:picLocks noChangeAspect="1"/>
          </p:cNvPicPr>
          <p:nvPr/>
        </p:nvPicPr>
        <p:blipFill>
          <a:blip r:embed="rId4"/>
          <a:stretch>
            <a:fillRect/>
          </a:stretch>
        </p:blipFill>
        <p:spPr>
          <a:xfrm>
            <a:off x="778316" y="3676074"/>
            <a:ext cx="4833589" cy="2906685"/>
          </a:xfrm>
          <a:prstGeom prst="rect">
            <a:avLst/>
          </a:prstGeom>
        </p:spPr>
      </p:pic>
      <p:pic>
        <p:nvPicPr>
          <p:cNvPr id="11" name="Picture 10">
            <a:extLst>
              <a:ext uri="{FF2B5EF4-FFF2-40B4-BE49-F238E27FC236}">
                <a16:creationId xmlns:a16="http://schemas.microsoft.com/office/drawing/2014/main" id="{5E17CD8B-D227-922D-E1D1-D771CCA8289A}"/>
              </a:ext>
            </a:extLst>
          </p:cNvPr>
          <p:cNvPicPr>
            <a:picLocks noChangeAspect="1"/>
          </p:cNvPicPr>
          <p:nvPr/>
        </p:nvPicPr>
        <p:blipFill>
          <a:blip r:embed="rId5"/>
          <a:stretch>
            <a:fillRect/>
          </a:stretch>
        </p:blipFill>
        <p:spPr>
          <a:xfrm>
            <a:off x="5766631" y="3636988"/>
            <a:ext cx="5375928" cy="2876251"/>
          </a:xfrm>
          <a:prstGeom prst="rect">
            <a:avLst/>
          </a:prstGeom>
        </p:spPr>
      </p:pic>
    </p:spTree>
    <p:extLst>
      <p:ext uri="{BB962C8B-B14F-4D97-AF65-F5344CB8AC3E}">
        <p14:creationId xmlns:p14="http://schemas.microsoft.com/office/powerpoint/2010/main" val="2938201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D6B32-7D25-E977-C9BC-CEFC3655F1D0}"/>
              </a:ext>
            </a:extLst>
          </p:cNvPr>
          <p:cNvSpPr>
            <a:spLocks noGrp="1"/>
          </p:cNvSpPr>
          <p:nvPr>
            <p:ph type="title"/>
          </p:nvPr>
        </p:nvSpPr>
        <p:spPr>
          <a:xfrm>
            <a:off x="684213" y="618518"/>
            <a:ext cx="9905998" cy="1478570"/>
          </a:xfrm>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IDENTIFYING AND IMPUTING THE MISSING VALUES</a:t>
            </a:r>
            <a:br>
              <a:rPr lang="en-US" sz="2800" b="1" dirty="0">
                <a:latin typeface="Calibri" panose="020F0502020204030204" pitchFamily="34" charset="0"/>
                <a:ea typeface="Calibri" panose="020F0502020204030204" pitchFamily="34" charset="0"/>
                <a:cs typeface="Calibri" panose="020F0502020204030204" pitchFamily="34" charset="0"/>
              </a:rPr>
            </a:br>
            <a:endParaRPr lang="en-IN" sz="2800" dirty="0"/>
          </a:p>
        </p:txBody>
      </p:sp>
      <p:pic>
        <p:nvPicPr>
          <p:cNvPr id="5" name="Content Placeholder 4">
            <a:extLst>
              <a:ext uri="{FF2B5EF4-FFF2-40B4-BE49-F238E27FC236}">
                <a16:creationId xmlns:a16="http://schemas.microsoft.com/office/drawing/2014/main" id="{2E09170C-A481-B752-3D2A-5C3B3942F8B5}"/>
              </a:ext>
            </a:extLst>
          </p:cNvPr>
          <p:cNvPicPr>
            <a:picLocks noGrp="1" noChangeAspect="1"/>
          </p:cNvPicPr>
          <p:nvPr>
            <p:ph idx="1"/>
          </p:nvPr>
        </p:nvPicPr>
        <p:blipFill>
          <a:blip r:embed="rId2"/>
          <a:stretch>
            <a:fillRect/>
          </a:stretch>
        </p:blipFill>
        <p:spPr>
          <a:xfrm>
            <a:off x="1141413" y="1658143"/>
            <a:ext cx="3036140" cy="4461807"/>
          </a:xfrm>
        </p:spPr>
      </p:pic>
      <p:pic>
        <p:nvPicPr>
          <p:cNvPr id="7" name="Picture 6">
            <a:extLst>
              <a:ext uri="{FF2B5EF4-FFF2-40B4-BE49-F238E27FC236}">
                <a16:creationId xmlns:a16="http://schemas.microsoft.com/office/drawing/2014/main" id="{764A3F08-13EB-D8C3-FB4F-1DAF98C78181}"/>
              </a:ext>
            </a:extLst>
          </p:cNvPr>
          <p:cNvPicPr>
            <a:picLocks noChangeAspect="1"/>
          </p:cNvPicPr>
          <p:nvPr/>
        </p:nvPicPr>
        <p:blipFill>
          <a:blip r:embed="rId3"/>
          <a:stretch>
            <a:fillRect/>
          </a:stretch>
        </p:blipFill>
        <p:spPr>
          <a:xfrm>
            <a:off x="4374777" y="1571993"/>
            <a:ext cx="3675187" cy="4547958"/>
          </a:xfrm>
          <a:prstGeom prst="rect">
            <a:avLst/>
          </a:prstGeom>
        </p:spPr>
      </p:pic>
      <p:pic>
        <p:nvPicPr>
          <p:cNvPr id="9" name="Picture 8">
            <a:extLst>
              <a:ext uri="{FF2B5EF4-FFF2-40B4-BE49-F238E27FC236}">
                <a16:creationId xmlns:a16="http://schemas.microsoft.com/office/drawing/2014/main" id="{1D118F36-B1DE-AFBD-4EEA-2ACCD670946E}"/>
              </a:ext>
            </a:extLst>
          </p:cNvPr>
          <p:cNvPicPr>
            <a:picLocks noChangeAspect="1"/>
          </p:cNvPicPr>
          <p:nvPr/>
        </p:nvPicPr>
        <p:blipFill>
          <a:blip r:embed="rId4"/>
          <a:stretch>
            <a:fillRect/>
          </a:stretch>
        </p:blipFill>
        <p:spPr>
          <a:xfrm>
            <a:off x="8049964" y="3349690"/>
            <a:ext cx="4239217" cy="409632"/>
          </a:xfrm>
          <a:prstGeom prst="rect">
            <a:avLst/>
          </a:prstGeom>
        </p:spPr>
      </p:pic>
      <p:sp>
        <p:nvSpPr>
          <p:cNvPr id="10" name="TextBox 9">
            <a:extLst>
              <a:ext uri="{FF2B5EF4-FFF2-40B4-BE49-F238E27FC236}">
                <a16:creationId xmlns:a16="http://schemas.microsoft.com/office/drawing/2014/main" id="{0462107B-1B36-09FC-376D-D22EA170DF78}"/>
              </a:ext>
            </a:extLst>
          </p:cNvPr>
          <p:cNvSpPr txBox="1"/>
          <p:nvPr/>
        </p:nvSpPr>
        <p:spPr>
          <a:xfrm>
            <a:off x="8629804" y="2334147"/>
            <a:ext cx="2809160" cy="646331"/>
          </a:xfrm>
          <a:prstGeom prst="rect">
            <a:avLst/>
          </a:prstGeom>
          <a:noFill/>
        </p:spPr>
        <p:txBody>
          <a:bodyPr wrap="square" rtlCol="0">
            <a:spAutoFit/>
          </a:bodyPr>
          <a:lstStyle/>
          <a:p>
            <a:r>
              <a:rPr lang="en-IN" sz="3600" b="1" dirty="0"/>
              <a:t>Cleaned Data</a:t>
            </a:r>
          </a:p>
        </p:txBody>
      </p:sp>
    </p:spTree>
    <p:extLst>
      <p:ext uri="{BB962C8B-B14F-4D97-AF65-F5344CB8AC3E}">
        <p14:creationId xmlns:p14="http://schemas.microsoft.com/office/powerpoint/2010/main" val="3094858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9697D-1F2D-E507-7085-60DE003A747E}"/>
              </a:ext>
            </a:extLst>
          </p:cNvPr>
          <p:cNvSpPr>
            <a:spLocks noGrp="1"/>
          </p:cNvSpPr>
          <p:nvPr>
            <p:ph type="title"/>
          </p:nvPr>
        </p:nvSpPr>
        <p:spPr>
          <a:xfrm>
            <a:off x="3992189" y="358542"/>
            <a:ext cx="5510399" cy="609647"/>
          </a:xfrm>
        </p:spPr>
        <p:txBody>
          <a:bodyPr>
            <a:normAutofit fontScale="90000"/>
          </a:bodyPr>
          <a:lstStyle/>
          <a:p>
            <a:r>
              <a:rPr lang="en-US" sz="2800" b="1" dirty="0">
                <a:latin typeface="Calibri" panose="020F0502020204030204" pitchFamily="34" charset="0"/>
                <a:ea typeface="Calibri" panose="020F0502020204030204" pitchFamily="34" charset="0"/>
                <a:cs typeface="Calibri" panose="020F0502020204030204" pitchFamily="34" charset="0"/>
              </a:rPr>
              <a:t>VISUALIZATION using TABLEAU</a:t>
            </a:r>
            <a:br>
              <a:rPr lang="en-US" sz="3600" b="1" dirty="0">
                <a:latin typeface="Calibri" panose="020F0502020204030204" pitchFamily="34" charset="0"/>
                <a:ea typeface="Calibri" panose="020F0502020204030204" pitchFamily="34" charset="0"/>
                <a:cs typeface="Calibri" panose="020F0502020204030204" pitchFamily="34" charset="0"/>
              </a:rPr>
            </a:br>
            <a:endParaRPr lang="en-IN" dirty="0"/>
          </a:p>
        </p:txBody>
      </p:sp>
      <p:pic>
        <p:nvPicPr>
          <p:cNvPr id="5" name="Content Placeholder 4">
            <a:extLst>
              <a:ext uri="{FF2B5EF4-FFF2-40B4-BE49-F238E27FC236}">
                <a16:creationId xmlns:a16="http://schemas.microsoft.com/office/drawing/2014/main" id="{CF2317D9-40FC-D358-3121-2964C8944107}"/>
              </a:ext>
            </a:extLst>
          </p:cNvPr>
          <p:cNvPicPr>
            <a:picLocks noGrp="1" noChangeAspect="1"/>
          </p:cNvPicPr>
          <p:nvPr>
            <p:ph idx="1"/>
          </p:nvPr>
        </p:nvPicPr>
        <p:blipFill>
          <a:blip r:embed="rId2"/>
          <a:stretch>
            <a:fillRect/>
          </a:stretch>
        </p:blipFill>
        <p:spPr>
          <a:xfrm>
            <a:off x="877907" y="968189"/>
            <a:ext cx="2400635" cy="1066949"/>
          </a:xfrm>
        </p:spPr>
      </p:pic>
      <p:pic>
        <p:nvPicPr>
          <p:cNvPr id="7" name="Picture 6">
            <a:extLst>
              <a:ext uri="{FF2B5EF4-FFF2-40B4-BE49-F238E27FC236}">
                <a16:creationId xmlns:a16="http://schemas.microsoft.com/office/drawing/2014/main" id="{AEF781A7-9274-B216-5A6D-5BA329E5D007}"/>
              </a:ext>
            </a:extLst>
          </p:cNvPr>
          <p:cNvPicPr>
            <a:picLocks noChangeAspect="1"/>
          </p:cNvPicPr>
          <p:nvPr/>
        </p:nvPicPr>
        <p:blipFill>
          <a:blip r:embed="rId3"/>
          <a:stretch>
            <a:fillRect/>
          </a:stretch>
        </p:blipFill>
        <p:spPr>
          <a:xfrm>
            <a:off x="877907" y="2264233"/>
            <a:ext cx="5146375" cy="4154543"/>
          </a:xfrm>
          <a:prstGeom prst="rect">
            <a:avLst/>
          </a:prstGeom>
        </p:spPr>
      </p:pic>
      <p:sp>
        <p:nvSpPr>
          <p:cNvPr id="9" name="TextBox 8">
            <a:extLst>
              <a:ext uri="{FF2B5EF4-FFF2-40B4-BE49-F238E27FC236}">
                <a16:creationId xmlns:a16="http://schemas.microsoft.com/office/drawing/2014/main" id="{84120A9C-BE80-B48A-99C7-303AF354EFA9}"/>
              </a:ext>
            </a:extLst>
          </p:cNvPr>
          <p:cNvSpPr txBox="1"/>
          <p:nvPr/>
        </p:nvSpPr>
        <p:spPr>
          <a:xfrm>
            <a:off x="6245363" y="1017523"/>
            <a:ext cx="4359883" cy="646331"/>
          </a:xfrm>
          <a:prstGeom prst="rect">
            <a:avLst/>
          </a:prstGeom>
          <a:noFill/>
        </p:spPr>
        <p:txBody>
          <a:bodyPr wrap="square" rtlCol="0">
            <a:spAutoFit/>
          </a:bodyPr>
          <a:lstStyle/>
          <a:p>
            <a:r>
              <a:rPr lang="en-IN" b="1" dirty="0"/>
              <a:t>Interpretation: Existing customers are more than attrited customers from the data</a:t>
            </a:r>
          </a:p>
        </p:txBody>
      </p:sp>
      <p:sp>
        <p:nvSpPr>
          <p:cNvPr id="10" name="TextBox 9">
            <a:extLst>
              <a:ext uri="{FF2B5EF4-FFF2-40B4-BE49-F238E27FC236}">
                <a16:creationId xmlns:a16="http://schemas.microsoft.com/office/drawing/2014/main" id="{7BC92A3C-60CF-98A6-B7BC-08B92579846C}"/>
              </a:ext>
            </a:extLst>
          </p:cNvPr>
          <p:cNvSpPr txBox="1"/>
          <p:nvPr/>
        </p:nvSpPr>
        <p:spPr>
          <a:xfrm>
            <a:off x="6290188" y="2782669"/>
            <a:ext cx="4601930" cy="923330"/>
          </a:xfrm>
          <a:prstGeom prst="rect">
            <a:avLst/>
          </a:prstGeom>
          <a:noFill/>
        </p:spPr>
        <p:txBody>
          <a:bodyPr wrap="square" rtlCol="0">
            <a:spAutoFit/>
          </a:bodyPr>
          <a:lstStyle/>
          <a:p>
            <a:r>
              <a:rPr lang="en-IN" b="1" dirty="0"/>
              <a:t>Interpretation:</a:t>
            </a:r>
            <a:r>
              <a:rPr lang="en-US" b="1" dirty="0">
                <a:effectLst/>
                <a:latin typeface="Tableau Book"/>
              </a:rPr>
              <a:t> Female members are more in both </a:t>
            </a:r>
            <a:r>
              <a:rPr lang="en-US" b="1" dirty="0" err="1">
                <a:effectLst/>
                <a:latin typeface="Tableau Book"/>
              </a:rPr>
              <a:t>Attrited</a:t>
            </a:r>
            <a:r>
              <a:rPr lang="en-US" b="1" dirty="0">
                <a:effectLst/>
                <a:latin typeface="Tableau Book"/>
              </a:rPr>
              <a:t> customers and existing customers. </a:t>
            </a:r>
            <a:r>
              <a:rPr lang="en-IN" b="1" dirty="0"/>
              <a:t> </a:t>
            </a:r>
          </a:p>
        </p:txBody>
      </p:sp>
    </p:spTree>
    <p:extLst>
      <p:ext uri="{BB962C8B-B14F-4D97-AF65-F5344CB8AC3E}">
        <p14:creationId xmlns:p14="http://schemas.microsoft.com/office/powerpoint/2010/main" val="3659512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47FAE9-6E81-1E37-5704-4615ACB6A21D}"/>
              </a:ext>
            </a:extLst>
          </p:cNvPr>
          <p:cNvPicPr>
            <a:picLocks noChangeAspect="1"/>
          </p:cNvPicPr>
          <p:nvPr/>
        </p:nvPicPr>
        <p:blipFill>
          <a:blip r:embed="rId2"/>
          <a:stretch>
            <a:fillRect/>
          </a:stretch>
        </p:blipFill>
        <p:spPr>
          <a:xfrm>
            <a:off x="233084" y="446802"/>
            <a:ext cx="6104964" cy="2914941"/>
          </a:xfrm>
          <a:prstGeom prst="rect">
            <a:avLst/>
          </a:prstGeom>
        </p:spPr>
      </p:pic>
      <p:pic>
        <p:nvPicPr>
          <p:cNvPr id="7" name="Picture 6">
            <a:extLst>
              <a:ext uri="{FF2B5EF4-FFF2-40B4-BE49-F238E27FC236}">
                <a16:creationId xmlns:a16="http://schemas.microsoft.com/office/drawing/2014/main" id="{21DF6B83-61A8-025E-49F8-8679143D38B0}"/>
              </a:ext>
            </a:extLst>
          </p:cNvPr>
          <p:cNvPicPr>
            <a:picLocks noChangeAspect="1"/>
          </p:cNvPicPr>
          <p:nvPr/>
        </p:nvPicPr>
        <p:blipFill>
          <a:blip r:embed="rId3"/>
          <a:stretch>
            <a:fillRect/>
          </a:stretch>
        </p:blipFill>
        <p:spPr>
          <a:xfrm>
            <a:off x="635749" y="3747874"/>
            <a:ext cx="5585757" cy="3020479"/>
          </a:xfrm>
          <a:prstGeom prst="rect">
            <a:avLst/>
          </a:prstGeom>
        </p:spPr>
      </p:pic>
      <p:sp>
        <p:nvSpPr>
          <p:cNvPr id="8" name="TextBox 7">
            <a:extLst>
              <a:ext uri="{FF2B5EF4-FFF2-40B4-BE49-F238E27FC236}">
                <a16:creationId xmlns:a16="http://schemas.microsoft.com/office/drawing/2014/main" id="{4486F71A-457D-5F70-EEC1-B37E672626FB}"/>
              </a:ext>
            </a:extLst>
          </p:cNvPr>
          <p:cNvSpPr txBox="1"/>
          <p:nvPr/>
        </p:nvSpPr>
        <p:spPr>
          <a:xfrm>
            <a:off x="6338048" y="784412"/>
            <a:ext cx="5674659" cy="923330"/>
          </a:xfrm>
          <a:prstGeom prst="rect">
            <a:avLst/>
          </a:prstGeom>
          <a:noFill/>
        </p:spPr>
        <p:txBody>
          <a:bodyPr wrap="square" rtlCol="0">
            <a:spAutoFit/>
          </a:bodyPr>
          <a:lstStyle/>
          <a:p>
            <a:r>
              <a:rPr lang="en-US" sz="1800" b="1" dirty="0">
                <a:effectLst/>
                <a:latin typeface="Tableau Book"/>
              </a:rPr>
              <a:t>Interpretation:</a:t>
            </a:r>
            <a:r>
              <a:rPr lang="en-US" dirty="0"/>
              <a:t> </a:t>
            </a:r>
            <a:r>
              <a:rPr lang="en-US" sz="1800" b="1" dirty="0">
                <a:effectLst/>
                <a:latin typeface="Tableau Book"/>
              </a:rPr>
              <a:t>The </a:t>
            </a:r>
            <a:r>
              <a:rPr lang="en-US" sz="1800" b="1" dirty="0" err="1">
                <a:effectLst/>
                <a:latin typeface="Tableau Book"/>
              </a:rPr>
              <a:t>attrited</a:t>
            </a:r>
            <a:r>
              <a:rPr lang="en-US" sz="1800" b="1" dirty="0">
                <a:effectLst/>
                <a:latin typeface="Tableau Book"/>
              </a:rPr>
              <a:t> Customers and Existing Customers are high in England where as they both are low in numbers in Northern Island</a:t>
            </a:r>
            <a:endParaRPr lang="en-IN" dirty="0"/>
          </a:p>
        </p:txBody>
      </p:sp>
      <p:sp>
        <p:nvSpPr>
          <p:cNvPr id="9" name="TextBox 8">
            <a:extLst>
              <a:ext uri="{FF2B5EF4-FFF2-40B4-BE49-F238E27FC236}">
                <a16:creationId xmlns:a16="http://schemas.microsoft.com/office/drawing/2014/main" id="{3BDF2DA8-4E14-DD42-1258-089E9C194ADD}"/>
              </a:ext>
            </a:extLst>
          </p:cNvPr>
          <p:cNvSpPr txBox="1"/>
          <p:nvPr/>
        </p:nvSpPr>
        <p:spPr>
          <a:xfrm>
            <a:off x="6454587" y="4100625"/>
            <a:ext cx="4563036" cy="646331"/>
          </a:xfrm>
          <a:prstGeom prst="rect">
            <a:avLst/>
          </a:prstGeom>
          <a:noFill/>
        </p:spPr>
        <p:txBody>
          <a:bodyPr wrap="square" rtlCol="0">
            <a:spAutoFit/>
          </a:bodyPr>
          <a:lstStyle/>
          <a:p>
            <a:r>
              <a:rPr lang="en-US" sz="1800" b="1" dirty="0">
                <a:effectLst/>
                <a:latin typeface="Tableau Book"/>
              </a:rPr>
              <a:t>Interpretation: Both the Existing and </a:t>
            </a:r>
            <a:r>
              <a:rPr lang="en-US" sz="1800" b="1" dirty="0" err="1">
                <a:effectLst/>
                <a:latin typeface="Tableau Book"/>
              </a:rPr>
              <a:t>Attrited</a:t>
            </a:r>
            <a:r>
              <a:rPr lang="en-US" sz="1800" b="1" dirty="0">
                <a:effectLst/>
                <a:latin typeface="Tableau Book"/>
              </a:rPr>
              <a:t> customers are high in blue category</a:t>
            </a:r>
            <a:endParaRPr lang="en-IN" b="1" dirty="0"/>
          </a:p>
        </p:txBody>
      </p:sp>
    </p:spTree>
    <p:extLst>
      <p:ext uri="{BB962C8B-B14F-4D97-AF65-F5344CB8AC3E}">
        <p14:creationId xmlns:p14="http://schemas.microsoft.com/office/powerpoint/2010/main" val="13000912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2376</TotalTime>
  <Words>715</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Söhne</vt:lpstr>
      <vt:lpstr>Tableau Book</vt:lpstr>
      <vt:lpstr>Times New Roman</vt:lpstr>
      <vt:lpstr>Tw Cen MT</vt:lpstr>
      <vt:lpstr>Wingdings</vt:lpstr>
      <vt:lpstr>Circuit</vt:lpstr>
      <vt:lpstr>CAPSTONE Project for tableau</vt:lpstr>
      <vt:lpstr>Contents</vt:lpstr>
      <vt:lpstr>Introduction</vt:lpstr>
      <vt:lpstr>Objective</vt:lpstr>
      <vt:lpstr>Statistics of the dataset</vt:lpstr>
      <vt:lpstr>VISUALIZING THE OUTLIERS WITH BOX PLOT </vt:lpstr>
      <vt:lpstr>IDENTIFYING AND IMPUTING THE MISSING VALUES </vt:lpstr>
      <vt:lpstr>VISUALIZATION using TABLEAU </vt:lpstr>
      <vt:lpstr>PowerPoint Presentation</vt:lpstr>
      <vt:lpstr>PowerPoint Presentation</vt:lpstr>
      <vt:lpstr>PowerPoint Presentation</vt:lpstr>
      <vt:lpstr>Additional Analysis</vt:lpstr>
      <vt:lpstr>PowerPoint Presentation</vt:lpstr>
      <vt:lpstr>PowerPoint Presentation</vt:lpstr>
      <vt:lpstr>PowerPoint Presentation</vt:lpstr>
      <vt:lpstr>OBSERVATIONS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for tableau</dc:title>
  <dc:creator>lucky me</dc:creator>
  <cp:lastModifiedBy>lucky me</cp:lastModifiedBy>
  <cp:revision>4</cp:revision>
  <cp:lastPrinted>2023-11-07T16:17:14Z</cp:lastPrinted>
  <dcterms:created xsi:type="dcterms:W3CDTF">2023-11-06T19:40:16Z</dcterms:created>
  <dcterms:modified xsi:type="dcterms:W3CDTF">2023-11-09T07:37:15Z</dcterms:modified>
</cp:coreProperties>
</file>