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60" r:id="rId6"/>
    <p:sldId id="279" r:id="rId7"/>
    <p:sldId id="262" r:id="rId8"/>
    <p:sldId id="263" r:id="rId9"/>
    <p:sldId id="264" r:id="rId10"/>
    <p:sldId id="266" r:id="rId11"/>
    <p:sldId id="267" r:id="rId12"/>
    <p:sldId id="294" r:id="rId13"/>
    <p:sldId id="272" r:id="rId14"/>
    <p:sldId id="293" r:id="rId15"/>
    <p:sldId id="283" r:id="rId16"/>
    <p:sldId id="290" r:id="rId17"/>
    <p:sldId id="291" r:id="rId18"/>
    <p:sldId id="292" r:id="rId19"/>
    <p:sldId id="274" r:id="rId20"/>
    <p:sldId id="282" r:id="rId21"/>
    <p:sldId id="275" r:id="rId22"/>
    <p:sldId id="280" r:id="rId23"/>
    <p:sldId id="281" r:id="rId24"/>
    <p:sldId id="276" r:id="rId25"/>
    <p:sldId id="278" r:id="rId26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87" autoAdjust="0"/>
  </p:normalViewPr>
  <p:slideViewPr>
    <p:cSldViewPr snapToGrid="0">
      <p:cViewPr varScale="1">
        <p:scale>
          <a:sx n="114" d="100"/>
          <a:sy n="114" d="100"/>
        </p:scale>
        <p:origin x="56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03920-ED1E-425A-9F6F-3353EC1958D7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89678-E3A4-4794-B357-679165EF1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8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9678-E3A4-4794-B357-679165EF178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10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280" cy="1711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641880" y="3597480"/>
            <a:ext cx="389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8.01967" TargetMode="External"/><Relationship Id="rId2" Type="http://schemas.openxmlformats.org/officeDocument/2006/relationships/hyperlink" Target="https://ieeexplore.ieee.org/document/8305411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tutorialspoint.com/flask/index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59;p13"/>
          <p:cNvPicPr/>
          <p:nvPr/>
        </p:nvPicPr>
        <p:blipFill>
          <a:blip r:embed="rId2"/>
          <a:stretch/>
        </p:blipFill>
        <p:spPr>
          <a:xfrm>
            <a:off x="3071880" y="170640"/>
            <a:ext cx="2999160" cy="199332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512640" y="2230200"/>
            <a:ext cx="8118000" cy="234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30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Department of Information Technology</a:t>
            </a:r>
            <a:endParaRPr lang="en-IN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0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NBA Accredited</a:t>
            </a:r>
            <a:br/>
            <a:r>
              <a:rPr lang="en-IN" sz="2400" b="0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A.P. Shah Institute of Technology</a:t>
            </a:r>
            <a:br/>
            <a:r>
              <a:rPr lang="en-IN" sz="2400" b="0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G.B.Road,Kasarvadavli, Thane(W), Mumbai-400615</a:t>
            </a:r>
            <a:br/>
            <a:r>
              <a:rPr lang="en-IN" sz="2400" b="0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UNIVERSITY OF MUMBAI</a:t>
            </a:r>
            <a:br/>
            <a:r>
              <a:rPr lang="en-IN" sz="2400" b="0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Academic Year 2020-2021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2.1 Proposed System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pc="-1" dirty="0">
                <a:latin typeface="Old Standard TT"/>
              </a:rPr>
              <a:t>We first compare various classification algorithm to find which fits best for our data.</a:t>
            </a:r>
          </a:p>
          <a:p>
            <a:pPr marL="457200" indent="-342360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pc="-1" dirty="0">
                <a:latin typeface="Old Standard TT"/>
              </a:rPr>
              <a:t>Then we train a machine learning model using the classifier and TF-IDF </a:t>
            </a:r>
            <a:r>
              <a:rPr lang="en-US" spc="-1" dirty="0" err="1">
                <a:latin typeface="Old Standard TT"/>
              </a:rPr>
              <a:t>vectorizer</a:t>
            </a:r>
            <a:r>
              <a:rPr lang="en-US" spc="-1" dirty="0">
                <a:latin typeface="Old Standard TT"/>
              </a:rPr>
              <a:t> on a given dataset.</a:t>
            </a:r>
            <a:endParaRPr lang="en-IN" sz="1800" b="0" strike="noStrike" spc="-1" dirty="0">
              <a:latin typeface="Old Standard TT"/>
            </a:endParaRPr>
          </a:p>
          <a:p>
            <a:pPr marL="457200" indent="-342360">
              <a:lnSpc>
                <a:spcPct val="20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latin typeface="Old Standard TT"/>
              </a:rPr>
              <a:t>We use an HTML document to get a news as an input from the user.</a:t>
            </a:r>
            <a:endParaRPr lang="en-IN" sz="1800" b="0" strike="noStrike" spc="-1" dirty="0">
              <a:latin typeface="Old Standard TT"/>
            </a:endParaRPr>
          </a:p>
          <a:p>
            <a:pPr marL="457200" indent="-342360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US" sz="1800" b="0" strike="noStrike" spc="-1" dirty="0">
                <a:latin typeface="Old Standard TT"/>
              </a:rPr>
              <a:t>The input is further passed to the ML model which returns whether the given news is true or false.</a:t>
            </a:r>
            <a:endParaRPr lang="en-IN" sz="1800" b="0" strike="noStrike" spc="-1" dirty="0">
              <a:latin typeface="Old Standard TT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02522" y="6322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2.2 Design(Flow Of Modules)</a:t>
            </a:r>
            <a:endParaRPr lang="en-IN" sz="3000" b="0" strike="noStrike" spc="-1" dirty="0">
              <a:latin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4DF4B8-89C3-4910-96B6-DB3F6103995B}"/>
              </a:ext>
            </a:extLst>
          </p:cNvPr>
          <p:cNvGrpSpPr/>
          <p:nvPr/>
        </p:nvGrpSpPr>
        <p:grpSpPr>
          <a:xfrm>
            <a:off x="2758327" y="876767"/>
            <a:ext cx="3627346" cy="410135"/>
            <a:chOff x="2457450" y="941294"/>
            <a:chExt cx="3627346" cy="410135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C373DA63-8CA3-4E13-BEFB-B7FB93849ABC}"/>
                </a:ext>
              </a:extLst>
            </p:cNvPr>
            <p:cNvSpPr/>
            <p:nvPr/>
          </p:nvSpPr>
          <p:spPr>
            <a:xfrm>
              <a:off x="2457450" y="941294"/>
              <a:ext cx="1011892" cy="410135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u="sng" dirty="0">
                  <a:solidFill>
                    <a:schemeClr val="tx1"/>
                  </a:solidFill>
                </a:rPr>
                <a:t>Training Data</a:t>
              </a:r>
              <a:endParaRPr lang="en-IN" sz="1000" u="sng" dirty="0">
                <a:solidFill>
                  <a:schemeClr val="tx1"/>
                </a:solidFill>
              </a:endParaRP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ADB76BEF-F6E1-4DBC-A930-C186234DB52C}"/>
                </a:ext>
              </a:extLst>
            </p:cNvPr>
            <p:cNvSpPr/>
            <p:nvPr/>
          </p:nvSpPr>
          <p:spPr>
            <a:xfrm>
              <a:off x="5072904" y="941294"/>
              <a:ext cx="1011892" cy="410135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u="sng" dirty="0">
                  <a:solidFill>
                    <a:schemeClr val="tx1"/>
                  </a:solidFill>
                </a:rPr>
                <a:t>Testing Data</a:t>
              </a:r>
              <a:endParaRPr lang="en-IN" sz="10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EC3B7-1CA4-4353-AC4C-F32A3AC1B3DF}"/>
              </a:ext>
            </a:extLst>
          </p:cNvPr>
          <p:cNvSpPr/>
          <p:nvPr/>
        </p:nvSpPr>
        <p:spPr>
          <a:xfrm>
            <a:off x="4022351" y="1660346"/>
            <a:ext cx="1099298" cy="3456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Preprocessing</a:t>
            </a:r>
            <a:endParaRPr lang="en-IN" sz="1000" u="sng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003018-6F32-44A3-9E75-F47F6F58482B}"/>
              </a:ext>
            </a:extLst>
          </p:cNvPr>
          <p:cNvSpPr/>
          <p:nvPr/>
        </p:nvSpPr>
        <p:spPr>
          <a:xfrm>
            <a:off x="3992936" y="2227086"/>
            <a:ext cx="1158126" cy="3456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TFIDF Features</a:t>
            </a:r>
            <a:endParaRPr lang="en-IN" sz="1000" u="sng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25DE0D-7661-44AB-AC31-2DF5719594A1}"/>
              </a:ext>
            </a:extLst>
          </p:cNvPr>
          <p:cNvSpPr/>
          <p:nvPr/>
        </p:nvSpPr>
        <p:spPr>
          <a:xfrm>
            <a:off x="302522" y="2978042"/>
            <a:ext cx="1099298" cy="3456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Passive Aggressive</a:t>
            </a:r>
            <a:endParaRPr lang="en-IN" sz="1000" u="sng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BD2F6A-4A2E-422F-8262-5A757B1B0411}"/>
              </a:ext>
            </a:extLst>
          </p:cNvPr>
          <p:cNvSpPr/>
          <p:nvPr/>
        </p:nvSpPr>
        <p:spPr>
          <a:xfrm>
            <a:off x="1786181" y="2978042"/>
            <a:ext cx="1099298" cy="3456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Logistic Regression</a:t>
            </a:r>
            <a:endParaRPr lang="en-IN" sz="1000" u="sng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74F636-65A5-4E1B-92D0-14F0AEBDF2CC}"/>
              </a:ext>
            </a:extLst>
          </p:cNvPr>
          <p:cNvSpPr/>
          <p:nvPr/>
        </p:nvSpPr>
        <p:spPr>
          <a:xfrm>
            <a:off x="3264273" y="2978042"/>
            <a:ext cx="1099298" cy="3456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Random Forest</a:t>
            </a:r>
            <a:endParaRPr lang="en-IN" sz="1000" u="sng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336F2A-6030-42C7-B700-E780DA7E3E2C}"/>
              </a:ext>
            </a:extLst>
          </p:cNvPr>
          <p:cNvSpPr/>
          <p:nvPr/>
        </p:nvSpPr>
        <p:spPr>
          <a:xfrm>
            <a:off x="4742365" y="2982276"/>
            <a:ext cx="1099298" cy="3456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 err="1">
                <a:solidFill>
                  <a:schemeClr val="tx1"/>
                </a:solidFill>
              </a:rPr>
              <a:t>NaiveBayes</a:t>
            </a:r>
            <a:endParaRPr lang="en-IN" sz="1000" u="sng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E6EF96-EC78-4ABD-86F9-CFAC14AAE2F6}"/>
              </a:ext>
            </a:extLst>
          </p:cNvPr>
          <p:cNvSpPr/>
          <p:nvPr/>
        </p:nvSpPr>
        <p:spPr>
          <a:xfrm>
            <a:off x="6220457" y="2975553"/>
            <a:ext cx="1099298" cy="3456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Decision Tree</a:t>
            </a:r>
            <a:endParaRPr lang="en-IN" sz="1000" u="sng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B12DCD-8BEE-4878-9860-4A863B52FB05}"/>
              </a:ext>
            </a:extLst>
          </p:cNvPr>
          <p:cNvSpPr/>
          <p:nvPr/>
        </p:nvSpPr>
        <p:spPr>
          <a:xfrm>
            <a:off x="7698549" y="2975553"/>
            <a:ext cx="1099298" cy="3456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k-</a:t>
            </a:r>
            <a:r>
              <a:rPr lang="en-US" sz="1000" u="sng" dirty="0" err="1">
                <a:solidFill>
                  <a:schemeClr val="tx1"/>
                </a:solidFill>
              </a:rPr>
              <a:t>neighbours</a:t>
            </a:r>
            <a:endParaRPr lang="en-IN" sz="1000" u="sng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9E84E4-E97A-4CF8-8A2C-668052B7B9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72000" y="1425388"/>
            <a:ext cx="0" cy="2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E1720E-FEF5-477B-A4E7-53AE9AC47678}"/>
              </a:ext>
            </a:extLst>
          </p:cNvPr>
          <p:cNvCxnSpPr>
            <a:cxnSpLocks/>
          </p:cNvCxnSpPr>
          <p:nvPr/>
        </p:nvCxnSpPr>
        <p:spPr>
          <a:xfrm>
            <a:off x="3264272" y="1425388"/>
            <a:ext cx="13077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98F3AA-54A4-4713-A9DA-F428D1827D27}"/>
              </a:ext>
            </a:extLst>
          </p:cNvPr>
          <p:cNvCxnSpPr>
            <a:stCxn id="4" idx="3"/>
          </p:cNvCxnSpPr>
          <p:nvPr/>
        </p:nvCxnSpPr>
        <p:spPr>
          <a:xfrm flipH="1">
            <a:off x="3264272" y="1286902"/>
            <a:ext cx="1" cy="138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A8B524C-45B8-4AE5-B33B-DE078CB09317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4571999" y="2005954"/>
            <a:ext cx="1" cy="22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7AED3B9-B612-410F-B8F0-6D484E62FE46}"/>
              </a:ext>
            </a:extLst>
          </p:cNvPr>
          <p:cNvCxnSpPr>
            <a:cxnSpLocks/>
          </p:cNvCxnSpPr>
          <p:nvPr/>
        </p:nvCxnSpPr>
        <p:spPr>
          <a:xfrm flipV="1">
            <a:off x="852171" y="2793827"/>
            <a:ext cx="7396027" cy="2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AA4E3AA-DC49-4AA0-840C-B6901B20F31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52171" y="2795071"/>
            <a:ext cx="0" cy="18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BB61691-731D-4E07-BF98-6F70ACC9B410}"/>
              </a:ext>
            </a:extLst>
          </p:cNvPr>
          <p:cNvCxnSpPr>
            <a:endCxn id="14" idx="0"/>
          </p:cNvCxnSpPr>
          <p:nvPr/>
        </p:nvCxnSpPr>
        <p:spPr>
          <a:xfrm>
            <a:off x="2335830" y="2793827"/>
            <a:ext cx="0" cy="18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477FC06-4594-48AD-89F4-CCD90A7DD42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813922" y="2795071"/>
            <a:ext cx="0" cy="18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BB79C27-8FD4-4551-A1E7-CDC106BAB09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92014" y="2795071"/>
            <a:ext cx="0" cy="18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CDC46B2-D79E-4C62-AFD2-84B8F3DC80D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70106" y="2793827"/>
            <a:ext cx="0" cy="18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487069E-8F6D-4FBD-A5F4-F36C18B3B868}"/>
              </a:ext>
            </a:extLst>
          </p:cNvPr>
          <p:cNvCxnSpPr>
            <a:endCxn id="18" idx="0"/>
          </p:cNvCxnSpPr>
          <p:nvPr/>
        </p:nvCxnSpPr>
        <p:spPr>
          <a:xfrm>
            <a:off x="8248198" y="2795071"/>
            <a:ext cx="0" cy="18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CCF37D-6BF4-4F69-ACC5-DD61D74F8FD3}"/>
              </a:ext>
            </a:extLst>
          </p:cNvPr>
          <p:cNvCxnSpPr>
            <a:cxnSpLocks/>
          </p:cNvCxnSpPr>
          <p:nvPr/>
        </p:nvCxnSpPr>
        <p:spPr>
          <a:xfrm flipV="1">
            <a:off x="879066" y="3494562"/>
            <a:ext cx="7396027" cy="2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C0EBE8D-C5A8-4676-99A4-64B6688EEC18}"/>
              </a:ext>
            </a:extLst>
          </p:cNvPr>
          <p:cNvCxnSpPr/>
          <p:nvPr/>
        </p:nvCxnSpPr>
        <p:spPr>
          <a:xfrm>
            <a:off x="881379" y="3313677"/>
            <a:ext cx="0" cy="19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E4EA63-89A0-44BA-A7BE-77A1918FCF02}"/>
              </a:ext>
            </a:extLst>
          </p:cNvPr>
          <p:cNvCxnSpPr/>
          <p:nvPr/>
        </p:nvCxnSpPr>
        <p:spPr>
          <a:xfrm>
            <a:off x="2365038" y="3319917"/>
            <a:ext cx="0" cy="18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1D3517D-77BE-48A5-BA94-480841ADFC4A}"/>
              </a:ext>
            </a:extLst>
          </p:cNvPr>
          <p:cNvCxnSpPr>
            <a:cxnSpLocks/>
          </p:cNvCxnSpPr>
          <p:nvPr/>
        </p:nvCxnSpPr>
        <p:spPr>
          <a:xfrm>
            <a:off x="3843130" y="3321161"/>
            <a:ext cx="0" cy="18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1A1F7B-DBE3-4B15-B832-9BBDC9A02B61}"/>
              </a:ext>
            </a:extLst>
          </p:cNvPr>
          <p:cNvCxnSpPr>
            <a:cxnSpLocks/>
          </p:cNvCxnSpPr>
          <p:nvPr/>
        </p:nvCxnSpPr>
        <p:spPr>
          <a:xfrm>
            <a:off x="5321222" y="3321161"/>
            <a:ext cx="0" cy="18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9804-54AA-48DD-9453-C7C5A84D8CC4}"/>
              </a:ext>
            </a:extLst>
          </p:cNvPr>
          <p:cNvCxnSpPr>
            <a:cxnSpLocks/>
          </p:cNvCxnSpPr>
          <p:nvPr/>
        </p:nvCxnSpPr>
        <p:spPr>
          <a:xfrm>
            <a:off x="6799314" y="3313677"/>
            <a:ext cx="0" cy="18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F847E5-C410-4709-99FD-16D8914C46EA}"/>
              </a:ext>
            </a:extLst>
          </p:cNvPr>
          <p:cNvCxnSpPr/>
          <p:nvPr/>
        </p:nvCxnSpPr>
        <p:spPr>
          <a:xfrm>
            <a:off x="8277406" y="3321161"/>
            <a:ext cx="0" cy="18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DAFF1B9-285C-4416-96BC-887AB45F8582}"/>
              </a:ext>
            </a:extLst>
          </p:cNvPr>
          <p:cNvSpPr/>
          <p:nvPr/>
        </p:nvSpPr>
        <p:spPr>
          <a:xfrm>
            <a:off x="3889840" y="3676288"/>
            <a:ext cx="1320687" cy="3456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Final Classification Model</a:t>
            </a:r>
            <a:endParaRPr lang="en-IN" sz="1000" u="sng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98A2B43-CD3F-466C-AD24-BAE7BBA38179}"/>
              </a:ext>
            </a:extLst>
          </p:cNvPr>
          <p:cNvCxnSpPr>
            <a:cxnSpLocks/>
          </p:cNvCxnSpPr>
          <p:nvPr/>
        </p:nvCxnSpPr>
        <p:spPr>
          <a:xfrm>
            <a:off x="4550183" y="3494918"/>
            <a:ext cx="0" cy="18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9887EAB-AA56-434E-9357-83AE0448DEA9}"/>
              </a:ext>
            </a:extLst>
          </p:cNvPr>
          <p:cNvSpPr/>
          <p:nvPr/>
        </p:nvSpPr>
        <p:spPr>
          <a:xfrm>
            <a:off x="1815389" y="3676288"/>
            <a:ext cx="1099298" cy="3456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User Input</a:t>
            </a:r>
            <a:endParaRPr lang="en-IN" sz="1000" u="sng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70D17F1-3259-4195-B395-6D8AC8E8EA46}"/>
              </a:ext>
            </a:extLst>
          </p:cNvPr>
          <p:cNvCxnSpPr>
            <a:stCxn id="70" idx="3"/>
            <a:endCxn id="68" idx="1"/>
          </p:cNvCxnSpPr>
          <p:nvPr/>
        </p:nvCxnSpPr>
        <p:spPr>
          <a:xfrm>
            <a:off x="2914687" y="3849092"/>
            <a:ext cx="975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2CFFED-C6A0-4A3F-AC51-41EE17DA2B01}"/>
              </a:ext>
            </a:extLst>
          </p:cNvPr>
          <p:cNvCxnSpPr>
            <a:cxnSpLocks/>
          </p:cNvCxnSpPr>
          <p:nvPr/>
        </p:nvCxnSpPr>
        <p:spPr>
          <a:xfrm>
            <a:off x="4574835" y="4021896"/>
            <a:ext cx="0" cy="18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ABB3BFC-5253-4D12-92CE-EE7133FD6D23}"/>
              </a:ext>
            </a:extLst>
          </p:cNvPr>
          <p:cNvSpPr/>
          <p:nvPr/>
        </p:nvSpPr>
        <p:spPr>
          <a:xfrm>
            <a:off x="4012753" y="4204867"/>
            <a:ext cx="1099298" cy="3456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True / False</a:t>
            </a:r>
            <a:endParaRPr lang="en-IN" sz="1000" u="sng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005035-46E7-4C96-A6A8-67230056B5E7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6385673" y="1081835"/>
            <a:ext cx="795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EAC85D-7BF9-4E85-8F45-25BF0FA13C2D}"/>
              </a:ext>
            </a:extLst>
          </p:cNvPr>
          <p:cNvCxnSpPr>
            <a:cxnSpLocks/>
          </p:cNvCxnSpPr>
          <p:nvPr/>
        </p:nvCxnSpPr>
        <p:spPr>
          <a:xfrm>
            <a:off x="7180729" y="1081835"/>
            <a:ext cx="0" cy="171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329959-36B9-4233-8EBD-D116FB15414C}"/>
              </a:ext>
            </a:extLst>
          </p:cNvPr>
          <p:cNvCxnSpPr>
            <a:stCxn id="12" idx="2"/>
          </p:cNvCxnSpPr>
          <p:nvPr/>
        </p:nvCxnSpPr>
        <p:spPr>
          <a:xfrm>
            <a:off x="4571999" y="2572694"/>
            <a:ext cx="0" cy="22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60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74702" y="3045040"/>
            <a:ext cx="5229297" cy="3389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en-IN" sz="4200" b="1" strike="noStrike" spc="-1" dirty="0">
                <a:solidFill>
                  <a:srgbClr val="FFFBF0"/>
                </a:solidFill>
                <a:latin typeface="Old Standard TT"/>
              </a:rPr>
              <a:t>3. Implementation</a:t>
            </a:r>
            <a:endParaRPr lang="en-IN" sz="4200" b="1" strike="noStrike" spc="-1" dirty="0">
              <a:solidFill>
                <a:srgbClr val="FFFBF0"/>
              </a:solidFill>
              <a:latin typeface="Old Standard TT"/>
              <a:ea typeface="Old Standard TT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86" y="213065"/>
            <a:ext cx="2589649" cy="719091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F767A7-269E-448D-AEFB-79DE2868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838200"/>
            <a:ext cx="36385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11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8891" y="351078"/>
            <a:ext cx="131959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Home Page: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1" y="1120873"/>
            <a:ext cx="5791090" cy="31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8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8660" y="351078"/>
            <a:ext cx="1140056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About Us: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60" y="1092018"/>
            <a:ext cx="6189592" cy="30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631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432" y="230820"/>
            <a:ext cx="1298405" cy="719091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Page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2" y="1067607"/>
            <a:ext cx="5598160" cy="27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57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86" y="213065"/>
            <a:ext cx="2053007" cy="719091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Page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7" r="5739" b="18200"/>
          <a:stretch/>
        </p:blipFill>
        <p:spPr bwMode="auto">
          <a:xfrm>
            <a:off x="335086" y="1110911"/>
            <a:ext cx="6864704" cy="30172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6041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54763" y="2221714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trike="noStrike" spc="-1" dirty="0">
                <a:solidFill>
                  <a:srgbClr val="FFFBF0"/>
                </a:solidFill>
                <a:latin typeface="Old Standard TT"/>
                <a:ea typeface="Old Standard TT"/>
              </a:rPr>
              <a:t>4. Result</a:t>
            </a:r>
            <a:endParaRPr lang="en-IN" sz="42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Result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64717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0059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The best algorithm for our dataset is “Passive Aggressive Classifier”.</a:t>
            </a:r>
          </a:p>
          <a:p>
            <a:pPr marL="40059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Using Passive Aggressive classifier we have created a model that can classify a news as fake or real.</a:t>
            </a:r>
          </a:p>
          <a:p>
            <a:pPr marL="40059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User can enter a news and get prediction of whether the entered news is true or fake by the system.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dirty="0">
                <a:latin typeface="Times New Roman"/>
                <a:cs typeface="Arial"/>
              </a:rPr>
              <a:t>                    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endParaRPr lang="en-US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150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12640" y="275400"/>
            <a:ext cx="8118000" cy="47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Times New Roman"/>
                <a:ea typeface="Times New Roman"/>
              </a:rPr>
              <a:t>                                                    A Project Report on</a:t>
            </a:r>
            <a:br>
              <a:rPr dirty="0"/>
            </a:br>
            <a:r>
              <a:rPr lang="en-IN" sz="2400" b="1" strike="noStrike" spc="-1" dirty="0">
                <a:latin typeface="Times New Roman"/>
                <a:ea typeface="Times New Roman"/>
              </a:rPr>
              <a:t>Fake News Detection System</a:t>
            </a:r>
            <a:br>
              <a:rPr dirty="0"/>
            </a:br>
            <a:r>
              <a:rPr lang="en-IN" sz="1800" b="0" strike="noStrike" spc="-1" dirty="0">
                <a:latin typeface="Times New Roman"/>
                <a:ea typeface="Times New Roman"/>
              </a:rPr>
              <a:t>Submitted in partial fulfilment of the degree of</a:t>
            </a:r>
            <a:br>
              <a:rPr dirty="0"/>
            </a:br>
            <a:r>
              <a:rPr lang="en-IN" sz="1800" b="0" strike="noStrike" spc="-1" dirty="0">
                <a:latin typeface="Times New Roman"/>
                <a:ea typeface="Times New Roman"/>
              </a:rPr>
              <a:t>Bachelor of Engineering</a:t>
            </a:r>
            <a:r>
              <a:rPr lang="en-IN" sz="1800" b="0" strike="noStrike" spc="-1">
                <a:latin typeface="Times New Roman"/>
                <a:ea typeface="Times New Roman"/>
              </a:rPr>
              <a:t>(Sem-6)</a:t>
            </a:r>
            <a:endParaRPr lang="en-IN" sz="1800" b="0" strike="noStrike" spc="-1" dirty="0">
              <a:latin typeface="Times New Roman"/>
              <a:ea typeface="Times New Roman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in</a:t>
            </a:r>
            <a:br>
              <a:rPr dirty="0"/>
            </a:br>
            <a:r>
              <a:rPr lang="en-IN" sz="18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INFORMATION TECHNOLOGY</a:t>
            </a: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By</a:t>
            </a: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Abdul Samad Ansari(19104022)</a:t>
            </a: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Ekta Gujar(19104026)</a:t>
            </a:r>
            <a:br>
              <a:rPr dirty="0"/>
            </a:br>
            <a:r>
              <a:rPr lang="en-IN" sz="1800" b="0" strike="noStrike" spc="-1" dirty="0" err="1">
                <a:solidFill>
                  <a:srgbClr val="FFFBF0"/>
                </a:solidFill>
                <a:latin typeface="Times New Roman"/>
                <a:ea typeface="Times New Roman"/>
              </a:rPr>
              <a:t>Sindura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 </a:t>
            </a:r>
            <a:r>
              <a:rPr lang="en-IN" sz="1800" b="0" strike="noStrike" spc="-1" dirty="0" err="1">
                <a:solidFill>
                  <a:srgbClr val="FFFBF0"/>
                </a:solidFill>
                <a:latin typeface="Times New Roman"/>
                <a:ea typeface="Times New Roman"/>
              </a:rPr>
              <a:t>Dasi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(19104015)</a:t>
            </a:r>
            <a:br>
              <a:rPr dirty="0"/>
            </a:br>
            <a:br>
              <a:rPr dirty="0"/>
            </a:b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Under the Guidance of</a:t>
            </a:r>
            <a:br>
              <a:rPr dirty="0"/>
            </a:br>
            <a:r>
              <a:rPr lang="en-IN" spc="-1" dirty="0">
                <a:solidFill>
                  <a:srgbClr val="FFFBF0"/>
                </a:solidFill>
                <a:latin typeface="Times New Roman"/>
              </a:rPr>
              <a:t>Prof. </a:t>
            </a:r>
            <a:r>
              <a:rPr lang="en-IN" spc="-1" dirty="0" err="1">
                <a:solidFill>
                  <a:srgbClr val="FFFBF0"/>
                </a:solidFill>
                <a:latin typeface="Times New Roman"/>
              </a:rPr>
              <a:t>Y</a:t>
            </a:r>
            <a:r>
              <a:rPr lang="en-IN" sz="1800" b="0" strike="noStrike" spc="-1" dirty="0" err="1">
                <a:solidFill>
                  <a:srgbClr val="FFFBF0"/>
                </a:solidFill>
                <a:latin typeface="Times New Roman"/>
                <a:ea typeface="Times New Roman"/>
              </a:rPr>
              <a:t>aminee</a:t>
            </a:r>
            <a:r>
              <a:rPr lang="en-IN" sz="18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 Patil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83661" y="2212836"/>
            <a:ext cx="8471562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IN" sz="4200" b="1" strike="noStrike" spc="-1" dirty="0">
                <a:solidFill>
                  <a:srgbClr val="FFFBF0"/>
                </a:solidFill>
                <a:latin typeface="Old Standard TT"/>
                <a:ea typeface="Old Standard TT"/>
              </a:rPr>
              <a:t>5. Conclusion and Future Scope</a:t>
            </a:r>
            <a:endParaRPr lang="en-IN" sz="4200" b="0" strike="noStrike" spc="-1" dirty="0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Conclusion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64717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0059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 Thus a machine learning model and a website has been created to verify the authenticity of a news.</a:t>
            </a:r>
            <a:endParaRPr lang="en-US" sz="7200" dirty="0">
              <a:latin typeface="Times New Roman"/>
              <a:cs typeface="Arial"/>
            </a:endParaRPr>
          </a:p>
          <a:p>
            <a:pPr marL="40059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Arial"/>
            </a:endParaRPr>
          </a:p>
          <a:p>
            <a:pPr marL="400590" indent="-28575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With the help of Machine Learning we have created  prediction model which gives the accuracy 93.45%. 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endParaRPr lang="en-US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248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Future Scope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This project can be further enhanced to provide greater flexibility and performance with certain modification whenever necessary.  </a:t>
            </a:r>
          </a:p>
          <a:p>
            <a:pPr marL="400590" indent="-28575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Arial"/>
            </a:endParaRPr>
          </a:p>
          <a:p>
            <a:pPr marL="400590" indent="-285750">
              <a:lnSpc>
                <a:spcPct val="2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Deep fake learning which can be help to detect fake image . </a:t>
            </a:r>
          </a:p>
          <a:p>
            <a:pPr marL="400590" indent="-285750">
              <a:lnSpc>
                <a:spcPct val="2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Arial"/>
            </a:endParaRPr>
          </a:p>
          <a:p>
            <a:pPr marL="400590" indent="-285750">
              <a:lnSpc>
                <a:spcPct val="2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Deep learning machine learning to get more accurate result.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27648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References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51507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latin typeface="Old Standard TT"/>
                <a:hlinkClick r:id="rId2"/>
              </a:rPr>
              <a:t>Evaluating Machine Learning algorithms for Fake News Detection by </a:t>
            </a:r>
            <a:r>
              <a:rPr lang="en-US" spc="-1" dirty="0" err="1">
                <a:latin typeface="Old Standard TT"/>
                <a:hlinkClick r:id="rId2"/>
              </a:rPr>
              <a:t>Shloka</a:t>
            </a:r>
            <a:r>
              <a:rPr lang="en-US" spc="-1" dirty="0">
                <a:latin typeface="Old Standard TT"/>
                <a:hlinkClick r:id="rId2"/>
              </a:rPr>
              <a:t> Gilda.</a:t>
            </a:r>
            <a:endParaRPr lang="en-US" spc="-1" dirty="0">
              <a:latin typeface="Old Standard TT"/>
            </a:endParaRPr>
          </a:p>
          <a:p>
            <a:pPr marL="51507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latin typeface="Old Standard TT"/>
                <a:hlinkClick r:id="rId3"/>
              </a:rPr>
              <a:t>Fake News Detection on Social Media: A Data Mining Perspective</a:t>
            </a:r>
            <a:r>
              <a:rPr lang="en-IN" spc="-1" dirty="0">
                <a:latin typeface="Old Standard TT"/>
                <a:hlinkClick r:id="rId3"/>
              </a:rPr>
              <a:t> by</a:t>
            </a:r>
            <a:r>
              <a:rPr lang="en-IN" dirty="0">
                <a:latin typeface="Old Standard TT"/>
                <a:hlinkClick r:id="rId3"/>
              </a:rPr>
              <a:t> </a:t>
            </a:r>
            <a:r>
              <a:rPr lang="en-IN" spc="-1" dirty="0">
                <a:latin typeface="Old Standard TT"/>
                <a:hlinkClick r:id="rId3"/>
              </a:rPr>
              <a:t>Kai </a:t>
            </a:r>
            <a:r>
              <a:rPr lang="en-IN" spc="-1" dirty="0" err="1">
                <a:latin typeface="Old Standard TT"/>
                <a:hlinkClick r:id="rId3"/>
              </a:rPr>
              <a:t>Shu</a:t>
            </a:r>
            <a:r>
              <a:rPr lang="en-IN" spc="-1" dirty="0">
                <a:latin typeface="Old Standard TT"/>
                <a:hlinkClick r:id="rId3"/>
              </a:rPr>
              <a:t> and Amy </a:t>
            </a:r>
            <a:r>
              <a:rPr lang="en-IN" spc="-1" dirty="0" err="1">
                <a:latin typeface="Old Standard TT"/>
                <a:hlinkClick r:id="rId3"/>
              </a:rPr>
              <a:t>Sliva</a:t>
            </a:r>
            <a:r>
              <a:rPr lang="en-IN" spc="-1" dirty="0">
                <a:latin typeface="Old Standard TT"/>
                <a:hlinkClick r:id="rId3"/>
              </a:rPr>
              <a:t>.</a:t>
            </a:r>
            <a:endParaRPr lang="en-US" spc="-1" dirty="0">
              <a:latin typeface="Old Standard TT"/>
            </a:endParaRPr>
          </a:p>
          <a:p>
            <a:pPr marL="51507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pc="-1" dirty="0">
                <a:hlinkClick r:id="rId4"/>
              </a:rPr>
              <a:t>https://www.tutorialspoint.com/flask/index.html</a:t>
            </a:r>
            <a:endParaRPr lang="en-IN" spc="-1" dirty="0"/>
          </a:p>
          <a:p>
            <a:pPr marL="51507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200" b="1" strike="noStrike" spc="-1">
                <a:solidFill>
                  <a:srgbClr val="FFFBF0"/>
                </a:solidFill>
                <a:latin typeface="Times New Roman"/>
                <a:ea typeface="Times New Roman"/>
              </a:rPr>
              <a:t>Thank You</a:t>
            </a:r>
            <a:endParaRPr lang="en-IN" sz="42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1497" y="2239469"/>
            <a:ext cx="811800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1. Project Conception and Initiation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1.1 Objectives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>
                <a:latin typeface="Old Standard TT"/>
                <a:cs typeface="Arial"/>
              </a:rPr>
              <a:t>To implement TF-IDF Vectorizer for automatic classification of text into positive and negative vectors.</a:t>
            </a:r>
          </a:p>
          <a:p>
            <a:pPr marL="457200" indent="-342360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>
                <a:latin typeface="Old Standard TT"/>
                <a:cs typeface="Arial"/>
              </a:rPr>
              <a:t>To compare various classification techniques in such a way that it can easily predict the false news as soon as the user enters the data.</a:t>
            </a:r>
          </a:p>
          <a:p>
            <a:pPr marL="457200" indent="-342360">
              <a:lnSpc>
                <a:spcPct val="150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>
                <a:latin typeface="Old Standard TT"/>
                <a:cs typeface="Arial"/>
              </a:rPr>
              <a:t>To process the system to obtain the better accuracy results.</a:t>
            </a:r>
            <a:endParaRPr lang="en-IN" sz="1800" b="0" strike="noStrike" spc="-1" dirty="0">
              <a:latin typeface="Old Standard TT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278CC80-6104-4CFD-9AD5-2DC3032E3F20}"/>
              </a:ext>
            </a:extLst>
          </p:cNvPr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latin typeface="Times New Roman"/>
                <a:ea typeface="Times New Roman"/>
              </a:rPr>
              <a:t>1.2 Literature Review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DD0C041-549A-4D3B-9AA8-DCF07FD9392C}"/>
              </a:ext>
            </a:extLst>
          </p:cNvPr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400" b="0" strike="noStrike" spc="-1" dirty="0">
                <a:latin typeface="Old Standard TT"/>
                <a:ea typeface="Old Standard TT"/>
              </a:rPr>
              <a:t>Paper 1: </a:t>
            </a:r>
            <a:r>
              <a:rPr lang="en-US" sz="1400" spc="-1" dirty="0">
                <a:latin typeface="Old Standard TT"/>
              </a:rPr>
              <a:t>Evaluating Machine Learning algorithms for Fake News Detection by Shloka Gilda.</a:t>
            </a:r>
          </a:p>
          <a:p>
            <a:pPr marL="572040" lvl="1">
              <a:lnSpc>
                <a:spcPct val="115000"/>
              </a:lnSpc>
              <a:buClr>
                <a:srgbClr val="000000"/>
              </a:buClr>
            </a:pPr>
            <a:r>
              <a:rPr lang="en-IN" sz="1300" b="0" strike="noStrike" spc="-1" dirty="0">
                <a:latin typeface="Old Standard TT"/>
                <a:ea typeface="Old Standard TT"/>
              </a:rPr>
              <a:t>	In this paper, the author used </a:t>
            </a:r>
            <a:r>
              <a:rPr lang="en-US" sz="1300" spc="-1" dirty="0">
                <a:latin typeface="Old Standard TT"/>
              </a:rPr>
              <a:t>Bi-Gram Count Vectorizer and Probabilistic Context-Free Grammar 	(PCFG) to detect deceptions.</a:t>
            </a:r>
            <a:r>
              <a:rPr lang="en-IN" sz="1300" spc="-1" dirty="0">
                <a:latin typeface="Old Standard TT"/>
              </a:rPr>
              <a:t>  </a:t>
            </a:r>
            <a:r>
              <a:rPr lang="en-IN" sz="1300" b="0" strike="noStrike" spc="-1" dirty="0">
                <a:latin typeface="Old Standard TT"/>
                <a:ea typeface="Old Standard TT"/>
              </a:rPr>
              <a:t>                      </a:t>
            </a:r>
          </a:p>
          <a:p>
            <a:pPr marL="572040" lvl="1">
              <a:lnSpc>
                <a:spcPct val="115000"/>
              </a:lnSpc>
              <a:buClr>
                <a:srgbClr val="000000"/>
              </a:buClr>
            </a:pPr>
            <a:endParaRPr lang="en-IN" sz="1400" b="0" strike="noStrike" spc="-1" dirty="0">
              <a:latin typeface="Old Standard TT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400" b="0" strike="noStrike" spc="-1" dirty="0">
                <a:latin typeface="Old Standard TT"/>
                <a:ea typeface="Old Standard TT"/>
              </a:rPr>
              <a:t>Paper 2 : </a:t>
            </a:r>
            <a:r>
              <a:rPr lang="en-US" sz="1400" spc="-1" dirty="0">
                <a:latin typeface="Old Standard TT"/>
              </a:rPr>
              <a:t>Fake News Detection on Social Media: A Data Mining Perspective</a:t>
            </a:r>
            <a:r>
              <a:rPr lang="en-IN" sz="1400" spc="-1" dirty="0">
                <a:latin typeface="Old Standard TT"/>
              </a:rPr>
              <a:t> by</a:t>
            </a:r>
            <a:r>
              <a:rPr lang="en-IN" sz="1400" dirty="0">
                <a:latin typeface="Old Standard TT"/>
              </a:rPr>
              <a:t> </a:t>
            </a:r>
            <a:r>
              <a:rPr lang="en-IN" sz="1400" spc="-1" dirty="0">
                <a:latin typeface="Old Standard TT"/>
              </a:rPr>
              <a:t>Kai Shu and Amy </a:t>
            </a:r>
            <a:r>
              <a:rPr lang="en-IN" sz="1400" spc="-1" dirty="0" err="1">
                <a:latin typeface="Old Standard TT"/>
              </a:rPr>
              <a:t>Sliva</a:t>
            </a:r>
            <a:r>
              <a:rPr lang="en-IN" sz="1400" spc="-1" dirty="0">
                <a:latin typeface="Old Standard TT"/>
              </a:rPr>
              <a:t>.</a:t>
            </a:r>
          </a:p>
          <a:p>
            <a:pPr marL="572040" lvl="1">
              <a:lnSpc>
                <a:spcPct val="115000"/>
              </a:lnSpc>
              <a:buClr>
                <a:srgbClr val="000000"/>
              </a:buClr>
            </a:pPr>
            <a:r>
              <a:rPr lang="en-IN" sz="1400" spc="-1" dirty="0">
                <a:latin typeface="Old Standard TT"/>
              </a:rPr>
              <a:t>	</a:t>
            </a:r>
            <a:r>
              <a:rPr lang="en-IN" sz="1300" spc="-1" dirty="0">
                <a:latin typeface="Old Standard TT"/>
              </a:rPr>
              <a:t>This paper, </a:t>
            </a:r>
            <a:r>
              <a:rPr lang="en-US" sz="1300" spc="-1" dirty="0">
                <a:latin typeface="Old Standard TT"/>
              </a:rPr>
              <a:t>proposes a general two-phase data mining framework that includes feature extraction 		and modeling, analyzing data sets, and confusion matrix for detecting fake news.</a:t>
            </a:r>
            <a:r>
              <a:rPr lang="en-IN" sz="1300" spc="-1" dirty="0">
                <a:latin typeface="Old Standard TT"/>
              </a:rPr>
              <a:t>  </a:t>
            </a:r>
          </a:p>
          <a:p>
            <a:pPr marL="572040" lvl="1">
              <a:lnSpc>
                <a:spcPct val="115000"/>
              </a:lnSpc>
              <a:buClr>
                <a:srgbClr val="000000"/>
              </a:buClr>
            </a:pPr>
            <a:r>
              <a:rPr lang="en-IN" sz="1400" spc="-1" dirty="0">
                <a:latin typeface="Old Standard TT"/>
              </a:rPr>
              <a:t>                  </a:t>
            </a: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400" b="0" strike="noStrike" spc="-1" dirty="0">
                <a:latin typeface="Old Standard TT"/>
                <a:ea typeface="Old Standard TT"/>
              </a:rPr>
              <a:t>Paper 3</a:t>
            </a:r>
            <a:r>
              <a:rPr lang="en-IN" sz="1200" spc="-1" dirty="0">
                <a:latin typeface="Old Standard TT"/>
                <a:ea typeface="Old Standard TT"/>
              </a:rPr>
              <a:t>: </a:t>
            </a:r>
            <a:r>
              <a:rPr lang="en-US" sz="1400" spc="-1" dirty="0">
                <a:latin typeface="Old Standard TT"/>
              </a:rPr>
              <a:t>Fake News Detection using Naive Bayes classifier by </a:t>
            </a:r>
            <a:r>
              <a:rPr lang="en-US" sz="1400" spc="-1" dirty="0" err="1">
                <a:latin typeface="Old Standard TT"/>
              </a:rPr>
              <a:t>Mykhailo</a:t>
            </a:r>
            <a:r>
              <a:rPr lang="en-US" sz="1400" spc="-1" dirty="0">
                <a:latin typeface="Old Standard TT"/>
              </a:rPr>
              <a:t> </a:t>
            </a:r>
            <a:r>
              <a:rPr lang="en-US" sz="1400" spc="-1" dirty="0" err="1">
                <a:latin typeface="Old Standard TT"/>
              </a:rPr>
              <a:t>Granik</a:t>
            </a:r>
            <a:r>
              <a:rPr lang="en-US" sz="1400" spc="-1" dirty="0">
                <a:latin typeface="Old Standard TT"/>
              </a:rPr>
              <a:t> and Volodymyr </a:t>
            </a:r>
            <a:r>
              <a:rPr lang="en-US" sz="1400" spc="-1" dirty="0" err="1">
                <a:latin typeface="Old Standard TT"/>
              </a:rPr>
              <a:t>Mesyura</a:t>
            </a:r>
            <a:r>
              <a:rPr lang="en-US" sz="1400" spc="-1" dirty="0">
                <a:latin typeface="Old Standard TT"/>
              </a:rPr>
              <a:t>.</a:t>
            </a:r>
          </a:p>
          <a:p>
            <a:pPr marL="572040" lvl="1">
              <a:lnSpc>
                <a:spcPct val="115000"/>
              </a:lnSpc>
              <a:buClr>
                <a:srgbClr val="000000"/>
              </a:buClr>
            </a:pPr>
            <a:r>
              <a:rPr lang="en-US" sz="1400" spc="-1" dirty="0">
                <a:latin typeface="Old Standard TT"/>
              </a:rPr>
              <a:t>	</a:t>
            </a:r>
            <a:r>
              <a:rPr lang="en-US" sz="1300" spc="-1" dirty="0">
                <a:latin typeface="Old Standard TT"/>
              </a:rPr>
              <a:t>This article describes a simple method of fake news detection based on one of the artificial 		intelligence algorithms called the Naive Bayes classifier</a:t>
            </a:r>
            <a:endParaRPr lang="en-IN" sz="1300" spc="-1" dirty="0">
              <a:latin typeface="Old Standard TT"/>
            </a:endParaRPr>
          </a:p>
        </p:txBody>
      </p:sp>
    </p:spTree>
    <p:extLst>
      <p:ext uri="{BB962C8B-B14F-4D97-AF65-F5344CB8AC3E}">
        <p14:creationId xmlns:p14="http://schemas.microsoft.com/office/powerpoint/2010/main" val="3748914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1.3 Problem Definition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14840">
              <a:lnSpc>
                <a:spcPct val="115000"/>
              </a:lnSpc>
              <a:buClr>
                <a:srgbClr val="000000"/>
              </a:buClr>
            </a:pPr>
            <a:endParaRPr lang="en-IN" dirty="0">
              <a:latin typeface="Old Standard TT"/>
              <a:cs typeface="Times New Roman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>
                <a:latin typeface="Old Standard TT"/>
                <a:cs typeface="Times New Roman"/>
              </a:rPr>
              <a:t>Fake news is a type of misleading information that misleads or deceives user.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endParaRPr lang="en-IN" dirty="0">
              <a:latin typeface="Old Standard TT"/>
              <a:cs typeface="Times New Roman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>
                <a:latin typeface="Old Standard TT"/>
                <a:cs typeface="Times New Roman"/>
              </a:rPr>
              <a:t>With the growth of social media and other sources these things have become one of the major problems for online social media content providers.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endParaRPr lang="en-IN" dirty="0">
              <a:latin typeface="Old Standard TT"/>
            </a:endParaRPr>
          </a:p>
          <a:p>
            <a:pPr marL="457200" lvl="2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altLang="en-US" dirty="0">
                <a:solidFill>
                  <a:srgbClr val="000000"/>
                </a:solidFill>
                <a:latin typeface="Old Standard TT"/>
                <a:cs typeface="Times New Roman"/>
              </a:rPr>
              <a:t>The proliferation of fake news on social media and Internet is deceiving people to an extent which needs to be stopped.</a:t>
            </a:r>
            <a:endParaRPr lang="en-IN" dirty="0">
              <a:latin typeface="Old Standard TT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1.4 Scope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>
                <a:latin typeface="Old Standard TT"/>
                <a:cs typeface="Arial"/>
              </a:rPr>
              <a:t>Can be used for reducing the time required to search for a place leading to quicker decision making with respect to places to visit.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</a:t>
            </a:r>
            <a:endParaRPr lang="en-IN" sz="1800" b="0" strike="noStrike" spc="-1" dirty="0">
              <a:latin typeface="Old Standard TT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dirty="0">
                <a:latin typeface="Old Standard TT"/>
                <a:cs typeface="Arial"/>
              </a:rPr>
              <a:t>Automatic fake news detection may be done using the latest news and training the model regularly to get the best results. So this can be used as a filter to upload the news.</a:t>
            </a: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</a:t>
            </a:r>
            <a:endParaRPr lang="en-IN" sz="1800" b="0" strike="noStrike" spc="-1" dirty="0">
              <a:latin typeface="Old Standard TT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IN" sz="30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1.5 Technology stack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14105" y="932155"/>
            <a:ext cx="8519760" cy="3023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109220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dirty="0">
              <a:latin typeface="Times New Roman"/>
              <a:cs typeface="Arial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Back end: </a:t>
            </a:r>
            <a:r>
              <a:rPr lang="en-IN" dirty="0">
                <a:latin typeface="Old Standard TT"/>
                <a:cs typeface="Arial"/>
              </a:rPr>
              <a:t>Python 3.8 in Jupyter, Flask. </a:t>
            </a: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     </a:t>
            </a:r>
            <a:endParaRPr lang="en-IN" sz="1800" b="0" strike="noStrike" spc="-1" dirty="0">
              <a:latin typeface="Old Standard TT"/>
            </a:endParaRPr>
          </a:p>
          <a:p>
            <a:pPr marL="457200" indent="-342360">
              <a:lnSpc>
                <a:spcPct val="115000"/>
              </a:lnSpc>
              <a:buClr>
                <a:srgbClr val="000000"/>
              </a:buClr>
              <a:buFont typeface="Old Standard TT"/>
              <a:buChar char="●"/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Front end: </a:t>
            </a:r>
            <a:r>
              <a:rPr lang="en-IN" dirty="0">
                <a:latin typeface="Old Standard TT"/>
                <a:cs typeface="Arial"/>
              </a:rPr>
              <a:t>HTML &amp; CSS</a:t>
            </a:r>
            <a:endParaRPr lang="en-IN" sz="1800" b="0" strike="noStrike" spc="-1" dirty="0">
              <a:latin typeface="Old Standard TT"/>
            </a:endParaRPr>
          </a:p>
          <a:p>
            <a:pPr marL="114840">
              <a:lnSpc>
                <a:spcPct val="115000"/>
              </a:lnSpc>
              <a:buClr>
                <a:srgbClr val="000000"/>
              </a:buClr>
            </a:pPr>
            <a:r>
              <a:rPr lang="en-IN" sz="1800" b="0" strike="noStrike" spc="-1" dirty="0">
                <a:solidFill>
                  <a:srgbClr val="000000"/>
                </a:solidFill>
                <a:latin typeface="Old Standard TT"/>
                <a:ea typeface="Old Standard TT"/>
              </a:rPr>
              <a:t>                       </a:t>
            </a:r>
            <a:endParaRPr lang="en-IN" sz="1800" b="0" strike="noStrike" spc="-1" dirty="0">
              <a:latin typeface="Arial"/>
            </a:endParaRPr>
          </a:p>
          <a:p>
            <a:pPr marL="457200" indent="-2278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48150" y="2257888"/>
            <a:ext cx="4167360" cy="152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IN" sz="42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2. Project Design</a:t>
            </a:r>
            <a:endParaRPr lang="en-IN" sz="42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25234" y="3779968"/>
            <a:ext cx="8118000" cy="78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771</Words>
  <Application>Microsoft Office PowerPoint</Application>
  <PresentationFormat>On-screen Show (16:9)</PresentationFormat>
  <Paragraphs>86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DejaVu Sans</vt:lpstr>
      <vt:lpstr>Old Standard TT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Classifers Comparision:</vt:lpstr>
      <vt:lpstr>PowerPoint Presentation</vt:lpstr>
      <vt:lpstr>PowerPoint Presentation</vt:lpstr>
      <vt:lpstr>Contact Page</vt:lpstr>
      <vt:lpstr>Prediction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lenovo</dc:creator>
  <dc:description/>
  <cp:lastModifiedBy>Abdul Samad</cp:lastModifiedBy>
  <cp:revision>40</cp:revision>
  <dcterms:modified xsi:type="dcterms:W3CDTF">2022-05-10T04:48:48Z</dcterms:modified>
  <dc:language>en-IN</dc:language>
</cp:coreProperties>
</file>