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60" r:id="rId6"/>
    <p:sldId id="279" r:id="rId7"/>
    <p:sldId id="262" r:id="rId8"/>
    <p:sldId id="263" r:id="rId9"/>
    <p:sldId id="264" r:id="rId10"/>
    <p:sldId id="266" r:id="rId11"/>
    <p:sldId id="267" r:id="rId12"/>
    <p:sldId id="288" r:id="rId13"/>
    <p:sldId id="272" r:id="rId14"/>
    <p:sldId id="283" r:id="rId15"/>
    <p:sldId id="290" r:id="rId16"/>
    <p:sldId id="291" r:id="rId17"/>
    <p:sldId id="292" r:id="rId18"/>
    <p:sldId id="284" r:id="rId19"/>
    <p:sldId id="285" r:id="rId20"/>
    <p:sldId id="286" r:id="rId21"/>
    <p:sldId id="287" r:id="rId22"/>
    <p:sldId id="274" r:id="rId23"/>
    <p:sldId id="282" r:id="rId24"/>
    <p:sldId id="275" r:id="rId25"/>
    <p:sldId id="280" r:id="rId26"/>
    <p:sldId id="281" r:id="rId27"/>
    <p:sldId id="276" r:id="rId28"/>
    <p:sldId id="278" r:id="rId2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87" autoAdjust="0"/>
  </p:normalViewPr>
  <p:slideViewPr>
    <p:cSldViewPr snapToGrid="0">
      <p:cViewPr varScale="1">
        <p:scale>
          <a:sx n="107" d="100"/>
          <a:sy n="107" d="100"/>
        </p:scale>
        <p:origin x="84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3920-ED1E-425A-9F6F-3353EC1958D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89678-E3A4-4794-B357-679165EF1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8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9678-E3A4-4794-B357-679165EF178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2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reinforcement-learning/" TargetMode="External"/><Relationship Id="rId2" Type="http://schemas.openxmlformats.org/officeDocument/2006/relationships/hyperlink" Target="https://www.geeksforgeeks.org/passive-aggressive-classifier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utorialspoint.com/flask/index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30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Department of Information Technology</a:t>
            </a:r>
            <a:endParaRPr lang="en-IN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NBA Accredited</a:t>
            </a:r>
            <a:r>
              <a:t/>
            </a:r>
            <a:br/>
            <a:r>
              <a:rPr lang="en-IN" sz="2400" b="0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r>
              <a:t/>
            </a:r>
            <a:br/>
            <a:r>
              <a:rPr lang="en-IN" sz="2400" b="0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G.B.Road,Kasarvadavli, Thane(W), Mumbai-400615</a:t>
            </a:r>
            <a:r>
              <a:t/>
            </a:r>
            <a:br/>
            <a:r>
              <a:rPr lang="en-IN" sz="2400" b="0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r>
              <a:t/>
            </a:r>
            <a:br/>
            <a:r>
              <a:rPr lang="en-IN" sz="2400" b="0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Academic Year 2020-2021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2.1 Proposed System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latin typeface="Old Standard TT"/>
              </a:rPr>
              <a:t>We first train a machine learning model using Passive-Aggressive classifier and TF-IDF vectorizer on a given dataset.</a:t>
            </a:r>
            <a:endParaRPr lang="en-IN" sz="1800" b="0" strike="noStrike" spc="-1" dirty="0">
              <a:latin typeface="Old Standard TT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latin typeface="Old Standard TT"/>
              </a:rPr>
              <a:t>We use an HTML document to get a news as an input from the user.</a:t>
            </a:r>
            <a:endParaRPr lang="en-IN" sz="1800" b="0" strike="noStrike" spc="-1" dirty="0">
              <a:latin typeface="Old Standard TT"/>
            </a:endParaRPr>
          </a:p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latin typeface="Old Standard TT"/>
              </a:rPr>
              <a:t>The input is further passed to the ML model which returns whether the given news is true or false.</a:t>
            </a:r>
            <a:endParaRPr lang="en-IN" sz="1800" b="0" strike="noStrike" spc="-1" dirty="0">
              <a:latin typeface="Old Standard TT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02522" y="6322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2.2 Design(Flow Of Modules)</a:t>
            </a:r>
            <a:endParaRPr lang="en-IN" sz="30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1" y="896645"/>
            <a:ext cx="3898291" cy="34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</a:rPr>
              <a:t>3. Implementation</a:t>
            </a:r>
            <a:endParaRPr lang="en-IN" sz="4200" b="1" strike="noStrike" spc="-1">
              <a:solidFill>
                <a:srgbClr val="FFFBF0"/>
              </a:solidFill>
              <a:latin typeface="Old Standard TT"/>
              <a:ea typeface="Old Standard TT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891" y="351078"/>
            <a:ext cx="131959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Home Page: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1" y="1120873"/>
            <a:ext cx="5791090" cy="31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8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660" y="351078"/>
            <a:ext cx="1140056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About Us: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0" y="1092018"/>
            <a:ext cx="6189592" cy="30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63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32" y="230820"/>
            <a:ext cx="1298405" cy="719091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2" y="1067607"/>
            <a:ext cx="5598160" cy="27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5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86" y="213065"/>
            <a:ext cx="2053007" cy="719091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" r="5739" b="18200"/>
          <a:stretch/>
        </p:blipFill>
        <p:spPr bwMode="auto">
          <a:xfrm>
            <a:off x="335086" y="1110911"/>
            <a:ext cx="6864704" cy="3017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604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49C359-CA95-4994-B6B5-74745C72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9" y="127747"/>
            <a:ext cx="3825688" cy="4820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58947C-08D8-4478-A8CD-F6A42711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803" y="127747"/>
            <a:ext cx="4691545" cy="48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3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CC9CD11-3242-4D97-93BB-35DD0E49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9" y="141125"/>
            <a:ext cx="8094289" cy="47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02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FFF75C-82DA-4D49-9982-D3364628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7" y="123925"/>
            <a:ext cx="3997521" cy="4815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8CA247-750A-4913-93C1-A5AEA8BBE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686"/>
          <a:stretch/>
        </p:blipFill>
        <p:spPr>
          <a:xfrm>
            <a:off x="4644706" y="143880"/>
            <a:ext cx="4328227" cy="21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1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Times New Roman"/>
                <a:ea typeface="Times New Roman"/>
              </a:rPr>
              <a:t>                                                    A Project Report on</a:t>
            </a:r>
            <a:r>
              <a:rPr dirty="0"/>
              <a:t/>
            </a:r>
            <a:br>
              <a:rPr dirty="0"/>
            </a:br>
            <a:r>
              <a:rPr lang="en-IN" sz="2400" b="1" strike="noStrike" spc="-1" dirty="0">
                <a:latin typeface="Times New Roman"/>
                <a:ea typeface="Times New Roman"/>
              </a:rPr>
              <a:t>Fake News Detection System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Submitted in partial fulfilment of the degree of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Bachelor of Engineering(Sem-8)</a:t>
            </a: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</a:t>
            </a:r>
            <a:r>
              <a:rPr dirty="0"/>
              <a:t/>
            </a:r>
            <a:br>
              <a:rPr dirty="0"/>
            </a:br>
            <a:r>
              <a:rPr lang="en-I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INFORMATION TECHNOLOGY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By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Abdul Samad Ansari(19104022)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Ekta Gujar(19104026)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Sindura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 </a:t>
            </a:r>
            <a:r>
              <a:rPr lang="en-IN" sz="18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Dasi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(19104015)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Under the Guidance of</a:t>
            </a:r>
            <a:r>
              <a:rPr dirty="0"/>
              <a:t/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Prof. </a:t>
            </a:r>
            <a:r>
              <a:rPr lang="en-IN" spc="-1" dirty="0" err="1">
                <a:solidFill>
                  <a:srgbClr val="FFFBF0"/>
                </a:solidFill>
                <a:latin typeface="Times New Roman"/>
              </a:rPr>
              <a:t>Y</a:t>
            </a:r>
            <a:r>
              <a:rPr lang="en-IN" sz="18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aminee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 Patil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06B6E59-3BEE-4869-BD19-C9084883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3" y="1584419"/>
            <a:ext cx="8881093" cy="19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85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4. Result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Result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64717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Using Passive Aggressive classifier we have created a model that can classify a news as fake or real.</a:t>
            </a:r>
          </a:p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User can enter a news and get prediction of whether the entered news is true or fake by the system.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dirty="0">
                <a:latin typeface="Times New Roman"/>
                <a:cs typeface="Arial"/>
              </a:rPr>
              <a:t>                    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US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150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6. Conclusion and Future Scope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64717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 Thus a machine learning model and a website has been created to verify the authenticity of a news.</a:t>
            </a:r>
            <a:endParaRPr lang="en-US" sz="7200" dirty="0">
              <a:latin typeface="Times New Roman"/>
              <a:cs typeface="Arial"/>
            </a:endParaRPr>
          </a:p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With the help of Machine Learning we have created  prediction model which gives the accuracy above 90%. 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US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248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Future Scope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This project can be further enhanced to provide greater flexibility and performance with certain modification whenever necessary.  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 marL="400590" indent="-28575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Deep fake learning which can be help to detect fake image . </a:t>
            </a:r>
          </a:p>
          <a:p>
            <a:pPr marL="400590" indent="-28575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 marL="400590" indent="-28575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Deep learning machine learning to get more accurate result.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764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1507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hlinkClick r:id="rId2"/>
              </a:rPr>
              <a:t>https://www.geeksforgeeks.org/passive-aggressive-classifiers/</a:t>
            </a:r>
            <a:endParaRPr lang="en-IN" spc="-1" dirty="0">
              <a:hlinkClick r:id="rId3"/>
            </a:endParaRPr>
          </a:p>
          <a:p>
            <a:pPr marL="51507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hlinkClick r:id="rId3"/>
              </a:rPr>
              <a:t>https://www.geeksforgeeks.org/what-is-reinforcement-learning/</a:t>
            </a:r>
            <a:endParaRPr lang="en-IN" spc="-1" dirty="0"/>
          </a:p>
          <a:p>
            <a:pPr marL="51507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hlinkClick r:id="rId4"/>
              </a:rPr>
              <a:t>https://www.tutorialspoint.com/flask/index.html</a:t>
            </a:r>
            <a:endParaRPr lang="en-IN" spc="-1" dirty="0"/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1.Project Conception and Initiation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1.1 Objectives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To implement TF-IDF Vectorizer for automatic classification of text into positive and negative vectors.</a:t>
            </a:r>
          </a:p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To design the system using Passive-Aggressive algorithm in such a way that it can easily predict the false news as soon as the user enters the data.</a:t>
            </a:r>
          </a:p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To process the system to obtain the better accuracy results.</a:t>
            </a:r>
            <a:endParaRPr lang="en-IN" sz="1800" b="0" strike="noStrike" spc="-1" dirty="0">
              <a:latin typeface="Old Standard TT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F278CC80-6104-4CFD-9AD5-2DC3032E3F20}"/>
              </a:ext>
            </a:extLst>
          </p:cNvPr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latin typeface="Times New Roman"/>
                <a:ea typeface="Times New Roman"/>
              </a:rPr>
              <a:t>1.2 Literature Review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5DD0C041-549A-4D3B-9AA8-DCF07FD9392C}"/>
              </a:ext>
            </a:extLst>
          </p:cNvPr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400" b="0" strike="noStrike" spc="-1" dirty="0">
                <a:latin typeface="Old Standard TT"/>
                <a:ea typeface="Old Standard TT"/>
              </a:rPr>
              <a:t>Paper 1: </a:t>
            </a:r>
            <a:r>
              <a:rPr lang="en-US" sz="1400" spc="-1" dirty="0">
                <a:latin typeface="Old Standard TT"/>
              </a:rPr>
              <a:t>Evaluating Machine Learning algorithms for Fake News Detection by Shloka Gilda.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r>
              <a:rPr lang="en-IN" sz="1300" b="0" strike="noStrike" spc="-1" dirty="0">
                <a:latin typeface="Old Standard TT"/>
                <a:ea typeface="Old Standard TT"/>
              </a:rPr>
              <a:t>	In this paper, the author used </a:t>
            </a:r>
            <a:r>
              <a:rPr lang="en-US" sz="1300" spc="-1" dirty="0">
                <a:latin typeface="Old Standard TT"/>
              </a:rPr>
              <a:t>Bi-Gram Count Vectorizer and Probabilistic Context-Free Grammar 	(PCFG) to detect deceptions.</a:t>
            </a:r>
            <a:r>
              <a:rPr lang="en-IN" sz="1300" spc="-1" dirty="0">
                <a:latin typeface="Old Standard TT"/>
              </a:rPr>
              <a:t>  </a:t>
            </a:r>
            <a:r>
              <a:rPr lang="en-IN" sz="1300" b="0" strike="noStrike" spc="-1" dirty="0">
                <a:latin typeface="Old Standard TT"/>
                <a:ea typeface="Old Standard TT"/>
              </a:rPr>
              <a:t>                      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endParaRPr lang="en-IN" sz="1400" b="0" strike="noStrike" spc="-1" dirty="0">
              <a:latin typeface="Old Standard TT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400" b="0" strike="noStrike" spc="-1" dirty="0">
                <a:latin typeface="Old Standard TT"/>
                <a:ea typeface="Old Standard TT"/>
              </a:rPr>
              <a:t>Paper 2 : </a:t>
            </a:r>
            <a:r>
              <a:rPr lang="en-US" sz="1400" spc="-1" dirty="0">
                <a:latin typeface="Old Standard TT"/>
              </a:rPr>
              <a:t>Fake News Detection on Social Media: A Data Mining Perspective</a:t>
            </a:r>
            <a:r>
              <a:rPr lang="en-IN" sz="1400" spc="-1" dirty="0">
                <a:latin typeface="Old Standard TT"/>
              </a:rPr>
              <a:t> by</a:t>
            </a:r>
            <a:r>
              <a:rPr lang="en-IN" sz="1400" dirty="0">
                <a:latin typeface="Old Standard TT"/>
              </a:rPr>
              <a:t> </a:t>
            </a:r>
            <a:r>
              <a:rPr lang="en-IN" sz="1400" spc="-1" dirty="0">
                <a:latin typeface="Old Standard TT"/>
              </a:rPr>
              <a:t>Kai Shu and Amy </a:t>
            </a:r>
            <a:r>
              <a:rPr lang="en-IN" sz="1400" spc="-1" dirty="0" err="1">
                <a:latin typeface="Old Standard TT"/>
              </a:rPr>
              <a:t>Sliva</a:t>
            </a:r>
            <a:r>
              <a:rPr lang="en-IN" sz="1400" spc="-1" dirty="0">
                <a:latin typeface="Old Standard TT"/>
              </a:rPr>
              <a:t>.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r>
              <a:rPr lang="en-IN" sz="1400" spc="-1" dirty="0">
                <a:latin typeface="Old Standard TT"/>
              </a:rPr>
              <a:t>	</a:t>
            </a:r>
            <a:r>
              <a:rPr lang="en-IN" sz="1300" spc="-1" dirty="0">
                <a:latin typeface="Old Standard TT"/>
              </a:rPr>
              <a:t>This paper, </a:t>
            </a:r>
            <a:r>
              <a:rPr lang="en-US" sz="1300" spc="-1" dirty="0">
                <a:latin typeface="Old Standard TT"/>
              </a:rPr>
              <a:t>proposes a general two-phase data mining framework that includes feature extraction 		and modeling, analyzing data sets, and confusion matrix for detecting fake news.</a:t>
            </a:r>
            <a:r>
              <a:rPr lang="en-IN" sz="1300" spc="-1" dirty="0">
                <a:latin typeface="Old Standard TT"/>
              </a:rPr>
              <a:t>  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r>
              <a:rPr lang="en-IN" sz="1400" spc="-1" dirty="0">
                <a:latin typeface="Old Standard TT"/>
              </a:rPr>
              <a:t>                  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400" b="0" strike="noStrike" spc="-1" dirty="0">
                <a:latin typeface="Old Standard TT"/>
                <a:ea typeface="Old Standard TT"/>
              </a:rPr>
              <a:t>Paper 3</a:t>
            </a:r>
            <a:r>
              <a:rPr lang="en-IN" sz="1200" spc="-1" dirty="0">
                <a:latin typeface="Old Standard TT"/>
                <a:ea typeface="Old Standard TT"/>
              </a:rPr>
              <a:t>: </a:t>
            </a:r>
            <a:r>
              <a:rPr lang="en-US" sz="1400" spc="-1" dirty="0">
                <a:latin typeface="Old Standard TT"/>
              </a:rPr>
              <a:t>Fake News Detection using Naive Bayes classifier by </a:t>
            </a:r>
            <a:r>
              <a:rPr lang="en-US" sz="1400" spc="-1" dirty="0" err="1">
                <a:latin typeface="Old Standard TT"/>
              </a:rPr>
              <a:t>Mykhailo</a:t>
            </a:r>
            <a:r>
              <a:rPr lang="en-US" sz="1400" spc="-1" dirty="0">
                <a:latin typeface="Old Standard TT"/>
              </a:rPr>
              <a:t> </a:t>
            </a:r>
            <a:r>
              <a:rPr lang="en-US" sz="1400" spc="-1" dirty="0" err="1">
                <a:latin typeface="Old Standard TT"/>
              </a:rPr>
              <a:t>Granik</a:t>
            </a:r>
            <a:r>
              <a:rPr lang="en-US" sz="1400" spc="-1" dirty="0">
                <a:latin typeface="Old Standard TT"/>
              </a:rPr>
              <a:t> and Volodymyr </a:t>
            </a:r>
            <a:r>
              <a:rPr lang="en-US" sz="1400" spc="-1" dirty="0" err="1">
                <a:latin typeface="Old Standard TT"/>
              </a:rPr>
              <a:t>Mesyura</a:t>
            </a:r>
            <a:r>
              <a:rPr lang="en-US" sz="1400" spc="-1" dirty="0">
                <a:latin typeface="Old Standard TT"/>
              </a:rPr>
              <a:t>.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r>
              <a:rPr lang="en-US" sz="1400" spc="-1" dirty="0">
                <a:latin typeface="Old Standard TT"/>
              </a:rPr>
              <a:t>	</a:t>
            </a:r>
            <a:r>
              <a:rPr lang="en-US" sz="1300" spc="-1" dirty="0">
                <a:latin typeface="Old Standard TT"/>
              </a:rPr>
              <a:t>This article describes a simple method of fake news detection based on one of the artificial 		intelligence algorithms called the Naive Bayes classifier</a:t>
            </a:r>
            <a:endParaRPr lang="en-IN" sz="1300" spc="-1" dirty="0">
              <a:latin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3748914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1.3 Problem Definition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IN" dirty="0">
              <a:latin typeface="Old Standard TT"/>
              <a:cs typeface="Times New Roman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Times New Roman"/>
              </a:rPr>
              <a:t>Fake news is a type of misleading information that misleads or deceives user.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IN" dirty="0">
              <a:latin typeface="Old Standard TT"/>
              <a:cs typeface="Times New Roman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Times New Roman"/>
              </a:rPr>
              <a:t>With the growth of social media and other sources these things have become one of the major problems for online social media content providers.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IN" dirty="0">
              <a:latin typeface="Old Standard TT"/>
            </a:endParaRPr>
          </a:p>
          <a:p>
            <a:pPr marL="457200" lvl="2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altLang="en-US" dirty="0">
                <a:solidFill>
                  <a:srgbClr val="000000"/>
                </a:solidFill>
                <a:latin typeface="Old Standard TT"/>
                <a:cs typeface="Times New Roman"/>
              </a:rPr>
              <a:t>The proliferation of fake news on social media and Internet is deceiving people to an extent which needs to be stopped.</a:t>
            </a:r>
            <a:endParaRPr lang="en-IN" dirty="0">
              <a:latin typeface="Old Standard TT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1.4 Scope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Can be used for reducing the time required to search for a place leading to quicker decision making with respect to places to visit.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</a:t>
            </a:r>
            <a:endParaRPr lang="en-IN" sz="1800" b="0" strike="noStrike" spc="-1" dirty="0">
              <a:latin typeface="Old Standard TT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Automatic fake news detection may be done using the latest news and training the model regularly to get the best results. So this can be used as a filter to upload the news.</a:t>
            </a: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</a:t>
            </a:r>
            <a:endParaRPr lang="en-IN" sz="1800" b="0" strike="noStrike" spc="-1" dirty="0">
              <a:latin typeface="Old Standard TT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1.5 Technology stack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4105" y="932155"/>
            <a:ext cx="8519760" cy="3023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0922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dirty="0">
              <a:latin typeface="Times New Roman"/>
              <a:cs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lang="en-IN" dirty="0">
                <a:latin typeface="Old Standard TT"/>
                <a:cs typeface="Arial"/>
              </a:rPr>
              <a:t>Python 3.8 in Jupyter is used for data pre-processing, model training and prediction. 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IN" dirty="0">
              <a:latin typeface="Old Standard TT"/>
              <a:cs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Operating System: windows 7 and above or Linux based OS or MAC OS.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</a:t>
            </a:r>
            <a:endParaRPr lang="en-IN" sz="1800" b="0" strike="noStrike" spc="-1" dirty="0">
              <a:latin typeface="Old Standard TT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lang="en-IN" dirty="0">
                <a:latin typeface="Old Standard TT"/>
                <a:cs typeface="Arial"/>
              </a:rPr>
              <a:t>HTML &amp; CSS</a:t>
            </a: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</a:t>
            </a:r>
            <a:endParaRPr lang="en-IN" sz="1800" b="0" strike="noStrike" spc="-1" dirty="0">
              <a:latin typeface="Old Standard TT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2. Project Design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25234" y="3779968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438</Words>
  <Application>Microsoft Office PowerPoint</Application>
  <PresentationFormat>On-screen Show (16:9)</PresentationFormat>
  <Paragraphs>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DejaVu Sans</vt:lpstr>
      <vt:lpstr>Old Standard TT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Page</vt:lpstr>
      <vt:lpstr>Prediction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Admin</cp:lastModifiedBy>
  <cp:revision>28</cp:revision>
  <dcterms:modified xsi:type="dcterms:W3CDTF">2022-04-24T16:40:52Z</dcterms:modified>
  <dc:language>en-IN</dc:language>
</cp:coreProperties>
</file>