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0" r:id="rId2"/>
    <p:sldId id="291" r:id="rId3"/>
    <p:sldId id="309" r:id="rId4"/>
    <p:sldId id="257" r:id="rId5"/>
    <p:sldId id="258" r:id="rId6"/>
    <p:sldId id="273" r:id="rId7"/>
    <p:sldId id="274" r:id="rId8"/>
    <p:sldId id="261" r:id="rId9"/>
    <p:sldId id="262" r:id="rId10"/>
    <p:sldId id="275" r:id="rId11"/>
    <p:sldId id="276" r:id="rId12"/>
    <p:sldId id="277" r:id="rId13"/>
    <p:sldId id="267" r:id="rId14"/>
    <p:sldId id="279" r:id="rId15"/>
    <p:sldId id="278" r:id="rId16"/>
    <p:sldId id="272" r:id="rId17"/>
    <p:sldId id="296" r:id="rId18"/>
    <p:sldId id="297" r:id="rId19"/>
    <p:sldId id="298" r:id="rId20"/>
    <p:sldId id="299" r:id="rId21"/>
    <p:sldId id="300" r:id="rId22"/>
    <p:sldId id="302" r:id="rId23"/>
    <p:sldId id="292" r:id="rId24"/>
    <p:sldId id="293" r:id="rId25"/>
    <p:sldId id="294" r:id="rId26"/>
    <p:sldId id="295" r:id="rId27"/>
    <p:sldId id="308" r:id="rId28"/>
    <p:sldId id="303" r:id="rId29"/>
    <p:sldId id="304" r:id="rId30"/>
    <p:sldId id="305" r:id="rId31"/>
    <p:sldId id="306" r:id="rId32"/>
    <p:sldId id="30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71" autoAdjust="0"/>
    <p:restoredTop sz="94660"/>
  </p:normalViewPr>
  <p:slideViewPr>
    <p:cSldViewPr snapToGrid="0">
      <p:cViewPr varScale="1">
        <p:scale>
          <a:sx n="72" d="100"/>
          <a:sy n="72" d="100"/>
        </p:scale>
        <p:origin x="57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10" Type="http://schemas.openxmlformats.org/officeDocument/2006/relationships/image" Target="../media/image42.svg"/><Relationship Id="rId4" Type="http://schemas.openxmlformats.org/officeDocument/2006/relationships/image" Target="../media/image36.svg"/><Relationship Id="rId9" Type="http://schemas.openxmlformats.org/officeDocument/2006/relationships/image" Target="../media/image41.png"/></Relationships>
</file>

<file path=ppt/diagrams/_rels/drawing2.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10" Type="http://schemas.openxmlformats.org/officeDocument/2006/relationships/image" Target="../media/image42.svg"/><Relationship Id="rId4" Type="http://schemas.openxmlformats.org/officeDocument/2006/relationships/image" Target="../media/image36.svg"/><Relationship Id="rId9" Type="http://schemas.openxmlformats.org/officeDocument/2006/relationships/image" Target="../media/image4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0107F6-0EF3-4D11-8E72-ACDFD3CEDC61}" type="doc">
      <dgm:prSet loTypeId="urn:microsoft.com/office/officeart/2016/7/layout/VerticalDownArrowProcess" loCatId="process" qsTypeId="urn:microsoft.com/office/officeart/2005/8/quickstyle/simple1" qsCatId="simple" csTypeId="urn:microsoft.com/office/officeart/2005/8/colors/accent1_2" csCatId="accent1"/>
      <dgm:spPr/>
      <dgm:t>
        <a:bodyPr/>
        <a:lstStyle/>
        <a:p>
          <a:endParaRPr lang="en-US"/>
        </a:p>
      </dgm:t>
    </dgm:pt>
    <dgm:pt modelId="{667BE8E3-8D6F-458A-832F-C507F1116CA3}">
      <dgm:prSet/>
      <dgm:spPr/>
      <dgm:t>
        <a:bodyPr/>
        <a:lstStyle/>
        <a:p>
          <a:r>
            <a:rPr lang="en-US"/>
            <a:t>Remove</a:t>
          </a:r>
        </a:p>
      </dgm:t>
    </dgm:pt>
    <dgm:pt modelId="{3BD1C06E-F2FC-44F7-9C73-6AF093D11FAB}" type="parTrans" cxnId="{A6093907-B0F5-4EBD-9AAD-AA39947B90DE}">
      <dgm:prSet/>
      <dgm:spPr/>
      <dgm:t>
        <a:bodyPr/>
        <a:lstStyle/>
        <a:p>
          <a:endParaRPr lang="en-US"/>
        </a:p>
      </dgm:t>
    </dgm:pt>
    <dgm:pt modelId="{5836E333-B1E1-4DED-A754-C9B9B098CD5C}" type="sibTrans" cxnId="{A6093907-B0F5-4EBD-9AAD-AA39947B90DE}">
      <dgm:prSet/>
      <dgm:spPr/>
      <dgm:t>
        <a:bodyPr/>
        <a:lstStyle/>
        <a:p>
          <a:endParaRPr lang="en-US"/>
        </a:p>
      </dgm:t>
    </dgm:pt>
    <dgm:pt modelId="{A878032E-BA05-4EA9-BAB6-B126C995FAB9}">
      <dgm:prSet/>
      <dgm:spPr/>
      <dgm:t>
        <a:bodyPr/>
        <a:lstStyle/>
        <a:p>
          <a:r>
            <a:rPr lang="en-US"/>
            <a:t>Remove the items which has very less sales across the year, it will reduce the inventory &amp; supply chain cost for items which are not generating revenue.</a:t>
          </a:r>
        </a:p>
      </dgm:t>
    </dgm:pt>
    <dgm:pt modelId="{19DEED37-548F-4D16-9459-E33810C653C4}" type="parTrans" cxnId="{5462CF72-8584-4C7B-AEE9-853860D05944}">
      <dgm:prSet/>
      <dgm:spPr/>
      <dgm:t>
        <a:bodyPr/>
        <a:lstStyle/>
        <a:p>
          <a:endParaRPr lang="en-US"/>
        </a:p>
      </dgm:t>
    </dgm:pt>
    <dgm:pt modelId="{194ECAC3-AEA5-4225-B013-7D633B040901}" type="sibTrans" cxnId="{5462CF72-8584-4C7B-AEE9-853860D05944}">
      <dgm:prSet/>
      <dgm:spPr/>
      <dgm:t>
        <a:bodyPr/>
        <a:lstStyle/>
        <a:p>
          <a:endParaRPr lang="en-US"/>
        </a:p>
      </dgm:t>
    </dgm:pt>
    <dgm:pt modelId="{5855BE40-BA72-481E-93A4-04E2B04FB72B}">
      <dgm:prSet/>
      <dgm:spPr/>
      <dgm:t>
        <a:bodyPr/>
        <a:lstStyle/>
        <a:p>
          <a:r>
            <a:rPr lang="en-US"/>
            <a:t>Give</a:t>
          </a:r>
        </a:p>
      </dgm:t>
    </dgm:pt>
    <dgm:pt modelId="{E7A504D8-7640-492B-86B2-972D98CD8E68}" type="parTrans" cxnId="{9BF14DF4-3250-4147-AF9E-809D8E997462}">
      <dgm:prSet/>
      <dgm:spPr/>
      <dgm:t>
        <a:bodyPr/>
        <a:lstStyle/>
        <a:p>
          <a:endParaRPr lang="en-US"/>
        </a:p>
      </dgm:t>
    </dgm:pt>
    <dgm:pt modelId="{1211757A-1075-402D-A56D-2EED46D57306}" type="sibTrans" cxnId="{9BF14DF4-3250-4147-AF9E-809D8E997462}">
      <dgm:prSet/>
      <dgm:spPr/>
      <dgm:t>
        <a:bodyPr/>
        <a:lstStyle/>
        <a:p>
          <a:endParaRPr lang="en-US"/>
        </a:p>
      </dgm:t>
    </dgm:pt>
    <dgm:pt modelId="{4A9D2451-E87C-445B-94AB-38F409117332}">
      <dgm:prSet/>
      <dgm:spPr/>
      <dgm:t>
        <a:bodyPr/>
        <a:lstStyle/>
        <a:p>
          <a:r>
            <a:rPr lang="en-US"/>
            <a:t>Give happy hour discounts on liquor from 12 – 6 PM to promote sales.</a:t>
          </a:r>
        </a:p>
      </dgm:t>
    </dgm:pt>
    <dgm:pt modelId="{606C2B07-2A27-4D2B-8952-2D20C5A46FC8}" type="parTrans" cxnId="{BF47D397-BBBE-4A27-8F80-743C9CD7145C}">
      <dgm:prSet/>
      <dgm:spPr/>
      <dgm:t>
        <a:bodyPr/>
        <a:lstStyle/>
        <a:p>
          <a:endParaRPr lang="en-US"/>
        </a:p>
      </dgm:t>
    </dgm:pt>
    <dgm:pt modelId="{AB3403CD-F007-49F1-8903-A38987E9FD22}" type="sibTrans" cxnId="{BF47D397-BBBE-4A27-8F80-743C9CD7145C}">
      <dgm:prSet/>
      <dgm:spPr/>
      <dgm:t>
        <a:bodyPr/>
        <a:lstStyle/>
        <a:p>
          <a:endParaRPr lang="en-US"/>
        </a:p>
      </dgm:t>
    </dgm:pt>
    <dgm:pt modelId="{FED44F1E-3223-4802-B132-A967F02A993F}">
      <dgm:prSet/>
      <dgm:spPr/>
      <dgm:t>
        <a:bodyPr/>
        <a:lstStyle/>
        <a:p>
          <a:r>
            <a:rPr lang="en-US"/>
            <a:t>Offer</a:t>
          </a:r>
        </a:p>
      </dgm:t>
    </dgm:pt>
    <dgm:pt modelId="{7D12A338-7C21-41E7-95AD-72C25A41043D}" type="parTrans" cxnId="{E1E9F79B-48EE-4822-9F5B-42BEEC32345F}">
      <dgm:prSet/>
      <dgm:spPr/>
      <dgm:t>
        <a:bodyPr/>
        <a:lstStyle/>
        <a:p>
          <a:endParaRPr lang="en-US"/>
        </a:p>
      </dgm:t>
    </dgm:pt>
    <dgm:pt modelId="{5955463B-42C0-4B63-897A-8CDAA9C49102}" type="sibTrans" cxnId="{E1E9F79B-48EE-4822-9F5B-42BEEC32345F}">
      <dgm:prSet/>
      <dgm:spPr/>
      <dgm:t>
        <a:bodyPr/>
        <a:lstStyle/>
        <a:p>
          <a:endParaRPr lang="en-US"/>
        </a:p>
      </dgm:t>
    </dgm:pt>
    <dgm:pt modelId="{3614374E-8E60-4A3D-9F4D-5C035728313F}">
      <dgm:prSet/>
      <dgm:spPr/>
      <dgm:t>
        <a:bodyPr/>
        <a:lstStyle/>
        <a:p>
          <a:r>
            <a:rPr lang="en-US"/>
            <a:t>Offer discounted prices during weekdays to promote average sales to boost the revenue.</a:t>
          </a:r>
        </a:p>
      </dgm:t>
    </dgm:pt>
    <dgm:pt modelId="{CFD1A4E9-D9EF-4310-A928-A8DB25E29E70}" type="parTrans" cxnId="{4ED7CA69-DF1A-4A1C-832A-7E0CD64761BB}">
      <dgm:prSet/>
      <dgm:spPr/>
      <dgm:t>
        <a:bodyPr/>
        <a:lstStyle/>
        <a:p>
          <a:endParaRPr lang="en-US"/>
        </a:p>
      </dgm:t>
    </dgm:pt>
    <dgm:pt modelId="{CDF093BF-01CB-4116-A75B-00F143CCC50E}" type="sibTrans" cxnId="{4ED7CA69-DF1A-4A1C-832A-7E0CD64761BB}">
      <dgm:prSet/>
      <dgm:spPr/>
      <dgm:t>
        <a:bodyPr/>
        <a:lstStyle/>
        <a:p>
          <a:endParaRPr lang="en-US"/>
        </a:p>
      </dgm:t>
    </dgm:pt>
    <dgm:pt modelId="{02982E84-66FB-4902-8985-22DB90DF4570}">
      <dgm:prSet/>
      <dgm:spPr/>
      <dgm:t>
        <a:bodyPr/>
        <a:lstStyle/>
        <a:p>
          <a:r>
            <a:rPr lang="en-US"/>
            <a:t>Increase</a:t>
          </a:r>
        </a:p>
      </dgm:t>
    </dgm:pt>
    <dgm:pt modelId="{C754AC77-4A23-481C-9DCC-3A108E872D83}" type="parTrans" cxnId="{B8BFA194-3340-4C6D-8922-833BC1231AB7}">
      <dgm:prSet/>
      <dgm:spPr/>
      <dgm:t>
        <a:bodyPr/>
        <a:lstStyle/>
        <a:p>
          <a:endParaRPr lang="en-US"/>
        </a:p>
      </dgm:t>
    </dgm:pt>
    <dgm:pt modelId="{A75D6A2C-32B7-4829-ADEC-3796CAFEC671}" type="sibTrans" cxnId="{B8BFA194-3340-4C6D-8922-833BC1231AB7}">
      <dgm:prSet/>
      <dgm:spPr/>
      <dgm:t>
        <a:bodyPr/>
        <a:lstStyle/>
        <a:p>
          <a:endParaRPr lang="en-US"/>
        </a:p>
      </dgm:t>
    </dgm:pt>
    <dgm:pt modelId="{7E8BD251-C9B3-4E87-9013-0AC6454BB929}">
      <dgm:prSet/>
      <dgm:spPr/>
      <dgm:t>
        <a:bodyPr/>
        <a:lstStyle/>
        <a:p>
          <a:r>
            <a:rPr lang="en-US"/>
            <a:t>Increase the sales of merchandise &amp; miscellaneous items by providing them as combo items with Food, Liquor &amp; Beverage.</a:t>
          </a:r>
        </a:p>
      </dgm:t>
    </dgm:pt>
    <dgm:pt modelId="{1FA9F5FD-5934-46D5-8685-D83D71C45ACC}" type="parTrans" cxnId="{17E07F9F-7C20-469D-A010-4CE0D74DCFE0}">
      <dgm:prSet/>
      <dgm:spPr/>
      <dgm:t>
        <a:bodyPr/>
        <a:lstStyle/>
        <a:p>
          <a:endParaRPr lang="en-US"/>
        </a:p>
      </dgm:t>
    </dgm:pt>
    <dgm:pt modelId="{8E2D1780-79E9-4A99-A454-A846E6699840}" type="sibTrans" cxnId="{17E07F9F-7C20-469D-A010-4CE0D74DCFE0}">
      <dgm:prSet/>
      <dgm:spPr/>
      <dgm:t>
        <a:bodyPr/>
        <a:lstStyle/>
        <a:p>
          <a:endParaRPr lang="en-US"/>
        </a:p>
      </dgm:t>
    </dgm:pt>
    <dgm:pt modelId="{AA7815AF-271C-4C5A-A74E-B9769C7C89E5}">
      <dgm:prSet/>
      <dgm:spPr/>
      <dgm:t>
        <a:bodyPr/>
        <a:lstStyle/>
        <a:p>
          <a:r>
            <a:rPr lang="en-US"/>
            <a:t>Add</a:t>
          </a:r>
        </a:p>
      </dgm:t>
    </dgm:pt>
    <dgm:pt modelId="{6C4598AB-6EF3-446C-9626-CB4E44A8DF60}" type="parTrans" cxnId="{881E6BB7-5A61-4FE1-8F97-AFEC7104B0DE}">
      <dgm:prSet/>
      <dgm:spPr/>
      <dgm:t>
        <a:bodyPr/>
        <a:lstStyle/>
        <a:p>
          <a:endParaRPr lang="en-US"/>
        </a:p>
      </dgm:t>
    </dgm:pt>
    <dgm:pt modelId="{BB57769C-1934-4B64-B6E2-109A0E4FABF6}" type="sibTrans" cxnId="{881E6BB7-5A61-4FE1-8F97-AFEC7104B0DE}">
      <dgm:prSet/>
      <dgm:spPr/>
      <dgm:t>
        <a:bodyPr/>
        <a:lstStyle/>
        <a:p>
          <a:endParaRPr lang="en-US"/>
        </a:p>
      </dgm:t>
    </dgm:pt>
    <dgm:pt modelId="{CFFB1158-714D-41BE-B897-84CE362551D0}">
      <dgm:prSet/>
      <dgm:spPr/>
      <dgm:t>
        <a:bodyPr/>
        <a:lstStyle/>
        <a:p>
          <a:r>
            <a:rPr lang="en-US"/>
            <a:t>Add more breakfast items to the menu in place of discontinued items to increase the sales from 7 – 11 AM.</a:t>
          </a:r>
        </a:p>
      </dgm:t>
    </dgm:pt>
    <dgm:pt modelId="{C57D601D-34CA-44D0-AEB0-91E3B4E2AB86}" type="parTrans" cxnId="{565AAFEE-EECC-45A0-B751-CE47CB1898B9}">
      <dgm:prSet/>
      <dgm:spPr/>
      <dgm:t>
        <a:bodyPr/>
        <a:lstStyle/>
        <a:p>
          <a:endParaRPr lang="en-US"/>
        </a:p>
      </dgm:t>
    </dgm:pt>
    <dgm:pt modelId="{09F8E45B-DA22-41F7-9C67-F16ADAB7AB4E}" type="sibTrans" cxnId="{565AAFEE-EECC-45A0-B751-CE47CB1898B9}">
      <dgm:prSet/>
      <dgm:spPr/>
      <dgm:t>
        <a:bodyPr/>
        <a:lstStyle/>
        <a:p>
          <a:endParaRPr lang="en-US"/>
        </a:p>
      </dgm:t>
    </dgm:pt>
    <dgm:pt modelId="{445AE554-57B5-4DF9-AF4A-9F468A24A7CD}">
      <dgm:prSet/>
      <dgm:spPr/>
      <dgm:t>
        <a:bodyPr/>
        <a:lstStyle/>
        <a:p>
          <a:r>
            <a:rPr lang="en-US"/>
            <a:t>Be</a:t>
          </a:r>
        </a:p>
      </dgm:t>
    </dgm:pt>
    <dgm:pt modelId="{38B4DC32-EC71-41F0-90B6-D44750EA14C8}" type="parTrans" cxnId="{72ED4501-3EF4-4D7F-9ED6-1A496BDED0D1}">
      <dgm:prSet/>
      <dgm:spPr/>
      <dgm:t>
        <a:bodyPr/>
        <a:lstStyle/>
        <a:p>
          <a:endParaRPr lang="en-US"/>
        </a:p>
      </dgm:t>
    </dgm:pt>
    <dgm:pt modelId="{1D9B3BE6-0FEC-48F3-9B96-87D41FE0A24E}" type="sibTrans" cxnId="{72ED4501-3EF4-4D7F-9ED6-1A496BDED0D1}">
      <dgm:prSet/>
      <dgm:spPr/>
      <dgm:t>
        <a:bodyPr/>
        <a:lstStyle/>
        <a:p>
          <a:endParaRPr lang="en-US"/>
        </a:p>
      </dgm:t>
    </dgm:pt>
    <dgm:pt modelId="{C0FD2BD6-3A55-41C9-8587-F1ECC7ABB4A0}">
      <dgm:prSet/>
      <dgm:spPr/>
      <dgm:t>
        <a:bodyPr/>
        <a:lstStyle/>
        <a:p>
          <a:r>
            <a:rPr lang="en-US"/>
            <a:t>Cappuccino can be sold with the top four tobacco flavours as combo meals.</a:t>
          </a:r>
        </a:p>
      </dgm:t>
    </dgm:pt>
    <dgm:pt modelId="{8477A7E1-5CF8-45EE-A747-BE11613D1F5B}" type="parTrans" cxnId="{245B3698-0555-47D6-A180-CFB51A176E8A}">
      <dgm:prSet/>
      <dgm:spPr/>
      <dgm:t>
        <a:bodyPr/>
        <a:lstStyle/>
        <a:p>
          <a:endParaRPr lang="en-US"/>
        </a:p>
      </dgm:t>
    </dgm:pt>
    <dgm:pt modelId="{A3965798-7A0B-4628-AAE2-0956E0690D9A}" type="sibTrans" cxnId="{245B3698-0555-47D6-A180-CFB51A176E8A}">
      <dgm:prSet/>
      <dgm:spPr/>
      <dgm:t>
        <a:bodyPr/>
        <a:lstStyle/>
        <a:p>
          <a:endParaRPr lang="en-US"/>
        </a:p>
      </dgm:t>
    </dgm:pt>
    <dgm:pt modelId="{28627F5B-CBE3-4D64-8621-029B1C90BE9B}">
      <dgm:prSet/>
      <dgm:spPr/>
      <dgm:t>
        <a:bodyPr/>
        <a:lstStyle/>
        <a:p>
          <a:r>
            <a:rPr lang="en-US"/>
            <a:t>Be</a:t>
          </a:r>
        </a:p>
      </dgm:t>
    </dgm:pt>
    <dgm:pt modelId="{39889976-6100-4700-926B-0E3BE6C995F4}" type="parTrans" cxnId="{28EBF16D-143F-4805-AAFD-FB669171ACE7}">
      <dgm:prSet/>
      <dgm:spPr/>
      <dgm:t>
        <a:bodyPr/>
        <a:lstStyle/>
        <a:p>
          <a:endParaRPr lang="en-US"/>
        </a:p>
      </dgm:t>
    </dgm:pt>
    <dgm:pt modelId="{77CF585A-0E5C-4480-B8AA-4A3FD8C1BD93}" type="sibTrans" cxnId="{28EBF16D-143F-4805-AAFD-FB669171ACE7}">
      <dgm:prSet/>
      <dgm:spPr/>
      <dgm:t>
        <a:bodyPr/>
        <a:lstStyle/>
        <a:p>
          <a:endParaRPr lang="en-US"/>
        </a:p>
      </dgm:t>
    </dgm:pt>
    <dgm:pt modelId="{E8609579-146D-4E39-B4AD-FCC433ABB582}">
      <dgm:prSet/>
      <dgm:spPr/>
      <dgm:t>
        <a:bodyPr/>
        <a:lstStyle/>
        <a:p>
          <a:r>
            <a:rPr lang="en-US"/>
            <a:t>Carlsberg can be sold with the top four tobacco flavours as combo meals.</a:t>
          </a:r>
        </a:p>
      </dgm:t>
    </dgm:pt>
    <dgm:pt modelId="{A758F756-6541-4594-97E3-46DE81B467C5}" type="parTrans" cxnId="{CD97B98C-76B7-40C5-8069-30FBFA10DE20}">
      <dgm:prSet/>
      <dgm:spPr/>
      <dgm:t>
        <a:bodyPr/>
        <a:lstStyle/>
        <a:p>
          <a:endParaRPr lang="en-US"/>
        </a:p>
      </dgm:t>
    </dgm:pt>
    <dgm:pt modelId="{56BD438F-8367-4F2C-A510-40DA2D7137DC}" type="sibTrans" cxnId="{CD97B98C-76B7-40C5-8069-30FBFA10DE20}">
      <dgm:prSet/>
      <dgm:spPr/>
      <dgm:t>
        <a:bodyPr/>
        <a:lstStyle/>
        <a:p>
          <a:endParaRPr lang="en-US"/>
        </a:p>
      </dgm:t>
    </dgm:pt>
    <dgm:pt modelId="{93B08B4B-8789-4B21-ADC5-851C33CD5833}">
      <dgm:prSet/>
      <dgm:spPr/>
      <dgm:t>
        <a:bodyPr/>
        <a:lstStyle/>
        <a:p>
          <a:r>
            <a:rPr lang="en-US"/>
            <a:t>Add</a:t>
          </a:r>
        </a:p>
      </dgm:t>
    </dgm:pt>
    <dgm:pt modelId="{DB1AA8A2-DAAA-453C-817C-B7403E9C5DF0}" type="parTrans" cxnId="{1EDFE887-271A-4AAC-BDDE-8EBF8B9A1360}">
      <dgm:prSet/>
      <dgm:spPr/>
      <dgm:t>
        <a:bodyPr/>
        <a:lstStyle/>
        <a:p>
          <a:endParaRPr lang="en-US"/>
        </a:p>
      </dgm:t>
    </dgm:pt>
    <dgm:pt modelId="{ACC35C15-55A1-4013-8094-7AF4282F745F}" type="sibTrans" cxnId="{1EDFE887-271A-4AAC-BDDE-8EBF8B9A1360}">
      <dgm:prSet/>
      <dgm:spPr/>
      <dgm:t>
        <a:bodyPr/>
        <a:lstStyle/>
        <a:p>
          <a:endParaRPr lang="en-US"/>
        </a:p>
      </dgm:t>
    </dgm:pt>
    <dgm:pt modelId="{F603AFAC-564C-4662-BD23-D1C21C6EE44A}">
      <dgm:prSet/>
      <dgm:spPr/>
      <dgm:t>
        <a:bodyPr/>
        <a:lstStyle/>
        <a:p>
          <a:r>
            <a:rPr lang="en-US"/>
            <a:t>Add summer cocktails such as Mojito, Pina colada etc to liquor/beverage section for boosting the sales of liquor in summer months.</a:t>
          </a:r>
        </a:p>
      </dgm:t>
    </dgm:pt>
    <dgm:pt modelId="{7F0453A5-8CE7-4AC0-8A21-D2F7267FE599}" type="parTrans" cxnId="{6A42D30E-56FD-4B83-BAE9-04E9CF8B4DD4}">
      <dgm:prSet/>
      <dgm:spPr/>
      <dgm:t>
        <a:bodyPr/>
        <a:lstStyle/>
        <a:p>
          <a:endParaRPr lang="en-US"/>
        </a:p>
      </dgm:t>
    </dgm:pt>
    <dgm:pt modelId="{F2E66A3D-7B49-47AE-ACA7-0E4FD6B1733C}" type="sibTrans" cxnId="{6A42D30E-56FD-4B83-BAE9-04E9CF8B4DD4}">
      <dgm:prSet/>
      <dgm:spPr/>
      <dgm:t>
        <a:bodyPr/>
        <a:lstStyle/>
        <a:p>
          <a:endParaRPr lang="en-US"/>
        </a:p>
      </dgm:t>
    </dgm:pt>
    <dgm:pt modelId="{98D7A51C-2E0E-47AD-8B00-C38049A1D757}" type="pres">
      <dgm:prSet presAssocID="{BA0107F6-0EF3-4D11-8E72-ACDFD3CEDC61}" presName="Name0" presStyleCnt="0">
        <dgm:presLayoutVars>
          <dgm:dir/>
          <dgm:animLvl val="lvl"/>
          <dgm:resizeHandles val="exact"/>
        </dgm:presLayoutVars>
      </dgm:prSet>
      <dgm:spPr/>
    </dgm:pt>
    <dgm:pt modelId="{8E6CC346-C955-4B6E-867A-D703B4619122}" type="pres">
      <dgm:prSet presAssocID="{93B08B4B-8789-4B21-ADC5-851C33CD5833}" presName="boxAndChildren" presStyleCnt="0"/>
      <dgm:spPr/>
    </dgm:pt>
    <dgm:pt modelId="{8F6394B4-A83C-4A05-9F7F-D78EEE51A115}" type="pres">
      <dgm:prSet presAssocID="{93B08B4B-8789-4B21-ADC5-851C33CD5833}" presName="parentTextBox" presStyleLbl="alignNode1" presStyleIdx="0" presStyleCnt="8"/>
      <dgm:spPr/>
    </dgm:pt>
    <dgm:pt modelId="{3DFC2A7F-7DEA-4047-A21C-412BCF97FE25}" type="pres">
      <dgm:prSet presAssocID="{93B08B4B-8789-4B21-ADC5-851C33CD5833}" presName="descendantBox" presStyleLbl="bgAccFollowNode1" presStyleIdx="0" presStyleCnt="8"/>
      <dgm:spPr/>
    </dgm:pt>
    <dgm:pt modelId="{CA50EDF8-7B5E-4080-A6F3-37B2B95EBDFA}" type="pres">
      <dgm:prSet presAssocID="{77CF585A-0E5C-4480-B8AA-4A3FD8C1BD93}" presName="sp" presStyleCnt="0"/>
      <dgm:spPr/>
    </dgm:pt>
    <dgm:pt modelId="{04E4AA4F-9336-4AF3-9A9E-63643A344A5A}" type="pres">
      <dgm:prSet presAssocID="{28627F5B-CBE3-4D64-8621-029B1C90BE9B}" presName="arrowAndChildren" presStyleCnt="0"/>
      <dgm:spPr/>
    </dgm:pt>
    <dgm:pt modelId="{5C3BA877-7F63-4C4B-881B-94E167CA480E}" type="pres">
      <dgm:prSet presAssocID="{28627F5B-CBE3-4D64-8621-029B1C90BE9B}" presName="parentTextArrow" presStyleLbl="node1" presStyleIdx="0" presStyleCnt="0"/>
      <dgm:spPr/>
    </dgm:pt>
    <dgm:pt modelId="{82B4FB28-C74F-4FB8-B073-4361A0E47020}" type="pres">
      <dgm:prSet presAssocID="{28627F5B-CBE3-4D64-8621-029B1C90BE9B}" presName="arrow" presStyleLbl="alignNode1" presStyleIdx="1" presStyleCnt="8"/>
      <dgm:spPr/>
    </dgm:pt>
    <dgm:pt modelId="{604D24F4-2DAF-4953-A273-900F08CD449B}" type="pres">
      <dgm:prSet presAssocID="{28627F5B-CBE3-4D64-8621-029B1C90BE9B}" presName="descendantArrow" presStyleLbl="bgAccFollowNode1" presStyleIdx="1" presStyleCnt="8"/>
      <dgm:spPr/>
    </dgm:pt>
    <dgm:pt modelId="{7394D741-5C60-49E8-8ACB-83218CE7994C}" type="pres">
      <dgm:prSet presAssocID="{1D9B3BE6-0FEC-48F3-9B96-87D41FE0A24E}" presName="sp" presStyleCnt="0"/>
      <dgm:spPr/>
    </dgm:pt>
    <dgm:pt modelId="{5A801012-5A7D-4641-A6D9-4F3793B9F710}" type="pres">
      <dgm:prSet presAssocID="{445AE554-57B5-4DF9-AF4A-9F468A24A7CD}" presName="arrowAndChildren" presStyleCnt="0"/>
      <dgm:spPr/>
    </dgm:pt>
    <dgm:pt modelId="{815222EA-11E9-4BF7-9612-E3DDE195D252}" type="pres">
      <dgm:prSet presAssocID="{445AE554-57B5-4DF9-AF4A-9F468A24A7CD}" presName="parentTextArrow" presStyleLbl="node1" presStyleIdx="0" presStyleCnt="0"/>
      <dgm:spPr/>
    </dgm:pt>
    <dgm:pt modelId="{0E09E3B0-4045-42BD-A310-D979461F3511}" type="pres">
      <dgm:prSet presAssocID="{445AE554-57B5-4DF9-AF4A-9F468A24A7CD}" presName="arrow" presStyleLbl="alignNode1" presStyleIdx="2" presStyleCnt="8"/>
      <dgm:spPr/>
    </dgm:pt>
    <dgm:pt modelId="{E56D2CCC-1D6F-48E9-9F2B-203E12E0B6BC}" type="pres">
      <dgm:prSet presAssocID="{445AE554-57B5-4DF9-AF4A-9F468A24A7CD}" presName="descendantArrow" presStyleLbl="bgAccFollowNode1" presStyleIdx="2" presStyleCnt="8"/>
      <dgm:spPr/>
    </dgm:pt>
    <dgm:pt modelId="{B150A1C5-347B-41DD-9F23-289B07643E11}" type="pres">
      <dgm:prSet presAssocID="{BB57769C-1934-4B64-B6E2-109A0E4FABF6}" presName="sp" presStyleCnt="0"/>
      <dgm:spPr/>
    </dgm:pt>
    <dgm:pt modelId="{E5D72394-EDBB-4A83-A703-7DE9C826E04E}" type="pres">
      <dgm:prSet presAssocID="{AA7815AF-271C-4C5A-A74E-B9769C7C89E5}" presName="arrowAndChildren" presStyleCnt="0"/>
      <dgm:spPr/>
    </dgm:pt>
    <dgm:pt modelId="{89DDEA43-5377-4748-9B67-A14C1ECD0A2F}" type="pres">
      <dgm:prSet presAssocID="{AA7815AF-271C-4C5A-A74E-B9769C7C89E5}" presName="parentTextArrow" presStyleLbl="node1" presStyleIdx="0" presStyleCnt="0"/>
      <dgm:spPr/>
    </dgm:pt>
    <dgm:pt modelId="{81C88511-8D47-4122-8D04-79D408926E91}" type="pres">
      <dgm:prSet presAssocID="{AA7815AF-271C-4C5A-A74E-B9769C7C89E5}" presName="arrow" presStyleLbl="alignNode1" presStyleIdx="3" presStyleCnt="8"/>
      <dgm:spPr/>
    </dgm:pt>
    <dgm:pt modelId="{FD80605B-4559-4284-8C48-4D5223DDA415}" type="pres">
      <dgm:prSet presAssocID="{AA7815AF-271C-4C5A-A74E-B9769C7C89E5}" presName="descendantArrow" presStyleLbl="bgAccFollowNode1" presStyleIdx="3" presStyleCnt="8"/>
      <dgm:spPr/>
    </dgm:pt>
    <dgm:pt modelId="{3BB962AF-2712-4DB4-B8D8-A4089372DBAD}" type="pres">
      <dgm:prSet presAssocID="{A75D6A2C-32B7-4829-ADEC-3796CAFEC671}" presName="sp" presStyleCnt="0"/>
      <dgm:spPr/>
    </dgm:pt>
    <dgm:pt modelId="{D1AEB0CE-E9CF-41AF-A35F-04A3F930A9DD}" type="pres">
      <dgm:prSet presAssocID="{02982E84-66FB-4902-8985-22DB90DF4570}" presName="arrowAndChildren" presStyleCnt="0"/>
      <dgm:spPr/>
    </dgm:pt>
    <dgm:pt modelId="{D84E3ACD-E3BC-4728-9DE5-205467E16F1C}" type="pres">
      <dgm:prSet presAssocID="{02982E84-66FB-4902-8985-22DB90DF4570}" presName="parentTextArrow" presStyleLbl="node1" presStyleIdx="0" presStyleCnt="0"/>
      <dgm:spPr/>
    </dgm:pt>
    <dgm:pt modelId="{9941219E-4AEB-4B89-8362-989BAA08AAFE}" type="pres">
      <dgm:prSet presAssocID="{02982E84-66FB-4902-8985-22DB90DF4570}" presName="arrow" presStyleLbl="alignNode1" presStyleIdx="4" presStyleCnt="8"/>
      <dgm:spPr/>
    </dgm:pt>
    <dgm:pt modelId="{1782AC62-B559-4A72-B6CD-5838E5BAA81B}" type="pres">
      <dgm:prSet presAssocID="{02982E84-66FB-4902-8985-22DB90DF4570}" presName="descendantArrow" presStyleLbl="bgAccFollowNode1" presStyleIdx="4" presStyleCnt="8"/>
      <dgm:spPr/>
    </dgm:pt>
    <dgm:pt modelId="{AFE8774D-C1A0-44BD-8CF3-C479D9F0393B}" type="pres">
      <dgm:prSet presAssocID="{5955463B-42C0-4B63-897A-8CDAA9C49102}" presName="sp" presStyleCnt="0"/>
      <dgm:spPr/>
    </dgm:pt>
    <dgm:pt modelId="{C86A8D2D-97B0-475A-AFC4-0A2D188E4C04}" type="pres">
      <dgm:prSet presAssocID="{FED44F1E-3223-4802-B132-A967F02A993F}" presName="arrowAndChildren" presStyleCnt="0"/>
      <dgm:spPr/>
    </dgm:pt>
    <dgm:pt modelId="{B96BF88D-14DE-44D9-B247-A7256C8C1EFF}" type="pres">
      <dgm:prSet presAssocID="{FED44F1E-3223-4802-B132-A967F02A993F}" presName="parentTextArrow" presStyleLbl="node1" presStyleIdx="0" presStyleCnt="0"/>
      <dgm:spPr/>
    </dgm:pt>
    <dgm:pt modelId="{6E984046-CB60-450D-83B8-02CD9CDF4F2C}" type="pres">
      <dgm:prSet presAssocID="{FED44F1E-3223-4802-B132-A967F02A993F}" presName="arrow" presStyleLbl="alignNode1" presStyleIdx="5" presStyleCnt="8"/>
      <dgm:spPr/>
    </dgm:pt>
    <dgm:pt modelId="{9A931381-5C9E-4577-BCAC-A93283EDC99F}" type="pres">
      <dgm:prSet presAssocID="{FED44F1E-3223-4802-B132-A967F02A993F}" presName="descendantArrow" presStyleLbl="bgAccFollowNode1" presStyleIdx="5" presStyleCnt="8"/>
      <dgm:spPr/>
    </dgm:pt>
    <dgm:pt modelId="{D5D0D4C4-493B-4CF8-B981-56D243FCECD0}" type="pres">
      <dgm:prSet presAssocID="{1211757A-1075-402D-A56D-2EED46D57306}" presName="sp" presStyleCnt="0"/>
      <dgm:spPr/>
    </dgm:pt>
    <dgm:pt modelId="{E08FE7FD-0746-424C-AA7C-68DE8ADB7D9C}" type="pres">
      <dgm:prSet presAssocID="{5855BE40-BA72-481E-93A4-04E2B04FB72B}" presName="arrowAndChildren" presStyleCnt="0"/>
      <dgm:spPr/>
    </dgm:pt>
    <dgm:pt modelId="{E77DBC49-BFF2-4FE3-A9FC-638C4FC8FD1C}" type="pres">
      <dgm:prSet presAssocID="{5855BE40-BA72-481E-93A4-04E2B04FB72B}" presName="parentTextArrow" presStyleLbl="node1" presStyleIdx="0" presStyleCnt="0"/>
      <dgm:spPr/>
    </dgm:pt>
    <dgm:pt modelId="{F32E14F9-AAC1-4E68-9363-25C6EB01CE60}" type="pres">
      <dgm:prSet presAssocID="{5855BE40-BA72-481E-93A4-04E2B04FB72B}" presName="arrow" presStyleLbl="alignNode1" presStyleIdx="6" presStyleCnt="8"/>
      <dgm:spPr/>
    </dgm:pt>
    <dgm:pt modelId="{C91A8FFA-E489-4EED-96FB-041AFBB92401}" type="pres">
      <dgm:prSet presAssocID="{5855BE40-BA72-481E-93A4-04E2B04FB72B}" presName="descendantArrow" presStyleLbl="bgAccFollowNode1" presStyleIdx="6" presStyleCnt="8"/>
      <dgm:spPr/>
    </dgm:pt>
    <dgm:pt modelId="{BDAA9325-CBC4-472D-A7EA-78EFC4FB7CA0}" type="pres">
      <dgm:prSet presAssocID="{5836E333-B1E1-4DED-A754-C9B9B098CD5C}" presName="sp" presStyleCnt="0"/>
      <dgm:spPr/>
    </dgm:pt>
    <dgm:pt modelId="{16EA95B5-C372-4C0F-B7EA-30A2CA0D0D1C}" type="pres">
      <dgm:prSet presAssocID="{667BE8E3-8D6F-458A-832F-C507F1116CA3}" presName="arrowAndChildren" presStyleCnt="0"/>
      <dgm:spPr/>
    </dgm:pt>
    <dgm:pt modelId="{74FAA7BE-5535-4E9B-BEEC-9A92289BCB8F}" type="pres">
      <dgm:prSet presAssocID="{667BE8E3-8D6F-458A-832F-C507F1116CA3}" presName="parentTextArrow" presStyleLbl="node1" presStyleIdx="0" presStyleCnt="0"/>
      <dgm:spPr/>
    </dgm:pt>
    <dgm:pt modelId="{309B514E-8600-48EB-A397-9ECD34DBC11E}" type="pres">
      <dgm:prSet presAssocID="{667BE8E3-8D6F-458A-832F-C507F1116CA3}" presName="arrow" presStyleLbl="alignNode1" presStyleIdx="7" presStyleCnt="8"/>
      <dgm:spPr/>
    </dgm:pt>
    <dgm:pt modelId="{3D535CFB-FC08-48EC-9B1B-EDDCF24E2B16}" type="pres">
      <dgm:prSet presAssocID="{667BE8E3-8D6F-458A-832F-C507F1116CA3}" presName="descendantArrow" presStyleLbl="bgAccFollowNode1" presStyleIdx="7" presStyleCnt="8"/>
      <dgm:spPr/>
    </dgm:pt>
  </dgm:ptLst>
  <dgm:cxnLst>
    <dgm:cxn modelId="{72ED4501-3EF4-4D7F-9ED6-1A496BDED0D1}" srcId="{BA0107F6-0EF3-4D11-8E72-ACDFD3CEDC61}" destId="{445AE554-57B5-4DF9-AF4A-9F468A24A7CD}" srcOrd="5" destOrd="0" parTransId="{38B4DC32-EC71-41F0-90B6-D44750EA14C8}" sibTransId="{1D9B3BE6-0FEC-48F3-9B96-87D41FE0A24E}"/>
    <dgm:cxn modelId="{A6093907-B0F5-4EBD-9AAD-AA39947B90DE}" srcId="{BA0107F6-0EF3-4D11-8E72-ACDFD3CEDC61}" destId="{667BE8E3-8D6F-458A-832F-C507F1116CA3}" srcOrd="0" destOrd="0" parTransId="{3BD1C06E-F2FC-44F7-9C73-6AF093D11FAB}" sibTransId="{5836E333-B1E1-4DED-A754-C9B9B098CD5C}"/>
    <dgm:cxn modelId="{6A42D30E-56FD-4B83-BAE9-04E9CF8B4DD4}" srcId="{93B08B4B-8789-4B21-ADC5-851C33CD5833}" destId="{F603AFAC-564C-4662-BD23-D1C21C6EE44A}" srcOrd="0" destOrd="0" parTransId="{7F0453A5-8CE7-4AC0-8A21-D2F7267FE599}" sibTransId="{F2E66A3D-7B49-47AE-ACA7-0E4FD6B1733C}"/>
    <dgm:cxn modelId="{2961B80F-8167-4A06-8F4D-3F2926A466ED}" type="presOf" srcId="{28627F5B-CBE3-4D64-8621-029B1C90BE9B}" destId="{82B4FB28-C74F-4FB8-B073-4361A0E47020}" srcOrd="1" destOrd="0" presId="urn:microsoft.com/office/officeart/2016/7/layout/VerticalDownArrowProcess"/>
    <dgm:cxn modelId="{337C0816-0926-4FF3-9A52-584B60508BE8}" type="presOf" srcId="{445AE554-57B5-4DF9-AF4A-9F468A24A7CD}" destId="{815222EA-11E9-4BF7-9612-E3DDE195D252}" srcOrd="0" destOrd="0" presId="urn:microsoft.com/office/officeart/2016/7/layout/VerticalDownArrowProcess"/>
    <dgm:cxn modelId="{BE6F7521-1037-48A3-863A-A7556B4CB9B6}" type="presOf" srcId="{7E8BD251-C9B3-4E87-9013-0AC6454BB929}" destId="{1782AC62-B559-4A72-B6CD-5838E5BAA81B}" srcOrd="0" destOrd="0" presId="urn:microsoft.com/office/officeart/2016/7/layout/VerticalDownArrowProcess"/>
    <dgm:cxn modelId="{31939924-3EF9-4F60-9AD5-DBE3311EC605}" type="presOf" srcId="{02982E84-66FB-4902-8985-22DB90DF4570}" destId="{9941219E-4AEB-4B89-8362-989BAA08AAFE}" srcOrd="1" destOrd="0" presId="urn:microsoft.com/office/officeart/2016/7/layout/VerticalDownArrowProcess"/>
    <dgm:cxn modelId="{7314DF30-ADD9-4D45-90EC-02C62F60064F}" type="presOf" srcId="{3614374E-8E60-4A3D-9F4D-5C035728313F}" destId="{9A931381-5C9E-4577-BCAC-A93283EDC99F}" srcOrd="0" destOrd="0" presId="urn:microsoft.com/office/officeart/2016/7/layout/VerticalDownArrowProcess"/>
    <dgm:cxn modelId="{CA24E630-F65E-45EA-980D-11669C4BC154}" type="presOf" srcId="{445AE554-57B5-4DF9-AF4A-9F468A24A7CD}" destId="{0E09E3B0-4045-42BD-A310-D979461F3511}" srcOrd="1" destOrd="0" presId="urn:microsoft.com/office/officeart/2016/7/layout/VerticalDownArrowProcess"/>
    <dgm:cxn modelId="{36559031-BED7-4ED3-AEB7-9210BE56AC6E}" type="presOf" srcId="{5855BE40-BA72-481E-93A4-04E2B04FB72B}" destId="{F32E14F9-AAC1-4E68-9363-25C6EB01CE60}" srcOrd="1" destOrd="0" presId="urn:microsoft.com/office/officeart/2016/7/layout/VerticalDownArrowProcess"/>
    <dgm:cxn modelId="{18269366-9C9D-4E3D-8CF0-BDB4DDCAA5CB}" type="presOf" srcId="{A878032E-BA05-4EA9-BAB6-B126C995FAB9}" destId="{3D535CFB-FC08-48EC-9B1B-EDDCF24E2B16}" srcOrd="0" destOrd="0" presId="urn:microsoft.com/office/officeart/2016/7/layout/VerticalDownArrowProcess"/>
    <dgm:cxn modelId="{ED56A646-3624-4BDD-92E4-70EFED14D62C}" type="presOf" srcId="{FED44F1E-3223-4802-B132-A967F02A993F}" destId="{6E984046-CB60-450D-83B8-02CD9CDF4F2C}" srcOrd="1" destOrd="0" presId="urn:microsoft.com/office/officeart/2016/7/layout/VerticalDownArrowProcess"/>
    <dgm:cxn modelId="{DDF84867-8B55-4E94-89FF-1EEC84E680D6}" type="presOf" srcId="{C0FD2BD6-3A55-41C9-8587-F1ECC7ABB4A0}" destId="{E56D2CCC-1D6F-48E9-9F2B-203E12E0B6BC}" srcOrd="0" destOrd="0" presId="urn:microsoft.com/office/officeart/2016/7/layout/VerticalDownArrowProcess"/>
    <dgm:cxn modelId="{21D67B47-3556-45B5-B0AA-0B9EB2CA80ED}" type="presOf" srcId="{667BE8E3-8D6F-458A-832F-C507F1116CA3}" destId="{74FAA7BE-5535-4E9B-BEEC-9A92289BCB8F}" srcOrd="0" destOrd="0" presId="urn:microsoft.com/office/officeart/2016/7/layout/VerticalDownArrowProcess"/>
    <dgm:cxn modelId="{4ED7CA69-DF1A-4A1C-832A-7E0CD64761BB}" srcId="{FED44F1E-3223-4802-B132-A967F02A993F}" destId="{3614374E-8E60-4A3D-9F4D-5C035728313F}" srcOrd="0" destOrd="0" parTransId="{CFD1A4E9-D9EF-4310-A928-A8DB25E29E70}" sibTransId="{CDF093BF-01CB-4116-A75B-00F143CCC50E}"/>
    <dgm:cxn modelId="{28EBF16D-143F-4805-AAFD-FB669171ACE7}" srcId="{BA0107F6-0EF3-4D11-8E72-ACDFD3CEDC61}" destId="{28627F5B-CBE3-4D64-8621-029B1C90BE9B}" srcOrd="6" destOrd="0" parTransId="{39889976-6100-4700-926B-0E3BE6C995F4}" sibTransId="{77CF585A-0E5C-4480-B8AA-4A3FD8C1BD93}"/>
    <dgm:cxn modelId="{45046B4E-D3EB-4F12-B6AE-ACF27C760CA9}" type="presOf" srcId="{02982E84-66FB-4902-8985-22DB90DF4570}" destId="{D84E3ACD-E3BC-4728-9DE5-205467E16F1C}" srcOrd="0" destOrd="0" presId="urn:microsoft.com/office/officeart/2016/7/layout/VerticalDownArrowProcess"/>
    <dgm:cxn modelId="{63F4D44E-4D41-477B-A4C2-46293EBD22FC}" type="presOf" srcId="{CFFB1158-714D-41BE-B897-84CE362551D0}" destId="{FD80605B-4559-4284-8C48-4D5223DDA415}" srcOrd="0" destOrd="0" presId="urn:microsoft.com/office/officeart/2016/7/layout/VerticalDownArrowProcess"/>
    <dgm:cxn modelId="{5462CF72-8584-4C7B-AEE9-853860D05944}" srcId="{667BE8E3-8D6F-458A-832F-C507F1116CA3}" destId="{A878032E-BA05-4EA9-BAB6-B126C995FAB9}" srcOrd="0" destOrd="0" parTransId="{19DEED37-548F-4D16-9459-E33810C653C4}" sibTransId="{194ECAC3-AEA5-4225-B013-7D633B040901}"/>
    <dgm:cxn modelId="{83E2CD53-ED0F-4DB8-A0D1-BD475272DB71}" type="presOf" srcId="{F603AFAC-564C-4662-BD23-D1C21C6EE44A}" destId="{3DFC2A7F-7DEA-4047-A21C-412BCF97FE25}" srcOrd="0" destOrd="0" presId="urn:microsoft.com/office/officeart/2016/7/layout/VerticalDownArrowProcess"/>
    <dgm:cxn modelId="{6EFDFC7B-84DE-41D5-8D4F-AE8855353F1C}" type="presOf" srcId="{93B08B4B-8789-4B21-ADC5-851C33CD5833}" destId="{8F6394B4-A83C-4A05-9F7F-D78EEE51A115}" srcOrd="0" destOrd="0" presId="urn:microsoft.com/office/officeart/2016/7/layout/VerticalDownArrowProcess"/>
    <dgm:cxn modelId="{359F1C83-85AB-4C3B-BF19-E27D65433738}" type="presOf" srcId="{AA7815AF-271C-4C5A-A74E-B9769C7C89E5}" destId="{81C88511-8D47-4122-8D04-79D408926E91}" srcOrd="1" destOrd="0" presId="urn:microsoft.com/office/officeart/2016/7/layout/VerticalDownArrowProcess"/>
    <dgm:cxn modelId="{7E305486-F97C-4211-A08D-1D5BBF12D4A6}" type="presOf" srcId="{28627F5B-CBE3-4D64-8621-029B1C90BE9B}" destId="{5C3BA877-7F63-4C4B-881B-94E167CA480E}" srcOrd="0" destOrd="0" presId="urn:microsoft.com/office/officeart/2016/7/layout/VerticalDownArrowProcess"/>
    <dgm:cxn modelId="{1EDFE887-271A-4AAC-BDDE-8EBF8B9A1360}" srcId="{BA0107F6-0EF3-4D11-8E72-ACDFD3CEDC61}" destId="{93B08B4B-8789-4B21-ADC5-851C33CD5833}" srcOrd="7" destOrd="0" parTransId="{DB1AA8A2-DAAA-453C-817C-B7403E9C5DF0}" sibTransId="{ACC35C15-55A1-4013-8094-7AF4282F745F}"/>
    <dgm:cxn modelId="{CD97B98C-76B7-40C5-8069-30FBFA10DE20}" srcId="{28627F5B-CBE3-4D64-8621-029B1C90BE9B}" destId="{E8609579-146D-4E39-B4AD-FCC433ABB582}" srcOrd="0" destOrd="0" parTransId="{A758F756-6541-4594-97E3-46DE81B467C5}" sibTransId="{56BD438F-8367-4F2C-A510-40DA2D7137DC}"/>
    <dgm:cxn modelId="{B8BFA194-3340-4C6D-8922-833BC1231AB7}" srcId="{BA0107F6-0EF3-4D11-8E72-ACDFD3CEDC61}" destId="{02982E84-66FB-4902-8985-22DB90DF4570}" srcOrd="3" destOrd="0" parTransId="{C754AC77-4A23-481C-9DCC-3A108E872D83}" sibTransId="{A75D6A2C-32B7-4829-ADEC-3796CAFEC671}"/>
    <dgm:cxn modelId="{DA6DB494-C480-4130-9951-72644D0E38B2}" type="presOf" srcId="{4A9D2451-E87C-445B-94AB-38F409117332}" destId="{C91A8FFA-E489-4EED-96FB-041AFBB92401}" srcOrd="0" destOrd="0" presId="urn:microsoft.com/office/officeart/2016/7/layout/VerticalDownArrowProcess"/>
    <dgm:cxn modelId="{17EB4895-8361-4618-AFDA-24FA55CB3B3D}" type="presOf" srcId="{5855BE40-BA72-481E-93A4-04E2B04FB72B}" destId="{E77DBC49-BFF2-4FE3-A9FC-638C4FC8FD1C}" srcOrd="0" destOrd="0" presId="urn:microsoft.com/office/officeart/2016/7/layout/VerticalDownArrowProcess"/>
    <dgm:cxn modelId="{BF47D397-BBBE-4A27-8F80-743C9CD7145C}" srcId="{5855BE40-BA72-481E-93A4-04E2B04FB72B}" destId="{4A9D2451-E87C-445B-94AB-38F409117332}" srcOrd="0" destOrd="0" parTransId="{606C2B07-2A27-4D2B-8952-2D20C5A46FC8}" sibTransId="{AB3403CD-F007-49F1-8903-A38987E9FD22}"/>
    <dgm:cxn modelId="{245B3698-0555-47D6-A180-CFB51A176E8A}" srcId="{445AE554-57B5-4DF9-AF4A-9F468A24A7CD}" destId="{C0FD2BD6-3A55-41C9-8587-F1ECC7ABB4A0}" srcOrd="0" destOrd="0" parTransId="{8477A7E1-5CF8-45EE-A747-BE11613D1F5B}" sibTransId="{A3965798-7A0B-4628-AAE2-0956E0690D9A}"/>
    <dgm:cxn modelId="{E1E9F79B-48EE-4822-9F5B-42BEEC32345F}" srcId="{BA0107F6-0EF3-4D11-8E72-ACDFD3CEDC61}" destId="{FED44F1E-3223-4802-B132-A967F02A993F}" srcOrd="2" destOrd="0" parTransId="{7D12A338-7C21-41E7-95AD-72C25A41043D}" sibTransId="{5955463B-42C0-4B63-897A-8CDAA9C49102}"/>
    <dgm:cxn modelId="{17E07F9F-7C20-469D-A010-4CE0D74DCFE0}" srcId="{02982E84-66FB-4902-8985-22DB90DF4570}" destId="{7E8BD251-C9B3-4E87-9013-0AC6454BB929}" srcOrd="0" destOrd="0" parTransId="{1FA9F5FD-5934-46D5-8685-D83D71C45ACC}" sibTransId="{8E2D1780-79E9-4A99-A454-A846E6699840}"/>
    <dgm:cxn modelId="{881E6BB7-5A61-4FE1-8F97-AFEC7104B0DE}" srcId="{BA0107F6-0EF3-4D11-8E72-ACDFD3CEDC61}" destId="{AA7815AF-271C-4C5A-A74E-B9769C7C89E5}" srcOrd="4" destOrd="0" parTransId="{6C4598AB-6EF3-446C-9626-CB4E44A8DF60}" sibTransId="{BB57769C-1934-4B64-B6E2-109A0E4FABF6}"/>
    <dgm:cxn modelId="{BC63A9B7-960B-48BF-AB60-BB9CF9EA19A4}" type="presOf" srcId="{FED44F1E-3223-4802-B132-A967F02A993F}" destId="{B96BF88D-14DE-44D9-B247-A7256C8C1EFF}" srcOrd="0" destOrd="0" presId="urn:microsoft.com/office/officeart/2016/7/layout/VerticalDownArrowProcess"/>
    <dgm:cxn modelId="{FD0E60C4-3D00-453E-82E9-9E7CE0588C60}" type="presOf" srcId="{AA7815AF-271C-4C5A-A74E-B9769C7C89E5}" destId="{89DDEA43-5377-4748-9B67-A14C1ECD0A2F}" srcOrd="0" destOrd="0" presId="urn:microsoft.com/office/officeart/2016/7/layout/VerticalDownArrowProcess"/>
    <dgm:cxn modelId="{EAB729E8-2BF1-4570-BD43-409F907C1B34}" type="presOf" srcId="{E8609579-146D-4E39-B4AD-FCC433ABB582}" destId="{604D24F4-2DAF-4953-A273-900F08CD449B}" srcOrd="0" destOrd="0" presId="urn:microsoft.com/office/officeart/2016/7/layout/VerticalDownArrowProcess"/>
    <dgm:cxn modelId="{443BE3E8-D7C3-4DDB-89AA-77714E59798A}" type="presOf" srcId="{667BE8E3-8D6F-458A-832F-C507F1116CA3}" destId="{309B514E-8600-48EB-A397-9ECD34DBC11E}" srcOrd="1" destOrd="0" presId="urn:microsoft.com/office/officeart/2016/7/layout/VerticalDownArrowProcess"/>
    <dgm:cxn modelId="{565AAFEE-EECC-45A0-B751-CE47CB1898B9}" srcId="{AA7815AF-271C-4C5A-A74E-B9769C7C89E5}" destId="{CFFB1158-714D-41BE-B897-84CE362551D0}" srcOrd="0" destOrd="0" parTransId="{C57D601D-34CA-44D0-AEB0-91E3B4E2AB86}" sibTransId="{09F8E45B-DA22-41F7-9C67-F16ADAB7AB4E}"/>
    <dgm:cxn modelId="{9BF14DF4-3250-4147-AF9E-809D8E997462}" srcId="{BA0107F6-0EF3-4D11-8E72-ACDFD3CEDC61}" destId="{5855BE40-BA72-481E-93A4-04E2B04FB72B}" srcOrd="1" destOrd="0" parTransId="{E7A504D8-7640-492B-86B2-972D98CD8E68}" sibTransId="{1211757A-1075-402D-A56D-2EED46D57306}"/>
    <dgm:cxn modelId="{691DC5FB-496E-4A63-B230-9DDC1C0518E3}" type="presOf" srcId="{BA0107F6-0EF3-4D11-8E72-ACDFD3CEDC61}" destId="{98D7A51C-2E0E-47AD-8B00-C38049A1D757}" srcOrd="0" destOrd="0" presId="urn:microsoft.com/office/officeart/2016/7/layout/VerticalDownArrowProcess"/>
    <dgm:cxn modelId="{6B94AB70-817E-4EC1-99E0-29B79F7E2C0B}" type="presParOf" srcId="{98D7A51C-2E0E-47AD-8B00-C38049A1D757}" destId="{8E6CC346-C955-4B6E-867A-D703B4619122}" srcOrd="0" destOrd="0" presId="urn:microsoft.com/office/officeart/2016/7/layout/VerticalDownArrowProcess"/>
    <dgm:cxn modelId="{18E632FF-5B12-4DDA-B85A-A6822B03D66D}" type="presParOf" srcId="{8E6CC346-C955-4B6E-867A-D703B4619122}" destId="{8F6394B4-A83C-4A05-9F7F-D78EEE51A115}" srcOrd="0" destOrd="0" presId="urn:microsoft.com/office/officeart/2016/7/layout/VerticalDownArrowProcess"/>
    <dgm:cxn modelId="{3A9F97D8-B849-489B-8FB6-D7B3F8E88812}" type="presParOf" srcId="{8E6CC346-C955-4B6E-867A-D703B4619122}" destId="{3DFC2A7F-7DEA-4047-A21C-412BCF97FE25}" srcOrd="1" destOrd="0" presId="urn:microsoft.com/office/officeart/2016/7/layout/VerticalDownArrowProcess"/>
    <dgm:cxn modelId="{EDEA7F3D-D707-4102-BB2C-389CA09D10A7}" type="presParOf" srcId="{98D7A51C-2E0E-47AD-8B00-C38049A1D757}" destId="{CA50EDF8-7B5E-4080-A6F3-37B2B95EBDFA}" srcOrd="1" destOrd="0" presId="urn:microsoft.com/office/officeart/2016/7/layout/VerticalDownArrowProcess"/>
    <dgm:cxn modelId="{6F1FD856-5F90-4300-AB55-4AB0A2C9B73C}" type="presParOf" srcId="{98D7A51C-2E0E-47AD-8B00-C38049A1D757}" destId="{04E4AA4F-9336-4AF3-9A9E-63643A344A5A}" srcOrd="2" destOrd="0" presId="urn:microsoft.com/office/officeart/2016/7/layout/VerticalDownArrowProcess"/>
    <dgm:cxn modelId="{48D173DF-C1AA-41F9-9C13-62605F754394}" type="presParOf" srcId="{04E4AA4F-9336-4AF3-9A9E-63643A344A5A}" destId="{5C3BA877-7F63-4C4B-881B-94E167CA480E}" srcOrd="0" destOrd="0" presId="urn:microsoft.com/office/officeart/2016/7/layout/VerticalDownArrowProcess"/>
    <dgm:cxn modelId="{E4CA0AFB-6D0E-47A2-8233-0CCADD5BDBE8}" type="presParOf" srcId="{04E4AA4F-9336-4AF3-9A9E-63643A344A5A}" destId="{82B4FB28-C74F-4FB8-B073-4361A0E47020}" srcOrd="1" destOrd="0" presId="urn:microsoft.com/office/officeart/2016/7/layout/VerticalDownArrowProcess"/>
    <dgm:cxn modelId="{7D78FAB8-BAE9-4630-8369-6605DCFE8B2C}" type="presParOf" srcId="{04E4AA4F-9336-4AF3-9A9E-63643A344A5A}" destId="{604D24F4-2DAF-4953-A273-900F08CD449B}" srcOrd="2" destOrd="0" presId="urn:microsoft.com/office/officeart/2016/7/layout/VerticalDownArrowProcess"/>
    <dgm:cxn modelId="{AE09611B-A790-4846-9F8D-B4D889108F60}" type="presParOf" srcId="{98D7A51C-2E0E-47AD-8B00-C38049A1D757}" destId="{7394D741-5C60-49E8-8ACB-83218CE7994C}" srcOrd="3" destOrd="0" presId="urn:microsoft.com/office/officeart/2016/7/layout/VerticalDownArrowProcess"/>
    <dgm:cxn modelId="{B6392B81-74BF-4B30-AAA7-3E42083B924A}" type="presParOf" srcId="{98D7A51C-2E0E-47AD-8B00-C38049A1D757}" destId="{5A801012-5A7D-4641-A6D9-4F3793B9F710}" srcOrd="4" destOrd="0" presId="urn:microsoft.com/office/officeart/2016/7/layout/VerticalDownArrowProcess"/>
    <dgm:cxn modelId="{F57E8B8A-048D-457A-A622-F9E6501641D4}" type="presParOf" srcId="{5A801012-5A7D-4641-A6D9-4F3793B9F710}" destId="{815222EA-11E9-4BF7-9612-E3DDE195D252}" srcOrd="0" destOrd="0" presId="urn:microsoft.com/office/officeart/2016/7/layout/VerticalDownArrowProcess"/>
    <dgm:cxn modelId="{B2835F6B-E2F3-4474-8CE0-D46B6EF06AE5}" type="presParOf" srcId="{5A801012-5A7D-4641-A6D9-4F3793B9F710}" destId="{0E09E3B0-4045-42BD-A310-D979461F3511}" srcOrd="1" destOrd="0" presId="urn:microsoft.com/office/officeart/2016/7/layout/VerticalDownArrowProcess"/>
    <dgm:cxn modelId="{DEF7FDA1-E74A-47F8-8E47-9F851F70B1DF}" type="presParOf" srcId="{5A801012-5A7D-4641-A6D9-4F3793B9F710}" destId="{E56D2CCC-1D6F-48E9-9F2B-203E12E0B6BC}" srcOrd="2" destOrd="0" presId="urn:microsoft.com/office/officeart/2016/7/layout/VerticalDownArrowProcess"/>
    <dgm:cxn modelId="{F2AB2478-0BD2-4CC0-B3DC-97390DE54D17}" type="presParOf" srcId="{98D7A51C-2E0E-47AD-8B00-C38049A1D757}" destId="{B150A1C5-347B-41DD-9F23-289B07643E11}" srcOrd="5" destOrd="0" presId="urn:microsoft.com/office/officeart/2016/7/layout/VerticalDownArrowProcess"/>
    <dgm:cxn modelId="{FBA7A040-070F-4CE1-9F18-0ABA64C628A8}" type="presParOf" srcId="{98D7A51C-2E0E-47AD-8B00-C38049A1D757}" destId="{E5D72394-EDBB-4A83-A703-7DE9C826E04E}" srcOrd="6" destOrd="0" presId="urn:microsoft.com/office/officeart/2016/7/layout/VerticalDownArrowProcess"/>
    <dgm:cxn modelId="{3DCDCB5A-13D4-4B4C-96E6-5A5A332AE1AF}" type="presParOf" srcId="{E5D72394-EDBB-4A83-A703-7DE9C826E04E}" destId="{89DDEA43-5377-4748-9B67-A14C1ECD0A2F}" srcOrd="0" destOrd="0" presId="urn:microsoft.com/office/officeart/2016/7/layout/VerticalDownArrowProcess"/>
    <dgm:cxn modelId="{810B3394-C8C1-405B-96D1-FF53E0AD964E}" type="presParOf" srcId="{E5D72394-EDBB-4A83-A703-7DE9C826E04E}" destId="{81C88511-8D47-4122-8D04-79D408926E91}" srcOrd="1" destOrd="0" presId="urn:microsoft.com/office/officeart/2016/7/layout/VerticalDownArrowProcess"/>
    <dgm:cxn modelId="{7A48E8AF-7C22-4197-B781-688A0EC50917}" type="presParOf" srcId="{E5D72394-EDBB-4A83-A703-7DE9C826E04E}" destId="{FD80605B-4559-4284-8C48-4D5223DDA415}" srcOrd="2" destOrd="0" presId="urn:microsoft.com/office/officeart/2016/7/layout/VerticalDownArrowProcess"/>
    <dgm:cxn modelId="{51101DA1-FA65-47FA-AADC-1D8FD9BB866A}" type="presParOf" srcId="{98D7A51C-2E0E-47AD-8B00-C38049A1D757}" destId="{3BB962AF-2712-4DB4-B8D8-A4089372DBAD}" srcOrd="7" destOrd="0" presId="urn:microsoft.com/office/officeart/2016/7/layout/VerticalDownArrowProcess"/>
    <dgm:cxn modelId="{0FC070E9-936D-4932-A9FA-32178F3D2553}" type="presParOf" srcId="{98D7A51C-2E0E-47AD-8B00-C38049A1D757}" destId="{D1AEB0CE-E9CF-41AF-A35F-04A3F930A9DD}" srcOrd="8" destOrd="0" presId="urn:microsoft.com/office/officeart/2016/7/layout/VerticalDownArrowProcess"/>
    <dgm:cxn modelId="{3A9F7515-97ED-4DFC-844A-1051BCA57B40}" type="presParOf" srcId="{D1AEB0CE-E9CF-41AF-A35F-04A3F930A9DD}" destId="{D84E3ACD-E3BC-4728-9DE5-205467E16F1C}" srcOrd="0" destOrd="0" presId="urn:microsoft.com/office/officeart/2016/7/layout/VerticalDownArrowProcess"/>
    <dgm:cxn modelId="{7B417A9C-8B75-489F-A798-8F988D2CFC6A}" type="presParOf" srcId="{D1AEB0CE-E9CF-41AF-A35F-04A3F930A9DD}" destId="{9941219E-4AEB-4B89-8362-989BAA08AAFE}" srcOrd="1" destOrd="0" presId="urn:microsoft.com/office/officeart/2016/7/layout/VerticalDownArrowProcess"/>
    <dgm:cxn modelId="{C78049D7-5E60-4930-A685-ADF0E2B62A49}" type="presParOf" srcId="{D1AEB0CE-E9CF-41AF-A35F-04A3F930A9DD}" destId="{1782AC62-B559-4A72-B6CD-5838E5BAA81B}" srcOrd="2" destOrd="0" presId="urn:microsoft.com/office/officeart/2016/7/layout/VerticalDownArrowProcess"/>
    <dgm:cxn modelId="{6D38125F-64A9-4CF9-8B10-04212E93FDBF}" type="presParOf" srcId="{98D7A51C-2E0E-47AD-8B00-C38049A1D757}" destId="{AFE8774D-C1A0-44BD-8CF3-C479D9F0393B}" srcOrd="9" destOrd="0" presId="urn:microsoft.com/office/officeart/2016/7/layout/VerticalDownArrowProcess"/>
    <dgm:cxn modelId="{FAFCC33D-FA09-480F-8CE8-35F52179A7BE}" type="presParOf" srcId="{98D7A51C-2E0E-47AD-8B00-C38049A1D757}" destId="{C86A8D2D-97B0-475A-AFC4-0A2D188E4C04}" srcOrd="10" destOrd="0" presId="urn:microsoft.com/office/officeart/2016/7/layout/VerticalDownArrowProcess"/>
    <dgm:cxn modelId="{CB76644F-BD00-4F00-93A8-A99036F004BE}" type="presParOf" srcId="{C86A8D2D-97B0-475A-AFC4-0A2D188E4C04}" destId="{B96BF88D-14DE-44D9-B247-A7256C8C1EFF}" srcOrd="0" destOrd="0" presId="urn:microsoft.com/office/officeart/2016/7/layout/VerticalDownArrowProcess"/>
    <dgm:cxn modelId="{F73A6763-74D3-43B7-859C-F5EF985F3E82}" type="presParOf" srcId="{C86A8D2D-97B0-475A-AFC4-0A2D188E4C04}" destId="{6E984046-CB60-450D-83B8-02CD9CDF4F2C}" srcOrd="1" destOrd="0" presId="urn:microsoft.com/office/officeart/2016/7/layout/VerticalDownArrowProcess"/>
    <dgm:cxn modelId="{3DAF497D-4B2A-4FDB-BB25-F37664E9BA66}" type="presParOf" srcId="{C86A8D2D-97B0-475A-AFC4-0A2D188E4C04}" destId="{9A931381-5C9E-4577-BCAC-A93283EDC99F}" srcOrd="2" destOrd="0" presId="urn:microsoft.com/office/officeart/2016/7/layout/VerticalDownArrowProcess"/>
    <dgm:cxn modelId="{58BF265A-5C3A-4787-9D7A-477CC56D1476}" type="presParOf" srcId="{98D7A51C-2E0E-47AD-8B00-C38049A1D757}" destId="{D5D0D4C4-493B-4CF8-B981-56D243FCECD0}" srcOrd="11" destOrd="0" presId="urn:microsoft.com/office/officeart/2016/7/layout/VerticalDownArrowProcess"/>
    <dgm:cxn modelId="{C769D84D-8C8E-470C-9BDC-177F2BA98B92}" type="presParOf" srcId="{98D7A51C-2E0E-47AD-8B00-C38049A1D757}" destId="{E08FE7FD-0746-424C-AA7C-68DE8ADB7D9C}" srcOrd="12" destOrd="0" presId="urn:microsoft.com/office/officeart/2016/7/layout/VerticalDownArrowProcess"/>
    <dgm:cxn modelId="{26B6AE00-AB64-48A2-A958-1571EC28826E}" type="presParOf" srcId="{E08FE7FD-0746-424C-AA7C-68DE8ADB7D9C}" destId="{E77DBC49-BFF2-4FE3-A9FC-638C4FC8FD1C}" srcOrd="0" destOrd="0" presId="urn:microsoft.com/office/officeart/2016/7/layout/VerticalDownArrowProcess"/>
    <dgm:cxn modelId="{AEC2BEB6-142C-4C0C-A52A-139872293BAC}" type="presParOf" srcId="{E08FE7FD-0746-424C-AA7C-68DE8ADB7D9C}" destId="{F32E14F9-AAC1-4E68-9363-25C6EB01CE60}" srcOrd="1" destOrd="0" presId="urn:microsoft.com/office/officeart/2016/7/layout/VerticalDownArrowProcess"/>
    <dgm:cxn modelId="{2E2A3B00-3280-416B-8651-E26205F1969F}" type="presParOf" srcId="{E08FE7FD-0746-424C-AA7C-68DE8ADB7D9C}" destId="{C91A8FFA-E489-4EED-96FB-041AFBB92401}" srcOrd="2" destOrd="0" presId="urn:microsoft.com/office/officeart/2016/7/layout/VerticalDownArrowProcess"/>
    <dgm:cxn modelId="{D2B596E3-6793-49EF-A3CA-60FB81551B6C}" type="presParOf" srcId="{98D7A51C-2E0E-47AD-8B00-C38049A1D757}" destId="{BDAA9325-CBC4-472D-A7EA-78EFC4FB7CA0}" srcOrd="13" destOrd="0" presId="urn:microsoft.com/office/officeart/2016/7/layout/VerticalDownArrowProcess"/>
    <dgm:cxn modelId="{3B5DCD77-93AB-43FE-8A58-940768E9904C}" type="presParOf" srcId="{98D7A51C-2E0E-47AD-8B00-C38049A1D757}" destId="{16EA95B5-C372-4C0F-B7EA-30A2CA0D0D1C}" srcOrd="14" destOrd="0" presId="urn:microsoft.com/office/officeart/2016/7/layout/VerticalDownArrowProcess"/>
    <dgm:cxn modelId="{A1CD245A-9C88-41E5-B45B-2855BC9EE12C}" type="presParOf" srcId="{16EA95B5-C372-4C0F-B7EA-30A2CA0D0D1C}" destId="{74FAA7BE-5535-4E9B-BEEC-9A92289BCB8F}" srcOrd="0" destOrd="0" presId="urn:microsoft.com/office/officeart/2016/7/layout/VerticalDownArrowProcess"/>
    <dgm:cxn modelId="{B503A75E-DCB5-4C74-B9CB-3FED3C1E93CA}" type="presParOf" srcId="{16EA95B5-C372-4C0F-B7EA-30A2CA0D0D1C}" destId="{309B514E-8600-48EB-A397-9ECD34DBC11E}" srcOrd="1" destOrd="0" presId="urn:microsoft.com/office/officeart/2016/7/layout/VerticalDownArrowProcess"/>
    <dgm:cxn modelId="{7845306F-542C-43CC-856F-49523582E7AD}" type="presParOf" srcId="{16EA95B5-C372-4C0F-B7EA-30A2CA0D0D1C}" destId="{3D535CFB-FC08-48EC-9B1B-EDDCF24E2B16}"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37B0822-05D5-4022-83DA-21B3227182C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36A9DB4-4088-44E9-BF9D-81C8A85BF3D0}">
      <dgm:prSet/>
      <dgm:spPr/>
      <dgm:t>
        <a:bodyPr/>
        <a:lstStyle/>
        <a:p>
          <a:pPr>
            <a:lnSpc>
              <a:spcPct val="100000"/>
            </a:lnSpc>
          </a:pPr>
          <a:r>
            <a:rPr lang="en-IN" b="0" i="0" baseline="0"/>
            <a:t>Most bought Food items are Poutine with Fries (3464 times) and Great Lakes Shake (4</a:t>
          </a:r>
          <a:r>
            <a:rPr lang="en-IN"/>
            <a:t>895</a:t>
          </a:r>
          <a:r>
            <a:rPr lang="en-IN" b="0" i="0" baseline="0"/>
            <a:t> times). </a:t>
          </a:r>
          <a:endParaRPr lang="en-US"/>
        </a:p>
      </dgm:t>
    </dgm:pt>
    <dgm:pt modelId="{4F26869C-4605-4F0D-B822-59AFCE1A666B}" type="parTrans" cxnId="{3C1281C3-06C5-4B7F-9FB7-5CBEACF06BFB}">
      <dgm:prSet/>
      <dgm:spPr/>
      <dgm:t>
        <a:bodyPr/>
        <a:lstStyle/>
        <a:p>
          <a:endParaRPr lang="en-US"/>
        </a:p>
      </dgm:t>
    </dgm:pt>
    <dgm:pt modelId="{6A9424D6-BD27-45AD-AA54-E3C9D5C79F62}" type="sibTrans" cxnId="{3C1281C3-06C5-4B7F-9FB7-5CBEACF06BFB}">
      <dgm:prSet/>
      <dgm:spPr/>
      <dgm:t>
        <a:bodyPr/>
        <a:lstStyle/>
        <a:p>
          <a:endParaRPr lang="en-US"/>
        </a:p>
      </dgm:t>
    </dgm:pt>
    <dgm:pt modelId="{BCFAA1D3-E54D-4CA8-BB2C-F0389F63F9BF}">
      <dgm:prSet/>
      <dgm:spPr/>
      <dgm:t>
        <a:bodyPr/>
        <a:lstStyle/>
        <a:p>
          <a:pPr>
            <a:lnSpc>
              <a:spcPct val="100000"/>
            </a:lnSpc>
          </a:pPr>
          <a:r>
            <a:rPr lang="en-IN" b="0" i="0" baseline="0"/>
            <a:t>Cost of Poutine with Fries is 125 and the Shake is 110.</a:t>
          </a:r>
          <a:endParaRPr lang="en-US"/>
        </a:p>
      </dgm:t>
    </dgm:pt>
    <dgm:pt modelId="{9272D74F-6151-457C-9B4D-D826D8C17A68}" type="parTrans" cxnId="{2C092716-41EF-49EB-8F08-E437EA7FA9A8}">
      <dgm:prSet/>
      <dgm:spPr/>
      <dgm:t>
        <a:bodyPr/>
        <a:lstStyle/>
        <a:p>
          <a:endParaRPr lang="en-US"/>
        </a:p>
      </dgm:t>
    </dgm:pt>
    <dgm:pt modelId="{132DBCC9-6246-41CF-BEC3-8C4397967E82}" type="sibTrans" cxnId="{2C092716-41EF-49EB-8F08-E437EA7FA9A8}">
      <dgm:prSet/>
      <dgm:spPr/>
      <dgm:t>
        <a:bodyPr/>
        <a:lstStyle/>
        <a:p>
          <a:endParaRPr lang="en-US"/>
        </a:p>
      </dgm:t>
    </dgm:pt>
    <dgm:pt modelId="{E52AE52F-5FD1-4796-9737-0D512949716E}">
      <dgm:prSet/>
      <dgm:spPr/>
      <dgm:t>
        <a:bodyPr/>
        <a:lstStyle/>
        <a:p>
          <a:pPr>
            <a:lnSpc>
              <a:spcPct val="100000"/>
            </a:lnSpc>
          </a:pPr>
          <a:r>
            <a:rPr lang="en-IN" b="0" i="0" baseline="0"/>
            <a:t>Either of them can be combined with a Tobacco alongside a beverage and 20 to 25% discount can be applied for the combo to see a bigger turnout.</a:t>
          </a:r>
          <a:endParaRPr lang="en-US" dirty="0"/>
        </a:p>
      </dgm:t>
    </dgm:pt>
    <dgm:pt modelId="{E6A893D2-C547-40B3-8670-6C79F4C296C8}" type="parTrans" cxnId="{CB065C3D-032B-4C07-9A76-A4F68F200EDD}">
      <dgm:prSet/>
      <dgm:spPr/>
      <dgm:t>
        <a:bodyPr/>
        <a:lstStyle/>
        <a:p>
          <a:endParaRPr lang="en-US"/>
        </a:p>
      </dgm:t>
    </dgm:pt>
    <dgm:pt modelId="{A1FED8C2-3640-4DE3-BE4E-3E4481641205}" type="sibTrans" cxnId="{CB065C3D-032B-4C07-9A76-A4F68F200EDD}">
      <dgm:prSet/>
      <dgm:spPr/>
      <dgm:t>
        <a:bodyPr/>
        <a:lstStyle/>
        <a:p>
          <a:endParaRPr lang="en-US"/>
        </a:p>
      </dgm:t>
    </dgm:pt>
    <dgm:pt modelId="{E5D8F5E9-E43C-4B6A-834E-D0800AC9453C}">
      <dgm:prSet/>
      <dgm:spPr/>
      <dgm:t>
        <a:bodyPr/>
        <a:lstStyle/>
        <a:p>
          <a:pPr>
            <a:lnSpc>
              <a:spcPct val="100000"/>
            </a:lnSpc>
          </a:pPr>
          <a:r>
            <a:rPr lang="en-IN" b="0" i="0" baseline="0"/>
            <a:t>JR.CHL.Avlanche also seems to be popular (3,314 times)</a:t>
          </a:r>
          <a:endParaRPr lang="en-US"/>
        </a:p>
      </dgm:t>
    </dgm:pt>
    <dgm:pt modelId="{E7269560-1C4A-4BC6-B0EC-941058DEC11F}" type="parTrans" cxnId="{876BF507-B254-47B4-9805-5CEC3D6834A4}">
      <dgm:prSet/>
      <dgm:spPr/>
      <dgm:t>
        <a:bodyPr/>
        <a:lstStyle/>
        <a:p>
          <a:endParaRPr lang="en-US"/>
        </a:p>
      </dgm:t>
    </dgm:pt>
    <dgm:pt modelId="{4FFF462A-CAFF-438C-816E-A649445AD529}" type="sibTrans" cxnId="{876BF507-B254-47B4-9805-5CEC3D6834A4}">
      <dgm:prSet/>
      <dgm:spPr/>
      <dgm:t>
        <a:bodyPr/>
        <a:lstStyle/>
        <a:p>
          <a:endParaRPr lang="en-US"/>
        </a:p>
      </dgm:t>
    </dgm:pt>
    <dgm:pt modelId="{7F03AA2A-1CBD-49C3-A7F4-F861737B3C5E}">
      <dgm:prSet/>
      <dgm:spPr/>
      <dgm:t>
        <a:bodyPr/>
        <a:lstStyle/>
        <a:p>
          <a:pPr>
            <a:lnSpc>
              <a:spcPct val="100000"/>
            </a:lnSpc>
          </a:pPr>
          <a:r>
            <a:rPr lang="en-IN" b="0" i="0" baseline="0" dirty="0"/>
            <a:t>Either of them can be combined with a Cappuccino and 15% discount can be applied for the combo to see a bigger turnout.</a:t>
          </a:r>
          <a:endParaRPr lang="en-US" dirty="0"/>
        </a:p>
      </dgm:t>
    </dgm:pt>
    <dgm:pt modelId="{5D87B66F-5DC9-4A84-9ABC-E19A41492112}" type="parTrans" cxnId="{78A15B65-0182-470B-A610-DE60DA004EB9}">
      <dgm:prSet/>
      <dgm:spPr/>
      <dgm:t>
        <a:bodyPr/>
        <a:lstStyle/>
        <a:p>
          <a:endParaRPr lang="en-US"/>
        </a:p>
      </dgm:t>
    </dgm:pt>
    <dgm:pt modelId="{20116B9F-C40B-4E54-B4AC-6E46422E0955}" type="sibTrans" cxnId="{78A15B65-0182-470B-A610-DE60DA004EB9}">
      <dgm:prSet/>
      <dgm:spPr/>
      <dgm:t>
        <a:bodyPr/>
        <a:lstStyle/>
        <a:p>
          <a:endParaRPr lang="en-US"/>
        </a:p>
      </dgm:t>
    </dgm:pt>
    <dgm:pt modelId="{F1316D8B-819A-4001-8384-06DA32C3EEEA}" type="pres">
      <dgm:prSet presAssocID="{C37B0822-05D5-4022-83DA-21B3227182CC}" presName="root" presStyleCnt="0">
        <dgm:presLayoutVars>
          <dgm:dir/>
          <dgm:resizeHandles val="exact"/>
        </dgm:presLayoutVars>
      </dgm:prSet>
      <dgm:spPr/>
    </dgm:pt>
    <dgm:pt modelId="{0B3722DE-0AD2-4431-8436-B5E59FC5BF85}" type="pres">
      <dgm:prSet presAssocID="{F36A9DB4-4088-44E9-BF9D-81C8A85BF3D0}" presName="compNode" presStyleCnt="0"/>
      <dgm:spPr/>
    </dgm:pt>
    <dgm:pt modelId="{A284911D-A078-4F9A-A656-8AFF64DEB53A}" type="pres">
      <dgm:prSet presAssocID="{F36A9DB4-4088-44E9-BF9D-81C8A85BF3D0}" presName="bgRect" presStyleLbl="bgShp" presStyleIdx="0" presStyleCnt="5"/>
      <dgm:spPr/>
    </dgm:pt>
    <dgm:pt modelId="{676C77DD-2E49-4B73-A6EF-12DDC0A7A94E}" type="pres">
      <dgm:prSet presAssocID="{F36A9DB4-4088-44E9-BF9D-81C8A85BF3D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ie"/>
        </a:ext>
      </dgm:extLst>
    </dgm:pt>
    <dgm:pt modelId="{C9B158FB-9B4E-490A-90B1-96EF920059F4}" type="pres">
      <dgm:prSet presAssocID="{F36A9DB4-4088-44E9-BF9D-81C8A85BF3D0}" presName="spaceRect" presStyleCnt="0"/>
      <dgm:spPr/>
    </dgm:pt>
    <dgm:pt modelId="{BDEE74FC-C509-4510-A850-6D59EE9BC1C5}" type="pres">
      <dgm:prSet presAssocID="{F36A9DB4-4088-44E9-BF9D-81C8A85BF3D0}" presName="parTx" presStyleLbl="revTx" presStyleIdx="0" presStyleCnt="5">
        <dgm:presLayoutVars>
          <dgm:chMax val="0"/>
          <dgm:chPref val="0"/>
        </dgm:presLayoutVars>
      </dgm:prSet>
      <dgm:spPr/>
    </dgm:pt>
    <dgm:pt modelId="{034C146B-58C1-441A-9BDB-4B7FB2FD6ECC}" type="pres">
      <dgm:prSet presAssocID="{6A9424D6-BD27-45AD-AA54-E3C9D5C79F62}" presName="sibTrans" presStyleCnt="0"/>
      <dgm:spPr/>
    </dgm:pt>
    <dgm:pt modelId="{C054C692-775C-42D7-B4A5-2F96CD4B5FCB}" type="pres">
      <dgm:prSet presAssocID="{BCFAA1D3-E54D-4CA8-BB2C-F0389F63F9BF}" presName="compNode" presStyleCnt="0"/>
      <dgm:spPr/>
    </dgm:pt>
    <dgm:pt modelId="{B0F99988-C302-4A3E-A1AC-09CDC0A1A025}" type="pres">
      <dgm:prSet presAssocID="{BCFAA1D3-E54D-4CA8-BB2C-F0389F63F9BF}" presName="bgRect" presStyleLbl="bgShp" presStyleIdx="1" presStyleCnt="5"/>
      <dgm:spPr/>
    </dgm:pt>
    <dgm:pt modelId="{08845A74-D4FB-458C-84F6-8AF830A8F586}" type="pres">
      <dgm:prSet presAssocID="{BCFAA1D3-E54D-4CA8-BB2C-F0389F63F9B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ake slice"/>
        </a:ext>
      </dgm:extLst>
    </dgm:pt>
    <dgm:pt modelId="{A8140916-AF8B-4D93-9DCE-29E6287CC802}" type="pres">
      <dgm:prSet presAssocID="{BCFAA1D3-E54D-4CA8-BB2C-F0389F63F9BF}" presName="spaceRect" presStyleCnt="0"/>
      <dgm:spPr/>
    </dgm:pt>
    <dgm:pt modelId="{E745BF7C-F4EA-4443-8ABF-02801DE45936}" type="pres">
      <dgm:prSet presAssocID="{BCFAA1D3-E54D-4CA8-BB2C-F0389F63F9BF}" presName="parTx" presStyleLbl="revTx" presStyleIdx="1" presStyleCnt="5">
        <dgm:presLayoutVars>
          <dgm:chMax val="0"/>
          <dgm:chPref val="0"/>
        </dgm:presLayoutVars>
      </dgm:prSet>
      <dgm:spPr/>
    </dgm:pt>
    <dgm:pt modelId="{1B027C9A-5A8E-4C87-8C0F-A86D55B83952}" type="pres">
      <dgm:prSet presAssocID="{132DBCC9-6246-41CF-BEC3-8C4397967E82}" presName="sibTrans" presStyleCnt="0"/>
      <dgm:spPr/>
    </dgm:pt>
    <dgm:pt modelId="{99445148-7495-43BE-BC62-DDBB8942D696}" type="pres">
      <dgm:prSet presAssocID="{E52AE52F-5FD1-4796-9737-0D512949716E}" presName="compNode" presStyleCnt="0"/>
      <dgm:spPr/>
    </dgm:pt>
    <dgm:pt modelId="{2FAF04A6-D9BC-4B99-BCF3-5872D4123D39}" type="pres">
      <dgm:prSet presAssocID="{E52AE52F-5FD1-4796-9737-0D512949716E}" presName="bgRect" presStyleLbl="bgShp" presStyleIdx="2" presStyleCnt="5"/>
      <dgm:spPr/>
    </dgm:pt>
    <dgm:pt modelId="{9CC06E09-93B0-41DC-8191-B170E21E3A37}" type="pres">
      <dgm:prSet presAssocID="{E52AE52F-5FD1-4796-9737-0D512949716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moking"/>
        </a:ext>
      </dgm:extLst>
    </dgm:pt>
    <dgm:pt modelId="{4AA12B29-FBCA-458B-95E6-4AD60148719B}" type="pres">
      <dgm:prSet presAssocID="{E52AE52F-5FD1-4796-9737-0D512949716E}" presName="spaceRect" presStyleCnt="0"/>
      <dgm:spPr/>
    </dgm:pt>
    <dgm:pt modelId="{AA65542E-2414-4708-B17D-5CF7BB399897}" type="pres">
      <dgm:prSet presAssocID="{E52AE52F-5FD1-4796-9737-0D512949716E}" presName="parTx" presStyleLbl="revTx" presStyleIdx="2" presStyleCnt="5">
        <dgm:presLayoutVars>
          <dgm:chMax val="0"/>
          <dgm:chPref val="0"/>
        </dgm:presLayoutVars>
      </dgm:prSet>
      <dgm:spPr/>
    </dgm:pt>
    <dgm:pt modelId="{95462B2D-AD3D-41D3-BAC4-F85AA1E516FD}" type="pres">
      <dgm:prSet presAssocID="{A1FED8C2-3640-4DE3-BE4E-3E4481641205}" presName="sibTrans" presStyleCnt="0"/>
      <dgm:spPr/>
    </dgm:pt>
    <dgm:pt modelId="{64FE781C-24D1-4396-8332-1C92EE4BFB31}" type="pres">
      <dgm:prSet presAssocID="{E5D8F5E9-E43C-4B6A-834E-D0800AC9453C}" presName="compNode" presStyleCnt="0"/>
      <dgm:spPr/>
    </dgm:pt>
    <dgm:pt modelId="{BBB3CE49-8EFD-4B87-817A-754CF470AF1A}" type="pres">
      <dgm:prSet presAssocID="{E5D8F5E9-E43C-4B6A-834E-D0800AC9453C}" presName="bgRect" presStyleLbl="bgShp" presStyleIdx="3" presStyleCnt="5"/>
      <dgm:spPr/>
    </dgm:pt>
    <dgm:pt modelId="{1E796571-E23B-4302-B368-1EA69AB05BA1}" type="pres">
      <dgm:prSet presAssocID="{E5D8F5E9-E43C-4B6A-834E-D0800AC9453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Japanese Dolls"/>
        </a:ext>
      </dgm:extLst>
    </dgm:pt>
    <dgm:pt modelId="{CFFC62BB-CD84-4DE4-A987-134D7BBD8535}" type="pres">
      <dgm:prSet presAssocID="{E5D8F5E9-E43C-4B6A-834E-D0800AC9453C}" presName="spaceRect" presStyleCnt="0"/>
      <dgm:spPr/>
    </dgm:pt>
    <dgm:pt modelId="{19EBEED0-4B6A-4F11-8501-1679A3274C4C}" type="pres">
      <dgm:prSet presAssocID="{E5D8F5E9-E43C-4B6A-834E-D0800AC9453C}" presName="parTx" presStyleLbl="revTx" presStyleIdx="3" presStyleCnt="5">
        <dgm:presLayoutVars>
          <dgm:chMax val="0"/>
          <dgm:chPref val="0"/>
        </dgm:presLayoutVars>
      </dgm:prSet>
      <dgm:spPr/>
    </dgm:pt>
    <dgm:pt modelId="{5AF97711-BE01-4E86-BE90-6977AC51F784}" type="pres">
      <dgm:prSet presAssocID="{4FFF462A-CAFF-438C-816E-A649445AD529}" presName="sibTrans" presStyleCnt="0"/>
      <dgm:spPr/>
    </dgm:pt>
    <dgm:pt modelId="{65FF79A2-0BE0-4468-94DA-11E5D5544376}" type="pres">
      <dgm:prSet presAssocID="{7F03AA2A-1CBD-49C3-A7F4-F861737B3C5E}" presName="compNode" presStyleCnt="0"/>
      <dgm:spPr/>
    </dgm:pt>
    <dgm:pt modelId="{EB8573D9-D363-4B9D-A89D-3736F3A38BE1}" type="pres">
      <dgm:prSet presAssocID="{7F03AA2A-1CBD-49C3-A7F4-F861737B3C5E}" presName="bgRect" presStyleLbl="bgShp" presStyleIdx="4" presStyleCnt="5"/>
      <dgm:spPr/>
    </dgm:pt>
    <dgm:pt modelId="{415D9DF4-7E92-45BE-BA00-76B75652B0F8}" type="pres">
      <dgm:prSet presAssocID="{7F03AA2A-1CBD-49C3-A7F4-F861737B3C5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Speed Bump"/>
        </a:ext>
      </dgm:extLst>
    </dgm:pt>
    <dgm:pt modelId="{1924E0AA-00B3-445C-8571-1294D7D0526E}" type="pres">
      <dgm:prSet presAssocID="{7F03AA2A-1CBD-49C3-A7F4-F861737B3C5E}" presName="spaceRect" presStyleCnt="0"/>
      <dgm:spPr/>
    </dgm:pt>
    <dgm:pt modelId="{4FA9F552-84CD-41B5-A55B-F19DA6637C49}" type="pres">
      <dgm:prSet presAssocID="{7F03AA2A-1CBD-49C3-A7F4-F861737B3C5E}" presName="parTx" presStyleLbl="revTx" presStyleIdx="4" presStyleCnt="5">
        <dgm:presLayoutVars>
          <dgm:chMax val="0"/>
          <dgm:chPref val="0"/>
        </dgm:presLayoutVars>
      </dgm:prSet>
      <dgm:spPr/>
    </dgm:pt>
  </dgm:ptLst>
  <dgm:cxnLst>
    <dgm:cxn modelId="{876BF507-B254-47B4-9805-5CEC3D6834A4}" srcId="{C37B0822-05D5-4022-83DA-21B3227182CC}" destId="{E5D8F5E9-E43C-4B6A-834E-D0800AC9453C}" srcOrd="3" destOrd="0" parTransId="{E7269560-1C4A-4BC6-B0EC-941058DEC11F}" sibTransId="{4FFF462A-CAFF-438C-816E-A649445AD529}"/>
    <dgm:cxn modelId="{E0546B08-307E-4B39-AF8D-07E607D0A3F8}" type="presOf" srcId="{7F03AA2A-1CBD-49C3-A7F4-F861737B3C5E}" destId="{4FA9F552-84CD-41B5-A55B-F19DA6637C49}" srcOrd="0" destOrd="0" presId="urn:microsoft.com/office/officeart/2018/2/layout/IconVerticalSolidList"/>
    <dgm:cxn modelId="{5DF9510B-F230-4AD6-8E4B-94D7D5BBDC62}" type="presOf" srcId="{E5D8F5E9-E43C-4B6A-834E-D0800AC9453C}" destId="{19EBEED0-4B6A-4F11-8501-1679A3274C4C}" srcOrd="0" destOrd="0" presId="urn:microsoft.com/office/officeart/2018/2/layout/IconVerticalSolidList"/>
    <dgm:cxn modelId="{2C092716-41EF-49EB-8F08-E437EA7FA9A8}" srcId="{C37B0822-05D5-4022-83DA-21B3227182CC}" destId="{BCFAA1D3-E54D-4CA8-BB2C-F0389F63F9BF}" srcOrd="1" destOrd="0" parTransId="{9272D74F-6151-457C-9B4D-D826D8C17A68}" sibTransId="{132DBCC9-6246-41CF-BEC3-8C4397967E82}"/>
    <dgm:cxn modelId="{BE58D736-2DA6-4B7F-9714-EF3F23C009DA}" type="presOf" srcId="{E52AE52F-5FD1-4796-9737-0D512949716E}" destId="{AA65542E-2414-4708-B17D-5CF7BB399897}" srcOrd="0" destOrd="0" presId="urn:microsoft.com/office/officeart/2018/2/layout/IconVerticalSolidList"/>
    <dgm:cxn modelId="{CB065C3D-032B-4C07-9A76-A4F68F200EDD}" srcId="{C37B0822-05D5-4022-83DA-21B3227182CC}" destId="{E52AE52F-5FD1-4796-9737-0D512949716E}" srcOrd="2" destOrd="0" parTransId="{E6A893D2-C547-40B3-8670-6C79F4C296C8}" sibTransId="{A1FED8C2-3640-4DE3-BE4E-3E4481641205}"/>
    <dgm:cxn modelId="{78A15B65-0182-470B-A610-DE60DA004EB9}" srcId="{C37B0822-05D5-4022-83DA-21B3227182CC}" destId="{7F03AA2A-1CBD-49C3-A7F4-F861737B3C5E}" srcOrd="4" destOrd="0" parTransId="{5D87B66F-5DC9-4A84-9ABC-E19A41492112}" sibTransId="{20116B9F-C40B-4E54-B4AC-6E46422E0955}"/>
    <dgm:cxn modelId="{6CBD6F9B-406C-4ECB-A13C-2442C6E6CD5E}" type="presOf" srcId="{BCFAA1D3-E54D-4CA8-BB2C-F0389F63F9BF}" destId="{E745BF7C-F4EA-4443-8ABF-02801DE45936}" srcOrd="0" destOrd="0" presId="urn:microsoft.com/office/officeart/2018/2/layout/IconVerticalSolidList"/>
    <dgm:cxn modelId="{980B56A0-EB51-47E2-9448-42935A902EDB}" type="presOf" srcId="{F36A9DB4-4088-44E9-BF9D-81C8A85BF3D0}" destId="{BDEE74FC-C509-4510-A850-6D59EE9BC1C5}" srcOrd="0" destOrd="0" presId="urn:microsoft.com/office/officeart/2018/2/layout/IconVerticalSolidList"/>
    <dgm:cxn modelId="{671ED7A3-112B-4971-8773-126C86E94BB5}" type="presOf" srcId="{C37B0822-05D5-4022-83DA-21B3227182CC}" destId="{F1316D8B-819A-4001-8384-06DA32C3EEEA}" srcOrd="0" destOrd="0" presId="urn:microsoft.com/office/officeart/2018/2/layout/IconVerticalSolidList"/>
    <dgm:cxn modelId="{3C1281C3-06C5-4B7F-9FB7-5CBEACF06BFB}" srcId="{C37B0822-05D5-4022-83DA-21B3227182CC}" destId="{F36A9DB4-4088-44E9-BF9D-81C8A85BF3D0}" srcOrd="0" destOrd="0" parTransId="{4F26869C-4605-4F0D-B822-59AFCE1A666B}" sibTransId="{6A9424D6-BD27-45AD-AA54-E3C9D5C79F62}"/>
    <dgm:cxn modelId="{E2C8422C-0C03-4C10-8CC9-8658262BB710}" type="presParOf" srcId="{F1316D8B-819A-4001-8384-06DA32C3EEEA}" destId="{0B3722DE-0AD2-4431-8436-B5E59FC5BF85}" srcOrd="0" destOrd="0" presId="urn:microsoft.com/office/officeart/2018/2/layout/IconVerticalSolidList"/>
    <dgm:cxn modelId="{1DB692A9-DA62-4F66-BF44-435EFEB3BB6E}" type="presParOf" srcId="{0B3722DE-0AD2-4431-8436-B5E59FC5BF85}" destId="{A284911D-A078-4F9A-A656-8AFF64DEB53A}" srcOrd="0" destOrd="0" presId="urn:microsoft.com/office/officeart/2018/2/layout/IconVerticalSolidList"/>
    <dgm:cxn modelId="{AAFE9B79-B5A8-4DCE-9959-947CC634A9CD}" type="presParOf" srcId="{0B3722DE-0AD2-4431-8436-B5E59FC5BF85}" destId="{676C77DD-2E49-4B73-A6EF-12DDC0A7A94E}" srcOrd="1" destOrd="0" presId="urn:microsoft.com/office/officeart/2018/2/layout/IconVerticalSolidList"/>
    <dgm:cxn modelId="{E4A00959-EA51-4A96-B21D-E7FF66105558}" type="presParOf" srcId="{0B3722DE-0AD2-4431-8436-B5E59FC5BF85}" destId="{C9B158FB-9B4E-490A-90B1-96EF920059F4}" srcOrd="2" destOrd="0" presId="urn:microsoft.com/office/officeart/2018/2/layout/IconVerticalSolidList"/>
    <dgm:cxn modelId="{DBC7106C-5850-4246-84C5-990E92DE2681}" type="presParOf" srcId="{0B3722DE-0AD2-4431-8436-B5E59FC5BF85}" destId="{BDEE74FC-C509-4510-A850-6D59EE9BC1C5}" srcOrd="3" destOrd="0" presId="urn:microsoft.com/office/officeart/2018/2/layout/IconVerticalSolidList"/>
    <dgm:cxn modelId="{F069A4B9-B895-4F49-AC5D-2B7E38FDF55C}" type="presParOf" srcId="{F1316D8B-819A-4001-8384-06DA32C3EEEA}" destId="{034C146B-58C1-441A-9BDB-4B7FB2FD6ECC}" srcOrd="1" destOrd="0" presId="urn:microsoft.com/office/officeart/2018/2/layout/IconVerticalSolidList"/>
    <dgm:cxn modelId="{09355CD3-004A-4C41-B242-89B243AC7552}" type="presParOf" srcId="{F1316D8B-819A-4001-8384-06DA32C3EEEA}" destId="{C054C692-775C-42D7-B4A5-2F96CD4B5FCB}" srcOrd="2" destOrd="0" presId="urn:microsoft.com/office/officeart/2018/2/layout/IconVerticalSolidList"/>
    <dgm:cxn modelId="{40C1C599-F536-4EC0-BDBB-1ADBD0497D5D}" type="presParOf" srcId="{C054C692-775C-42D7-B4A5-2F96CD4B5FCB}" destId="{B0F99988-C302-4A3E-A1AC-09CDC0A1A025}" srcOrd="0" destOrd="0" presId="urn:microsoft.com/office/officeart/2018/2/layout/IconVerticalSolidList"/>
    <dgm:cxn modelId="{3225EA22-8676-40F0-997E-1BD61725209D}" type="presParOf" srcId="{C054C692-775C-42D7-B4A5-2F96CD4B5FCB}" destId="{08845A74-D4FB-458C-84F6-8AF830A8F586}" srcOrd="1" destOrd="0" presId="urn:microsoft.com/office/officeart/2018/2/layout/IconVerticalSolidList"/>
    <dgm:cxn modelId="{E4FD1D9D-DD12-4874-9734-77829062502A}" type="presParOf" srcId="{C054C692-775C-42D7-B4A5-2F96CD4B5FCB}" destId="{A8140916-AF8B-4D93-9DCE-29E6287CC802}" srcOrd="2" destOrd="0" presId="urn:microsoft.com/office/officeart/2018/2/layout/IconVerticalSolidList"/>
    <dgm:cxn modelId="{57348E9D-0249-42AB-A50C-88C0906038DF}" type="presParOf" srcId="{C054C692-775C-42D7-B4A5-2F96CD4B5FCB}" destId="{E745BF7C-F4EA-4443-8ABF-02801DE45936}" srcOrd="3" destOrd="0" presId="urn:microsoft.com/office/officeart/2018/2/layout/IconVerticalSolidList"/>
    <dgm:cxn modelId="{750C6159-E193-45D0-9CE0-FF50B21067BA}" type="presParOf" srcId="{F1316D8B-819A-4001-8384-06DA32C3EEEA}" destId="{1B027C9A-5A8E-4C87-8C0F-A86D55B83952}" srcOrd="3" destOrd="0" presId="urn:microsoft.com/office/officeart/2018/2/layout/IconVerticalSolidList"/>
    <dgm:cxn modelId="{2F60E284-6B11-418E-8EE4-26BAE0A79252}" type="presParOf" srcId="{F1316D8B-819A-4001-8384-06DA32C3EEEA}" destId="{99445148-7495-43BE-BC62-DDBB8942D696}" srcOrd="4" destOrd="0" presId="urn:microsoft.com/office/officeart/2018/2/layout/IconVerticalSolidList"/>
    <dgm:cxn modelId="{E1D95C09-B9AA-4BAD-B5CA-657AC6CE1154}" type="presParOf" srcId="{99445148-7495-43BE-BC62-DDBB8942D696}" destId="{2FAF04A6-D9BC-4B99-BCF3-5872D4123D39}" srcOrd="0" destOrd="0" presId="urn:microsoft.com/office/officeart/2018/2/layout/IconVerticalSolidList"/>
    <dgm:cxn modelId="{B0ED2DC7-66C3-4CFA-BC50-403E2AEB450D}" type="presParOf" srcId="{99445148-7495-43BE-BC62-DDBB8942D696}" destId="{9CC06E09-93B0-41DC-8191-B170E21E3A37}" srcOrd="1" destOrd="0" presId="urn:microsoft.com/office/officeart/2018/2/layout/IconVerticalSolidList"/>
    <dgm:cxn modelId="{306B2C60-6209-410F-B4DE-C77C09214340}" type="presParOf" srcId="{99445148-7495-43BE-BC62-DDBB8942D696}" destId="{4AA12B29-FBCA-458B-95E6-4AD60148719B}" srcOrd="2" destOrd="0" presId="urn:microsoft.com/office/officeart/2018/2/layout/IconVerticalSolidList"/>
    <dgm:cxn modelId="{AB8D07A7-2B27-4D10-9481-0A8CAE96D1CA}" type="presParOf" srcId="{99445148-7495-43BE-BC62-DDBB8942D696}" destId="{AA65542E-2414-4708-B17D-5CF7BB399897}" srcOrd="3" destOrd="0" presId="urn:microsoft.com/office/officeart/2018/2/layout/IconVerticalSolidList"/>
    <dgm:cxn modelId="{2F6D9119-FDE9-4FBD-BB7B-84575BC2BCBF}" type="presParOf" srcId="{F1316D8B-819A-4001-8384-06DA32C3EEEA}" destId="{95462B2D-AD3D-41D3-BAC4-F85AA1E516FD}" srcOrd="5" destOrd="0" presId="urn:microsoft.com/office/officeart/2018/2/layout/IconVerticalSolidList"/>
    <dgm:cxn modelId="{DA778D07-0BC6-4B85-9022-8A18CB59EF01}" type="presParOf" srcId="{F1316D8B-819A-4001-8384-06DA32C3EEEA}" destId="{64FE781C-24D1-4396-8332-1C92EE4BFB31}" srcOrd="6" destOrd="0" presId="urn:microsoft.com/office/officeart/2018/2/layout/IconVerticalSolidList"/>
    <dgm:cxn modelId="{CE15B1C4-3726-4885-8B9A-3FBB5C395B84}" type="presParOf" srcId="{64FE781C-24D1-4396-8332-1C92EE4BFB31}" destId="{BBB3CE49-8EFD-4B87-817A-754CF470AF1A}" srcOrd="0" destOrd="0" presId="urn:microsoft.com/office/officeart/2018/2/layout/IconVerticalSolidList"/>
    <dgm:cxn modelId="{9E81FD78-DF46-4F95-BE6A-1EABC2BD5A21}" type="presParOf" srcId="{64FE781C-24D1-4396-8332-1C92EE4BFB31}" destId="{1E796571-E23B-4302-B368-1EA69AB05BA1}" srcOrd="1" destOrd="0" presId="urn:microsoft.com/office/officeart/2018/2/layout/IconVerticalSolidList"/>
    <dgm:cxn modelId="{10CD2052-24AC-4B4E-A785-6F36DDBE8D04}" type="presParOf" srcId="{64FE781C-24D1-4396-8332-1C92EE4BFB31}" destId="{CFFC62BB-CD84-4DE4-A987-134D7BBD8535}" srcOrd="2" destOrd="0" presId="urn:microsoft.com/office/officeart/2018/2/layout/IconVerticalSolidList"/>
    <dgm:cxn modelId="{BDE0B646-9848-4E6B-837C-16E1D7A326D8}" type="presParOf" srcId="{64FE781C-24D1-4396-8332-1C92EE4BFB31}" destId="{19EBEED0-4B6A-4F11-8501-1679A3274C4C}" srcOrd="3" destOrd="0" presId="urn:microsoft.com/office/officeart/2018/2/layout/IconVerticalSolidList"/>
    <dgm:cxn modelId="{997489FD-4716-4EE1-B6A8-5B5B126F53CD}" type="presParOf" srcId="{F1316D8B-819A-4001-8384-06DA32C3EEEA}" destId="{5AF97711-BE01-4E86-BE90-6977AC51F784}" srcOrd="7" destOrd="0" presId="urn:microsoft.com/office/officeart/2018/2/layout/IconVerticalSolidList"/>
    <dgm:cxn modelId="{DE6E2C73-B2F7-49F2-9699-002E830D2E40}" type="presParOf" srcId="{F1316D8B-819A-4001-8384-06DA32C3EEEA}" destId="{65FF79A2-0BE0-4468-94DA-11E5D5544376}" srcOrd="8" destOrd="0" presId="urn:microsoft.com/office/officeart/2018/2/layout/IconVerticalSolidList"/>
    <dgm:cxn modelId="{A29D18C8-EDCD-4AE1-9EF7-E864B1C379E1}" type="presParOf" srcId="{65FF79A2-0BE0-4468-94DA-11E5D5544376}" destId="{EB8573D9-D363-4B9D-A89D-3736F3A38BE1}" srcOrd="0" destOrd="0" presId="urn:microsoft.com/office/officeart/2018/2/layout/IconVerticalSolidList"/>
    <dgm:cxn modelId="{0FC7E1AB-2A63-44A6-924E-6FD79AF3A33B}" type="presParOf" srcId="{65FF79A2-0BE0-4468-94DA-11E5D5544376}" destId="{415D9DF4-7E92-45BE-BA00-76B75652B0F8}" srcOrd="1" destOrd="0" presId="urn:microsoft.com/office/officeart/2018/2/layout/IconVerticalSolidList"/>
    <dgm:cxn modelId="{176F199F-D09F-431E-B044-8B658C5FF3C0}" type="presParOf" srcId="{65FF79A2-0BE0-4468-94DA-11E5D5544376}" destId="{1924E0AA-00B3-445C-8571-1294D7D0526E}" srcOrd="2" destOrd="0" presId="urn:microsoft.com/office/officeart/2018/2/layout/IconVerticalSolidList"/>
    <dgm:cxn modelId="{B7A4D480-06A6-48CE-BA33-C8BABBCE9EED}" type="presParOf" srcId="{65FF79A2-0BE0-4468-94DA-11E5D5544376}" destId="{4FA9F552-84CD-41B5-A55B-F19DA6637C4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6394B4-A83C-4A05-9F7F-D78EEE51A115}">
      <dsp:nvSpPr>
        <dsp:cNvPr id="0" name=""/>
        <dsp:cNvSpPr/>
      </dsp:nvSpPr>
      <dsp:spPr>
        <a:xfrm>
          <a:off x="0" y="5077078"/>
          <a:ext cx="2828510" cy="47603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164" tIns="113792" rIns="201164" bIns="113792" numCol="1" spcCol="1270" anchor="ctr" anchorCtr="0">
          <a:noAutofit/>
        </a:bodyPr>
        <a:lstStyle/>
        <a:p>
          <a:pPr marL="0" lvl="0" indent="0" algn="ctr" defTabSz="711200">
            <a:lnSpc>
              <a:spcPct val="90000"/>
            </a:lnSpc>
            <a:spcBef>
              <a:spcPct val="0"/>
            </a:spcBef>
            <a:spcAft>
              <a:spcPct val="35000"/>
            </a:spcAft>
            <a:buNone/>
          </a:pPr>
          <a:r>
            <a:rPr lang="en-US" sz="1600" kern="1200"/>
            <a:t>Add</a:t>
          </a:r>
        </a:p>
      </dsp:txBody>
      <dsp:txXfrm>
        <a:off x="0" y="5077078"/>
        <a:ext cx="2828510" cy="476038"/>
      </dsp:txXfrm>
    </dsp:sp>
    <dsp:sp modelId="{3DFC2A7F-7DEA-4047-A21C-412BCF97FE25}">
      <dsp:nvSpPr>
        <dsp:cNvPr id="0" name=""/>
        <dsp:cNvSpPr/>
      </dsp:nvSpPr>
      <dsp:spPr>
        <a:xfrm>
          <a:off x="2828510" y="5077078"/>
          <a:ext cx="8485532" cy="47603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2127" tIns="139700" rIns="172127" bIns="139700" numCol="1" spcCol="1270" anchor="ctr" anchorCtr="0">
          <a:noAutofit/>
        </a:bodyPr>
        <a:lstStyle/>
        <a:p>
          <a:pPr marL="0" lvl="0" indent="0" algn="l" defTabSz="488950">
            <a:lnSpc>
              <a:spcPct val="90000"/>
            </a:lnSpc>
            <a:spcBef>
              <a:spcPct val="0"/>
            </a:spcBef>
            <a:spcAft>
              <a:spcPct val="35000"/>
            </a:spcAft>
            <a:buNone/>
          </a:pPr>
          <a:r>
            <a:rPr lang="en-US" sz="1100" kern="1200"/>
            <a:t>Add summer cocktails such as Mojito, Pina colada etc to liquor/beverage section for boosting the sales of liquor in summer months.</a:t>
          </a:r>
        </a:p>
      </dsp:txBody>
      <dsp:txXfrm>
        <a:off x="2828510" y="5077078"/>
        <a:ext cx="8485532" cy="476038"/>
      </dsp:txXfrm>
    </dsp:sp>
    <dsp:sp modelId="{82B4FB28-C74F-4FB8-B073-4361A0E47020}">
      <dsp:nvSpPr>
        <dsp:cNvPr id="0" name=""/>
        <dsp:cNvSpPr/>
      </dsp:nvSpPr>
      <dsp:spPr>
        <a:xfrm rot="10800000">
          <a:off x="0" y="4352070"/>
          <a:ext cx="2828510" cy="732147"/>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164" tIns="113792" rIns="201164" bIns="113792" numCol="1" spcCol="1270" anchor="ctr" anchorCtr="0">
          <a:noAutofit/>
        </a:bodyPr>
        <a:lstStyle/>
        <a:p>
          <a:pPr marL="0" lvl="0" indent="0" algn="ctr" defTabSz="711200">
            <a:lnSpc>
              <a:spcPct val="90000"/>
            </a:lnSpc>
            <a:spcBef>
              <a:spcPct val="0"/>
            </a:spcBef>
            <a:spcAft>
              <a:spcPct val="35000"/>
            </a:spcAft>
            <a:buNone/>
          </a:pPr>
          <a:r>
            <a:rPr lang="en-US" sz="1600" kern="1200"/>
            <a:t>Be</a:t>
          </a:r>
        </a:p>
      </dsp:txBody>
      <dsp:txXfrm rot="-10800000">
        <a:off x="0" y="4352070"/>
        <a:ext cx="2828510" cy="475896"/>
      </dsp:txXfrm>
    </dsp:sp>
    <dsp:sp modelId="{604D24F4-2DAF-4953-A273-900F08CD449B}">
      <dsp:nvSpPr>
        <dsp:cNvPr id="0" name=""/>
        <dsp:cNvSpPr/>
      </dsp:nvSpPr>
      <dsp:spPr>
        <a:xfrm>
          <a:off x="2828510" y="4352070"/>
          <a:ext cx="8485532" cy="47589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2127" tIns="139700" rIns="172127" bIns="139700" numCol="1" spcCol="1270" anchor="ctr" anchorCtr="0">
          <a:noAutofit/>
        </a:bodyPr>
        <a:lstStyle/>
        <a:p>
          <a:pPr marL="0" lvl="0" indent="0" algn="l" defTabSz="488950">
            <a:lnSpc>
              <a:spcPct val="90000"/>
            </a:lnSpc>
            <a:spcBef>
              <a:spcPct val="0"/>
            </a:spcBef>
            <a:spcAft>
              <a:spcPct val="35000"/>
            </a:spcAft>
            <a:buNone/>
          </a:pPr>
          <a:r>
            <a:rPr lang="en-US" sz="1100" kern="1200"/>
            <a:t>Carlsberg can be sold with the top four tobacco flavours as combo meals.</a:t>
          </a:r>
        </a:p>
      </dsp:txBody>
      <dsp:txXfrm>
        <a:off x="2828510" y="4352070"/>
        <a:ext cx="8485532" cy="475896"/>
      </dsp:txXfrm>
    </dsp:sp>
    <dsp:sp modelId="{0E09E3B0-4045-42BD-A310-D979461F3511}">
      <dsp:nvSpPr>
        <dsp:cNvPr id="0" name=""/>
        <dsp:cNvSpPr/>
      </dsp:nvSpPr>
      <dsp:spPr>
        <a:xfrm rot="10800000">
          <a:off x="0" y="3627063"/>
          <a:ext cx="2828510" cy="732147"/>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164" tIns="113792" rIns="201164" bIns="113792" numCol="1" spcCol="1270" anchor="ctr" anchorCtr="0">
          <a:noAutofit/>
        </a:bodyPr>
        <a:lstStyle/>
        <a:p>
          <a:pPr marL="0" lvl="0" indent="0" algn="ctr" defTabSz="711200">
            <a:lnSpc>
              <a:spcPct val="90000"/>
            </a:lnSpc>
            <a:spcBef>
              <a:spcPct val="0"/>
            </a:spcBef>
            <a:spcAft>
              <a:spcPct val="35000"/>
            </a:spcAft>
            <a:buNone/>
          </a:pPr>
          <a:r>
            <a:rPr lang="en-US" sz="1600" kern="1200"/>
            <a:t>Be</a:t>
          </a:r>
        </a:p>
      </dsp:txBody>
      <dsp:txXfrm rot="-10800000">
        <a:off x="0" y="3627063"/>
        <a:ext cx="2828510" cy="475896"/>
      </dsp:txXfrm>
    </dsp:sp>
    <dsp:sp modelId="{E56D2CCC-1D6F-48E9-9F2B-203E12E0B6BC}">
      <dsp:nvSpPr>
        <dsp:cNvPr id="0" name=""/>
        <dsp:cNvSpPr/>
      </dsp:nvSpPr>
      <dsp:spPr>
        <a:xfrm>
          <a:off x="2828510" y="3627063"/>
          <a:ext cx="8485532" cy="47589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2127" tIns="139700" rIns="172127" bIns="139700" numCol="1" spcCol="1270" anchor="ctr" anchorCtr="0">
          <a:noAutofit/>
        </a:bodyPr>
        <a:lstStyle/>
        <a:p>
          <a:pPr marL="0" lvl="0" indent="0" algn="l" defTabSz="488950">
            <a:lnSpc>
              <a:spcPct val="90000"/>
            </a:lnSpc>
            <a:spcBef>
              <a:spcPct val="0"/>
            </a:spcBef>
            <a:spcAft>
              <a:spcPct val="35000"/>
            </a:spcAft>
            <a:buNone/>
          </a:pPr>
          <a:r>
            <a:rPr lang="en-US" sz="1100" kern="1200"/>
            <a:t>Cappuccino can be sold with the top four tobacco flavours as combo meals.</a:t>
          </a:r>
        </a:p>
      </dsp:txBody>
      <dsp:txXfrm>
        <a:off x="2828510" y="3627063"/>
        <a:ext cx="8485532" cy="475896"/>
      </dsp:txXfrm>
    </dsp:sp>
    <dsp:sp modelId="{81C88511-8D47-4122-8D04-79D408926E91}">
      <dsp:nvSpPr>
        <dsp:cNvPr id="0" name=""/>
        <dsp:cNvSpPr/>
      </dsp:nvSpPr>
      <dsp:spPr>
        <a:xfrm rot="10800000">
          <a:off x="0" y="2902056"/>
          <a:ext cx="2828510" cy="732147"/>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164" tIns="113792" rIns="201164" bIns="113792" numCol="1" spcCol="1270" anchor="ctr" anchorCtr="0">
          <a:noAutofit/>
        </a:bodyPr>
        <a:lstStyle/>
        <a:p>
          <a:pPr marL="0" lvl="0" indent="0" algn="ctr" defTabSz="711200">
            <a:lnSpc>
              <a:spcPct val="90000"/>
            </a:lnSpc>
            <a:spcBef>
              <a:spcPct val="0"/>
            </a:spcBef>
            <a:spcAft>
              <a:spcPct val="35000"/>
            </a:spcAft>
            <a:buNone/>
          </a:pPr>
          <a:r>
            <a:rPr lang="en-US" sz="1600" kern="1200"/>
            <a:t>Add</a:t>
          </a:r>
        </a:p>
      </dsp:txBody>
      <dsp:txXfrm rot="-10800000">
        <a:off x="0" y="2902056"/>
        <a:ext cx="2828510" cy="475896"/>
      </dsp:txXfrm>
    </dsp:sp>
    <dsp:sp modelId="{FD80605B-4559-4284-8C48-4D5223DDA415}">
      <dsp:nvSpPr>
        <dsp:cNvPr id="0" name=""/>
        <dsp:cNvSpPr/>
      </dsp:nvSpPr>
      <dsp:spPr>
        <a:xfrm>
          <a:off x="2828510" y="2902056"/>
          <a:ext cx="8485532" cy="47589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2127" tIns="139700" rIns="172127" bIns="139700" numCol="1" spcCol="1270" anchor="ctr" anchorCtr="0">
          <a:noAutofit/>
        </a:bodyPr>
        <a:lstStyle/>
        <a:p>
          <a:pPr marL="0" lvl="0" indent="0" algn="l" defTabSz="488950">
            <a:lnSpc>
              <a:spcPct val="90000"/>
            </a:lnSpc>
            <a:spcBef>
              <a:spcPct val="0"/>
            </a:spcBef>
            <a:spcAft>
              <a:spcPct val="35000"/>
            </a:spcAft>
            <a:buNone/>
          </a:pPr>
          <a:r>
            <a:rPr lang="en-US" sz="1100" kern="1200"/>
            <a:t>Add more breakfast items to the menu in place of discontinued items to increase the sales from 7 – 11 AM.</a:t>
          </a:r>
        </a:p>
      </dsp:txBody>
      <dsp:txXfrm>
        <a:off x="2828510" y="2902056"/>
        <a:ext cx="8485532" cy="475896"/>
      </dsp:txXfrm>
    </dsp:sp>
    <dsp:sp modelId="{9941219E-4AEB-4B89-8362-989BAA08AAFE}">
      <dsp:nvSpPr>
        <dsp:cNvPr id="0" name=""/>
        <dsp:cNvSpPr/>
      </dsp:nvSpPr>
      <dsp:spPr>
        <a:xfrm rot="10800000">
          <a:off x="0" y="2177048"/>
          <a:ext cx="2828510" cy="732147"/>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164" tIns="113792" rIns="201164" bIns="113792" numCol="1" spcCol="1270" anchor="ctr" anchorCtr="0">
          <a:noAutofit/>
        </a:bodyPr>
        <a:lstStyle/>
        <a:p>
          <a:pPr marL="0" lvl="0" indent="0" algn="ctr" defTabSz="711200">
            <a:lnSpc>
              <a:spcPct val="90000"/>
            </a:lnSpc>
            <a:spcBef>
              <a:spcPct val="0"/>
            </a:spcBef>
            <a:spcAft>
              <a:spcPct val="35000"/>
            </a:spcAft>
            <a:buNone/>
          </a:pPr>
          <a:r>
            <a:rPr lang="en-US" sz="1600" kern="1200"/>
            <a:t>Increase</a:t>
          </a:r>
        </a:p>
      </dsp:txBody>
      <dsp:txXfrm rot="-10800000">
        <a:off x="0" y="2177048"/>
        <a:ext cx="2828510" cy="475896"/>
      </dsp:txXfrm>
    </dsp:sp>
    <dsp:sp modelId="{1782AC62-B559-4A72-B6CD-5838E5BAA81B}">
      <dsp:nvSpPr>
        <dsp:cNvPr id="0" name=""/>
        <dsp:cNvSpPr/>
      </dsp:nvSpPr>
      <dsp:spPr>
        <a:xfrm>
          <a:off x="2828510" y="2177048"/>
          <a:ext cx="8485532" cy="47589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2127" tIns="139700" rIns="172127" bIns="139700" numCol="1" spcCol="1270" anchor="ctr" anchorCtr="0">
          <a:noAutofit/>
        </a:bodyPr>
        <a:lstStyle/>
        <a:p>
          <a:pPr marL="0" lvl="0" indent="0" algn="l" defTabSz="488950">
            <a:lnSpc>
              <a:spcPct val="90000"/>
            </a:lnSpc>
            <a:spcBef>
              <a:spcPct val="0"/>
            </a:spcBef>
            <a:spcAft>
              <a:spcPct val="35000"/>
            </a:spcAft>
            <a:buNone/>
          </a:pPr>
          <a:r>
            <a:rPr lang="en-US" sz="1100" kern="1200"/>
            <a:t>Increase the sales of merchandise &amp; miscellaneous items by providing them as combo items with Food, Liquor &amp; Beverage.</a:t>
          </a:r>
        </a:p>
      </dsp:txBody>
      <dsp:txXfrm>
        <a:off x="2828510" y="2177048"/>
        <a:ext cx="8485532" cy="475896"/>
      </dsp:txXfrm>
    </dsp:sp>
    <dsp:sp modelId="{6E984046-CB60-450D-83B8-02CD9CDF4F2C}">
      <dsp:nvSpPr>
        <dsp:cNvPr id="0" name=""/>
        <dsp:cNvSpPr/>
      </dsp:nvSpPr>
      <dsp:spPr>
        <a:xfrm rot="10800000">
          <a:off x="0" y="1452041"/>
          <a:ext cx="2828510" cy="732147"/>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164" tIns="113792" rIns="201164" bIns="113792" numCol="1" spcCol="1270" anchor="ctr" anchorCtr="0">
          <a:noAutofit/>
        </a:bodyPr>
        <a:lstStyle/>
        <a:p>
          <a:pPr marL="0" lvl="0" indent="0" algn="ctr" defTabSz="711200">
            <a:lnSpc>
              <a:spcPct val="90000"/>
            </a:lnSpc>
            <a:spcBef>
              <a:spcPct val="0"/>
            </a:spcBef>
            <a:spcAft>
              <a:spcPct val="35000"/>
            </a:spcAft>
            <a:buNone/>
          </a:pPr>
          <a:r>
            <a:rPr lang="en-US" sz="1600" kern="1200"/>
            <a:t>Offer</a:t>
          </a:r>
        </a:p>
      </dsp:txBody>
      <dsp:txXfrm rot="-10800000">
        <a:off x="0" y="1452041"/>
        <a:ext cx="2828510" cy="475896"/>
      </dsp:txXfrm>
    </dsp:sp>
    <dsp:sp modelId="{9A931381-5C9E-4577-BCAC-A93283EDC99F}">
      <dsp:nvSpPr>
        <dsp:cNvPr id="0" name=""/>
        <dsp:cNvSpPr/>
      </dsp:nvSpPr>
      <dsp:spPr>
        <a:xfrm>
          <a:off x="2828510" y="1452041"/>
          <a:ext cx="8485532" cy="47589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2127" tIns="139700" rIns="172127" bIns="139700" numCol="1" spcCol="1270" anchor="ctr" anchorCtr="0">
          <a:noAutofit/>
        </a:bodyPr>
        <a:lstStyle/>
        <a:p>
          <a:pPr marL="0" lvl="0" indent="0" algn="l" defTabSz="488950">
            <a:lnSpc>
              <a:spcPct val="90000"/>
            </a:lnSpc>
            <a:spcBef>
              <a:spcPct val="0"/>
            </a:spcBef>
            <a:spcAft>
              <a:spcPct val="35000"/>
            </a:spcAft>
            <a:buNone/>
          </a:pPr>
          <a:r>
            <a:rPr lang="en-US" sz="1100" kern="1200"/>
            <a:t>Offer discounted prices during weekdays to promote average sales to boost the revenue.</a:t>
          </a:r>
        </a:p>
      </dsp:txBody>
      <dsp:txXfrm>
        <a:off x="2828510" y="1452041"/>
        <a:ext cx="8485532" cy="475896"/>
      </dsp:txXfrm>
    </dsp:sp>
    <dsp:sp modelId="{F32E14F9-AAC1-4E68-9363-25C6EB01CE60}">
      <dsp:nvSpPr>
        <dsp:cNvPr id="0" name=""/>
        <dsp:cNvSpPr/>
      </dsp:nvSpPr>
      <dsp:spPr>
        <a:xfrm rot="10800000">
          <a:off x="0" y="727034"/>
          <a:ext cx="2828510" cy="732147"/>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164" tIns="113792" rIns="201164" bIns="113792" numCol="1" spcCol="1270" anchor="ctr" anchorCtr="0">
          <a:noAutofit/>
        </a:bodyPr>
        <a:lstStyle/>
        <a:p>
          <a:pPr marL="0" lvl="0" indent="0" algn="ctr" defTabSz="711200">
            <a:lnSpc>
              <a:spcPct val="90000"/>
            </a:lnSpc>
            <a:spcBef>
              <a:spcPct val="0"/>
            </a:spcBef>
            <a:spcAft>
              <a:spcPct val="35000"/>
            </a:spcAft>
            <a:buNone/>
          </a:pPr>
          <a:r>
            <a:rPr lang="en-US" sz="1600" kern="1200"/>
            <a:t>Give</a:t>
          </a:r>
        </a:p>
      </dsp:txBody>
      <dsp:txXfrm rot="-10800000">
        <a:off x="0" y="727034"/>
        <a:ext cx="2828510" cy="475896"/>
      </dsp:txXfrm>
    </dsp:sp>
    <dsp:sp modelId="{C91A8FFA-E489-4EED-96FB-041AFBB92401}">
      <dsp:nvSpPr>
        <dsp:cNvPr id="0" name=""/>
        <dsp:cNvSpPr/>
      </dsp:nvSpPr>
      <dsp:spPr>
        <a:xfrm>
          <a:off x="2828510" y="727034"/>
          <a:ext cx="8485532" cy="47589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2127" tIns="139700" rIns="172127" bIns="139700" numCol="1" spcCol="1270" anchor="ctr" anchorCtr="0">
          <a:noAutofit/>
        </a:bodyPr>
        <a:lstStyle/>
        <a:p>
          <a:pPr marL="0" lvl="0" indent="0" algn="l" defTabSz="488950">
            <a:lnSpc>
              <a:spcPct val="90000"/>
            </a:lnSpc>
            <a:spcBef>
              <a:spcPct val="0"/>
            </a:spcBef>
            <a:spcAft>
              <a:spcPct val="35000"/>
            </a:spcAft>
            <a:buNone/>
          </a:pPr>
          <a:r>
            <a:rPr lang="en-US" sz="1100" kern="1200"/>
            <a:t>Give happy hour discounts on liquor from 12 – 6 PM to promote sales.</a:t>
          </a:r>
        </a:p>
      </dsp:txBody>
      <dsp:txXfrm>
        <a:off x="2828510" y="727034"/>
        <a:ext cx="8485532" cy="475896"/>
      </dsp:txXfrm>
    </dsp:sp>
    <dsp:sp modelId="{309B514E-8600-48EB-A397-9ECD34DBC11E}">
      <dsp:nvSpPr>
        <dsp:cNvPr id="0" name=""/>
        <dsp:cNvSpPr/>
      </dsp:nvSpPr>
      <dsp:spPr>
        <a:xfrm rot="10800000">
          <a:off x="0" y="2026"/>
          <a:ext cx="2828510" cy="732147"/>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164" tIns="113792" rIns="201164" bIns="113792" numCol="1" spcCol="1270" anchor="ctr" anchorCtr="0">
          <a:noAutofit/>
        </a:bodyPr>
        <a:lstStyle/>
        <a:p>
          <a:pPr marL="0" lvl="0" indent="0" algn="ctr" defTabSz="711200">
            <a:lnSpc>
              <a:spcPct val="90000"/>
            </a:lnSpc>
            <a:spcBef>
              <a:spcPct val="0"/>
            </a:spcBef>
            <a:spcAft>
              <a:spcPct val="35000"/>
            </a:spcAft>
            <a:buNone/>
          </a:pPr>
          <a:r>
            <a:rPr lang="en-US" sz="1600" kern="1200"/>
            <a:t>Remove</a:t>
          </a:r>
        </a:p>
      </dsp:txBody>
      <dsp:txXfrm rot="-10800000">
        <a:off x="0" y="2026"/>
        <a:ext cx="2828510" cy="475896"/>
      </dsp:txXfrm>
    </dsp:sp>
    <dsp:sp modelId="{3D535CFB-FC08-48EC-9B1B-EDDCF24E2B16}">
      <dsp:nvSpPr>
        <dsp:cNvPr id="0" name=""/>
        <dsp:cNvSpPr/>
      </dsp:nvSpPr>
      <dsp:spPr>
        <a:xfrm>
          <a:off x="2828510" y="2026"/>
          <a:ext cx="8485532" cy="47589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2127" tIns="139700" rIns="172127" bIns="139700" numCol="1" spcCol="1270" anchor="ctr" anchorCtr="0">
          <a:noAutofit/>
        </a:bodyPr>
        <a:lstStyle/>
        <a:p>
          <a:pPr marL="0" lvl="0" indent="0" algn="l" defTabSz="488950">
            <a:lnSpc>
              <a:spcPct val="90000"/>
            </a:lnSpc>
            <a:spcBef>
              <a:spcPct val="0"/>
            </a:spcBef>
            <a:spcAft>
              <a:spcPct val="35000"/>
            </a:spcAft>
            <a:buNone/>
          </a:pPr>
          <a:r>
            <a:rPr lang="en-US" sz="1100" kern="1200"/>
            <a:t>Remove the items which has very less sales across the year, it will reduce the inventory &amp; supply chain cost for items which are not generating revenue.</a:t>
          </a:r>
        </a:p>
      </dsp:txBody>
      <dsp:txXfrm>
        <a:off x="2828510" y="2026"/>
        <a:ext cx="8485532" cy="4758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84911D-A078-4F9A-A656-8AFF64DEB53A}">
      <dsp:nvSpPr>
        <dsp:cNvPr id="0" name=""/>
        <dsp:cNvSpPr/>
      </dsp:nvSpPr>
      <dsp:spPr>
        <a:xfrm>
          <a:off x="0" y="3399"/>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6C77DD-2E49-4B73-A6EF-12DDC0A7A94E}">
      <dsp:nvSpPr>
        <dsp:cNvPr id="0" name=""/>
        <dsp:cNvSpPr/>
      </dsp:nvSpPr>
      <dsp:spPr>
        <a:xfrm>
          <a:off x="219037" y="166319"/>
          <a:ext cx="398249" cy="398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EE74FC-C509-4510-A850-6D59EE9BC1C5}">
      <dsp:nvSpPr>
        <dsp:cNvPr id="0" name=""/>
        <dsp:cNvSpPr/>
      </dsp:nvSpPr>
      <dsp:spPr>
        <a:xfrm>
          <a:off x="836323" y="3399"/>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IN" sz="1800" b="0" i="0" kern="1200" baseline="0"/>
            <a:t>Most bought Food items are Poutine with Fries (3464 times) and Great Lakes Shake (4</a:t>
          </a:r>
          <a:r>
            <a:rPr lang="en-IN" sz="1800" kern="1200"/>
            <a:t>895</a:t>
          </a:r>
          <a:r>
            <a:rPr lang="en-IN" sz="1800" b="0" i="0" kern="1200" baseline="0"/>
            <a:t> times). </a:t>
          </a:r>
          <a:endParaRPr lang="en-US" sz="1800" kern="1200"/>
        </a:p>
      </dsp:txBody>
      <dsp:txXfrm>
        <a:off x="836323" y="3399"/>
        <a:ext cx="9679276" cy="724089"/>
      </dsp:txXfrm>
    </dsp:sp>
    <dsp:sp modelId="{B0F99988-C302-4A3E-A1AC-09CDC0A1A025}">
      <dsp:nvSpPr>
        <dsp:cNvPr id="0" name=""/>
        <dsp:cNvSpPr/>
      </dsp:nvSpPr>
      <dsp:spPr>
        <a:xfrm>
          <a:off x="0" y="908511"/>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845A74-D4FB-458C-84F6-8AF830A8F586}">
      <dsp:nvSpPr>
        <dsp:cNvPr id="0" name=""/>
        <dsp:cNvSpPr/>
      </dsp:nvSpPr>
      <dsp:spPr>
        <a:xfrm>
          <a:off x="219037" y="1071431"/>
          <a:ext cx="398249" cy="3982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45BF7C-F4EA-4443-8ABF-02801DE45936}">
      <dsp:nvSpPr>
        <dsp:cNvPr id="0" name=""/>
        <dsp:cNvSpPr/>
      </dsp:nvSpPr>
      <dsp:spPr>
        <a:xfrm>
          <a:off x="836323" y="908511"/>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IN" sz="1800" b="0" i="0" kern="1200" baseline="0"/>
            <a:t>Cost of Poutine with Fries is 125 and the Shake is 110.</a:t>
          </a:r>
          <a:endParaRPr lang="en-US" sz="1800" kern="1200"/>
        </a:p>
      </dsp:txBody>
      <dsp:txXfrm>
        <a:off x="836323" y="908511"/>
        <a:ext cx="9679276" cy="724089"/>
      </dsp:txXfrm>
    </dsp:sp>
    <dsp:sp modelId="{2FAF04A6-D9BC-4B99-BCF3-5872D4123D39}">
      <dsp:nvSpPr>
        <dsp:cNvPr id="0" name=""/>
        <dsp:cNvSpPr/>
      </dsp:nvSpPr>
      <dsp:spPr>
        <a:xfrm>
          <a:off x="0" y="1813624"/>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C06E09-93B0-41DC-8191-B170E21E3A37}">
      <dsp:nvSpPr>
        <dsp:cNvPr id="0" name=""/>
        <dsp:cNvSpPr/>
      </dsp:nvSpPr>
      <dsp:spPr>
        <a:xfrm>
          <a:off x="219037" y="1976544"/>
          <a:ext cx="398249" cy="3982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65542E-2414-4708-B17D-5CF7BB399897}">
      <dsp:nvSpPr>
        <dsp:cNvPr id="0" name=""/>
        <dsp:cNvSpPr/>
      </dsp:nvSpPr>
      <dsp:spPr>
        <a:xfrm>
          <a:off x="836323" y="1813624"/>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IN" sz="1800" b="0" i="0" kern="1200" baseline="0"/>
            <a:t>Either of them can be combined with a Tobacco alongside a beverage and 20 to 25% discount can be applied for the combo to see a bigger turnout.</a:t>
          </a:r>
          <a:endParaRPr lang="en-US" sz="1800" kern="1200" dirty="0"/>
        </a:p>
      </dsp:txBody>
      <dsp:txXfrm>
        <a:off x="836323" y="1813624"/>
        <a:ext cx="9679276" cy="724089"/>
      </dsp:txXfrm>
    </dsp:sp>
    <dsp:sp modelId="{BBB3CE49-8EFD-4B87-817A-754CF470AF1A}">
      <dsp:nvSpPr>
        <dsp:cNvPr id="0" name=""/>
        <dsp:cNvSpPr/>
      </dsp:nvSpPr>
      <dsp:spPr>
        <a:xfrm>
          <a:off x="0" y="2718736"/>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796571-E23B-4302-B368-1EA69AB05BA1}">
      <dsp:nvSpPr>
        <dsp:cNvPr id="0" name=""/>
        <dsp:cNvSpPr/>
      </dsp:nvSpPr>
      <dsp:spPr>
        <a:xfrm>
          <a:off x="219037" y="2881656"/>
          <a:ext cx="398249" cy="3982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EBEED0-4B6A-4F11-8501-1679A3274C4C}">
      <dsp:nvSpPr>
        <dsp:cNvPr id="0" name=""/>
        <dsp:cNvSpPr/>
      </dsp:nvSpPr>
      <dsp:spPr>
        <a:xfrm>
          <a:off x="836323" y="2718736"/>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IN" sz="1800" b="0" i="0" kern="1200" baseline="0"/>
            <a:t>JR.CHL.Avlanche also seems to be popular (3,314 times)</a:t>
          </a:r>
          <a:endParaRPr lang="en-US" sz="1800" kern="1200"/>
        </a:p>
      </dsp:txBody>
      <dsp:txXfrm>
        <a:off x="836323" y="2718736"/>
        <a:ext cx="9679276" cy="724089"/>
      </dsp:txXfrm>
    </dsp:sp>
    <dsp:sp modelId="{EB8573D9-D363-4B9D-A89D-3736F3A38BE1}">
      <dsp:nvSpPr>
        <dsp:cNvPr id="0" name=""/>
        <dsp:cNvSpPr/>
      </dsp:nvSpPr>
      <dsp:spPr>
        <a:xfrm>
          <a:off x="0" y="3623848"/>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5D9DF4-7E92-45BE-BA00-76B75652B0F8}">
      <dsp:nvSpPr>
        <dsp:cNvPr id="0" name=""/>
        <dsp:cNvSpPr/>
      </dsp:nvSpPr>
      <dsp:spPr>
        <a:xfrm>
          <a:off x="219037" y="3786768"/>
          <a:ext cx="398249" cy="3982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A9F552-84CD-41B5-A55B-F19DA6637C49}">
      <dsp:nvSpPr>
        <dsp:cNvPr id="0" name=""/>
        <dsp:cNvSpPr/>
      </dsp:nvSpPr>
      <dsp:spPr>
        <a:xfrm>
          <a:off x="836323" y="3623848"/>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IN" sz="1800" b="0" i="0" kern="1200" baseline="0" dirty="0"/>
            <a:t>Either of them can be combined with a Cappuccino and 15% discount can be applied for the combo to see a bigger turnout.</a:t>
          </a:r>
          <a:endParaRPr lang="en-US" sz="1800" kern="1200" dirty="0"/>
        </a:p>
      </dsp:txBody>
      <dsp:txXfrm>
        <a:off x="836323" y="3623848"/>
        <a:ext cx="9679276" cy="724089"/>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5/7/2022</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5/7/2022</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5/7/2022</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5/7/2022</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5/7/2022</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5/7/2022</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5/7/2022</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5/7/2022</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5/7/2022</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5/7/2022</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5/7/2022</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5/7/2022</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7.xml"/><Relationship Id="rId5" Type="http://schemas.openxmlformats.org/officeDocument/2006/relationships/image" Target="../media/image24.JPG"/><Relationship Id="rId4" Type="http://schemas.openxmlformats.org/officeDocument/2006/relationships/image" Target="../media/image23.JPG"/></Relationships>
</file>

<file path=ppt/slides/_rels/slide21.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public.tableau.com/app/profile/sinduja.r.s/viz/MRA-Exploratory/Menuanalysis?publish=yes" TargetMode="Externa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492BD9-875C-EB48-3B69-510218CCB206}"/>
              </a:ext>
            </a:extLst>
          </p:cNvPr>
          <p:cNvSpPr>
            <a:spLocks noGrp="1"/>
          </p:cNvSpPr>
          <p:nvPr>
            <p:ph type="ctrTitle"/>
          </p:nvPr>
        </p:nvSpPr>
        <p:spPr>
          <a:xfrm>
            <a:off x="838200" y="451385"/>
            <a:ext cx="10512552" cy="4066540"/>
          </a:xfrm>
        </p:spPr>
        <p:txBody>
          <a:bodyPr anchor="b">
            <a:normAutofit/>
          </a:bodyPr>
          <a:lstStyle/>
          <a:p>
            <a:pPr algn="l"/>
            <a:r>
              <a:rPr lang="en-IN" sz="6600" dirty="0"/>
              <a:t>Café Chain Analysis</a:t>
            </a:r>
          </a:p>
        </p:txBody>
      </p:sp>
      <p:sp>
        <p:nvSpPr>
          <p:cNvPr id="3" name="Subtitle 2">
            <a:extLst>
              <a:ext uri="{FF2B5EF4-FFF2-40B4-BE49-F238E27FC236}">
                <a16:creationId xmlns:a16="http://schemas.microsoft.com/office/drawing/2014/main" id="{1B81F0A5-128A-A11A-77DD-D9D63CB155BC}"/>
              </a:ext>
            </a:extLst>
          </p:cNvPr>
          <p:cNvSpPr>
            <a:spLocks noGrp="1"/>
          </p:cNvSpPr>
          <p:nvPr>
            <p:ph type="subTitle" idx="1"/>
          </p:nvPr>
        </p:nvSpPr>
        <p:spPr>
          <a:xfrm>
            <a:off x="838199" y="4983276"/>
            <a:ext cx="10512552" cy="1126680"/>
          </a:xfrm>
        </p:spPr>
        <p:txBody>
          <a:bodyPr>
            <a:normAutofit fontScale="92500" lnSpcReduction="20000"/>
          </a:bodyPr>
          <a:lstStyle/>
          <a:p>
            <a:pPr algn="l"/>
            <a:r>
              <a:rPr lang="en-IN" dirty="0"/>
              <a:t>MARKETING AND RETAIL ANALYTICS</a:t>
            </a:r>
          </a:p>
          <a:p>
            <a:pPr algn="l"/>
            <a:endParaRPr lang="en-IN" dirty="0"/>
          </a:p>
          <a:p>
            <a:pPr algn="l"/>
            <a:r>
              <a:rPr lang="en-IN" dirty="0"/>
              <a:t>                                                                                                                               - SINDUJA R S</a:t>
            </a:r>
          </a:p>
        </p:txBody>
      </p:sp>
      <p:sp>
        <p:nvSpPr>
          <p:cNvPr id="19"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275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0"/>
                                  </p:stCondLst>
                                  <p:iterate>
                                    <p:tmPct val="10000"/>
                                  </p:iterate>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700"/>
                                        <p:tgtEl>
                                          <p:spTgt spid="3">
                                            <p:txEl>
                                              <p:pRg st="2" end="2"/>
                                            </p:txEl>
                                          </p:spTgt>
                                        </p:tgtEl>
                                      </p:cBhvr>
                                    </p:animEffect>
                                  </p:childTnLst>
                                </p:cTn>
                              </p:par>
                              <p:par>
                                <p:cTn id="13" presetID="10" presetClass="entr" presetSubtype="0" fill="hold" grpId="0" nodeType="withEffect">
                                  <p:stCondLst>
                                    <p:cond delay="500"/>
                                  </p:stCondLst>
                                  <p:iterate>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slide20" descr="Monthly trend">
            <a:extLst>
              <a:ext uri="{FF2B5EF4-FFF2-40B4-BE49-F238E27FC236}">
                <a16:creationId xmlns:a16="http://schemas.microsoft.com/office/drawing/2014/main" id="{CF11BD36-39AF-445E-99D2-F78EC1CA33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20" y="234645"/>
            <a:ext cx="11967959" cy="4463388"/>
          </a:xfrm>
          <a:prstGeom prst="rect">
            <a:avLst/>
          </a:prstGeom>
        </p:spPr>
      </p:pic>
      <p:sp>
        <p:nvSpPr>
          <p:cNvPr id="2" name="TextBox 1">
            <a:extLst>
              <a:ext uri="{FF2B5EF4-FFF2-40B4-BE49-F238E27FC236}">
                <a16:creationId xmlns:a16="http://schemas.microsoft.com/office/drawing/2014/main" id="{BA6FCED7-223D-0537-ABBF-2B2ACF5C6885}"/>
              </a:ext>
            </a:extLst>
          </p:cNvPr>
          <p:cNvSpPr txBox="1"/>
          <p:nvPr/>
        </p:nvSpPr>
        <p:spPr>
          <a:xfrm>
            <a:off x="291547" y="4391661"/>
            <a:ext cx="11900453" cy="1477328"/>
          </a:xfrm>
          <a:prstGeom prst="rect">
            <a:avLst/>
          </a:prstGeom>
          <a:noFill/>
        </p:spPr>
        <p:txBody>
          <a:bodyPr wrap="square" rtlCol="0">
            <a:spAutoFit/>
          </a:bodyPr>
          <a:lstStyle/>
          <a:p>
            <a:pPr algn="l"/>
            <a:endParaRPr lang="en-IN" b="0" i="0" u="none" strike="noStrike" baseline="0"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0" i="0" u="none" strike="noStrike" baseline="0" dirty="0">
                <a:solidFill>
                  <a:srgbClr val="000000"/>
                </a:solidFill>
                <a:latin typeface="Times New Roman" panose="02020603050405020304" pitchFamily="18" charset="0"/>
                <a:cs typeface="Times New Roman" panose="02020603050405020304" pitchFamily="18" charset="0"/>
              </a:rPr>
              <a:t>Sales of products increases from June and peak up in Dec month.</a:t>
            </a:r>
          </a:p>
          <a:p>
            <a:pPr marL="285750" indent="-285750">
              <a:buFont typeface="Arial" panose="020B0604020202020204" pitchFamily="34" charset="0"/>
              <a:buChar char="•"/>
            </a:pPr>
            <a:endParaRPr lang="en-IN"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0" i="0" u="none" strike="noStrike" baseline="0" dirty="0">
                <a:solidFill>
                  <a:srgbClr val="000000"/>
                </a:solidFill>
                <a:latin typeface="Times New Roman" panose="02020603050405020304" pitchFamily="18" charset="0"/>
                <a:cs typeface="Times New Roman" panose="02020603050405020304" pitchFamily="18" charset="0"/>
              </a:rPr>
              <a:t>From Jan till June sales usually is low for all the products.</a:t>
            </a:r>
          </a:p>
          <a:p>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337DE90-C935-F23C-B896-3D7F421FCCEA}"/>
              </a:ext>
            </a:extLst>
          </p:cNvPr>
          <p:cNvSpPr txBox="1"/>
          <p:nvPr/>
        </p:nvSpPr>
        <p:spPr>
          <a:xfrm>
            <a:off x="291547" y="5442228"/>
            <a:ext cx="11900453" cy="1477328"/>
          </a:xfrm>
          <a:prstGeom prst="rect">
            <a:avLst/>
          </a:prstGeom>
          <a:noFill/>
        </p:spPr>
        <p:txBody>
          <a:bodyPr wrap="square" rtlCol="0">
            <a:spAutoFit/>
          </a:bodyPr>
          <a:lstStyle/>
          <a:p>
            <a:pPr algn="l"/>
            <a:endParaRPr lang="en-IN" b="0" i="0" u="none" strike="noStrike" baseline="0"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0" i="0" u="none" strike="noStrike" baseline="0" dirty="0">
                <a:solidFill>
                  <a:srgbClr val="000000"/>
                </a:solidFill>
                <a:latin typeface="Times New Roman" panose="02020603050405020304" pitchFamily="18" charset="0"/>
                <a:cs typeface="Times New Roman" panose="02020603050405020304" pitchFamily="18" charset="0"/>
              </a:rPr>
              <a:t>The months of July and August notice sharp increase in sales for Food and Beverage.</a:t>
            </a:r>
          </a:p>
          <a:p>
            <a:pPr marL="285750" indent="-285750">
              <a:buFont typeface="Arial" panose="020B0604020202020204" pitchFamily="34" charset="0"/>
              <a:buChar char="•"/>
            </a:pPr>
            <a:endParaRPr lang="en-IN"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0" i="0" u="none" strike="noStrike" baseline="0" dirty="0">
                <a:solidFill>
                  <a:srgbClr val="000000"/>
                </a:solidFill>
                <a:latin typeface="Times New Roman" panose="02020603050405020304" pitchFamily="18" charset="0"/>
                <a:cs typeface="Times New Roman" panose="02020603050405020304" pitchFamily="18" charset="0"/>
              </a:rPr>
              <a:t>Liquor and Tobacco shows contrasting trends for other months except December when the sale peaks up for both alike. </a:t>
            </a:r>
          </a:p>
          <a:p>
            <a:endParaRPr lang="en-IN"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9A6EA460-DBB2-CF46-DFD7-320ED2CA188B}"/>
              </a:ext>
            </a:extLst>
          </p:cNvPr>
          <p:cNvCxnSpPr>
            <a:cxnSpLocks/>
          </p:cNvCxnSpPr>
          <p:nvPr/>
        </p:nvCxnSpPr>
        <p:spPr>
          <a:xfrm>
            <a:off x="225287" y="715617"/>
            <a:ext cx="1444487"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95992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slide21" descr="Daily trend">
            <a:extLst>
              <a:ext uri="{FF2B5EF4-FFF2-40B4-BE49-F238E27FC236}">
                <a16:creationId xmlns:a16="http://schemas.microsoft.com/office/drawing/2014/main" id="{C66A9C06-AAD0-4C08-8829-8025BF2490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8125"/>
            <a:ext cx="12192000" cy="4546943"/>
          </a:xfrm>
          <a:prstGeom prst="rect">
            <a:avLst/>
          </a:prstGeom>
        </p:spPr>
      </p:pic>
      <p:sp>
        <p:nvSpPr>
          <p:cNvPr id="2" name="TextBox 1">
            <a:extLst>
              <a:ext uri="{FF2B5EF4-FFF2-40B4-BE49-F238E27FC236}">
                <a16:creationId xmlns:a16="http://schemas.microsoft.com/office/drawing/2014/main" id="{C8FB2FFB-82F0-9417-1760-B3154EED8EE5}"/>
              </a:ext>
            </a:extLst>
          </p:cNvPr>
          <p:cNvSpPr txBox="1"/>
          <p:nvPr/>
        </p:nvSpPr>
        <p:spPr>
          <a:xfrm>
            <a:off x="92765" y="4916557"/>
            <a:ext cx="11940209" cy="1477328"/>
          </a:xfrm>
          <a:prstGeom prst="rect">
            <a:avLst/>
          </a:prstGeom>
          <a:noFill/>
        </p:spPr>
        <p:txBody>
          <a:bodyPr wrap="square" rtlCol="0">
            <a:spAutoFit/>
          </a:bodyPr>
          <a:lstStyle/>
          <a:p>
            <a:pPr marL="285750" indent="-285750" algn="l">
              <a:buFont typeface="Arial" panose="020B0604020202020204" pitchFamily="34" charset="0"/>
              <a:buChar char="•"/>
            </a:pPr>
            <a:r>
              <a:rPr lang="en-IN" b="0" u="none" strike="noStrike" baseline="0" dirty="0">
                <a:latin typeface="Times New Roman" panose="02020603050405020304" pitchFamily="18" charset="0"/>
                <a:cs typeface="Times New Roman" panose="02020603050405020304" pitchFamily="18" charset="0"/>
              </a:rPr>
              <a:t>Sales peak over the weekend (Friday to Sunday) and it reaches the peak on Saturday.</a:t>
            </a:r>
          </a:p>
          <a:p>
            <a:pPr marL="285750" indent="-285750" algn="l">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IN" b="0" u="none" strike="noStrike" baseline="0" dirty="0">
                <a:latin typeface="Times New Roman" panose="02020603050405020304" pitchFamily="18" charset="0"/>
                <a:cs typeface="Times New Roman" panose="02020603050405020304" pitchFamily="18" charset="0"/>
              </a:rPr>
              <a:t>Transactions are higher on Saturday.</a:t>
            </a:r>
          </a:p>
          <a:p>
            <a:pPr marL="285750" indent="-285750" algn="l">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IN" b="0" u="none" strike="noStrike" baseline="0" dirty="0">
                <a:latin typeface="Times New Roman" panose="02020603050405020304" pitchFamily="18" charset="0"/>
                <a:cs typeface="Times New Roman" panose="02020603050405020304" pitchFamily="18" charset="0"/>
              </a:rPr>
              <a:t>Though Sales are higher on Saturday, it is even distributed across the week with no sharp peaks.</a:t>
            </a:r>
            <a:endParaRPr lang="en-IN" dirty="0">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657C9065-A8FB-4EC1-2948-2DFFCB85BD48}"/>
              </a:ext>
            </a:extLst>
          </p:cNvPr>
          <p:cNvCxnSpPr>
            <a:cxnSpLocks/>
          </p:cNvCxnSpPr>
          <p:nvPr/>
        </p:nvCxnSpPr>
        <p:spPr>
          <a:xfrm>
            <a:off x="145775" y="649356"/>
            <a:ext cx="1086678"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95992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slide22" descr="Hourly trend">
            <a:extLst>
              <a:ext uri="{FF2B5EF4-FFF2-40B4-BE49-F238E27FC236}">
                <a16:creationId xmlns:a16="http://schemas.microsoft.com/office/drawing/2014/main" id="{3F894E31-F938-4C84-B807-EE615C5633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652" y="492924"/>
            <a:ext cx="11860696" cy="4423385"/>
          </a:xfrm>
          <a:prstGeom prst="rect">
            <a:avLst/>
          </a:prstGeom>
        </p:spPr>
      </p:pic>
      <p:sp>
        <p:nvSpPr>
          <p:cNvPr id="2" name="TextBox 1">
            <a:extLst>
              <a:ext uri="{FF2B5EF4-FFF2-40B4-BE49-F238E27FC236}">
                <a16:creationId xmlns:a16="http://schemas.microsoft.com/office/drawing/2014/main" id="{2D313526-8CB9-F4F4-C2BA-91B52F74BEEF}"/>
              </a:ext>
            </a:extLst>
          </p:cNvPr>
          <p:cNvSpPr txBox="1"/>
          <p:nvPr/>
        </p:nvSpPr>
        <p:spPr>
          <a:xfrm>
            <a:off x="0" y="4916309"/>
            <a:ext cx="12192000" cy="2154436"/>
          </a:xfrm>
          <a:prstGeom prst="rect">
            <a:avLst/>
          </a:prstGeom>
          <a:noFill/>
        </p:spPr>
        <p:txBody>
          <a:bodyPr wrap="square" rtlCol="0">
            <a:spAutoFit/>
          </a:bodyPr>
          <a:lstStyle/>
          <a:p>
            <a:pPr marL="285750" indent="-285750">
              <a:buFont typeface="Arial" panose="020B0604020202020204" pitchFamily="34" charset="0"/>
              <a:buChar char="•"/>
            </a:pPr>
            <a:r>
              <a:rPr lang="en-IN" sz="1600" b="0" i="0" u="none" strike="noStrike" baseline="0" dirty="0">
                <a:solidFill>
                  <a:srgbClr val="000000"/>
                </a:solidFill>
                <a:latin typeface="Times New Roman" panose="02020603050405020304" pitchFamily="18" charset="0"/>
                <a:cs typeface="Times New Roman" panose="02020603050405020304" pitchFamily="18" charset="0"/>
              </a:rPr>
              <a:t>Peak time of selling Beverages are from 4PM to 8PM. Peak time for selling Food items is from 4PM to midnight.</a:t>
            </a:r>
          </a:p>
          <a:p>
            <a:pPr marL="285750" indent="-285750">
              <a:buFont typeface="Arial" panose="020B0604020202020204" pitchFamily="34" charset="0"/>
              <a:buChar char="•"/>
            </a:pPr>
            <a:endParaRPr lang="en-IN" sz="1600"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b="0" i="0" u="none" strike="noStrike" baseline="0" dirty="0">
                <a:solidFill>
                  <a:srgbClr val="000000"/>
                </a:solidFill>
                <a:latin typeface="Times New Roman" panose="02020603050405020304" pitchFamily="18" charset="0"/>
                <a:cs typeface="Times New Roman" panose="02020603050405020304" pitchFamily="18" charset="0"/>
              </a:rPr>
              <a:t>Peak time for selling Liquor is from 8AM till midnight. Peak time for selling Tobacco is from 8PM to midnight.</a:t>
            </a:r>
          </a:p>
          <a:p>
            <a:pPr marL="285750" indent="-285750">
              <a:buFont typeface="Arial" panose="020B0604020202020204" pitchFamily="34" charset="0"/>
              <a:buChar char="•"/>
            </a:pPr>
            <a:endParaRPr lang="en-IN" sz="1600"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b="0" i="0" u="none" strike="noStrike" baseline="0" dirty="0">
                <a:solidFill>
                  <a:srgbClr val="000000"/>
                </a:solidFill>
                <a:latin typeface="Times New Roman" panose="02020603050405020304" pitchFamily="18" charset="0"/>
                <a:cs typeface="Times New Roman" panose="02020603050405020304" pitchFamily="18" charset="0"/>
              </a:rPr>
              <a:t>Tobacco and Wine are sold throughout the day but increases up in night.</a:t>
            </a:r>
          </a:p>
          <a:p>
            <a:pPr marL="285750" indent="-285750">
              <a:buFont typeface="Arial" panose="020B0604020202020204" pitchFamily="34" charset="0"/>
              <a:buChar char="•"/>
            </a:pPr>
            <a:endParaRPr lang="en-IN" sz="1600"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b="0" i="0" u="none" strike="noStrike" baseline="0" dirty="0">
                <a:solidFill>
                  <a:srgbClr val="000000"/>
                </a:solidFill>
                <a:latin typeface="Times New Roman" panose="02020603050405020304" pitchFamily="18" charset="0"/>
                <a:cs typeface="Times New Roman" panose="02020603050405020304" pitchFamily="18" charset="0"/>
              </a:rPr>
              <a:t>Merchandise, Miscellaneous and Liquor and tobacco are the categories of product sold mostly in night. </a:t>
            </a:r>
          </a:p>
          <a:p>
            <a:endParaRPr lang="en-IN"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48881AE-5AB7-E516-616D-50146413C753}"/>
              </a:ext>
            </a:extLst>
          </p:cNvPr>
          <p:cNvSpPr txBox="1"/>
          <p:nvPr/>
        </p:nvSpPr>
        <p:spPr>
          <a:xfrm>
            <a:off x="0" y="141118"/>
            <a:ext cx="12192000" cy="369332"/>
          </a:xfrm>
          <a:prstGeom prst="rect">
            <a:avLst/>
          </a:prstGeom>
          <a:noFill/>
        </p:spPr>
        <p:txBody>
          <a:bodyPr wrap="square" rtlCol="0">
            <a:spAutoFit/>
          </a:bodyPr>
          <a:lstStyle/>
          <a:p>
            <a:pPr algn="ctr"/>
            <a:r>
              <a:rPr lang="en-IN" b="0" i="0" u="none" strike="noStrike" baseline="0" dirty="0">
                <a:solidFill>
                  <a:srgbClr val="000000"/>
                </a:solidFill>
                <a:latin typeface="Times New Roman" panose="02020603050405020304" pitchFamily="18" charset="0"/>
                <a:cs typeface="Times New Roman" panose="02020603050405020304" pitchFamily="18" charset="0"/>
              </a:rPr>
              <a:t>Sales shows steady progress from 11:00 hours onwards. Restaurant makes max sales in the evenings between 19:00-23:00 hours.</a:t>
            </a:r>
            <a:endParaRPr lang="en-IN"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02257C17-2123-5EF2-9342-1F7D9BF713D2}"/>
              </a:ext>
            </a:extLst>
          </p:cNvPr>
          <p:cNvCxnSpPr>
            <a:cxnSpLocks/>
          </p:cNvCxnSpPr>
          <p:nvPr/>
        </p:nvCxnSpPr>
        <p:spPr>
          <a:xfrm>
            <a:off x="265044" y="954157"/>
            <a:ext cx="1258956"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95992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slide12" descr="Revenue vs quantity across time">
            <a:extLst>
              <a:ext uri="{FF2B5EF4-FFF2-40B4-BE49-F238E27FC236}">
                <a16:creationId xmlns:a16="http://schemas.microsoft.com/office/drawing/2014/main" id="{433C6D8F-E3B2-46F5-B7B6-712305E99E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91" y="318423"/>
            <a:ext cx="11993217" cy="4659675"/>
          </a:xfrm>
          <a:prstGeom prst="rect">
            <a:avLst/>
          </a:prstGeom>
        </p:spPr>
      </p:pic>
      <p:cxnSp>
        <p:nvCxnSpPr>
          <p:cNvPr id="3" name="Straight Connector 2">
            <a:extLst>
              <a:ext uri="{FF2B5EF4-FFF2-40B4-BE49-F238E27FC236}">
                <a16:creationId xmlns:a16="http://schemas.microsoft.com/office/drawing/2014/main" id="{11F601CB-B266-1BB5-6E9F-3D34657A2B15}"/>
              </a:ext>
            </a:extLst>
          </p:cNvPr>
          <p:cNvCxnSpPr>
            <a:cxnSpLocks/>
          </p:cNvCxnSpPr>
          <p:nvPr/>
        </p:nvCxnSpPr>
        <p:spPr>
          <a:xfrm>
            <a:off x="152399" y="702362"/>
            <a:ext cx="2621407" cy="0"/>
          </a:xfrm>
          <a:prstGeom prst="line">
            <a:avLst/>
          </a:prstGeom>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91D58F50-8096-5458-FB51-465D6BD0C40E}"/>
              </a:ext>
            </a:extLst>
          </p:cNvPr>
          <p:cNvSpPr txBox="1"/>
          <p:nvPr/>
        </p:nvSpPr>
        <p:spPr>
          <a:xfrm>
            <a:off x="152399" y="5194852"/>
            <a:ext cx="11734801" cy="1477328"/>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Both Sales and Revenue are the highest in the month of December followed by January across all categories.</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July and August also show a good amount of sales but revenue is lesser than sales.</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May and June show the lowest of sales and revenue.</a:t>
            </a:r>
          </a:p>
        </p:txBody>
      </p:sp>
    </p:spTree>
    <p:extLst>
      <p:ext uri="{BB962C8B-B14F-4D97-AF65-F5344CB8AC3E}">
        <p14:creationId xmlns:p14="http://schemas.microsoft.com/office/powerpoint/2010/main" val="95992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slide24" descr="Least Performing items">
            <a:extLst>
              <a:ext uri="{FF2B5EF4-FFF2-40B4-BE49-F238E27FC236}">
                <a16:creationId xmlns:a16="http://schemas.microsoft.com/office/drawing/2014/main" id="{0B9BC267-5F35-43C9-8895-D00899D61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345" y="161620"/>
            <a:ext cx="11633310" cy="4966971"/>
          </a:xfrm>
          <a:prstGeom prst="rect">
            <a:avLst/>
          </a:prstGeom>
        </p:spPr>
      </p:pic>
      <p:sp>
        <p:nvSpPr>
          <p:cNvPr id="2" name="TextBox 1">
            <a:extLst>
              <a:ext uri="{FF2B5EF4-FFF2-40B4-BE49-F238E27FC236}">
                <a16:creationId xmlns:a16="http://schemas.microsoft.com/office/drawing/2014/main" id="{C86FEA78-8336-A20A-6392-CA2160F778F8}"/>
              </a:ext>
            </a:extLst>
          </p:cNvPr>
          <p:cNvSpPr txBox="1"/>
          <p:nvPr/>
        </p:nvSpPr>
        <p:spPr>
          <a:xfrm>
            <a:off x="225811" y="4982818"/>
            <a:ext cx="11740377" cy="1477328"/>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 terms of sales, wines and beverages are performing low which are sold in single digits.</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 terms of revenue, merchandise, beverages and tobacco are performing low which barely make any profit.</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Liquor and tobacco make very less amount of sales and revenue. </a:t>
            </a:r>
          </a:p>
        </p:txBody>
      </p:sp>
      <p:cxnSp>
        <p:nvCxnSpPr>
          <p:cNvPr id="4" name="Straight Connector 3">
            <a:extLst>
              <a:ext uri="{FF2B5EF4-FFF2-40B4-BE49-F238E27FC236}">
                <a16:creationId xmlns:a16="http://schemas.microsoft.com/office/drawing/2014/main" id="{66CABE6D-4342-6B6B-84C8-3699417BD9AE}"/>
              </a:ext>
            </a:extLst>
          </p:cNvPr>
          <p:cNvCxnSpPr>
            <a:cxnSpLocks/>
          </p:cNvCxnSpPr>
          <p:nvPr/>
        </p:nvCxnSpPr>
        <p:spPr>
          <a:xfrm>
            <a:off x="437317" y="662608"/>
            <a:ext cx="2524545"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5" name="Straight Connector 4">
            <a:extLst>
              <a:ext uri="{FF2B5EF4-FFF2-40B4-BE49-F238E27FC236}">
                <a16:creationId xmlns:a16="http://schemas.microsoft.com/office/drawing/2014/main" id="{2F57BAD4-916B-EFFF-2640-3BF5B583A2C9}"/>
              </a:ext>
            </a:extLst>
          </p:cNvPr>
          <p:cNvCxnSpPr/>
          <p:nvPr/>
        </p:nvCxnSpPr>
        <p:spPr>
          <a:xfrm>
            <a:off x="430699" y="3067873"/>
            <a:ext cx="2782957"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95992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slide23" descr="Most Performing items">
            <a:extLst>
              <a:ext uri="{FF2B5EF4-FFF2-40B4-BE49-F238E27FC236}">
                <a16:creationId xmlns:a16="http://schemas.microsoft.com/office/drawing/2014/main" id="{37AA8ED4-2A9C-4D03-A551-C2710C98C8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052" y="280889"/>
            <a:ext cx="11555896" cy="5019981"/>
          </a:xfrm>
          <a:prstGeom prst="rect">
            <a:avLst/>
          </a:prstGeom>
        </p:spPr>
      </p:pic>
      <p:sp>
        <p:nvSpPr>
          <p:cNvPr id="2" name="TextBox 1">
            <a:extLst>
              <a:ext uri="{FF2B5EF4-FFF2-40B4-BE49-F238E27FC236}">
                <a16:creationId xmlns:a16="http://schemas.microsoft.com/office/drawing/2014/main" id="{D0861D68-25F1-FB01-8414-CAD2AEBBA6FC}"/>
              </a:ext>
            </a:extLst>
          </p:cNvPr>
          <p:cNvSpPr txBox="1"/>
          <p:nvPr/>
        </p:nvSpPr>
        <p:spPr>
          <a:xfrm>
            <a:off x="212035" y="5168348"/>
            <a:ext cx="11661913" cy="1477328"/>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Beverage, tobacco and liquor make the highest sales and revenue.</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Nirvana hookah single is the most sold tobacco product of 8686 sales and a revenue of 29,53,135.</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Food products like great lakes shake, poutine fries and </a:t>
            </a:r>
            <a:r>
              <a:rPr lang="en-IN" dirty="0" err="1">
                <a:latin typeface="Times New Roman" panose="02020603050405020304" pitchFamily="18" charset="0"/>
                <a:cs typeface="Times New Roman" panose="02020603050405020304" pitchFamily="18" charset="0"/>
              </a:rPr>
              <a:t>Jr.Chl.Avalanche</a:t>
            </a:r>
            <a:r>
              <a:rPr lang="en-IN" dirty="0">
                <a:latin typeface="Times New Roman" panose="02020603050405020304" pitchFamily="18" charset="0"/>
                <a:cs typeface="Times New Roman" panose="02020603050405020304" pitchFamily="18" charset="0"/>
              </a:rPr>
              <a:t> also make good sales and revenue.</a:t>
            </a:r>
          </a:p>
        </p:txBody>
      </p:sp>
      <p:cxnSp>
        <p:nvCxnSpPr>
          <p:cNvPr id="4" name="Straight Connector 3">
            <a:extLst>
              <a:ext uri="{FF2B5EF4-FFF2-40B4-BE49-F238E27FC236}">
                <a16:creationId xmlns:a16="http://schemas.microsoft.com/office/drawing/2014/main" id="{E44BDD83-1C6D-A13B-F17F-EBB81AF37F67}"/>
              </a:ext>
            </a:extLst>
          </p:cNvPr>
          <p:cNvCxnSpPr>
            <a:cxnSpLocks/>
          </p:cNvCxnSpPr>
          <p:nvPr/>
        </p:nvCxnSpPr>
        <p:spPr>
          <a:xfrm>
            <a:off x="463828" y="781876"/>
            <a:ext cx="2504659"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6" name="Straight Connector 5">
            <a:extLst>
              <a:ext uri="{FF2B5EF4-FFF2-40B4-BE49-F238E27FC236}">
                <a16:creationId xmlns:a16="http://schemas.microsoft.com/office/drawing/2014/main" id="{04761D00-2455-1079-9B0B-988BC7D2A760}"/>
              </a:ext>
            </a:extLst>
          </p:cNvPr>
          <p:cNvCxnSpPr/>
          <p:nvPr/>
        </p:nvCxnSpPr>
        <p:spPr>
          <a:xfrm>
            <a:off x="477076" y="3220280"/>
            <a:ext cx="2782957"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95992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slide17" descr="Sales vs items across categories">
            <a:extLst>
              <a:ext uri="{FF2B5EF4-FFF2-40B4-BE49-F238E27FC236}">
                <a16:creationId xmlns:a16="http://schemas.microsoft.com/office/drawing/2014/main" id="{5D418397-D55B-4071-806B-1EB95FD2BA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0200"/>
            <a:ext cx="12192000" cy="4833355"/>
          </a:xfrm>
          <a:prstGeom prst="rect">
            <a:avLst/>
          </a:prstGeom>
        </p:spPr>
      </p:pic>
      <p:sp>
        <p:nvSpPr>
          <p:cNvPr id="2" name="TextBox 1">
            <a:extLst>
              <a:ext uri="{FF2B5EF4-FFF2-40B4-BE49-F238E27FC236}">
                <a16:creationId xmlns:a16="http://schemas.microsoft.com/office/drawing/2014/main" id="{885175E6-E76F-5DFB-C941-4FD073E09E83}"/>
              </a:ext>
            </a:extLst>
          </p:cNvPr>
          <p:cNvSpPr txBox="1"/>
          <p:nvPr/>
        </p:nvSpPr>
        <p:spPr>
          <a:xfrm>
            <a:off x="92765" y="5208104"/>
            <a:ext cx="11807687" cy="1569660"/>
          </a:xfrm>
          <a:prstGeom prst="rect">
            <a:avLst/>
          </a:prstGeom>
          <a:noFill/>
        </p:spPr>
        <p:txBody>
          <a:bodyPr wrap="square" rtlCol="0">
            <a:spAutoFit/>
          </a:bodyPr>
          <a:lstStyle/>
          <a:p>
            <a:pPr marL="285750" indent="-285750" algn="l">
              <a:buFont typeface="Arial" panose="020B0604020202020204" pitchFamily="34" charset="0"/>
              <a:buChar char="•"/>
            </a:pPr>
            <a:r>
              <a:rPr lang="en-IN" sz="1600" dirty="0">
                <a:effectLst/>
                <a:latin typeface="Times New Roman" panose="02020603050405020304" pitchFamily="18" charset="0"/>
                <a:cs typeface="Times New Roman" panose="02020603050405020304" pitchFamily="18" charset="0"/>
              </a:rPr>
              <a:t>Most frequently bought items from different categories are as follows, FOOD: Great Lakes Shake, Poutine with fries, </a:t>
            </a:r>
            <a:r>
              <a:rPr lang="en-IN" sz="1600" dirty="0" err="1">
                <a:effectLst/>
                <a:latin typeface="Times New Roman" panose="02020603050405020304" pitchFamily="18" charset="0"/>
                <a:cs typeface="Times New Roman" panose="02020603050405020304" pitchFamily="18" charset="0"/>
              </a:rPr>
              <a:t>Jr.Chl.Avalanche</a:t>
            </a:r>
            <a:r>
              <a:rPr lang="en-IN" sz="1600" dirty="0">
                <a:effectLst/>
                <a:latin typeface="Times New Roman" panose="02020603050405020304" pitchFamily="18" charset="0"/>
                <a:cs typeface="Times New Roman" panose="02020603050405020304" pitchFamily="18" charset="0"/>
              </a:rPr>
              <a:t> and </a:t>
            </a:r>
            <a:r>
              <a:rPr lang="en-IN" sz="1600" dirty="0" err="1">
                <a:effectLst/>
                <a:latin typeface="Times New Roman" panose="02020603050405020304" pitchFamily="18" charset="0"/>
                <a:cs typeface="Times New Roman" panose="02020603050405020304" pitchFamily="18" charset="0"/>
              </a:rPr>
              <a:t>BMT.Panini</a:t>
            </a:r>
            <a:r>
              <a:rPr lang="en-IN" sz="1600" dirty="0">
                <a:effectLst/>
                <a:latin typeface="Times New Roman" panose="02020603050405020304" pitchFamily="18" charset="0"/>
                <a:cs typeface="Times New Roman" panose="02020603050405020304" pitchFamily="18" charset="0"/>
              </a:rPr>
              <a:t>. </a:t>
            </a:r>
          </a:p>
          <a:p>
            <a:pPr marL="285750" indent="-285750" algn="l">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IN" sz="1600" dirty="0">
                <a:effectLst/>
                <a:latin typeface="Times New Roman" panose="02020603050405020304" pitchFamily="18" charset="0"/>
                <a:cs typeface="Times New Roman" panose="02020603050405020304" pitchFamily="18" charset="0"/>
              </a:rPr>
              <a:t>BEVERAGES: </a:t>
            </a:r>
            <a:r>
              <a:rPr lang="en-IN" sz="1600" dirty="0" err="1">
                <a:effectLst/>
                <a:latin typeface="Times New Roman" panose="02020603050405020304" pitchFamily="18" charset="0"/>
                <a:cs typeface="Times New Roman" panose="02020603050405020304" pitchFamily="18" charset="0"/>
              </a:rPr>
              <a:t>Cappucino</a:t>
            </a:r>
            <a:r>
              <a:rPr lang="en-IN" sz="1600" dirty="0">
                <a:effectLst/>
                <a:latin typeface="Times New Roman" panose="02020603050405020304" pitchFamily="18" charset="0"/>
                <a:cs typeface="Times New Roman" panose="02020603050405020304" pitchFamily="18" charset="0"/>
              </a:rPr>
              <a:t>, Qua Mineral Water and Masala Chai Cutting. </a:t>
            </a:r>
          </a:p>
          <a:p>
            <a:pPr marL="285750" indent="-285750" algn="l">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IN" sz="1600" dirty="0">
                <a:effectLst/>
                <a:latin typeface="Times New Roman" panose="02020603050405020304" pitchFamily="18" charset="0"/>
                <a:cs typeface="Times New Roman" panose="02020603050405020304" pitchFamily="18" charset="0"/>
              </a:rPr>
              <a:t>TOBACCO: Nirvana Hookah Single, Mint Flavour Single and Sambuca. LIQUOR: Carlsberg and Tuborg.</a:t>
            </a:r>
            <a:endParaRPr lang="en-IN" sz="1600" dirty="0">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914C9977-8C87-2CD9-D827-B09806D81BC1}"/>
              </a:ext>
            </a:extLst>
          </p:cNvPr>
          <p:cNvCxnSpPr/>
          <p:nvPr/>
        </p:nvCxnSpPr>
        <p:spPr>
          <a:xfrm>
            <a:off x="26505" y="609600"/>
            <a:ext cx="2782957"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95992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descr="Chart, bar chart&#10;&#10;Description automatically generated">
            <a:extLst>
              <a:ext uri="{FF2B5EF4-FFF2-40B4-BE49-F238E27FC236}">
                <a16:creationId xmlns:a16="http://schemas.microsoft.com/office/drawing/2014/main" id="{643BFD20-627F-97CE-05DD-B3E995B7D7DD}"/>
              </a:ext>
            </a:extLst>
          </p:cNvPr>
          <p:cNvPicPr>
            <a:picLocks noChangeAspect="1"/>
          </p:cNvPicPr>
          <p:nvPr/>
        </p:nvPicPr>
        <p:blipFill rotWithShape="1">
          <a:blip r:embed="rId2">
            <a:extLst>
              <a:ext uri="{28A0092B-C50C-407E-A947-70E740481C1C}">
                <a14:useLocalDpi xmlns:a14="http://schemas.microsoft.com/office/drawing/2010/main" val="0"/>
              </a:ext>
            </a:extLst>
          </a:blip>
          <a:srcRect r="16889" b="1"/>
          <a:stretch/>
        </p:blipFill>
        <p:spPr>
          <a:xfrm>
            <a:off x="20" y="10"/>
            <a:ext cx="12191980" cy="6857990"/>
          </a:xfrm>
          <a:prstGeom prst="rect">
            <a:avLst/>
          </a:prstGeom>
        </p:spPr>
      </p:pic>
      <p:sp>
        <p:nvSpPr>
          <p:cNvPr id="20"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18DD9CA0-7A87-AED3-7FE2-84EE110D93A9}"/>
              </a:ext>
            </a:extLst>
          </p:cNvPr>
          <p:cNvSpPr>
            <a:spLocks noGrp="1"/>
          </p:cNvSpPr>
          <p:nvPr>
            <p:ph type="title"/>
          </p:nvPr>
        </p:nvSpPr>
        <p:spPr>
          <a:xfrm>
            <a:off x="8022021" y="3231931"/>
            <a:ext cx="3852041" cy="1834056"/>
          </a:xfrm>
        </p:spPr>
        <p:txBody>
          <a:bodyPr vert="horz" lIns="91440" tIns="45720" rIns="91440" bIns="45720" rtlCol="0" anchor="b">
            <a:normAutofit/>
          </a:bodyPr>
          <a:lstStyle/>
          <a:p>
            <a:pPr algn="ctr" defTabSz="914400"/>
            <a:r>
              <a:rPr lang="en-US" sz="2800" b="1" dirty="0"/>
              <a:t>Menu Delisting – All items where sales is less than 20 should be delisted from the menu.</a:t>
            </a:r>
          </a:p>
        </p:txBody>
      </p:sp>
      <p:cxnSp>
        <p:nvCxnSpPr>
          <p:cNvPr id="21" name="Straight Connector 17">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7240F16-5580-03D1-766F-6770ABA5C4DF}"/>
              </a:ext>
            </a:extLst>
          </p:cNvPr>
          <p:cNvSpPr txBox="1"/>
          <p:nvPr/>
        </p:nvSpPr>
        <p:spPr>
          <a:xfrm>
            <a:off x="4552121" y="609600"/>
            <a:ext cx="3087757" cy="369332"/>
          </a:xfrm>
          <a:prstGeom prst="rect">
            <a:avLst/>
          </a:prstGeom>
          <a:noFill/>
        </p:spPr>
        <p:txBody>
          <a:bodyPr wrap="square" rtlCol="0">
            <a:spAutoFit/>
          </a:bodyPr>
          <a:lstStyle/>
          <a:p>
            <a:pPr algn="ctr"/>
            <a:r>
              <a:rPr lang="en-IN" b="1" dirty="0"/>
              <a:t>BEVERAGES – 17 ITEMS</a:t>
            </a:r>
          </a:p>
        </p:txBody>
      </p:sp>
    </p:spTree>
    <p:extLst>
      <p:ext uri="{BB962C8B-B14F-4D97-AF65-F5344CB8AC3E}">
        <p14:creationId xmlns:p14="http://schemas.microsoft.com/office/powerpoint/2010/main" val="3607577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bar chart&#10;&#10;Description automatically generated">
            <a:extLst>
              <a:ext uri="{FF2B5EF4-FFF2-40B4-BE49-F238E27FC236}">
                <a16:creationId xmlns:a16="http://schemas.microsoft.com/office/drawing/2014/main" id="{A64ACEC6-628C-0F36-8A25-B1574A3B69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875" y="219075"/>
            <a:ext cx="9334500" cy="4819650"/>
          </a:xfrm>
          <a:prstGeom prst="rect">
            <a:avLst/>
          </a:prstGeom>
        </p:spPr>
      </p:pic>
      <p:pic>
        <p:nvPicPr>
          <p:cNvPr id="8" name="Picture 7" descr="Chart, bar chart&#10;&#10;Description automatically generated">
            <a:extLst>
              <a:ext uri="{FF2B5EF4-FFF2-40B4-BE49-F238E27FC236}">
                <a16:creationId xmlns:a16="http://schemas.microsoft.com/office/drawing/2014/main" id="{16E6D0C6-58EE-C2FD-5594-38102B3E4F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9496" y="2319337"/>
            <a:ext cx="8372504" cy="4300538"/>
          </a:xfrm>
          <a:prstGeom prst="rect">
            <a:avLst/>
          </a:prstGeom>
        </p:spPr>
      </p:pic>
      <p:sp>
        <p:nvSpPr>
          <p:cNvPr id="9" name="TextBox 8">
            <a:extLst>
              <a:ext uri="{FF2B5EF4-FFF2-40B4-BE49-F238E27FC236}">
                <a16:creationId xmlns:a16="http://schemas.microsoft.com/office/drawing/2014/main" id="{71C53487-E200-26C5-3324-E42293576444}"/>
              </a:ext>
            </a:extLst>
          </p:cNvPr>
          <p:cNvSpPr txBox="1"/>
          <p:nvPr/>
        </p:nvSpPr>
        <p:spPr>
          <a:xfrm>
            <a:off x="142875" y="5038725"/>
            <a:ext cx="3342447" cy="923330"/>
          </a:xfrm>
          <a:prstGeom prst="rect">
            <a:avLst/>
          </a:prstGeom>
          <a:noFill/>
        </p:spPr>
        <p:txBody>
          <a:bodyPr wrap="square" rtlCol="0">
            <a:spAutoFit/>
          </a:bodyPr>
          <a:lstStyle/>
          <a:p>
            <a:r>
              <a:rPr lang="en-IN" b="1" dirty="0"/>
              <a:t>FOOD – 41 ITEMS including Andalusian sausages and Mexican chill crepes</a:t>
            </a:r>
          </a:p>
        </p:txBody>
      </p:sp>
    </p:spTree>
    <p:extLst>
      <p:ext uri="{BB962C8B-B14F-4D97-AF65-F5344CB8AC3E}">
        <p14:creationId xmlns:p14="http://schemas.microsoft.com/office/powerpoint/2010/main" val="15047447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091D1110-60A0-CE09-F3B4-D17CB3BC31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264" y="594900"/>
            <a:ext cx="9116875" cy="4516186"/>
          </a:xfrm>
          <a:prstGeom prst="rect">
            <a:avLst/>
          </a:prstGeom>
        </p:spPr>
      </p:pic>
      <p:sp>
        <p:nvSpPr>
          <p:cNvPr id="4" name="TextBox 3">
            <a:extLst>
              <a:ext uri="{FF2B5EF4-FFF2-40B4-BE49-F238E27FC236}">
                <a16:creationId xmlns:a16="http://schemas.microsoft.com/office/drawing/2014/main" id="{377430B7-1C87-75B7-507F-FCDB9AD85C61}"/>
              </a:ext>
            </a:extLst>
          </p:cNvPr>
          <p:cNvSpPr txBox="1"/>
          <p:nvPr/>
        </p:nvSpPr>
        <p:spPr>
          <a:xfrm>
            <a:off x="-238539" y="119270"/>
            <a:ext cx="6725064" cy="646331"/>
          </a:xfrm>
          <a:prstGeom prst="rect">
            <a:avLst/>
          </a:prstGeom>
          <a:noFill/>
        </p:spPr>
        <p:txBody>
          <a:bodyPr wrap="square" rtlCol="0">
            <a:spAutoFit/>
          </a:bodyPr>
          <a:lstStyle/>
          <a:p>
            <a:pPr algn="ctr"/>
            <a:r>
              <a:rPr lang="en-IN" b="1"/>
              <a:t>LIQUOR – 18 ITEMS LIQUOR AND TOBACCO – 3 ITEMS</a:t>
            </a:r>
          </a:p>
          <a:p>
            <a:pPr algn="ctr"/>
            <a:endParaRPr lang="en-IN" b="1" dirty="0"/>
          </a:p>
        </p:txBody>
      </p:sp>
      <p:pic>
        <p:nvPicPr>
          <p:cNvPr id="6" name="Picture 5" descr="Graphical user interface, application&#10;&#10;Description automatically generated with medium confidence">
            <a:extLst>
              <a:ext uri="{FF2B5EF4-FFF2-40B4-BE49-F238E27FC236}">
                <a16:creationId xmlns:a16="http://schemas.microsoft.com/office/drawing/2014/main" id="{02452899-27DD-F7AD-2273-9EA6CABC7B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60" y="5019675"/>
            <a:ext cx="9429750" cy="1838325"/>
          </a:xfrm>
          <a:prstGeom prst="rect">
            <a:avLst/>
          </a:prstGeom>
        </p:spPr>
      </p:pic>
    </p:spTree>
    <p:extLst>
      <p:ext uri="{BB962C8B-B14F-4D97-AF65-F5344CB8AC3E}">
        <p14:creationId xmlns:p14="http://schemas.microsoft.com/office/powerpoint/2010/main" val="185486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8E89E0-C795-93FC-6C24-4C8D606B394F}"/>
              </a:ext>
            </a:extLst>
          </p:cNvPr>
          <p:cNvSpPr>
            <a:spLocks noGrp="1"/>
          </p:cNvSpPr>
          <p:nvPr>
            <p:ph type="title"/>
          </p:nvPr>
        </p:nvSpPr>
        <p:spPr/>
        <p:txBody>
          <a:bodyPr/>
          <a:lstStyle/>
          <a:p>
            <a:r>
              <a:rPr lang="en-IN" dirty="0"/>
              <a:t>Project Objective</a:t>
            </a:r>
          </a:p>
        </p:txBody>
      </p:sp>
      <p:sp>
        <p:nvSpPr>
          <p:cNvPr id="5" name="Content Placeholder 4">
            <a:extLst>
              <a:ext uri="{FF2B5EF4-FFF2-40B4-BE49-F238E27FC236}">
                <a16:creationId xmlns:a16="http://schemas.microsoft.com/office/drawing/2014/main" id="{9251DE36-B67A-77A2-C78C-E089BA5D746E}"/>
              </a:ext>
            </a:extLst>
          </p:cNvPr>
          <p:cNvSpPr>
            <a:spLocks noGrp="1"/>
          </p:cNvSpPr>
          <p:nvPr>
            <p:ph idx="1"/>
          </p:nvPr>
        </p:nvSpPr>
        <p:spPr/>
        <p:txBody>
          <a:bodyPr/>
          <a:lstStyle/>
          <a:p>
            <a:pPr marL="0" indent="0">
              <a:buNone/>
            </a:pPr>
            <a:r>
              <a:rPr lang="en-IN" sz="2000" dirty="0">
                <a:solidFill>
                  <a:srgbClr val="2F2B20"/>
                </a:solidFill>
                <a:latin typeface="Times New Roman" panose="02020603050405020304" pitchFamily="18" charset="0"/>
                <a:cs typeface="Times New Roman" panose="02020603050405020304" pitchFamily="18" charset="0"/>
              </a:rPr>
              <a:t>The data set provided constitutes the data of a Café Chain for one of its restaurants. We need to do a thorough analysis of the data and come up with the following analysis:</a:t>
            </a:r>
          </a:p>
          <a:p>
            <a:pPr algn="l"/>
            <a:r>
              <a:rPr lang="en-IN" sz="2000" dirty="0">
                <a:solidFill>
                  <a:srgbClr val="2F2B20"/>
                </a:solidFill>
                <a:latin typeface="Times New Roman" panose="02020603050405020304" pitchFamily="18" charset="0"/>
                <a:cs typeface="Times New Roman" panose="02020603050405020304" pitchFamily="18" charset="0"/>
              </a:rPr>
              <a:t>Exploratory Analysis</a:t>
            </a:r>
          </a:p>
          <a:p>
            <a:pPr algn="l"/>
            <a:r>
              <a:rPr lang="en-IN" sz="2000" dirty="0">
                <a:solidFill>
                  <a:srgbClr val="2F2B20"/>
                </a:solidFill>
                <a:latin typeface="Times New Roman" panose="02020603050405020304" pitchFamily="18" charset="0"/>
                <a:cs typeface="Times New Roman" panose="02020603050405020304" pitchFamily="18" charset="0"/>
              </a:rPr>
              <a:t>Menu Analysis</a:t>
            </a:r>
          </a:p>
          <a:p>
            <a:pPr marL="0" indent="0">
              <a:buNone/>
            </a:pPr>
            <a:endParaRPr lang="en-IN" sz="1800" dirty="0">
              <a:solidFill>
                <a:srgbClr val="2F2B20"/>
              </a:solidFill>
              <a:latin typeface="Times New Roman" panose="02020603050405020304" pitchFamily="18" charset="0"/>
              <a:cs typeface="Times New Roman" panose="02020603050405020304" pitchFamily="18" charset="0"/>
            </a:endParaRPr>
          </a:p>
          <a:p>
            <a:pPr marL="0" indent="0">
              <a:buNone/>
            </a:pPr>
            <a:r>
              <a:rPr lang="en-IN" sz="2400" b="1" dirty="0">
                <a:solidFill>
                  <a:srgbClr val="2F2B20"/>
                </a:solidFill>
                <a:latin typeface="Times New Roman" panose="02020603050405020304" pitchFamily="18" charset="0"/>
                <a:cs typeface="Times New Roman" panose="02020603050405020304" pitchFamily="18" charset="0"/>
              </a:rPr>
              <a:t>PROBLEM STATEMENT</a:t>
            </a:r>
          </a:p>
          <a:p>
            <a:pPr algn="l"/>
            <a:r>
              <a:rPr lang="en-IN" sz="2000" dirty="0">
                <a:latin typeface="Times New Roman" panose="02020603050405020304" pitchFamily="18" charset="0"/>
                <a:cs typeface="Times New Roman" panose="02020603050405020304" pitchFamily="18" charset="0"/>
              </a:rPr>
              <a:t>The owner of the restaurant wants you to use this data to come up with a set of recommendations that can help his Café Chain increase its revenues </a:t>
            </a:r>
            <a:r>
              <a:rPr lang="en-IN" sz="2000" dirty="0">
                <a:solidFill>
                  <a:srgbClr val="2F2B20"/>
                </a:solidFill>
                <a:latin typeface="Times New Roman" panose="02020603050405020304" pitchFamily="18" charset="0"/>
                <a:cs typeface="Times New Roman" panose="02020603050405020304" pitchFamily="18" charset="0"/>
              </a:rPr>
              <a:t>and launch loyalty program for customers.</a:t>
            </a:r>
            <a:endParaRPr lang="en-IN" sz="2000" dirty="0">
              <a:latin typeface="Times New Roman" panose="02020603050405020304" pitchFamily="18" charset="0"/>
              <a:cs typeface="Times New Roman" panose="02020603050405020304" pitchFamily="18" charset="0"/>
            </a:endParaRPr>
          </a:p>
          <a:p>
            <a:pPr algn="l"/>
            <a:r>
              <a:rPr lang="en-IN" sz="2000" dirty="0">
                <a:latin typeface="Times New Roman" panose="02020603050405020304" pitchFamily="18" charset="0"/>
                <a:cs typeface="Times New Roman" panose="02020603050405020304" pitchFamily="18" charset="0"/>
              </a:rPr>
              <a:t>He is able to provide you with a data set for POS (point of sale data) for one of his chains. </a:t>
            </a:r>
          </a:p>
          <a:p>
            <a:pPr algn="l"/>
            <a:r>
              <a:rPr lang="en-IN" sz="2000" dirty="0">
                <a:solidFill>
                  <a:srgbClr val="2F2B20"/>
                </a:solidFill>
                <a:latin typeface="Times New Roman" panose="02020603050405020304" pitchFamily="18" charset="0"/>
                <a:cs typeface="Times New Roman" panose="02020603050405020304" pitchFamily="18" charset="0"/>
              </a:rPr>
              <a:t>We do not have customer level information and have only POS data for one of the chains.</a:t>
            </a:r>
            <a:endParaRPr lang="en-IN" sz="2000"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81093EBC-65B8-681D-EBB6-2091F7B91B91}"/>
              </a:ext>
            </a:extLst>
          </p:cNvPr>
          <p:cNvCxnSpPr/>
          <p:nvPr/>
        </p:nvCxnSpPr>
        <p:spPr>
          <a:xfrm>
            <a:off x="940905" y="1563757"/>
            <a:ext cx="10296939"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8864770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able&#10;&#10;Description automatically generated with medium confidence">
            <a:extLst>
              <a:ext uri="{FF2B5EF4-FFF2-40B4-BE49-F238E27FC236}">
                <a16:creationId xmlns:a16="http://schemas.microsoft.com/office/drawing/2014/main" id="{61CD3C64-7E66-0CAA-0BDA-BBCE9EA330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4615"/>
            <a:ext cx="7467600" cy="3819525"/>
          </a:xfrm>
          <a:prstGeom prst="rect">
            <a:avLst/>
          </a:prstGeom>
        </p:spPr>
      </p:pic>
      <p:pic>
        <p:nvPicPr>
          <p:cNvPr id="5" name="Picture 4" descr="Chart, bar chart, histogram&#10;&#10;Description automatically generated">
            <a:extLst>
              <a:ext uri="{FF2B5EF4-FFF2-40B4-BE49-F238E27FC236}">
                <a16:creationId xmlns:a16="http://schemas.microsoft.com/office/drawing/2014/main" id="{11CB1744-B6F2-32DD-2FF9-9498C557B586}"/>
              </a:ext>
            </a:extLst>
          </p:cNvPr>
          <p:cNvPicPr>
            <a:picLocks noChangeAspect="1"/>
          </p:cNvPicPr>
          <p:nvPr/>
        </p:nvPicPr>
        <p:blipFill rotWithShape="1">
          <a:blip r:embed="rId3">
            <a:extLst>
              <a:ext uri="{28A0092B-C50C-407E-A947-70E740481C1C}">
                <a14:useLocalDpi xmlns:a14="http://schemas.microsoft.com/office/drawing/2010/main" val="0"/>
              </a:ext>
            </a:extLst>
          </a:blip>
          <a:srcRect b="11266"/>
          <a:stretch/>
        </p:blipFill>
        <p:spPr>
          <a:xfrm>
            <a:off x="1724026" y="252412"/>
            <a:ext cx="7600950" cy="3938588"/>
          </a:xfrm>
          <a:prstGeom prst="rect">
            <a:avLst/>
          </a:prstGeom>
        </p:spPr>
      </p:pic>
      <p:pic>
        <p:nvPicPr>
          <p:cNvPr id="7" name="Picture 6" descr="Chart, bar chart&#10;&#10;Description automatically generated">
            <a:extLst>
              <a:ext uri="{FF2B5EF4-FFF2-40B4-BE49-F238E27FC236}">
                <a16:creationId xmlns:a16="http://schemas.microsoft.com/office/drawing/2014/main" id="{0CDF391F-806D-7C39-D6AB-5272B6484C71}"/>
              </a:ext>
            </a:extLst>
          </p:cNvPr>
          <p:cNvPicPr>
            <a:picLocks noChangeAspect="1"/>
          </p:cNvPicPr>
          <p:nvPr/>
        </p:nvPicPr>
        <p:blipFill rotWithShape="1">
          <a:blip r:embed="rId4">
            <a:extLst>
              <a:ext uri="{28A0092B-C50C-407E-A947-70E740481C1C}">
                <a14:useLocalDpi xmlns:a14="http://schemas.microsoft.com/office/drawing/2010/main" val="0"/>
              </a:ext>
            </a:extLst>
          </a:blip>
          <a:srcRect r="27673" b="11266"/>
          <a:stretch/>
        </p:blipFill>
        <p:spPr>
          <a:xfrm>
            <a:off x="3281361" y="1759743"/>
            <a:ext cx="5476876" cy="3938588"/>
          </a:xfrm>
          <a:prstGeom prst="rect">
            <a:avLst/>
          </a:prstGeom>
        </p:spPr>
      </p:pic>
      <p:pic>
        <p:nvPicPr>
          <p:cNvPr id="9" name="Picture 8" descr="Chart, bar chart&#10;&#10;Description automatically generated">
            <a:extLst>
              <a:ext uri="{FF2B5EF4-FFF2-40B4-BE49-F238E27FC236}">
                <a16:creationId xmlns:a16="http://schemas.microsoft.com/office/drawing/2014/main" id="{58B7BC46-FC21-2364-FC1B-796BC1BAEE5A}"/>
              </a:ext>
            </a:extLst>
          </p:cNvPr>
          <p:cNvPicPr>
            <a:picLocks noChangeAspect="1"/>
          </p:cNvPicPr>
          <p:nvPr/>
        </p:nvPicPr>
        <p:blipFill rotWithShape="1">
          <a:blip r:embed="rId5">
            <a:extLst>
              <a:ext uri="{28A0092B-C50C-407E-A947-70E740481C1C}">
                <a14:useLocalDpi xmlns:a14="http://schemas.microsoft.com/office/drawing/2010/main" val="0"/>
              </a:ext>
            </a:extLst>
          </a:blip>
          <a:srcRect r="17237"/>
          <a:stretch/>
        </p:blipFill>
        <p:spPr>
          <a:xfrm>
            <a:off x="5972174" y="252412"/>
            <a:ext cx="6219826" cy="3810000"/>
          </a:xfrm>
          <a:prstGeom prst="rect">
            <a:avLst/>
          </a:prstGeom>
        </p:spPr>
      </p:pic>
      <p:sp>
        <p:nvSpPr>
          <p:cNvPr id="10" name="TextBox 9">
            <a:extLst>
              <a:ext uri="{FF2B5EF4-FFF2-40B4-BE49-F238E27FC236}">
                <a16:creationId xmlns:a16="http://schemas.microsoft.com/office/drawing/2014/main" id="{AF2CF77A-E8BD-477E-8489-9A66519C9014}"/>
              </a:ext>
            </a:extLst>
          </p:cNvPr>
          <p:cNvSpPr txBox="1"/>
          <p:nvPr/>
        </p:nvSpPr>
        <p:spPr>
          <a:xfrm>
            <a:off x="7243762" y="4682728"/>
            <a:ext cx="4443413" cy="923330"/>
          </a:xfrm>
          <a:prstGeom prst="rect">
            <a:avLst/>
          </a:prstGeom>
          <a:noFill/>
        </p:spPr>
        <p:txBody>
          <a:bodyPr wrap="square" rtlCol="0">
            <a:spAutoFit/>
          </a:bodyPr>
          <a:lstStyle/>
          <a:p>
            <a:r>
              <a:rPr lang="en-IN" b="1" dirty="0"/>
              <a:t>MERCHANDISE – 81 ITEMS WHOCH INCLUDES Mugs with circle design, Rockstar toothpick holder and </a:t>
            </a:r>
            <a:r>
              <a:rPr lang="en-IN" b="1" dirty="0" err="1"/>
              <a:t>Sandass</a:t>
            </a:r>
            <a:r>
              <a:rPr lang="en-IN" b="1" dirty="0"/>
              <a:t>.</a:t>
            </a:r>
          </a:p>
        </p:txBody>
      </p:sp>
    </p:spTree>
    <p:extLst>
      <p:ext uri="{BB962C8B-B14F-4D97-AF65-F5344CB8AC3E}">
        <p14:creationId xmlns:p14="http://schemas.microsoft.com/office/powerpoint/2010/main" val="18562453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022BDE4A-8A20-4A69-9C5A-581C82036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F85E16A-67F3-EA57-6256-6F34D3C8223B}"/>
              </a:ext>
            </a:extLst>
          </p:cNvPr>
          <p:cNvSpPr txBox="1"/>
          <p:nvPr/>
        </p:nvSpPr>
        <p:spPr>
          <a:xfrm>
            <a:off x="378567" y="232635"/>
            <a:ext cx="4513745" cy="584331"/>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b="1" kern="1200" dirty="0">
                <a:solidFill>
                  <a:schemeClr val="tx1"/>
                </a:solidFill>
                <a:latin typeface="+mj-lt"/>
                <a:ea typeface="+mj-ea"/>
                <a:cs typeface="+mj-cs"/>
              </a:rPr>
              <a:t>TOBACCO – 19 ITEMS MISC – 18 ITEMS</a:t>
            </a:r>
          </a:p>
        </p:txBody>
      </p:sp>
      <p:pic>
        <p:nvPicPr>
          <p:cNvPr id="5" name="Picture 4" descr="Chart, bar chart&#10;&#10;Description automatically generated">
            <a:extLst>
              <a:ext uri="{FF2B5EF4-FFF2-40B4-BE49-F238E27FC236}">
                <a16:creationId xmlns:a16="http://schemas.microsoft.com/office/drawing/2014/main" id="{A2FE5025-4BDA-B730-34DA-4AD2BB3D2D71}"/>
              </a:ext>
            </a:extLst>
          </p:cNvPr>
          <p:cNvPicPr>
            <a:picLocks noChangeAspect="1"/>
          </p:cNvPicPr>
          <p:nvPr/>
        </p:nvPicPr>
        <p:blipFill rotWithShape="1">
          <a:blip r:embed="rId2">
            <a:extLst>
              <a:ext uri="{28A0092B-C50C-407E-A947-70E740481C1C}">
                <a14:useLocalDpi xmlns:a14="http://schemas.microsoft.com/office/drawing/2010/main" val="0"/>
              </a:ext>
            </a:extLst>
          </a:blip>
          <a:srcRect r="17580" b="-2"/>
          <a:stretch/>
        </p:blipFill>
        <p:spPr>
          <a:xfrm>
            <a:off x="190917" y="1049601"/>
            <a:ext cx="9141769" cy="2825714"/>
          </a:xfrm>
          <a:prstGeom prst="rect">
            <a:avLst/>
          </a:prstGeom>
        </p:spPr>
      </p:pic>
      <p:pic>
        <p:nvPicPr>
          <p:cNvPr id="3" name="Picture 2" descr="Chart, bar chart&#10;&#10;Description automatically generated">
            <a:extLst>
              <a:ext uri="{FF2B5EF4-FFF2-40B4-BE49-F238E27FC236}">
                <a16:creationId xmlns:a16="http://schemas.microsoft.com/office/drawing/2014/main" id="{C80C4B52-0425-7E44-8764-D11CB4AFA08A}"/>
              </a:ext>
            </a:extLst>
          </p:cNvPr>
          <p:cNvPicPr>
            <a:picLocks noChangeAspect="1"/>
          </p:cNvPicPr>
          <p:nvPr/>
        </p:nvPicPr>
        <p:blipFill rotWithShape="1">
          <a:blip r:embed="rId3">
            <a:extLst>
              <a:ext uri="{28A0092B-C50C-407E-A947-70E740481C1C}">
                <a14:useLocalDpi xmlns:a14="http://schemas.microsoft.com/office/drawing/2010/main" val="0"/>
              </a:ext>
            </a:extLst>
          </a:blip>
          <a:srcRect l="985" r="18463"/>
          <a:stretch/>
        </p:blipFill>
        <p:spPr>
          <a:xfrm>
            <a:off x="378567" y="3875315"/>
            <a:ext cx="8504176" cy="2679757"/>
          </a:xfrm>
          <a:prstGeom prst="rect">
            <a:avLst/>
          </a:prstGeom>
        </p:spPr>
      </p:pic>
    </p:spTree>
    <p:extLst>
      <p:ext uri="{BB962C8B-B14F-4D97-AF65-F5344CB8AC3E}">
        <p14:creationId xmlns:p14="http://schemas.microsoft.com/office/powerpoint/2010/main" val="36093059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ar chart, histogram&#10;&#10;Description automatically generated">
            <a:extLst>
              <a:ext uri="{FF2B5EF4-FFF2-40B4-BE49-F238E27FC236}">
                <a16:creationId xmlns:a16="http://schemas.microsoft.com/office/drawing/2014/main" id="{FAD25C21-6E6B-88AE-3434-A53E8A7215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4707" y="1296081"/>
            <a:ext cx="7600950" cy="4200525"/>
          </a:xfrm>
          <a:prstGeom prst="rect">
            <a:avLst/>
          </a:prstGeom>
        </p:spPr>
      </p:pic>
      <p:pic>
        <p:nvPicPr>
          <p:cNvPr id="5" name="Picture 4" descr="Chart, bar chart&#10;&#10;Description automatically generated">
            <a:extLst>
              <a:ext uri="{FF2B5EF4-FFF2-40B4-BE49-F238E27FC236}">
                <a16:creationId xmlns:a16="http://schemas.microsoft.com/office/drawing/2014/main" id="{5F5C7287-17CF-629B-F236-20B09D8CFB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7699" y="1315356"/>
            <a:ext cx="7543800" cy="4191000"/>
          </a:xfrm>
          <a:prstGeom prst="rect">
            <a:avLst/>
          </a:prstGeom>
        </p:spPr>
      </p:pic>
      <p:sp>
        <p:nvSpPr>
          <p:cNvPr id="6" name="TextBox 5">
            <a:extLst>
              <a:ext uri="{FF2B5EF4-FFF2-40B4-BE49-F238E27FC236}">
                <a16:creationId xmlns:a16="http://schemas.microsoft.com/office/drawing/2014/main" id="{F4D35763-F78E-5040-9475-D0272D36E2DF}"/>
              </a:ext>
            </a:extLst>
          </p:cNvPr>
          <p:cNvSpPr txBox="1"/>
          <p:nvPr/>
        </p:nvSpPr>
        <p:spPr>
          <a:xfrm>
            <a:off x="1194707" y="319314"/>
            <a:ext cx="6105979" cy="369332"/>
          </a:xfrm>
          <a:prstGeom prst="rect">
            <a:avLst/>
          </a:prstGeom>
          <a:noFill/>
        </p:spPr>
        <p:txBody>
          <a:bodyPr wrap="square" rtlCol="0">
            <a:spAutoFit/>
          </a:bodyPr>
          <a:lstStyle/>
          <a:p>
            <a:r>
              <a:rPr lang="en-IN" b="1" dirty="0"/>
              <a:t>WINES – 38 ITEMS</a:t>
            </a:r>
          </a:p>
        </p:txBody>
      </p:sp>
    </p:spTree>
    <p:extLst>
      <p:ext uri="{BB962C8B-B14F-4D97-AF65-F5344CB8AC3E}">
        <p14:creationId xmlns:p14="http://schemas.microsoft.com/office/powerpoint/2010/main" val="4130993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8FA6-789A-984A-D29A-3670E016DDD4}"/>
              </a:ext>
            </a:extLst>
          </p:cNvPr>
          <p:cNvSpPr>
            <a:spLocks noGrp="1"/>
          </p:cNvSpPr>
          <p:nvPr>
            <p:ph type="title"/>
          </p:nvPr>
        </p:nvSpPr>
        <p:spPr>
          <a:xfrm>
            <a:off x="321365" y="240748"/>
            <a:ext cx="10515600" cy="633895"/>
          </a:xfrm>
        </p:spPr>
        <p:txBody>
          <a:bodyPr>
            <a:normAutofit/>
          </a:bodyPr>
          <a:lstStyle/>
          <a:p>
            <a:r>
              <a:rPr lang="en-IN" sz="2400" b="1" dirty="0">
                <a:latin typeface="Times New Roman" panose="02020603050405020304" pitchFamily="18" charset="0"/>
                <a:cs typeface="Times New Roman" panose="02020603050405020304" pitchFamily="18" charset="0"/>
              </a:rPr>
              <a:t>Summary</a:t>
            </a:r>
          </a:p>
        </p:txBody>
      </p:sp>
      <p:sp>
        <p:nvSpPr>
          <p:cNvPr id="3" name="Content Placeholder 2">
            <a:extLst>
              <a:ext uri="{FF2B5EF4-FFF2-40B4-BE49-F238E27FC236}">
                <a16:creationId xmlns:a16="http://schemas.microsoft.com/office/drawing/2014/main" id="{CF44023E-B070-1C5B-9CB3-D588D20C3E2C}"/>
              </a:ext>
            </a:extLst>
          </p:cNvPr>
          <p:cNvSpPr>
            <a:spLocks noGrp="1"/>
          </p:cNvSpPr>
          <p:nvPr>
            <p:ph idx="1"/>
          </p:nvPr>
        </p:nvSpPr>
        <p:spPr>
          <a:xfrm>
            <a:off x="321365" y="1242803"/>
            <a:ext cx="11645348" cy="5615197"/>
          </a:xfrm>
        </p:spPr>
        <p:txBody>
          <a:bodyPr>
            <a:noAutofit/>
          </a:bodyPr>
          <a:lstStyle/>
          <a:p>
            <a:pPr marL="0" indent="0" algn="l">
              <a:buNone/>
            </a:pPr>
            <a:r>
              <a:rPr lang="en-IN" sz="1700" b="1" i="0" u="none" strike="noStrike" baseline="0" dirty="0">
                <a:latin typeface="Times New Roman" panose="02020603050405020304" pitchFamily="18" charset="0"/>
                <a:cs typeface="Times New Roman" panose="02020603050405020304" pitchFamily="18" charset="0"/>
              </a:rPr>
              <a:t>One-year of data:</a:t>
            </a:r>
          </a:p>
          <a:p>
            <a:r>
              <a:rPr lang="en-IN" sz="1700" b="0" i="0" u="none" strike="noStrike" baseline="0" dirty="0">
                <a:latin typeface="Times New Roman" panose="02020603050405020304" pitchFamily="18" charset="0"/>
                <a:cs typeface="Times New Roman" panose="02020603050405020304" pitchFamily="18" charset="0"/>
              </a:rPr>
              <a:t>Analysis is performed on single financial year data starting 1st Apr 2010 to 31stMar 2011 for the Café Chain</a:t>
            </a:r>
          </a:p>
          <a:p>
            <a:pPr marL="0" indent="0" algn="l">
              <a:buNone/>
            </a:pPr>
            <a:r>
              <a:rPr lang="en-IN" sz="1700" b="1" i="0" u="none" strike="noStrike" baseline="0" dirty="0">
                <a:latin typeface="Times New Roman" panose="02020603050405020304" pitchFamily="18" charset="0"/>
                <a:cs typeface="Times New Roman" panose="02020603050405020304" pitchFamily="18" charset="0"/>
              </a:rPr>
              <a:t>No Significant trend/seasonality visible</a:t>
            </a:r>
          </a:p>
          <a:p>
            <a:pPr algn="l"/>
            <a:r>
              <a:rPr lang="en-IN" sz="1700" b="0" i="0" u="none" strike="noStrike" baseline="0" dirty="0">
                <a:latin typeface="Times New Roman" panose="02020603050405020304" pitchFamily="18" charset="0"/>
                <a:cs typeface="Times New Roman" panose="02020603050405020304" pitchFamily="18" charset="0"/>
              </a:rPr>
              <a:t>The data is constant across weekdays and across months with 20% increase in sales on Saturdays which will be due to weekend rush. </a:t>
            </a:r>
          </a:p>
          <a:p>
            <a:pPr algn="l"/>
            <a:r>
              <a:rPr lang="en-IN" sz="1700" b="0" i="0" u="none" strike="noStrike" baseline="0" dirty="0">
                <a:latin typeface="Times New Roman" panose="02020603050405020304" pitchFamily="18" charset="0"/>
                <a:cs typeface="Times New Roman" panose="02020603050405020304" pitchFamily="18" charset="0"/>
              </a:rPr>
              <a:t>Sales gradually increase from Friday, reach a peak on Saturday and is high on Sunday and is constant across weekdays.</a:t>
            </a:r>
          </a:p>
          <a:p>
            <a:pPr marL="0" indent="0" algn="l">
              <a:buNone/>
            </a:pPr>
            <a:r>
              <a:rPr lang="en-IN" sz="1700" b="1" i="0" u="none" strike="noStrike" baseline="0" dirty="0">
                <a:latin typeface="Times New Roman" panose="02020603050405020304" pitchFamily="18" charset="0"/>
                <a:cs typeface="Times New Roman" panose="02020603050405020304" pitchFamily="18" charset="0"/>
              </a:rPr>
              <a:t>Café Opening Hours:</a:t>
            </a:r>
          </a:p>
          <a:p>
            <a:pPr algn="l"/>
            <a:r>
              <a:rPr lang="en-IN" sz="1700" b="0" i="0" u="none" strike="noStrike" baseline="0" dirty="0">
                <a:latin typeface="Times New Roman" panose="02020603050405020304" pitchFamily="18" charset="0"/>
                <a:cs typeface="Times New Roman" panose="02020603050405020304" pitchFamily="18" charset="0"/>
              </a:rPr>
              <a:t>Café opening hours can be brought down to 16 hours instead of all day as the sales just contribute to 0.2% during few hours in a day. (10am to 2am)</a:t>
            </a:r>
          </a:p>
          <a:p>
            <a:pPr marL="0" indent="0" algn="l">
              <a:buNone/>
            </a:pPr>
            <a:r>
              <a:rPr lang="en-IN" sz="1700" b="1" i="0" u="none" strike="noStrike" baseline="0" dirty="0">
                <a:latin typeface="Times New Roman" panose="02020603050405020304" pitchFamily="18" charset="0"/>
                <a:cs typeface="Times New Roman" panose="02020603050405020304" pitchFamily="18" charset="0"/>
              </a:rPr>
              <a:t>Tobacco Contribution is higher:</a:t>
            </a:r>
          </a:p>
          <a:p>
            <a:pPr algn="l"/>
            <a:r>
              <a:rPr lang="en-IN" sz="1700" b="0" i="0" u="none" strike="noStrike" baseline="0" dirty="0">
                <a:latin typeface="Times New Roman" panose="02020603050405020304" pitchFamily="18" charset="0"/>
                <a:cs typeface="Times New Roman" panose="02020603050405020304" pitchFamily="18" charset="0"/>
              </a:rPr>
              <a:t>Almost 40% of the sales and Revenue is from Tobacco.</a:t>
            </a:r>
          </a:p>
          <a:p>
            <a:pPr marL="0" indent="0" algn="l">
              <a:buNone/>
            </a:pPr>
            <a:r>
              <a:rPr lang="en-IN" sz="1700" b="1" i="0" u="none" strike="noStrike" baseline="0" dirty="0">
                <a:latin typeface="Times New Roman" panose="02020603050405020304" pitchFamily="18" charset="0"/>
                <a:cs typeface="Times New Roman" panose="02020603050405020304" pitchFamily="18" charset="0"/>
              </a:rPr>
              <a:t>Top Categories:</a:t>
            </a:r>
          </a:p>
          <a:p>
            <a:pPr algn="l"/>
            <a:r>
              <a:rPr lang="en-IN" sz="1700" b="0" i="0" u="none" strike="noStrike" baseline="0" dirty="0">
                <a:latin typeface="Times New Roman" panose="02020603050405020304" pitchFamily="18" charset="0"/>
                <a:cs typeface="Times New Roman" panose="02020603050405020304" pitchFamily="18" charset="0"/>
              </a:rPr>
              <a:t>Food, Tobacco and Beverages are the top selling categories. These can be considered for combo selection to increase sales.</a:t>
            </a:r>
          </a:p>
          <a:p>
            <a:pPr marL="0" indent="0" algn="l">
              <a:buNone/>
            </a:pPr>
            <a:r>
              <a:rPr lang="en-IN" sz="1700" b="1" i="0" u="none" strike="noStrike" baseline="0" dirty="0">
                <a:latin typeface="Times New Roman" panose="02020603050405020304" pitchFamily="18" charset="0"/>
                <a:cs typeface="Times New Roman" panose="02020603050405020304" pitchFamily="18" charset="0"/>
              </a:rPr>
              <a:t>Discounts:</a:t>
            </a:r>
          </a:p>
          <a:p>
            <a:pPr algn="l"/>
            <a:r>
              <a:rPr lang="en-IN" sz="1700" b="0" i="0" u="none" strike="noStrike" baseline="0" dirty="0">
                <a:latin typeface="Times New Roman" panose="02020603050405020304" pitchFamily="18" charset="0"/>
                <a:cs typeface="Times New Roman" panose="02020603050405020304" pitchFamily="18" charset="0"/>
              </a:rPr>
              <a:t>Discounts can be given for bills of higher value and also to customers who frequent the café to ensure they visit again.</a:t>
            </a:r>
            <a:endParaRPr lang="en-IN" sz="1700" dirty="0">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CC1CDF96-4AF4-D290-1055-7C10AB1EF5C5}"/>
              </a:ext>
            </a:extLst>
          </p:cNvPr>
          <p:cNvCxnSpPr>
            <a:cxnSpLocks/>
          </p:cNvCxnSpPr>
          <p:nvPr/>
        </p:nvCxnSpPr>
        <p:spPr>
          <a:xfrm>
            <a:off x="360331" y="967406"/>
            <a:ext cx="11579876"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7361436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37ECE-85D3-637F-ECFF-BDAC3D339E11}"/>
              </a:ext>
            </a:extLst>
          </p:cNvPr>
          <p:cNvSpPr>
            <a:spLocks noGrp="1"/>
          </p:cNvSpPr>
          <p:nvPr>
            <p:ph type="title"/>
          </p:nvPr>
        </p:nvSpPr>
        <p:spPr>
          <a:xfrm>
            <a:off x="453887" y="259109"/>
            <a:ext cx="10515600" cy="522769"/>
          </a:xfrm>
        </p:spPr>
        <p:txBody>
          <a:bodyPr>
            <a:normAutofit/>
          </a:bodyPr>
          <a:lstStyle/>
          <a:p>
            <a:r>
              <a:rPr lang="en-IN" sz="2400" b="1">
                <a:latin typeface="Times New Roman" panose="02020603050405020304" pitchFamily="18" charset="0"/>
                <a:cs typeface="Times New Roman" panose="02020603050405020304" pitchFamily="18" charset="0"/>
              </a:rPr>
              <a:t>RECOMMENDATIONS</a:t>
            </a:r>
            <a:endParaRPr lang="en-IN" sz="2400" b="1" dirty="0">
              <a:latin typeface="Times New Roman" panose="02020603050405020304" pitchFamily="18" charset="0"/>
              <a:cs typeface="Times New Roman" panose="02020603050405020304" pitchFamily="18" charset="0"/>
            </a:endParaRPr>
          </a:p>
        </p:txBody>
      </p:sp>
      <p:graphicFrame>
        <p:nvGraphicFramePr>
          <p:cNvPr id="7" name="Content Placeholder 2">
            <a:extLst>
              <a:ext uri="{FF2B5EF4-FFF2-40B4-BE49-F238E27FC236}">
                <a16:creationId xmlns:a16="http://schemas.microsoft.com/office/drawing/2014/main" id="{171173E2-26CC-B730-4B02-7CBBC363BC18}"/>
              </a:ext>
            </a:extLst>
          </p:cNvPr>
          <p:cNvGraphicFramePr>
            <a:graphicFrameLocks noGrp="1"/>
          </p:cNvGraphicFramePr>
          <p:nvPr>
            <p:ph idx="1"/>
            <p:extLst>
              <p:ext uri="{D42A27DB-BD31-4B8C-83A1-F6EECF244321}">
                <p14:modId xmlns:p14="http://schemas.microsoft.com/office/powerpoint/2010/main" val="1918452895"/>
              </p:ext>
            </p:extLst>
          </p:nvPr>
        </p:nvGraphicFramePr>
        <p:xfrm>
          <a:off x="453887" y="1043747"/>
          <a:ext cx="11314043" cy="55551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 name="Straight Connector 7">
            <a:extLst>
              <a:ext uri="{FF2B5EF4-FFF2-40B4-BE49-F238E27FC236}">
                <a16:creationId xmlns:a16="http://schemas.microsoft.com/office/drawing/2014/main" id="{55F75B88-BF52-B287-638B-722344108FC1}"/>
              </a:ext>
            </a:extLst>
          </p:cNvPr>
          <p:cNvCxnSpPr/>
          <p:nvPr/>
        </p:nvCxnSpPr>
        <p:spPr>
          <a:xfrm>
            <a:off x="556591" y="781878"/>
            <a:ext cx="3233531"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1086831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9832E2F-FA47-26C3-ABAB-31B0412270AA}"/>
              </a:ext>
            </a:extLst>
          </p:cNvPr>
          <p:cNvSpPr>
            <a:spLocks noGrp="1"/>
          </p:cNvSpPr>
          <p:nvPr>
            <p:ph type="title"/>
          </p:nvPr>
        </p:nvSpPr>
        <p:spPr>
          <a:xfrm>
            <a:off x="838199" y="1093788"/>
            <a:ext cx="10506455" cy="2967208"/>
          </a:xfrm>
        </p:spPr>
        <p:txBody>
          <a:bodyPr vert="horz" lIns="91440" tIns="45720" rIns="91440" bIns="45720" rtlCol="0" anchor="b">
            <a:normAutofit/>
          </a:bodyPr>
          <a:lstStyle/>
          <a:p>
            <a:pPr defTabSz="914400"/>
            <a:r>
              <a:rPr lang="en-US" sz="8000" kern="1200">
                <a:solidFill>
                  <a:schemeClr val="tx1"/>
                </a:solidFill>
                <a:latin typeface="+mj-lt"/>
                <a:ea typeface="+mj-ea"/>
                <a:cs typeface="+mj-cs"/>
              </a:rPr>
              <a:t>Menu Analysis</a:t>
            </a:r>
          </a:p>
        </p:txBody>
      </p:sp>
      <p:sp>
        <p:nvSpPr>
          <p:cNvPr id="11" name="Rectangle 10">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89142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732949-4572-CE4C-FBC2-A6069D63FD3A}"/>
              </a:ext>
            </a:extLst>
          </p:cNvPr>
          <p:cNvSpPr>
            <a:spLocks noGrp="1"/>
          </p:cNvSpPr>
          <p:nvPr>
            <p:ph type="title"/>
          </p:nvPr>
        </p:nvSpPr>
        <p:spPr>
          <a:xfrm>
            <a:off x="9267909" y="2023110"/>
            <a:ext cx="2469624" cy="2846070"/>
          </a:xfrm>
        </p:spPr>
        <p:txBody>
          <a:bodyPr vert="horz" lIns="91440" tIns="45720" rIns="91440" bIns="45720" rtlCol="0" anchor="ctr">
            <a:normAutofit/>
          </a:bodyPr>
          <a:lstStyle/>
          <a:p>
            <a:pPr defTabSz="914400"/>
            <a:r>
              <a:rPr lang="en-US" sz="3700" kern="1200" dirty="0">
                <a:solidFill>
                  <a:schemeClr val="tx1"/>
                </a:solidFill>
                <a:latin typeface="+mj-lt"/>
                <a:ea typeface="+mj-ea"/>
                <a:cs typeface="+mj-cs"/>
              </a:rPr>
              <a:t>Market Basket Analysis</a:t>
            </a:r>
          </a:p>
        </p:txBody>
      </p:sp>
      <p:sp>
        <p:nvSpPr>
          <p:cNvPr id="11" name="Rectangle 10">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ical user interface, text&#10;&#10;Description automatically generated">
            <a:extLst>
              <a:ext uri="{FF2B5EF4-FFF2-40B4-BE49-F238E27FC236}">
                <a16:creationId xmlns:a16="http://schemas.microsoft.com/office/drawing/2014/main" id="{4FD6ABEF-7166-EA43-0D37-1D5D8619D5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238" y="1324643"/>
            <a:ext cx="7608304" cy="4279670"/>
          </a:xfrm>
          <a:prstGeom prst="rect">
            <a:avLst/>
          </a:prstGeom>
        </p:spPr>
      </p:pic>
      <p:sp>
        <p:nvSpPr>
          <p:cNvPr id="18" name="Rectangle 14">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3CCAFD6-8781-A63A-076B-27885FB90A3D}"/>
              </a:ext>
            </a:extLst>
          </p:cNvPr>
          <p:cNvSpPr txBox="1"/>
          <p:nvPr/>
        </p:nvSpPr>
        <p:spPr>
          <a:xfrm>
            <a:off x="545238" y="420914"/>
            <a:ext cx="11192295" cy="369332"/>
          </a:xfrm>
          <a:prstGeom prst="rect">
            <a:avLst/>
          </a:prstGeom>
          <a:noFill/>
        </p:spPr>
        <p:txBody>
          <a:bodyPr wrap="square" rtlCol="0">
            <a:spAutoFit/>
          </a:bodyPr>
          <a:lstStyle/>
          <a:p>
            <a:pPr algn="l"/>
            <a:r>
              <a:rPr lang="en-IN" sz="1800" b="0" i="0" u="none" strike="noStrike" baseline="0" dirty="0">
                <a:latin typeface="Carlito"/>
              </a:rPr>
              <a:t>We have used </a:t>
            </a:r>
            <a:r>
              <a:rPr lang="en-IN" sz="1800" b="0" i="0" u="none" strike="noStrike" baseline="0" dirty="0" err="1">
                <a:latin typeface="Carlito"/>
              </a:rPr>
              <a:t>Knime’s</a:t>
            </a:r>
            <a:r>
              <a:rPr lang="en-IN" sz="1800" b="0" i="0" u="none" strike="noStrike" baseline="0" dirty="0">
                <a:latin typeface="Carlito"/>
              </a:rPr>
              <a:t> Association Rule learner to perform the market basket analysis to arrive at the result.</a:t>
            </a:r>
            <a:endParaRPr lang="en-IN" dirty="0"/>
          </a:p>
        </p:txBody>
      </p:sp>
    </p:spTree>
    <p:extLst>
      <p:ext uri="{BB962C8B-B14F-4D97-AF65-F5344CB8AC3E}">
        <p14:creationId xmlns:p14="http://schemas.microsoft.com/office/powerpoint/2010/main" val="4190798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DC719106-9D58-1151-2AEF-6C35079853B0}"/>
              </a:ext>
            </a:extLst>
          </p:cNvPr>
          <p:cNvSpPr>
            <a:spLocks noGrp="1"/>
          </p:cNvSpPr>
          <p:nvPr>
            <p:ph idx="1"/>
          </p:nvPr>
        </p:nvSpPr>
        <p:spPr>
          <a:xfrm>
            <a:off x="643467" y="362856"/>
            <a:ext cx="10905066" cy="6495143"/>
          </a:xfrm>
        </p:spPr>
        <p:txBody>
          <a:bodyPr>
            <a:noAutofit/>
          </a:bodyPr>
          <a:lstStyle/>
          <a:p>
            <a:pPr marL="0" indent="0" algn="l" fontAlgn="base">
              <a:buNone/>
            </a:pPr>
            <a:r>
              <a:rPr lang="en-IN" sz="1800" b="1" i="0" dirty="0">
                <a:effectLst/>
                <a:latin typeface="Times New Roman" panose="02020603050405020304" pitchFamily="18" charset="0"/>
                <a:cs typeface="Times New Roman" panose="02020603050405020304" pitchFamily="18" charset="0"/>
              </a:rPr>
              <a:t>ASSOCIATION RULE:</a:t>
            </a:r>
          </a:p>
          <a:p>
            <a:pPr algn="l" fontAlgn="base"/>
            <a:r>
              <a:rPr lang="en-IN" sz="1800" b="0" i="0" dirty="0">
                <a:effectLst/>
                <a:latin typeface="Times New Roman" panose="02020603050405020304" pitchFamily="18" charset="0"/>
                <a:cs typeface="Times New Roman" panose="02020603050405020304" pitchFamily="18" charset="0"/>
              </a:rPr>
              <a:t>Association rule finds interesting associations and relationships among large sets of data items. </a:t>
            </a:r>
          </a:p>
          <a:p>
            <a:pPr algn="l" fontAlgn="base"/>
            <a:r>
              <a:rPr lang="en-IN" sz="1800" b="0" i="0" dirty="0">
                <a:effectLst/>
                <a:latin typeface="Times New Roman" panose="02020603050405020304" pitchFamily="18" charset="0"/>
                <a:cs typeface="Times New Roman" panose="02020603050405020304" pitchFamily="18" charset="0"/>
              </a:rPr>
              <a:t>This rule shows how frequently a itemset occurs in a transaction. A typical example is Market Based Analysis.</a:t>
            </a:r>
          </a:p>
          <a:p>
            <a:pPr algn="l" fontAlgn="base"/>
            <a:r>
              <a:rPr lang="en-IN" sz="1800" b="0" i="0" dirty="0">
                <a:effectLst/>
                <a:latin typeface="Times New Roman" panose="02020603050405020304" pitchFamily="18" charset="0"/>
                <a:cs typeface="Times New Roman" panose="02020603050405020304" pitchFamily="18" charset="0"/>
              </a:rPr>
              <a:t>Market Based Analysis is one of the key techniques used by large relations to show associations between items. It allows retailers to identify relationships between the items that people buy together frequently.</a:t>
            </a:r>
          </a:p>
          <a:p>
            <a:pPr algn="l" fontAlgn="base"/>
            <a:r>
              <a:rPr lang="en-IN" sz="1800" b="0" i="0" dirty="0">
                <a:effectLst/>
                <a:latin typeface="Times New Roman" panose="02020603050405020304" pitchFamily="18" charset="0"/>
                <a:cs typeface="Times New Roman" panose="02020603050405020304" pitchFamily="18" charset="0"/>
              </a:rPr>
              <a:t>Given a set of transactions, we can find rules that will predict the occurrence of an item based on the occurrences of other items in the transaction.</a:t>
            </a:r>
          </a:p>
          <a:p>
            <a:pPr marL="0" indent="0">
              <a:buNone/>
            </a:pPr>
            <a:r>
              <a:rPr lang="en-IN" sz="1800" b="1" dirty="0">
                <a:latin typeface="Times New Roman" panose="02020603050405020304" pitchFamily="18" charset="0"/>
                <a:cs typeface="Times New Roman" panose="02020603050405020304" pitchFamily="18" charset="0"/>
              </a:rPr>
              <a:t>RULE EVALUATION METRICS:</a:t>
            </a:r>
          </a:p>
          <a:p>
            <a:pPr marL="0" indent="0">
              <a:buNone/>
            </a:pPr>
            <a:r>
              <a:rPr lang="en-IN" sz="1800" b="1" dirty="0">
                <a:latin typeface="Times New Roman" panose="02020603050405020304" pitchFamily="18" charset="0"/>
                <a:cs typeface="Times New Roman" panose="02020603050405020304" pitchFamily="18" charset="0"/>
              </a:rPr>
              <a:t>Support</a:t>
            </a:r>
          </a:p>
          <a:p>
            <a:r>
              <a:rPr lang="en-IN" sz="1800" b="0" i="0" dirty="0">
                <a:effectLst/>
                <a:latin typeface="Times New Roman" panose="02020603050405020304" pitchFamily="18" charset="0"/>
                <a:cs typeface="Times New Roman" panose="02020603050405020304" pitchFamily="18" charset="0"/>
              </a:rPr>
              <a:t>The number of transactions that include items in the {X} and {Y} parts of the rule as a percentage of the total number of transactions. It is a measure of how frequently the collection of items occur together as a percentage of all transactions. Supp(X+Y) =  (X+Y)/Total</a:t>
            </a:r>
          </a:p>
          <a:p>
            <a:pPr marL="0" indent="0">
              <a:buNone/>
            </a:pPr>
            <a:r>
              <a:rPr lang="en-IN" sz="1800" b="1" dirty="0">
                <a:latin typeface="Times New Roman" panose="02020603050405020304" pitchFamily="18" charset="0"/>
                <a:cs typeface="Times New Roman" panose="02020603050405020304" pitchFamily="18" charset="0"/>
              </a:rPr>
              <a:t>Confidence</a:t>
            </a:r>
          </a:p>
          <a:p>
            <a:r>
              <a:rPr lang="en-IN" sz="1800" b="0" i="0" dirty="0">
                <a:effectLst/>
                <a:latin typeface="Times New Roman" panose="02020603050405020304" pitchFamily="18" charset="0"/>
                <a:cs typeface="Times New Roman" panose="02020603050405020304" pitchFamily="18" charset="0"/>
              </a:rPr>
              <a:t>It is the ratio of the no of transactions that includes all items in {B} as well as the no of transactions that includes all items in {A} to the no of transactions that includes all items in {A}. Conf(</a:t>
            </a:r>
            <a:r>
              <a:rPr lang="en-IN" sz="1800" dirty="0">
                <a:latin typeface="Times New Roman" panose="02020603050405020304" pitchFamily="18" charset="0"/>
                <a:cs typeface="Times New Roman" panose="02020603050405020304" pitchFamily="18" charset="0"/>
              </a:rPr>
              <a:t>X</a:t>
            </a:r>
            <a:r>
              <a:rPr lang="en-IN" sz="1800" b="0" i="0" dirty="0">
                <a:effectLst/>
                <a:latin typeface="Times New Roman" panose="02020603050405020304" pitchFamily="18" charset="0"/>
                <a:cs typeface="Times New Roman" panose="02020603050405020304" pitchFamily="18" charset="0"/>
              </a:rPr>
              <a:t>+Y) = supp(X+Y)/supp(X)</a:t>
            </a:r>
          </a:p>
          <a:p>
            <a:pPr marL="0" indent="0">
              <a:buNone/>
            </a:pPr>
            <a:r>
              <a:rPr lang="en-IN" sz="1800" b="1" dirty="0">
                <a:latin typeface="Times New Roman" panose="02020603050405020304" pitchFamily="18" charset="0"/>
                <a:cs typeface="Times New Roman" panose="02020603050405020304" pitchFamily="18" charset="0"/>
              </a:rPr>
              <a:t>Lift</a:t>
            </a:r>
          </a:p>
          <a:p>
            <a:r>
              <a:rPr lang="en-IN" sz="1800" b="0" i="0" dirty="0">
                <a:effectLst/>
                <a:latin typeface="Times New Roman" panose="02020603050405020304" pitchFamily="18" charset="0"/>
                <a:cs typeface="Times New Roman" panose="02020603050405020304" pitchFamily="18" charset="0"/>
              </a:rPr>
              <a:t>The lift of the rule X=&gt;Y is the confidence of the rule divided by the expected confidence, assuming that the item sets X and Y are independent of each other. The expected confidence is the confidence divided by the frequency of {Y}. Lift(X+Y) = Conf(X+Y)/ Supp(X+Y)</a:t>
            </a:r>
          </a:p>
          <a:p>
            <a:endParaRPr lang="en-IN" sz="1800"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6244803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697C4-09EA-BA7C-D86C-9293A5C7D69A}"/>
              </a:ext>
            </a:extLst>
          </p:cNvPr>
          <p:cNvSpPr>
            <a:spLocks noGrp="1"/>
          </p:cNvSpPr>
          <p:nvPr>
            <p:ph type="title"/>
          </p:nvPr>
        </p:nvSpPr>
        <p:spPr>
          <a:xfrm>
            <a:off x="838200" y="126124"/>
            <a:ext cx="10515599" cy="932688"/>
          </a:xfrm>
        </p:spPr>
        <p:txBody>
          <a:bodyPr vert="horz" lIns="91440" tIns="45720" rIns="91440" bIns="45720" rtlCol="0" anchor="b">
            <a:normAutofit/>
          </a:bodyPr>
          <a:lstStyle/>
          <a:p>
            <a:pPr algn="ctr" defTabSz="914400"/>
            <a:r>
              <a:rPr lang="en-US" sz="3000" kern="1200" dirty="0">
                <a:solidFill>
                  <a:schemeClr val="tx1"/>
                </a:solidFill>
                <a:latin typeface="Times New Roman" panose="02020603050405020304" pitchFamily="18" charset="0"/>
                <a:cs typeface="Times New Roman" panose="02020603050405020304" pitchFamily="18" charset="0"/>
              </a:rPr>
              <a:t>We have grouped the data using the Bill Number</a:t>
            </a:r>
          </a:p>
        </p:txBody>
      </p:sp>
      <p:sp>
        <p:nvSpPr>
          <p:cNvPr id="38" name="Rectangle 35">
            <a:extLst>
              <a:ext uri="{FF2B5EF4-FFF2-40B4-BE49-F238E27FC236}">
                <a16:creationId xmlns:a16="http://schemas.microsoft.com/office/drawing/2014/main" id="{0ACDB3CA-62BA-4187-A0BD-732DFF710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4" name="Picture 3" descr="Graphical user interface, application&#10;&#10;Description automatically generated">
            <a:extLst>
              <a:ext uri="{FF2B5EF4-FFF2-40B4-BE49-F238E27FC236}">
                <a16:creationId xmlns:a16="http://schemas.microsoft.com/office/drawing/2014/main" id="{246E8549-0A26-0EEA-AF67-C5F1307A4883}"/>
              </a:ext>
            </a:extLst>
          </p:cNvPr>
          <p:cNvPicPr>
            <a:picLocks noChangeAspect="1"/>
          </p:cNvPicPr>
          <p:nvPr/>
        </p:nvPicPr>
        <p:blipFill rotWithShape="1">
          <a:blip r:embed="rId2">
            <a:extLst>
              <a:ext uri="{28A0092B-C50C-407E-A947-70E740481C1C}">
                <a14:useLocalDpi xmlns:a14="http://schemas.microsoft.com/office/drawing/2010/main" val="0"/>
              </a:ext>
            </a:extLst>
          </a:blip>
          <a:srcRect b="4862"/>
          <a:stretch/>
        </p:blipFill>
        <p:spPr>
          <a:xfrm>
            <a:off x="1743741" y="1388744"/>
            <a:ext cx="9332317" cy="4994199"/>
          </a:xfrm>
          <a:prstGeom prst="rect">
            <a:avLst/>
          </a:prstGeom>
        </p:spPr>
      </p:pic>
    </p:spTree>
    <p:extLst>
      <p:ext uri="{BB962C8B-B14F-4D97-AF65-F5344CB8AC3E}">
        <p14:creationId xmlns:p14="http://schemas.microsoft.com/office/powerpoint/2010/main" val="17321688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C9B-ED54-ED9E-0597-753D0063B97C}"/>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defTabSz="914400"/>
            <a:r>
              <a:rPr lang="en-US" sz="3000" kern="1200" dirty="0">
                <a:solidFill>
                  <a:schemeClr val="tx1"/>
                </a:solidFill>
                <a:latin typeface="Times New Roman" panose="02020603050405020304" pitchFamily="18" charset="0"/>
                <a:cs typeface="Times New Roman" panose="02020603050405020304" pitchFamily="18" charset="0"/>
              </a:rPr>
              <a:t>We have split the items and enclosed in a set using the cell splitter node.</a:t>
            </a:r>
          </a:p>
        </p:txBody>
      </p:sp>
      <p:sp>
        <p:nvSpPr>
          <p:cNvPr id="22" name="Rectangle 19">
            <a:extLst>
              <a:ext uri="{FF2B5EF4-FFF2-40B4-BE49-F238E27FC236}">
                <a16:creationId xmlns:a16="http://schemas.microsoft.com/office/drawing/2014/main" id="{0ACDB3CA-62BA-4187-A0BD-732DFF710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4" name="Picture 3" descr="Graphical user interface, text, application&#10;&#10;Description automatically generated">
            <a:extLst>
              <a:ext uri="{FF2B5EF4-FFF2-40B4-BE49-F238E27FC236}">
                <a16:creationId xmlns:a16="http://schemas.microsoft.com/office/drawing/2014/main" id="{4D8EE4DC-2146-9675-E6C1-8E78547C8F92}"/>
              </a:ext>
            </a:extLst>
          </p:cNvPr>
          <p:cNvPicPr>
            <a:picLocks noChangeAspect="1"/>
          </p:cNvPicPr>
          <p:nvPr/>
        </p:nvPicPr>
        <p:blipFill rotWithShape="1">
          <a:blip r:embed="rId2">
            <a:extLst>
              <a:ext uri="{28A0092B-C50C-407E-A947-70E740481C1C}">
                <a14:useLocalDpi xmlns:a14="http://schemas.microsoft.com/office/drawing/2010/main" val="0"/>
              </a:ext>
            </a:extLst>
          </a:blip>
          <a:srcRect b="4564"/>
          <a:stretch/>
        </p:blipFill>
        <p:spPr>
          <a:xfrm>
            <a:off x="1626069" y="1388744"/>
            <a:ext cx="9303174" cy="4994199"/>
          </a:xfrm>
          <a:prstGeom prst="rect">
            <a:avLst/>
          </a:prstGeom>
        </p:spPr>
      </p:pic>
    </p:spTree>
    <p:extLst>
      <p:ext uri="{BB962C8B-B14F-4D97-AF65-F5344CB8AC3E}">
        <p14:creationId xmlns:p14="http://schemas.microsoft.com/office/powerpoint/2010/main" val="2212984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03EB669-BECF-4613-6C3E-AF5C28D35DE4}"/>
              </a:ext>
            </a:extLst>
          </p:cNvPr>
          <p:cNvSpPr>
            <a:spLocks noGrp="1"/>
          </p:cNvSpPr>
          <p:nvPr>
            <p:ph type="title"/>
          </p:nvPr>
        </p:nvSpPr>
        <p:spPr>
          <a:xfrm>
            <a:off x="838199" y="1093788"/>
            <a:ext cx="10506455" cy="2967208"/>
          </a:xfrm>
        </p:spPr>
        <p:txBody>
          <a:bodyPr vert="horz" lIns="91440" tIns="45720" rIns="91440" bIns="45720" rtlCol="0" anchor="b">
            <a:normAutofit/>
          </a:bodyPr>
          <a:lstStyle/>
          <a:p>
            <a:pPr defTabSz="914400"/>
            <a:r>
              <a:rPr lang="en-US" sz="8000" kern="1200">
                <a:solidFill>
                  <a:schemeClr val="tx1"/>
                </a:solidFill>
                <a:latin typeface="+mj-lt"/>
                <a:ea typeface="+mj-ea"/>
                <a:cs typeface="+mj-cs"/>
              </a:rPr>
              <a:t>Exploratory Data Analysis</a:t>
            </a:r>
          </a:p>
        </p:txBody>
      </p:sp>
      <p:sp>
        <p:nvSpPr>
          <p:cNvPr id="18" name="Rectangle 10">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2">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4562C003-A823-B254-777D-6A892380C32A}"/>
              </a:ext>
            </a:extLst>
          </p:cNvPr>
          <p:cNvSpPr txBox="1"/>
          <p:nvPr/>
        </p:nvSpPr>
        <p:spPr>
          <a:xfrm>
            <a:off x="696686" y="5718629"/>
            <a:ext cx="11219543" cy="369332"/>
          </a:xfrm>
          <a:prstGeom prst="rect">
            <a:avLst/>
          </a:prstGeom>
          <a:noFill/>
        </p:spPr>
        <p:txBody>
          <a:bodyPr wrap="square" rtlCol="0">
            <a:spAutoFit/>
          </a:bodyPr>
          <a:lstStyle/>
          <a:p>
            <a:r>
              <a:rPr lang="en-IN" dirty="0">
                <a:hlinkClick r:id="rId2"/>
              </a:rPr>
              <a:t>https://public.tableau.com/app/profile/sinduja.r.s/viz/MRA-Exploratory/Menuanalysis?publish=yes</a:t>
            </a:r>
            <a:endParaRPr lang="en-IN" dirty="0"/>
          </a:p>
        </p:txBody>
      </p:sp>
      <p:sp>
        <p:nvSpPr>
          <p:cNvPr id="7" name="TextBox 6">
            <a:extLst>
              <a:ext uri="{FF2B5EF4-FFF2-40B4-BE49-F238E27FC236}">
                <a16:creationId xmlns:a16="http://schemas.microsoft.com/office/drawing/2014/main" id="{70907C8C-BD62-F7B0-A774-A7E0654D8C91}"/>
              </a:ext>
            </a:extLst>
          </p:cNvPr>
          <p:cNvSpPr txBox="1"/>
          <p:nvPr/>
        </p:nvSpPr>
        <p:spPr>
          <a:xfrm>
            <a:off x="696686" y="5349090"/>
            <a:ext cx="3826566" cy="369332"/>
          </a:xfrm>
          <a:prstGeom prst="rect">
            <a:avLst/>
          </a:prstGeom>
          <a:noFill/>
        </p:spPr>
        <p:txBody>
          <a:bodyPr wrap="square" rtlCol="0">
            <a:spAutoFit/>
          </a:bodyPr>
          <a:lstStyle/>
          <a:p>
            <a:r>
              <a:rPr lang="en-IN" dirty="0"/>
              <a:t>Refer the below Tableau Public Link</a:t>
            </a:r>
          </a:p>
        </p:txBody>
      </p:sp>
    </p:spTree>
    <p:extLst>
      <p:ext uri="{BB962C8B-B14F-4D97-AF65-F5344CB8AC3E}">
        <p14:creationId xmlns:p14="http://schemas.microsoft.com/office/powerpoint/2010/main" val="1145699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655E0-FE79-524F-2EAC-59C5E8763A46}"/>
              </a:ext>
            </a:extLst>
          </p:cNvPr>
          <p:cNvSpPr>
            <a:spLocks noGrp="1"/>
          </p:cNvSpPr>
          <p:nvPr>
            <p:ph type="title"/>
          </p:nvPr>
        </p:nvSpPr>
        <p:spPr>
          <a:xfrm>
            <a:off x="887983" y="-257737"/>
            <a:ext cx="11005458" cy="932688"/>
          </a:xfrm>
        </p:spPr>
        <p:txBody>
          <a:bodyPr vert="horz" lIns="91440" tIns="45720" rIns="91440" bIns="45720" rtlCol="0" anchor="b">
            <a:normAutofit/>
          </a:bodyPr>
          <a:lstStyle/>
          <a:p>
            <a:pPr algn="ctr" defTabSz="914400"/>
            <a:r>
              <a:rPr lang="en-US" sz="2800" kern="1200" dirty="0">
                <a:solidFill>
                  <a:schemeClr val="tx1"/>
                </a:solidFill>
                <a:latin typeface="Times New Roman" panose="02020603050405020304" pitchFamily="18" charset="0"/>
                <a:cs typeface="Times New Roman" panose="02020603050405020304" pitchFamily="18" charset="0"/>
              </a:rPr>
              <a:t>Using 0.001 as support and 0.01 as confidence, we have got 53 rules.</a:t>
            </a:r>
          </a:p>
        </p:txBody>
      </p:sp>
      <p:sp>
        <p:nvSpPr>
          <p:cNvPr id="20" name="Rectangle 19">
            <a:extLst>
              <a:ext uri="{FF2B5EF4-FFF2-40B4-BE49-F238E27FC236}">
                <a16:creationId xmlns:a16="http://schemas.microsoft.com/office/drawing/2014/main" id="{0ACDB3CA-62BA-4187-A0BD-732DFF710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4" name="Picture 3" descr="Table&#10;&#10;Description automatically generated">
            <a:extLst>
              <a:ext uri="{FF2B5EF4-FFF2-40B4-BE49-F238E27FC236}">
                <a16:creationId xmlns:a16="http://schemas.microsoft.com/office/drawing/2014/main" id="{16CEC29C-8372-E280-FB14-CE69F6A4688A}"/>
              </a:ext>
            </a:extLst>
          </p:cNvPr>
          <p:cNvPicPr>
            <a:picLocks noChangeAspect="1"/>
          </p:cNvPicPr>
          <p:nvPr/>
        </p:nvPicPr>
        <p:blipFill rotWithShape="1">
          <a:blip r:embed="rId2">
            <a:extLst>
              <a:ext uri="{28A0092B-C50C-407E-A947-70E740481C1C}">
                <a14:useLocalDpi xmlns:a14="http://schemas.microsoft.com/office/drawing/2010/main" val="0"/>
              </a:ext>
            </a:extLst>
          </a:blip>
          <a:srcRect b="5035"/>
          <a:stretch/>
        </p:blipFill>
        <p:spPr>
          <a:xfrm>
            <a:off x="683358" y="730037"/>
            <a:ext cx="10825284" cy="5782628"/>
          </a:xfrm>
          <a:prstGeom prst="rect">
            <a:avLst/>
          </a:prstGeom>
        </p:spPr>
      </p:pic>
    </p:spTree>
    <p:extLst>
      <p:ext uri="{BB962C8B-B14F-4D97-AF65-F5344CB8AC3E}">
        <p14:creationId xmlns:p14="http://schemas.microsoft.com/office/powerpoint/2010/main" val="40301825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6E9CD3C-38CC-30E6-E00A-0C559C892B1A}"/>
              </a:ext>
            </a:extLst>
          </p:cNvPr>
          <p:cNvSpPr>
            <a:spLocks noGrp="1"/>
          </p:cNvSpPr>
          <p:nvPr>
            <p:ph type="title"/>
          </p:nvPr>
        </p:nvSpPr>
        <p:spPr/>
        <p:txBody>
          <a:bodyPr>
            <a:normAutofit/>
          </a:bodyPr>
          <a:lstStyle/>
          <a:p>
            <a:r>
              <a:rPr lang="en-IN" sz="5200"/>
              <a:t>Recommendations</a:t>
            </a:r>
          </a:p>
        </p:txBody>
      </p:sp>
      <p:graphicFrame>
        <p:nvGraphicFramePr>
          <p:cNvPr id="19" name="Content Placeholder 3">
            <a:extLst>
              <a:ext uri="{FF2B5EF4-FFF2-40B4-BE49-F238E27FC236}">
                <a16:creationId xmlns:a16="http://schemas.microsoft.com/office/drawing/2014/main" id="{CA4976D0-784A-9E96-28DF-794DCE855E2F}"/>
              </a:ext>
            </a:extLst>
          </p:cNvPr>
          <p:cNvGraphicFramePr>
            <a:graphicFrameLocks noGrp="1"/>
          </p:cNvGraphicFramePr>
          <p:nvPr>
            <p:ph idx="1"/>
            <p:extLst>
              <p:ext uri="{D42A27DB-BD31-4B8C-83A1-F6EECF244321}">
                <p14:modId xmlns:p14="http://schemas.microsoft.com/office/powerpoint/2010/main" val="249012261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 name="Straight Connector 7">
            <a:extLst>
              <a:ext uri="{FF2B5EF4-FFF2-40B4-BE49-F238E27FC236}">
                <a16:creationId xmlns:a16="http://schemas.microsoft.com/office/drawing/2014/main" id="{D3E2ED86-E32D-774D-7795-0ED092607734}"/>
              </a:ext>
            </a:extLst>
          </p:cNvPr>
          <p:cNvCxnSpPr/>
          <p:nvPr/>
        </p:nvCxnSpPr>
        <p:spPr>
          <a:xfrm>
            <a:off x="742122" y="1484243"/>
            <a:ext cx="10774017"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9102388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EEB0150-F259-9B6E-FD5E-EC714587FEBC}"/>
              </a:ext>
            </a:extLst>
          </p:cNvPr>
          <p:cNvSpPr>
            <a:spLocks noGrp="1"/>
          </p:cNvSpPr>
          <p:nvPr>
            <p:ph idx="1"/>
          </p:nvPr>
        </p:nvSpPr>
        <p:spPr>
          <a:xfrm>
            <a:off x="838200" y="265043"/>
            <a:ext cx="10515600" cy="5911920"/>
          </a:xfrm>
        </p:spPr>
        <p:txBody>
          <a:bodyPr>
            <a:normAutofit lnSpcReduction="10000"/>
          </a:bodyPr>
          <a:lstStyle/>
          <a:p>
            <a:r>
              <a:rPr lang="en-IN" sz="1800" dirty="0">
                <a:latin typeface="Times New Roman" panose="02020603050405020304" pitchFamily="18" charset="0"/>
                <a:cs typeface="Times New Roman" panose="02020603050405020304" pitchFamily="18" charset="0"/>
              </a:rPr>
              <a:t>According to the association rules, there are several items recommended for each item purchased by the customer.</a:t>
            </a:r>
          </a:p>
          <a:p>
            <a:r>
              <a:rPr lang="en-IN" sz="1800" dirty="0">
                <a:latin typeface="Times New Roman" panose="02020603050405020304" pitchFamily="18" charset="0"/>
                <a:cs typeface="Times New Roman" panose="02020603050405020304" pitchFamily="18" charset="0"/>
              </a:rPr>
              <a:t>For example, the past data has shown five recommended items such as </a:t>
            </a:r>
            <a:r>
              <a:rPr lang="en-IN" sz="1800" dirty="0">
                <a:highlight>
                  <a:srgbClr val="808000"/>
                </a:highlight>
                <a:latin typeface="Times New Roman" panose="02020603050405020304" pitchFamily="18" charset="0"/>
                <a:cs typeface="Times New Roman" panose="02020603050405020304" pitchFamily="18" charset="0"/>
              </a:rPr>
              <a:t>SATAY CHICKEN PANINI, COUNTRY ROAST CHICKEN PANINI, B.M.T. PANINI, PHILLY CREAMCHEESE &amp; CHILLY PAN AND MINERAL WATER </a:t>
            </a:r>
            <a:r>
              <a:rPr lang="en-IN" sz="1800" dirty="0">
                <a:latin typeface="Times New Roman" panose="02020603050405020304" pitchFamily="18" charset="0"/>
                <a:cs typeface="Times New Roman" panose="02020603050405020304" pitchFamily="18" charset="0"/>
              </a:rPr>
              <a:t>for the item </a:t>
            </a:r>
            <a:r>
              <a:rPr lang="en-IN" sz="1800" dirty="0">
                <a:highlight>
                  <a:srgbClr val="808000"/>
                </a:highlight>
                <a:latin typeface="Times New Roman" panose="02020603050405020304" pitchFamily="18" charset="0"/>
                <a:cs typeface="Times New Roman" panose="02020603050405020304" pitchFamily="18" charset="0"/>
              </a:rPr>
              <a:t>ADD FRIES</a:t>
            </a:r>
          </a:p>
          <a:p>
            <a:r>
              <a:rPr lang="en-IN" sz="1800" dirty="0">
                <a:latin typeface="Times New Roman" panose="02020603050405020304" pitchFamily="18" charset="0"/>
                <a:cs typeface="Times New Roman" panose="02020603050405020304" pitchFamily="18" charset="0"/>
              </a:rPr>
              <a:t>But according to the Lift values, </a:t>
            </a:r>
            <a:r>
              <a:rPr lang="en-IN" sz="1800" dirty="0">
                <a:highlight>
                  <a:srgbClr val="808000"/>
                </a:highlight>
                <a:latin typeface="Times New Roman" panose="02020603050405020304" pitchFamily="18" charset="0"/>
                <a:cs typeface="Times New Roman" panose="02020603050405020304" pitchFamily="18" charset="0"/>
              </a:rPr>
              <a:t>SATAY CHICKEN PANINI </a:t>
            </a:r>
            <a:r>
              <a:rPr lang="en-IN" sz="1800" dirty="0">
                <a:latin typeface="Times New Roman" panose="02020603050405020304" pitchFamily="18" charset="0"/>
                <a:cs typeface="Times New Roman" panose="02020603050405020304" pitchFamily="18" charset="0"/>
              </a:rPr>
              <a:t>is recommended first as it has the highest lift value among all recommendations.</a:t>
            </a:r>
          </a:p>
          <a:p>
            <a:r>
              <a:rPr lang="en-IN" sz="1800" dirty="0">
                <a:latin typeface="Times New Roman" panose="02020603050405020304" pitchFamily="18" charset="0"/>
                <a:cs typeface="Times New Roman" panose="02020603050405020304" pitchFamily="18" charset="0"/>
              </a:rPr>
              <a:t>Similarly, </a:t>
            </a:r>
            <a:r>
              <a:rPr lang="en-IN" sz="1800" dirty="0">
                <a:highlight>
                  <a:srgbClr val="808000"/>
                </a:highlight>
                <a:latin typeface="Times New Roman" panose="02020603050405020304" pitchFamily="18" charset="0"/>
                <a:cs typeface="Times New Roman" panose="02020603050405020304" pitchFamily="18" charset="0"/>
              </a:rPr>
              <a:t>CAFFÉ LATTE </a:t>
            </a:r>
            <a:r>
              <a:rPr lang="en-IN" sz="1800" dirty="0">
                <a:latin typeface="Times New Roman" panose="02020603050405020304" pitchFamily="18" charset="0"/>
                <a:cs typeface="Times New Roman" panose="02020603050405020304" pitchFamily="18" charset="0"/>
              </a:rPr>
              <a:t>and </a:t>
            </a:r>
            <a:r>
              <a:rPr lang="en-IN" sz="1800" dirty="0">
                <a:highlight>
                  <a:srgbClr val="808000"/>
                </a:highlight>
                <a:latin typeface="Times New Roman" panose="02020603050405020304" pitchFamily="18" charset="0"/>
                <a:cs typeface="Times New Roman" panose="02020603050405020304" pitchFamily="18" charset="0"/>
              </a:rPr>
              <a:t>CAPPUCINO</a:t>
            </a:r>
            <a:r>
              <a:rPr lang="en-IN" sz="1800" dirty="0">
                <a:latin typeface="Times New Roman" panose="02020603050405020304" pitchFamily="18" charset="0"/>
                <a:cs typeface="Times New Roman" panose="02020603050405020304" pitchFamily="18" charset="0"/>
              </a:rPr>
              <a:t> are recommended for the item </a:t>
            </a:r>
            <a:r>
              <a:rPr lang="en-IN" sz="1800" dirty="0">
                <a:highlight>
                  <a:srgbClr val="808000"/>
                </a:highlight>
                <a:latin typeface="Times New Roman" panose="02020603050405020304" pitchFamily="18" charset="0"/>
                <a:cs typeface="Times New Roman" panose="02020603050405020304" pitchFamily="18" charset="0"/>
              </a:rPr>
              <a:t>ADD HAZELNUT FLAVOUR</a:t>
            </a:r>
            <a:r>
              <a:rPr lang="en-IN" sz="1800" dirty="0">
                <a:latin typeface="Times New Roman" panose="02020603050405020304" pitchFamily="18" charset="0"/>
                <a:cs typeface="Times New Roman" panose="02020603050405020304" pitchFamily="18" charset="0"/>
              </a:rPr>
              <a:t> but Caffe Latte is the first recommendation shown to the customer.</a:t>
            </a:r>
          </a:p>
          <a:p>
            <a:pPr algn="l"/>
            <a:r>
              <a:rPr lang="en-IN" sz="1800" b="0" i="0" u="none" strike="noStrike" baseline="0" dirty="0">
                <a:solidFill>
                  <a:srgbClr val="2F2B20"/>
                </a:solidFill>
                <a:latin typeface="Times New Roman" panose="02020603050405020304" pitchFamily="18" charset="0"/>
                <a:cs typeface="Times New Roman" panose="02020603050405020304" pitchFamily="18" charset="0"/>
              </a:rPr>
              <a:t>37,384 of the bills belong to Tobacco which is alarming and would suggest restricting tobacco Sales to only nights to act socially responsible.</a:t>
            </a:r>
          </a:p>
          <a:p>
            <a:pPr algn="l"/>
            <a:r>
              <a:rPr lang="en-IN" sz="1800" b="0" i="0" u="none" strike="noStrike" baseline="0" dirty="0">
                <a:solidFill>
                  <a:srgbClr val="2F2B20"/>
                </a:solidFill>
                <a:latin typeface="Times New Roman" panose="02020603050405020304" pitchFamily="18" charset="0"/>
                <a:cs typeface="Times New Roman" panose="02020603050405020304" pitchFamily="18" charset="0"/>
              </a:rPr>
              <a:t>Combo Introductions can drive people towards choosing food thereby bringing down tobacco orders.</a:t>
            </a:r>
          </a:p>
          <a:p>
            <a:r>
              <a:rPr lang="en-IN" sz="1800" b="0" i="0" u="none" strike="noStrike" baseline="0" dirty="0">
                <a:solidFill>
                  <a:srgbClr val="2F2B20"/>
                </a:solidFill>
                <a:latin typeface="Times New Roman" panose="02020603050405020304" pitchFamily="18" charset="0"/>
                <a:cs typeface="Times New Roman" panose="02020603050405020304" pitchFamily="18" charset="0"/>
              </a:rPr>
              <a:t>There are hours across the day where sales contribute to less than 0.2% of the total and hence Café can consider revisiting the open hours (close it during off peak hours) and it can save big on resourcing.</a:t>
            </a:r>
          </a:p>
          <a:p>
            <a:pPr algn="l"/>
            <a:r>
              <a:rPr lang="en-IN" sz="1800" b="0" i="0" u="none" strike="noStrike" baseline="0" dirty="0">
                <a:solidFill>
                  <a:srgbClr val="2F2B20"/>
                </a:solidFill>
                <a:latin typeface="Times New Roman" panose="02020603050405020304" pitchFamily="18" charset="0"/>
                <a:cs typeface="Times New Roman" panose="02020603050405020304" pitchFamily="18" charset="0"/>
              </a:rPr>
              <a:t>There are several items which are sold less than 50 times across a year and all of them can be removed as they are not moving as expected.</a:t>
            </a:r>
          </a:p>
          <a:p>
            <a:pPr algn="l"/>
            <a:r>
              <a:rPr lang="en-IN" sz="1800" b="0" i="0" u="none" strike="noStrike" baseline="0" dirty="0">
                <a:solidFill>
                  <a:srgbClr val="2F2B20"/>
                </a:solidFill>
                <a:latin typeface="Times New Roman" panose="02020603050405020304" pitchFamily="18" charset="0"/>
                <a:cs typeface="Times New Roman" panose="02020603050405020304" pitchFamily="18" charset="0"/>
              </a:rPr>
              <a:t>Here I have selected items that were sold less than 20 times for delisting but this can be expanded to at least 50 as they are not contributing much to the revenue.</a:t>
            </a:r>
          </a:p>
          <a:p>
            <a:pPr algn="l"/>
            <a:r>
              <a:rPr lang="en-IN" sz="1800" b="0" i="0" u="none" strike="noStrike" baseline="0" dirty="0">
                <a:solidFill>
                  <a:srgbClr val="2F2B20"/>
                </a:solidFill>
                <a:latin typeface="Times New Roman" panose="02020603050405020304" pitchFamily="18" charset="0"/>
                <a:cs typeface="Times New Roman" panose="02020603050405020304" pitchFamily="18" charset="0"/>
              </a:rPr>
              <a:t>Maintain Customer database to communicate the change in orders and also offer special discounts for loyal customers to promote the Cafe.</a:t>
            </a:r>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cxnSp>
        <p:nvCxnSpPr>
          <p:cNvPr id="9" name="Straight Connector 8">
            <a:extLst>
              <a:ext uri="{FF2B5EF4-FFF2-40B4-BE49-F238E27FC236}">
                <a16:creationId xmlns:a16="http://schemas.microsoft.com/office/drawing/2014/main" id="{FBF32EF4-935F-9F2C-4E64-175049A81AE5}"/>
              </a:ext>
            </a:extLst>
          </p:cNvPr>
          <p:cNvCxnSpPr/>
          <p:nvPr/>
        </p:nvCxnSpPr>
        <p:spPr>
          <a:xfrm>
            <a:off x="838200" y="6294783"/>
            <a:ext cx="10770704"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861155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Revenue across categories">
            <a:extLst>
              <a:ext uri="{FF2B5EF4-FFF2-40B4-BE49-F238E27FC236}">
                <a16:creationId xmlns:a16="http://schemas.microsoft.com/office/drawing/2014/main" id="{D6A81ECC-8609-46D7-B827-FEE3D05494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055" y="410647"/>
            <a:ext cx="11728174" cy="4401330"/>
          </a:xfrm>
          <a:prstGeom prst="rect">
            <a:avLst/>
          </a:prstGeom>
        </p:spPr>
      </p:pic>
      <p:pic>
        <p:nvPicPr>
          <p:cNvPr id="8" name="Picture 7" descr="Chart, bar chart&#10;&#10;Description automatically generated">
            <a:extLst>
              <a:ext uri="{FF2B5EF4-FFF2-40B4-BE49-F238E27FC236}">
                <a16:creationId xmlns:a16="http://schemas.microsoft.com/office/drawing/2014/main" id="{C9C6875A-A10A-B71C-7B9D-DCC18480D2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1947" y="2904190"/>
            <a:ext cx="4267201" cy="3543163"/>
          </a:xfrm>
          <a:prstGeom prst="rect">
            <a:avLst/>
          </a:prstGeom>
        </p:spPr>
      </p:pic>
      <p:sp>
        <p:nvSpPr>
          <p:cNvPr id="9" name="TextBox 8">
            <a:extLst>
              <a:ext uri="{FF2B5EF4-FFF2-40B4-BE49-F238E27FC236}">
                <a16:creationId xmlns:a16="http://schemas.microsoft.com/office/drawing/2014/main" id="{B04EB85F-1AC9-832A-A69E-98F5F4CA13AA}"/>
              </a:ext>
            </a:extLst>
          </p:cNvPr>
          <p:cNvSpPr txBox="1"/>
          <p:nvPr/>
        </p:nvSpPr>
        <p:spPr>
          <a:xfrm>
            <a:off x="275771" y="2611312"/>
            <a:ext cx="3106059" cy="3693319"/>
          </a:xfrm>
          <a:prstGeom prst="rect">
            <a:avLst/>
          </a:prstGeom>
          <a:noFill/>
        </p:spPr>
        <p:txBody>
          <a:bodyPr wrap="square" rtlCol="0">
            <a:spAutoFit/>
          </a:bodyPr>
          <a:lstStyle/>
          <a:p>
            <a:pPr algn="l"/>
            <a:endParaRPr lang="en-IN" dirty="0">
              <a:solidFill>
                <a:srgbClr val="000000"/>
              </a:solidFill>
              <a:latin typeface="Times New Roman" panose="02020603050405020304" pitchFamily="18" charset="0"/>
              <a:cs typeface="Times New Roman" panose="02020603050405020304" pitchFamily="18" charset="0"/>
            </a:endParaRPr>
          </a:p>
          <a:p>
            <a:pPr marL="285744" indent="-285744">
              <a:buFont typeface="Arial" panose="020B0604020202020204" pitchFamily="34" charset="0"/>
              <a:buChar char="•"/>
            </a:pPr>
            <a:r>
              <a:rPr lang="en-IN" dirty="0">
                <a:solidFill>
                  <a:srgbClr val="000000"/>
                </a:solidFill>
                <a:latin typeface="Times New Roman" panose="02020603050405020304" pitchFamily="18" charset="0"/>
                <a:cs typeface="Times New Roman" panose="02020603050405020304" pitchFamily="18" charset="0"/>
              </a:rPr>
              <a:t>There are 8 item categories available at Café.</a:t>
            </a:r>
          </a:p>
          <a:p>
            <a:pPr marL="285744" indent="-285744">
              <a:buFont typeface="Arial" panose="020B0604020202020204" pitchFamily="34" charset="0"/>
              <a:buChar char="•"/>
            </a:pPr>
            <a:endParaRPr lang="en-IN" dirty="0">
              <a:solidFill>
                <a:srgbClr val="000000"/>
              </a:solidFill>
              <a:latin typeface="Times New Roman" panose="02020603050405020304" pitchFamily="18" charset="0"/>
              <a:cs typeface="Times New Roman" panose="02020603050405020304" pitchFamily="18" charset="0"/>
            </a:endParaRPr>
          </a:p>
          <a:p>
            <a:pPr marL="285744" indent="-285744">
              <a:buFont typeface="Arial" panose="020B0604020202020204" pitchFamily="34" charset="0"/>
              <a:buChar char="•"/>
            </a:pPr>
            <a:r>
              <a:rPr lang="en-IN" dirty="0">
                <a:solidFill>
                  <a:srgbClr val="000000"/>
                </a:solidFill>
                <a:latin typeface="Times New Roman" panose="02020603050405020304" pitchFamily="18" charset="0"/>
                <a:cs typeface="Times New Roman" panose="02020603050405020304" pitchFamily="18" charset="0"/>
              </a:rPr>
              <a:t>Tobacco sales is highest making 44% of total revenue followed by Food at 33% and Beverage at 16%.</a:t>
            </a:r>
          </a:p>
          <a:p>
            <a:pPr marL="285744" indent="-285744">
              <a:buFont typeface="Arial" panose="020B0604020202020204" pitchFamily="34" charset="0"/>
              <a:buChar char="•"/>
            </a:pPr>
            <a:endParaRPr lang="en-IN" dirty="0">
              <a:solidFill>
                <a:srgbClr val="000000"/>
              </a:solidFill>
              <a:latin typeface="Times New Roman" panose="02020603050405020304" pitchFamily="18" charset="0"/>
              <a:cs typeface="Times New Roman" panose="02020603050405020304" pitchFamily="18" charset="0"/>
            </a:endParaRPr>
          </a:p>
          <a:p>
            <a:pPr marL="285744" indent="-285744">
              <a:buFont typeface="Arial" panose="020B0604020202020204" pitchFamily="34" charset="0"/>
              <a:buChar char="•"/>
            </a:pPr>
            <a:r>
              <a:rPr lang="en-IN" dirty="0">
                <a:solidFill>
                  <a:srgbClr val="000000"/>
                </a:solidFill>
                <a:latin typeface="Times New Roman" panose="02020603050405020304" pitchFamily="18" charset="0"/>
                <a:cs typeface="Times New Roman" panose="02020603050405020304" pitchFamily="18" charset="0"/>
              </a:rPr>
              <a:t>Merchandise and Liquor &amp; Tobacco make the least revenue.</a:t>
            </a:r>
          </a:p>
          <a:p>
            <a:endParaRPr lang="en-IN" dirty="0">
              <a:latin typeface="Times New Roman" panose="02020603050405020304" pitchFamily="18" charset="0"/>
              <a:cs typeface="Times New Roman" panose="02020603050405020304" pitchFamily="18" charset="0"/>
            </a:endParaRPr>
          </a:p>
        </p:txBody>
      </p:sp>
      <p:cxnSp>
        <p:nvCxnSpPr>
          <p:cNvPr id="16" name="Straight Connector 15">
            <a:extLst>
              <a:ext uri="{FF2B5EF4-FFF2-40B4-BE49-F238E27FC236}">
                <a16:creationId xmlns:a16="http://schemas.microsoft.com/office/drawing/2014/main" id="{B2233B03-AC28-6CCA-F849-224769E6A77D}"/>
              </a:ext>
            </a:extLst>
          </p:cNvPr>
          <p:cNvCxnSpPr>
            <a:cxnSpLocks/>
          </p:cNvCxnSpPr>
          <p:nvPr/>
        </p:nvCxnSpPr>
        <p:spPr>
          <a:xfrm>
            <a:off x="214559" y="781878"/>
            <a:ext cx="2290102"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9599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Sales across categories">
            <a:extLst>
              <a:ext uri="{FF2B5EF4-FFF2-40B4-BE49-F238E27FC236}">
                <a16:creationId xmlns:a16="http://schemas.microsoft.com/office/drawing/2014/main" id="{CFD34349-7FB8-4906-9EA5-4C9BA2863F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13" y="380920"/>
            <a:ext cx="11808773" cy="4800680"/>
          </a:xfrm>
          <a:prstGeom prst="rect">
            <a:avLst/>
          </a:prstGeom>
        </p:spPr>
      </p:pic>
      <p:pic>
        <p:nvPicPr>
          <p:cNvPr id="5" name="Picture 4" descr="Chart, bar chart&#10;&#10;Description automatically generated">
            <a:extLst>
              <a:ext uri="{FF2B5EF4-FFF2-40B4-BE49-F238E27FC236}">
                <a16:creationId xmlns:a16="http://schemas.microsoft.com/office/drawing/2014/main" id="{841DEC6A-22B2-B17D-0EDD-15B185F45F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9730" y="2904124"/>
            <a:ext cx="4182097" cy="3570455"/>
          </a:xfrm>
          <a:prstGeom prst="rect">
            <a:avLst/>
          </a:prstGeom>
        </p:spPr>
      </p:pic>
      <p:sp>
        <p:nvSpPr>
          <p:cNvPr id="6" name="TextBox 5">
            <a:extLst>
              <a:ext uri="{FF2B5EF4-FFF2-40B4-BE49-F238E27FC236}">
                <a16:creationId xmlns:a16="http://schemas.microsoft.com/office/drawing/2014/main" id="{EE5B2431-E87F-C029-9B89-9659D2CBF917}"/>
              </a:ext>
            </a:extLst>
          </p:cNvPr>
          <p:cNvSpPr txBox="1"/>
          <p:nvPr/>
        </p:nvSpPr>
        <p:spPr>
          <a:xfrm>
            <a:off x="424069" y="2781260"/>
            <a:ext cx="2928731" cy="3693319"/>
          </a:xfrm>
          <a:prstGeom prst="rect">
            <a:avLst/>
          </a:prstGeom>
          <a:noFill/>
        </p:spPr>
        <p:txBody>
          <a:bodyPr wrap="square" rtlCol="0">
            <a:spAutoFit/>
          </a:bodyPr>
          <a:lstStyle/>
          <a:p>
            <a:pPr algn="l"/>
            <a:endParaRPr lang="en-IN" sz="1800" b="0" i="0" u="none" strike="noStrike" baseline="0"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800" b="0" i="0" u="none" strike="noStrike" baseline="0" dirty="0">
                <a:solidFill>
                  <a:srgbClr val="000000"/>
                </a:solidFill>
                <a:latin typeface="Times New Roman" panose="02020603050405020304" pitchFamily="18" charset="0"/>
                <a:cs typeface="Times New Roman" panose="02020603050405020304" pitchFamily="18" charset="0"/>
              </a:rPr>
              <a:t>Number of orders are 38% for Food followed by Beverages 31% and Tobacco 23%.</a:t>
            </a:r>
          </a:p>
          <a:p>
            <a:pPr marL="285750" indent="-285750">
              <a:buFont typeface="Arial" panose="020B0604020202020204" pitchFamily="34" charset="0"/>
              <a:buChar char="•"/>
            </a:pPr>
            <a:endParaRPr lang="en-IN"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rgbClr val="000000"/>
                </a:solidFill>
                <a:latin typeface="Times New Roman" panose="02020603050405020304" pitchFamily="18" charset="0"/>
                <a:cs typeface="Times New Roman" panose="02020603050405020304" pitchFamily="18" charset="0"/>
              </a:rPr>
              <a:t>Merchandise and Liquor &amp; Tobacco make the least revenue.</a:t>
            </a:r>
          </a:p>
          <a:p>
            <a:endParaRPr lang="en-IN" sz="1800" b="0" i="0" u="none" strike="noStrike" baseline="0"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1800" b="0" i="0" u="none" strike="noStrike" baseline="0" dirty="0">
              <a:solidFill>
                <a:srgbClr val="000000"/>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33D0A3EB-1E6F-9227-3F1F-2F0A49C63279}"/>
              </a:ext>
            </a:extLst>
          </p:cNvPr>
          <p:cNvCxnSpPr>
            <a:cxnSpLocks/>
          </p:cNvCxnSpPr>
          <p:nvPr/>
        </p:nvCxnSpPr>
        <p:spPr>
          <a:xfrm>
            <a:off x="95291" y="781878"/>
            <a:ext cx="1998552"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9599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slide18" descr="Revenue and sales">
            <a:extLst>
              <a:ext uri="{FF2B5EF4-FFF2-40B4-BE49-F238E27FC236}">
                <a16:creationId xmlns:a16="http://schemas.microsoft.com/office/drawing/2014/main" id="{0EA467B8-ED8C-40F2-862A-40F4B4C571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55533"/>
            <a:ext cx="12192000" cy="4546943"/>
          </a:xfrm>
          <a:prstGeom prst="rect">
            <a:avLst/>
          </a:prstGeom>
        </p:spPr>
      </p:pic>
      <p:sp>
        <p:nvSpPr>
          <p:cNvPr id="3" name="TextBox 2">
            <a:extLst>
              <a:ext uri="{FF2B5EF4-FFF2-40B4-BE49-F238E27FC236}">
                <a16:creationId xmlns:a16="http://schemas.microsoft.com/office/drawing/2014/main" id="{36A2E5FA-D002-4EEA-1C4C-2D38DED425AD}"/>
              </a:ext>
            </a:extLst>
          </p:cNvPr>
          <p:cNvSpPr txBox="1"/>
          <p:nvPr/>
        </p:nvSpPr>
        <p:spPr>
          <a:xfrm>
            <a:off x="119268" y="503457"/>
            <a:ext cx="5380384" cy="400110"/>
          </a:xfrm>
          <a:prstGeom prst="rect">
            <a:avLst/>
          </a:prstGeom>
          <a:noFill/>
        </p:spPr>
        <p:txBody>
          <a:bodyPr wrap="square" rtlCol="0">
            <a:spAutoFit/>
          </a:bodyPr>
          <a:lstStyle/>
          <a:p>
            <a:r>
              <a:rPr lang="en-IN" sz="2000" b="1" i="0" u="none" strike="noStrike" baseline="0" dirty="0">
                <a:latin typeface="Times New Roman" panose="02020603050405020304" pitchFamily="18" charset="0"/>
                <a:cs typeface="Times New Roman" panose="02020603050405020304" pitchFamily="18" charset="0"/>
              </a:rPr>
              <a:t>Top 3 (Revenue): Tobacco &gt; Food &gt; Beverage</a:t>
            </a:r>
          </a:p>
        </p:txBody>
      </p:sp>
      <p:sp>
        <p:nvSpPr>
          <p:cNvPr id="4" name="TextBox 3">
            <a:extLst>
              <a:ext uri="{FF2B5EF4-FFF2-40B4-BE49-F238E27FC236}">
                <a16:creationId xmlns:a16="http://schemas.microsoft.com/office/drawing/2014/main" id="{CDDEA6A8-8061-A3BA-1355-91074D0ECD33}"/>
              </a:ext>
            </a:extLst>
          </p:cNvPr>
          <p:cNvSpPr txBox="1"/>
          <p:nvPr/>
        </p:nvSpPr>
        <p:spPr>
          <a:xfrm>
            <a:off x="6334539" y="503457"/>
            <a:ext cx="4837043" cy="400110"/>
          </a:xfrm>
          <a:prstGeom prst="rect">
            <a:avLst/>
          </a:prstGeom>
          <a:noFill/>
        </p:spPr>
        <p:txBody>
          <a:bodyPr wrap="square" rtlCol="0">
            <a:spAutoFit/>
          </a:bodyPr>
          <a:lstStyle/>
          <a:p>
            <a:r>
              <a:rPr lang="en-IN" sz="2000" b="1" i="0" u="none" strike="noStrike" baseline="0" dirty="0">
                <a:latin typeface="Times New Roman" panose="02020603050405020304" pitchFamily="18" charset="0"/>
                <a:cs typeface="Times New Roman" panose="02020603050405020304" pitchFamily="18" charset="0"/>
              </a:rPr>
              <a:t>Top 3 (Sales): Food &gt; Beverage &gt; Tobacco</a:t>
            </a:r>
            <a:endParaRPr lang="en-I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4B770C4-F837-D9D9-D413-AEE35ACAE945}"/>
              </a:ext>
            </a:extLst>
          </p:cNvPr>
          <p:cNvSpPr txBox="1"/>
          <p:nvPr/>
        </p:nvSpPr>
        <p:spPr>
          <a:xfrm>
            <a:off x="265043" y="4973664"/>
            <a:ext cx="5459896" cy="1600438"/>
          </a:xfrm>
          <a:prstGeom prst="rect">
            <a:avLst/>
          </a:prstGeom>
          <a:noFill/>
        </p:spPr>
        <p:txBody>
          <a:bodyPr wrap="square" rtlCol="0">
            <a:spAutoFit/>
          </a:bodyPr>
          <a:lstStyle/>
          <a:p>
            <a:endParaRPr lang="en-IN" sz="1600" dirty="0">
              <a:solidFill>
                <a:srgbClr val="000000"/>
              </a:solidFill>
              <a:latin typeface="Times New Roman" panose="02020603050405020304" pitchFamily="18" charset="0"/>
              <a:cs typeface="Times New Roman" panose="02020603050405020304" pitchFamily="18" charset="0"/>
            </a:endParaRPr>
          </a:p>
          <a:p>
            <a:pPr marL="285744" indent="-285744">
              <a:buFont typeface="Arial" panose="020B0604020202020204" pitchFamily="34" charset="0"/>
              <a:buChar char="•"/>
            </a:pPr>
            <a:r>
              <a:rPr lang="en-IN" sz="1600" dirty="0">
                <a:solidFill>
                  <a:srgbClr val="000000"/>
                </a:solidFill>
                <a:latin typeface="Times New Roman" panose="02020603050405020304" pitchFamily="18" charset="0"/>
                <a:cs typeface="Times New Roman" panose="02020603050405020304" pitchFamily="18" charset="0"/>
              </a:rPr>
              <a:t>Tobacco sales is highest making 44% of total revenue followed by Food at 33% and Beverage at 16%.</a:t>
            </a:r>
          </a:p>
          <a:p>
            <a:pPr marL="285744" indent="-285744">
              <a:buFont typeface="Arial" panose="020B0604020202020204" pitchFamily="34" charset="0"/>
              <a:buChar char="•"/>
            </a:pPr>
            <a:endParaRPr lang="en-IN" sz="1600" dirty="0">
              <a:solidFill>
                <a:srgbClr val="000000"/>
              </a:solidFill>
              <a:latin typeface="Times New Roman" panose="02020603050405020304" pitchFamily="18" charset="0"/>
              <a:cs typeface="Times New Roman" panose="02020603050405020304" pitchFamily="18" charset="0"/>
            </a:endParaRPr>
          </a:p>
          <a:p>
            <a:pPr marL="285744" indent="-285744">
              <a:buFont typeface="Arial" panose="020B0604020202020204" pitchFamily="34" charset="0"/>
              <a:buChar char="•"/>
            </a:pPr>
            <a:r>
              <a:rPr lang="en-IN" sz="1600" dirty="0">
                <a:solidFill>
                  <a:srgbClr val="000000"/>
                </a:solidFill>
                <a:latin typeface="Times New Roman" panose="02020603050405020304" pitchFamily="18" charset="0"/>
                <a:cs typeface="Times New Roman" panose="02020603050405020304" pitchFamily="18" charset="0"/>
              </a:rPr>
              <a:t>Merchandise and Liquor &amp; Tobacco make the least revenue.</a:t>
            </a:r>
          </a:p>
          <a:p>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222B2967-5B9B-E96E-3AAF-2CA6BEF76D17}"/>
              </a:ext>
            </a:extLst>
          </p:cNvPr>
          <p:cNvSpPr txBox="1"/>
          <p:nvPr/>
        </p:nvSpPr>
        <p:spPr>
          <a:xfrm>
            <a:off x="6334539" y="4942886"/>
            <a:ext cx="5459896" cy="1631216"/>
          </a:xfrm>
          <a:prstGeom prst="rect">
            <a:avLst/>
          </a:prstGeom>
          <a:noFill/>
        </p:spPr>
        <p:txBody>
          <a:bodyPr wrap="square" rtlCol="0">
            <a:spAutoFit/>
          </a:bodyPr>
          <a:lstStyle/>
          <a:p>
            <a:pPr algn="l"/>
            <a:endParaRPr lang="en-IN" sz="1800" b="0" i="0" u="none" strike="noStrike" baseline="0"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b="0" i="0" u="none" strike="noStrike" baseline="0" dirty="0">
                <a:solidFill>
                  <a:srgbClr val="000000"/>
                </a:solidFill>
                <a:latin typeface="Times New Roman" panose="02020603050405020304" pitchFamily="18" charset="0"/>
                <a:cs typeface="Times New Roman" panose="02020603050405020304" pitchFamily="18" charset="0"/>
              </a:rPr>
              <a:t>Number of orders are 38% for Food followed by Beverages 31% and Tobacco 23%.</a:t>
            </a:r>
          </a:p>
          <a:p>
            <a:pPr marL="285750" indent="-285750">
              <a:buFont typeface="Arial" panose="020B0604020202020204" pitchFamily="34" charset="0"/>
              <a:buChar char="•"/>
            </a:pPr>
            <a:endParaRPr lang="en-IN" sz="1600"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dirty="0">
                <a:solidFill>
                  <a:srgbClr val="000000"/>
                </a:solidFill>
                <a:latin typeface="Times New Roman" panose="02020603050405020304" pitchFamily="18" charset="0"/>
                <a:cs typeface="Times New Roman" panose="02020603050405020304" pitchFamily="18" charset="0"/>
              </a:rPr>
              <a:t>Merchandise and Liquor &amp; Tobacco make the least revenue.</a:t>
            </a:r>
          </a:p>
          <a:p>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AA3C23D9-7E61-80DB-8903-2D43D5324A9C}"/>
              </a:ext>
            </a:extLst>
          </p:cNvPr>
          <p:cNvSpPr txBox="1"/>
          <p:nvPr/>
        </p:nvSpPr>
        <p:spPr>
          <a:xfrm>
            <a:off x="2451652" y="1238005"/>
            <a:ext cx="5022574" cy="646331"/>
          </a:xfrm>
          <a:prstGeom prst="rect">
            <a:avLst/>
          </a:prstGeom>
          <a:noFill/>
        </p:spPr>
        <p:txBody>
          <a:bodyPr wrap="square" rtlCol="0">
            <a:spAutoFit/>
          </a:bodyPr>
          <a:lstStyle/>
          <a:p>
            <a:r>
              <a:rPr lang="en-IN" sz="1600" dirty="0">
                <a:solidFill>
                  <a:srgbClr val="000000"/>
                </a:solidFill>
                <a:latin typeface="Times New Roman" panose="02020603050405020304" pitchFamily="18" charset="0"/>
                <a:cs typeface="Times New Roman" panose="02020603050405020304" pitchFamily="18" charset="0"/>
              </a:rPr>
              <a:t>There are 8 item categories available at Café</a:t>
            </a:r>
            <a:r>
              <a:rPr lang="en-IN" sz="1800" dirty="0">
                <a:solidFill>
                  <a:srgbClr val="000000"/>
                </a:solidFill>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p:txBody>
      </p:sp>
      <p:cxnSp>
        <p:nvCxnSpPr>
          <p:cNvPr id="11" name="Straight Connector 10">
            <a:extLst>
              <a:ext uri="{FF2B5EF4-FFF2-40B4-BE49-F238E27FC236}">
                <a16:creationId xmlns:a16="http://schemas.microsoft.com/office/drawing/2014/main" id="{8DF496CA-9CBA-868C-869F-D29B82047729}"/>
              </a:ext>
            </a:extLst>
          </p:cNvPr>
          <p:cNvCxnSpPr>
            <a:cxnSpLocks/>
          </p:cNvCxnSpPr>
          <p:nvPr/>
        </p:nvCxnSpPr>
        <p:spPr>
          <a:xfrm>
            <a:off x="201307" y="1060174"/>
            <a:ext cx="11553372"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slide19" descr="Pareto charts">
            <a:extLst>
              <a:ext uri="{FF2B5EF4-FFF2-40B4-BE49-F238E27FC236}">
                <a16:creationId xmlns:a16="http://schemas.microsoft.com/office/drawing/2014/main" id="{445F4EB0-10B1-4A16-8E1A-527F0F62C0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66419"/>
            <a:ext cx="12192000" cy="4546943"/>
          </a:xfrm>
          <a:prstGeom prst="rect">
            <a:avLst/>
          </a:prstGeom>
        </p:spPr>
      </p:pic>
      <p:sp>
        <p:nvSpPr>
          <p:cNvPr id="2" name="TextBox 1">
            <a:extLst>
              <a:ext uri="{FF2B5EF4-FFF2-40B4-BE49-F238E27FC236}">
                <a16:creationId xmlns:a16="http://schemas.microsoft.com/office/drawing/2014/main" id="{3B4640D8-C6D6-A10E-C75C-0B21229182F2}"/>
              </a:ext>
            </a:extLst>
          </p:cNvPr>
          <p:cNvSpPr txBox="1"/>
          <p:nvPr/>
        </p:nvSpPr>
        <p:spPr>
          <a:xfrm>
            <a:off x="212034" y="5208105"/>
            <a:ext cx="11767931" cy="923330"/>
          </a:xfrm>
          <a:prstGeom prst="rect">
            <a:avLst/>
          </a:prstGeom>
          <a:noFill/>
        </p:spPr>
        <p:txBody>
          <a:bodyPr wrap="square" rtlCol="0">
            <a:spAutoFit/>
          </a:bodyPr>
          <a:lstStyle/>
          <a:p>
            <a:pPr marL="285750" indent="-285750">
              <a:buFont typeface="Arial" panose="020B0604020202020204" pitchFamily="34" charset="0"/>
              <a:buChar char="•"/>
            </a:pPr>
            <a:r>
              <a:rPr lang="en-IN" dirty="0">
                <a:effectLst/>
              </a:rPr>
              <a:t>Pareto charts: In terms of revenue, tobacco has the highest revenue of 14507000 which has 44.22% of running total.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effectLst/>
              </a:rPr>
              <a:t>In terms of sales, food is the highest of 62,141 and 38% of running total.</a:t>
            </a:r>
            <a:endParaRPr lang="en-IN" dirty="0"/>
          </a:p>
        </p:txBody>
      </p:sp>
      <p:cxnSp>
        <p:nvCxnSpPr>
          <p:cNvPr id="4" name="Straight Connector 3">
            <a:extLst>
              <a:ext uri="{FF2B5EF4-FFF2-40B4-BE49-F238E27FC236}">
                <a16:creationId xmlns:a16="http://schemas.microsoft.com/office/drawing/2014/main" id="{4B45FF24-660F-DFBF-C56E-E1E318B4F4BE}"/>
              </a:ext>
            </a:extLst>
          </p:cNvPr>
          <p:cNvCxnSpPr>
            <a:cxnSpLocks/>
          </p:cNvCxnSpPr>
          <p:nvPr/>
        </p:nvCxnSpPr>
        <p:spPr>
          <a:xfrm>
            <a:off x="145773" y="940904"/>
            <a:ext cx="1391479"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9599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6" descr="Monthly revenue across categories">
            <a:extLst>
              <a:ext uri="{FF2B5EF4-FFF2-40B4-BE49-F238E27FC236}">
                <a16:creationId xmlns:a16="http://schemas.microsoft.com/office/drawing/2014/main" id="{056C64F7-E54E-457A-9EAA-A45A3078D4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567" y="1345118"/>
            <a:ext cx="11781182" cy="4648180"/>
          </a:xfrm>
          <a:prstGeom prst="rect">
            <a:avLst/>
          </a:prstGeom>
        </p:spPr>
      </p:pic>
      <p:sp>
        <p:nvSpPr>
          <p:cNvPr id="2" name="TextBox 1">
            <a:extLst>
              <a:ext uri="{FF2B5EF4-FFF2-40B4-BE49-F238E27FC236}">
                <a16:creationId xmlns:a16="http://schemas.microsoft.com/office/drawing/2014/main" id="{01381891-2AC2-1831-473A-B31271946334}"/>
              </a:ext>
            </a:extLst>
          </p:cNvPr>
          <p:cNvSpPr txBox="1"/>
          <p:nvPr/>
        </p:nvSpPr>
        <p:spPr>
          <a:xfrm>
            <a:off x="198783" y="251791"/>
            <a:ext cx="11781182" cy="738664"/>
          </a:xfrm>
          <a:prstGeom prst="rect">
            <a:avLst/>
          </a:prstGeom>
          <a:noFill/>
        </p:spPr>
        <p:txBody>
          <a:bodyPr wrap="square" rtlCol="0">
            <a:spAutoFit/>
          </a:bodyPr>
          <a:lstStyle/>
          <a:p>
            <a:pPr algn="ctr"/>
            <a:r>
              <a:rPr lang="en-IN" sz="2400" b="0" i="0" u="none" strike="noStrike" baseline="0" dirty="0">
                <a:solidFill>
                  <a:srgbClr val="000000"/>
                </a:solidFill>
                <a:latin typeface="Segoe UI" panose="020B0502040204020203" pitchFamily="34" charset="0"/>
              </a:rPr>
              <a:t>Monthly Revenue Trend - December is the month with highest revenue</a:t>
            </a:r>
            <a:endParaRPr lang="en-IN" sz="2400" dirty="0"/>
          </a:p>
          <a:p>
            <a:pPr algn="ctr"/>
            <a:endParaRPr lang="en-IN" dirty="0"/>
          </a:p>
        </p:txBody>
      </p:sp>
      <p:cxnSp>
        <p:nvCxnSpPr>
          <p:cNvPr id="4" name="Straight Connector 3">
            <a:extLst>
              <a:ext uri="{FF2B5EF4-FFF2-40B4-BE49-F238E27FC236}">
                <a16:creationId xmlns:a16="http://schemas.microsoft.com/office/drawing/2014/main" id="{59A78036-5318-1DC4-3237-EB8AE6C51B2D}"/>
              </a:ext>
            </a:extLst>
          </p:cNvPr>
          <p:cNvCxnSpPr>
            <a:cxnSpLocks/>
          </p:cNvCxnSpPr>
          <p:nvPr/>
        </p:nvCxnSpPr>
        <p:spPr>
          <a:xfrm>
            <a:off x="267567" y="954154"/>
            <a:ext cx="11579876"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95992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lide7" descr="Monthly sales across categories">
            <a:extLst>
              <a:ext uri="{FF2B5EF4-FFF2-40B4-BE49-F238E27FC236}">
                <a16:creationId xmlns:a16="http://schemas.microsoft.com/office/drawing/2014/main" id="{2C6CBA66-694D-4A08-B170-C0CEB8651B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904" y="1397881"/>
            <a:ext cx="11834191" cy="4724845"/>
          </a:xfrm>
          <a:prstGeom prst="rect">
            <a:avLst/>
          </a:prstGeom>
        </p:spPr>
      </p:pic>
      <p:sp>
        <p:nvSpPr>
          <p:cNvPr id="2" name="TextBox 1">
            <a:extLst>
              <a:ext uri="{FF2B5EF4-FFF2-40B4-BE49-F238E27FC236}">
                <a16:creationId xmlns:a16="http://schemas.microsoft.com/office/drawing/2014/main" id="{BFB49BE0-9757-CBA3-2228-5BEEB6DBB5E4}"/>
              </a:ext>
            </a:extLst>
          </p:cNvPr>
          <p:cNvSpPr txBox="1"/>
          <p:nvPr/>
        </p:nvSpPr>
        <p:spPr>
          <a:xfrm>
            <a:off x="145774" y="265043"/>
            <a:ext cx="11675165" cy="461665"/>
          </a:xfrm>
          <a:prstGeom prst="rect">
            <a:avLst/>
          </a:prstGeom>
          <a:noFill/>
        </p:spPr>
        <p:txBody>
          <a:bodyPr wrap="square" rtlCol="0">
            <a:spAutoFit/>
          </a:bodyPr>
          <a:lstStyle/>
          <a:p>
            <a:pPr algn="ctr"/>
            <a:r>
              <a:rPr lang="en-IN" sz="2400" b="0" i="0" u="none" strike="noStrike" baseline="0" dirty="0">
                <a:solidFill>
                  <a:srgbClr val="000000"/>
                </a:solidFill>
                <a:latin typeface="Segoe UI" panose="020B0502040204020203" pitchFamily="34" charset="0"/>
              </a:rPr>
              <a:t>Monthly Sales Trend - December is the month with highest sales</a:t>
            </a:r>
            <a:endParaRPr lang="en-IN" sz="2400" dirty="0"/>
          </a:p>
        </p:txBody>
      </p:sp>
      <p:cxnSp>
        <p:nvCxnSpPr>
          <p:cNvPr id="4" name="Straight Connector 3">
            <a:extLst>
              <a:ext uri="{FF2B5EF4-FFF2-40B4-BE49-F238E27FC236}">
                <a16:creationId xmlns:a16="http://schemas.microsoft.com/office/drawing/2014/main" id="{A8F8917D-1E56-98D0-D8B4-DAF493095DE1}"/>
              </a:ext>
            </a:extLst>
          </p:cNvPr>
          <p:cNvCxnSpPr>
            <a:cxnSpLocks/>
          </p:cNvCxnSpPr>
          <p:nvPr/>
        </p:nvCxnSpPr>
        <p:spPr>
          <a:xfrm>
            <a:off x="267567" y="954154"/>
            <a:ext cx="11579876"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95992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3262</TotalTime>
  <Words>1954</Words>
  <Application>Microsoft Office PowerPoint</Application>
  <PresentationFormat>Widescreen</PresentationFormat>
  <Paragraphs>157</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Calibri Light</vt:lpstr>
      <vt:lpstr>Carlito</vt:lpstr>
      <vt:lpstr>Segoe UI</vt:lpstr>
      <vt:lpstr>Times New Roman</vt:lpstr>
      <vt:lpstr>Office Theme</vt:lpstr>
      <vt:lpstr>Café Chain Analysis</vt:lpstr>
      <vt:lpstr>Project Objective</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Menu Delisting – All items where sales is less than 20 should be delisted from the menu.</vt:lpstr>
      <vt:lpstr>PowerPoint Presentation</vt:lpstr>
      <vt:lpstr>PowerPoint Presentation</vt:lpstr>
      <vt:lpstr>PowerPoint Presentation</vt:lpstr>
      <vt:lpstr>PowerPoint Presentation</vt:lpstr>
      <vt:lpstr>PowerPoint Presentation</vt:lpstr>
      <vt:lpstr>Summary</vt:lpstr>
      <vt:lpstr>RECOMMENDATIONS</vt:lpstr>
      <vt:lpstr>Menu Analysis</vt:lpstr>
      <vt:lpstr>Market Basket Analysis</vt:lpstr>
      <vt:lpstr>PowerPoint Presentation</vt:lpstr>
      <vt:lpstr>We have grouped the data using the Bill Number</vt:lpstr>
      <vt:lpstr>We have split the items and enclosed in a set using the cell splitter node.</vt:lpstr>
      <vt:lpstr>Using 0.001 as support and 0.01 as confidence, we have got 53 rules.</vt:lpstr>
      <vt:lpstr>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Café Chain Analysis</dc:title>
  <dc:creator/>
  <cp:lastModifiedBy>Sinduja Sathyaram</cp:lastModifiedBy>
  <cp:revision>8</cp:revision>
  <dcterms:created xsi:type="dcterms:W3CDTF">2022-05-07T10:58:53Z</dcterms:created>
  <dcterms:modified xsi:type="dcterms:W3CDTF">2022-05-09T17:23:40Z</dcterms:modified>
</cp:coreProperties>
</file>