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8" r:id="rId3"/>
    <p:sldId id="259" r:id="rId4"/>
    <p:sldId id="262" r:id="rId5"/>
    <p:sldId id="284" r:id="rId6"/>
    <p:sldId id="315" r:id="rId7"/>
    <p:sldId id="316" r:id="rId8"/>
    <p:sldId id="322" r:id="rId9"/>
    <p:sldId id="318" r:id="rId10"/>
    <p:sldId id="317" r:id="rId11"/>
    <p:sldId id="319" r:id="rId12"/>
    <p:sldId id="301" r:id="rId13"/>
    <p:sldId id="302" r:id="rId14"/>
    <p:sldId id="303" r:id="rId15"/>
    <p:sldId id="305" r:id="rId16"/>
    <p:sldId id="307" r:id="rId17"/>
    <p:sldId id="308" r:id="rId18"/>
    <p:sldId id="309" r:id="rId19"/>
    <p:sldId id="310" r:id="rId20"/>
    <p:sldId id="311" r:id="rId21"/>
    <p:sldId id="295" r:id="rId22"/>
    <p:sldId id="260" r:id="rId23"/>
    <p:sldId id="285" r:id="rId24"/>
    <p:sldId id="286" r:id="rId25"/>
    <p:sldId id="280" r:id="rId26"/>
  </p:sldIdLst>
  <p:sldSz cx="9144000" cy="5143500" type="screen16x9"/>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5">
          <p15:clr>
            <a:srgbClr val="A4A3A4"/>
          </p15:clr>
        </p15:guide>
        <p15:guide id="2" pos="2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66"/>
    <a:srgbClr val="FF9933"/>
    <a:srgbClr val="FFFF99"/>
    <a:srgbClr val="FF6600"/>
    <a:srgbClr val="FF3300"/>
    <a:srgbClr val="33CCCC"/>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531A9E-E1B3-44DA-928A-E14088D61A3E}">
  <a:tblStyle styleId="{ED531A9E-E1B3-44DA-928A-E14088D61A3E}"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howGuides="1">
      <p:cViewPr varScale="1">
        <p:scale>
          <a:sx n="96" d="100"/>
          <a:sy n="96" d="100"/>
        </p:scale>
        <p:origin x="540" y="732"/>
      </p:cViewPr>
      <p:guideLst>
        <p:guide orient="horz" pos="1575"/>
        <p:guide pos="2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79768" y="4715153"/>
            <a:ext cx="5438139" cy="4466987"/>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334147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9549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342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143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18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8105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012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403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080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8042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2052" name="Picture 4" descr="C:\Users\interinfo\Desktop\OG9KNK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4544" y="-308570"/>
            <a:ext cx="9846837" cy="6564560"/>
          </a:xfrm>
          <a:prstGeom prst="rect">
            <a:avLst/>
          </a:prstGeom>
          <a:noFill/>
          <a:extLst>
            <a:ext uri="{909E8E84-426E-40DD-AFC4-6F175D3DCCD1}">
              <a14:hiddenFill xmlns:a14="http://schemas.microsoft.com/office/drawing/2010/main">
                <a:solidFill>
                  <a:srgbClr val="FFFFFF"/>
                </a:solidFill>
              </a14:hiddenFill>
            </a:ext>
          </a:extLst>
        </p:spPr>
      </p:pic>
      <p:sp>
        <p:nvSpPr>
          <p:cNvPr id="9" name="Shape 9"/>
          <p:cNvSpPr/>
          <p:nvPr/>
        </p:nvSpPr>
        <p:spPr>
          <a:xfrm>
            <a:off x="7246220" y="493442"/>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1279284"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2255425" y="1991825"/>
            <a:ext cx="4633199" cy="1159799"/>
          </a:xfrm>
          <a:prstGeom prst="rect">
            <a:avLst/>
          </a:prstGeom>
        </p:spPr>
        <p:txBody>
          <a:bodyPr lIns="91425" tIns="91425" rIns="91425" bIns="91425" anchor="ctr" anchorCtr="0"/>
          <a:lstStyle>
            <a:lvl1pPr lvl="0" algn="ctr">
              <a:spcBef>
                <a:spcPts val="0"/>
              </a:spcBef>
              <a:buSzPct val="100000"/>
              <a:defRPr sz="4800">
                <a:latin typeface="微軟正黑體 Light" panose="020B0304030504040204" pitchFamily="34" charset="-120"/>
                <a:ea typeface="微軟正黑體 Light" panose="020B0304030504040204" pitchFamily="34" charset="-120"/>
                <a:cs typeface="微軟正黑體 Light" panose="020B0304030504040204" pitchFamily="34" charset="-120"/>
              </a:defRPr>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dirty="0"/>
          </a:p>
        </p:txBody>
      </p:sp>
      <p:sp>
        <p:nvSpPr>
          <p:cNvPr id="12" name="Shape 12"/>
          <p:cNvSpPr/>
          <p:nvPr/>
        </p:nvSpPr>
        <p:spPr>
          <a:xfrm>
            <a:off x="-689544" y="-802605"/>
            <a:ext cx="2609610" cy="2609610"/>
          </a:xfrm>
          <a:prstGeom prst="donut">
            <a:avLst>
              <a:gd name="adj" fmla="val 29778"/>
            </a:avLst>
          </a:prstGeom>
          <a:solidFill>
            <a:srgbClr val="00D1C6">
              <a:alpha val="50000"/>
            </a:srgb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971600" y="1491630"/>
            <a:ext cx="576064" cy="576064"/>
          </a:xfrm>
          <a:prstGeom prst="ellipse">
            <a:avLst/>
          </a:prstGeom>
          <a:solidFill>
            <a:srgbClr val="00ACC3">
              <a:alpha val="7000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7184345" y="3887951"/>
            <a:ext cx="2284199" cy="2284199"/>
          </a:xfrm>
          <a:prstGeom prst="donut">
            <a:avLst>
              <a:gd name="adj" fmla="val 11909"/>
            </a:avLst>
          </a:prstGeom>
          <a:solidFill>
            <a:srgbClr val="F8BB00">
              <a:alpha val="60000"/>
            </a:srgb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199945" y="3232184"/>
            <a:ext cx="627639" cy="627639"/>
          </a:xfrm>
          <a:prstGeom prst="ellipse">
            <a:avLst/>
          </a:prstGeom>
          <a:solidFill>
            <a:srgbClr val="BBCD00">
              <a:alpha val="58000"/>
            </a:srgb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452272" y="4966045"/>
            <a:ext cx="1206105" cy="1206105"/>
          </a:xfrm>
          <a:prstGeom prst="donut">
            <a:avLst>
              <a:gd name="adj" fmla="val 42915"/>
            </a:avLst>
          </a:prstGeom>
          <a:solidFill>
            <a:srgbClr val="92D050">
              <a:alpha val="75000"/>
            </a:srgb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8875713" y="2482975"/>
            <a:ext cx="304799" cy="304799"/>
          </a:xfrm>
          <a:prstGeom prst="ellipse">
            <a:avLst/>
          </a:prstGeom>
          <a:solidFill>
            <a:srgbClr val="E8004C">
              <a:alpha val="85000"/>
            </a:srgbClr>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7665796" y="-452586"/>
            <a:ext cx="1370700" cy="1370700"/>
          </a:xfrm>
          <a:prstGeom prst="ellipse">
            <a:avLst/>
          </a:prstGeom>
          <a:solidFill>
            <a:srgbClr val="BBCD00">
              <a:alpha val="80000"/>
            </a:srgb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8788502" y="811588"/>
            <a:ext cx="657600" cy="657600"/>
          </a:xfrm>
          <a:prstGeom prst="ellipse">
            <a:avLst/>
          </a:prstGeom>
          <a:solidFill>
            <a:srgbClr val="65BB48">
              <a:alpha val="40000"/>
            </a:srgbClr>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122175" y="2933250"/>
            <a:ext cx="1177500" cy="1177500"/>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8693952" y="717038"/>
            <a:ext cx="846600" cy="8466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1125540" y="4021834"/>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705968" y="3651870"/>
            <a:ext cx="978600" cy="978600"/>
          </a:xfrm>
          <a:prstGeom prst="ellipse">
            <a:avLst/>
          </a:prstGeom>
          <a:solidFill>
            <a:srgbClr val="ED4A00">
              <a:alpha val="90000"/>
            </a:srgbClr>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9512" y="66450"/>
            <a:ext cx="871499" cy="8714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5"/>
        <p:cNvGrpSpPr/>
        <p:nvPr/>
      </p:nvGrpSpPr>
      <p:grpSpPr>
        <a:xfrm>
          <a:off x="0" y="0"/>
          <a:ext cx="0" cy="0"/>
          <a:chOff x="0" y="0"/>
          <a:chExt cx="0" cy="0"/>
        </a:xfrm>
      </p:grpSpPr>
      <p:sp>
        <p:nvSpPr>
          <p:cNvPr id="26" name="Shape 26"/>
          <p:cNvSpPr/>
          <p:nvPr/>
        </p:nvSpPr>
        <p:spPr>
          <a:xfrm>
            <a:off x="3058200" y="-295450"/>
            <a:ext cx="3027599" cy="30278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ctrTitle"/>
          </p:nvPr>
        </p:nvSpPr>
        <p:spPr>
          <a:xfrm>
            <a:off x="1773750" y="2421550"/>
            <a:ext cx="5596499" cy="1159799"/>
          </a:xfrm>
          <a:prstGeom prst="rect">
            <a:avLst/>
          </a:prstGeom>
        </p:spPr>
        <p:txBody>
          <a:bodyPr lIns="91425" tIns="91425" rIns="91425" bIns="91425" anchor="b" anchorCtr="0"/>
          <a:lstStyle>
            <a:lvl1pPr lvl="0" algn="ctr" rtl="0">
              <a:spcBef>
                <a:spcPts val="0"/>
              </a:spcBef>
              <a:buSzPct val="100000"/>
              <a:defRPr sz="3600">
                <a:latin typeface="微軟正黑體 Light" panose="020B0304030504040204" pitchFamily="34" charset="-120"/>
                <a:ea typeface="微軟正黑體 Light" panose="020B0304030504040204" pitchFamily="34" charset="-120"/>
                <a:cs typeface="微軟正黑體 Light" panose="020B0304030504040204" pitchFamily="34" charset="-120"/>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dirty="0"/>
          </a:p>
        </p:txBody>
      </p:sp>
      <p:sp>
        <p:nvSpPr>
          <p:cNvPr id="28" name="Shape 28"/>
          <p:cNvSpPr txBox="1">
            <a:spLocks noGrp="1"/>
          </p:cNvSpPr>
          <p:nvPr>
            <p:ph type="subTitle" idx="1"/>
          </p:nvPr>
        </p:nvSpPr>
        <p:spPr>
          <a:xfrm>
            <a:off x="1773750" y="3449654"/>
            <a:ext cx="5596499" cy="784799"/>
          </a:xfrm>
          <a:prstGeom prst="rect">
            <a:avLst/>
          </a:prstGeom>
        </p:spPr>
        <p:txBody>
          <a:bodyPr lIns="91425" tIns="91425" rIns="91425" bIns="91425" anchor="t" anchorCtr="0"/>
          <a:lstStyle>
            <a:lvl1pPr lvl="0" algn="ctr" rtl="0">
              <a:spcBef>
                <a:spcPts val="0"/>
              </a:spcBef>
              <a:buClr>
                <a:srgbClr val="A1BECC"/>
              </a:buClr>
              <a:buNone/>
              <a:defRPr b="1">
                <a:solidFill>
                  <a:srgbClr val="A1BECC"/>
                </a:solidFill>
                <a:latin typeface="微軟正黑體 Light" panose="020B0304030504040204" pitchFamily="34" charset="-120"/>
                <a:ea typeface="微軟正黑體 Light" panose="020B0304030504040204" pitchFamily="34" charset="-120"/>
                <a:cs typeface="微軟正黑體 Light" panose="020B0304030504040204" pitchFamily="34" charset="-120"/>
              </a:defRPr>
            </a:lvl1pPr>
            <a:lvl2pPr lvl="1" algn="ctr" rtl="0">
              <a:spcBef>
                <a:spcPts val="0"/>
              </a:spcBef>
              <a:buClr>
                <a:srgbClr val="A1BECC"/>
              </a:buClr>
              <a:buSzPct val="100000"/>
              <a:buNone/>
              <a:defRPr sz="3000" b="1">
                <a:solidFill>
                  <a:srgbClr val="A1BECC"/>
                </a:solidFill>
              </a:defRPr>
            </a:lvl2pPr>
            <a:lvl3pPr lvl="2" algn="ctr" rtl="0">
              <a:spcBef>
                <a:spcPts val="0"/>
              </a:spcBef>
              <a:buClr>
                <a:srgbClr val="A1BECC"/>
              </a:buClr>
              <a:buSzPct val="100000"/>
              <a:buNone/>
              <a:defRPr sz="3000" b="1">
                <a:solidFill>
                  <a:srgbClr val="A1BECC"/>
                </a:solidFill>
              </a:defRPr>
            </a:lvl3pPr>
            <a:lvl4pPr lvl="3" algn="ctr" rtl="0">
              <a:spcBef>
                <a:spcPts val="0"/>
              </a:spcBef>
              <a:buClr>
                <a:srgbClr val="A1BECC"/>
              </a:buClr>
              <a:buSzPct val="100000"/>
              <a:buNone/>
              <a:defRPr sz="3000" b="1">
                <a:solidFill>
                  <a:srgbClr val="A1BECC"/>
                </a:solidFill>
              </a:defRPr>
            </a:lvl4pPr>
            <a:lvl5pPr lvl="4" algn="ctr" rtl="0">
              <a:spcBef>
                <a:spcPts val="0"/>
              </a:spcBef>
              <a:buClr>
                <a:srgbClr val="A1BECC"/>
              </a:buClr>
              <a:buSzPct val="100000"/>
              <a:buNone/>
              <a:defRPr sz="3000" b="1">
                <a:solidFill>
                  <a:srgbClr val="A1BECC"/>
                </a:solidFill>
              </a:defRPr>
            </a:lvl5pPr>
            <a:lvl6pPr lvl="5" algn="ctr" rtl="0">
              <a:spcBef>
                <a:spcPts val="0"/>
              </a:spcBef>
              <a:buClr>
                <a:srgbClr val="A1BECC"/>
              </a:buClr>
              <a:buSzPct val="100000"/>
              <a:buNone/>
              <a:defRPr sz="3000" b="1">
                <a:solidFill>
                  <a:srgbClr val="A1BECC"/>
                </a:solidFill>
              </a:defRPr>
            </a:lvl6pPr>
            <a:lvl7pPr lvl="6" algn="ctr" rtl="0">
              <a:spcBef>
                <a:spcPts val="0"/>
              </a:spcBef>
              <a:buClr>
                <a:srgbClr val="A1BECC"/>
              </a:buClr>
              <a:buSzPct val="100000"/>
              <a:buNone/>
              <a:defRPr sz="3000" b="1">
                <a:solidFill>
                  <a:srgbClr val="A1BECC"/>
                </a:solidFill>
              </a:defRPr>
            </a:lvl7pPr>
            <a:lvl8pPr lvl="7" algn="ctr" rtl="0">
              <a:spcBef>
                <a:spcPts val="0"/>
              </a:spcBef>
              <a:buClr>
                <a:srgbClr val="A1BECC"/>
              </a:buClr>
              <a:buSzPct val="100000"/>
              <a:buNone/>
              <a:defRPr sz="3000" b="1">
                <a:solidFill>
                  <a:srgbClr val="A1BECC"/>
                </a:solidFill>
              </a:defRPr>
            </a:lvl8pPr>
            <a:lvl9pPr lvl="8" algn="ctr" rtl="0">
              <a:spcBef>
                <a:spcPts val="0"/>
              </a:spcBef>
              <a:buClr>
                <a:srgbClr val="A1BECC"/>
              </a:buClr>
              <a:buSzPct val="100000"/>
              <a:buNone/>
              <a:defRPr sz="3000" b="1">
                <a:solidFill>
                  <a:srgbClr val="A1BECC"/>
                </a:solidFill>
              </a:defRPr>
            </a:lvl9pPr>
          </a:lstStyle>
          <a:p>
            <a:endParaRPr/>
          </a:p>
        </p:txBody>
      </p:sp>
      <p:sp>
        <p:nvSpPr>
          <p:cNvPr id="29" name="Shape 29"/>
          <p:cNvSpPr/>
          <p:nvPr/>
        </p:nvSpPr>
        <p:spPr>
          <a:xfrm>
            <a:off x="1414537" y="3988225"/>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7630150" y="2469625"/>
            <a:ext cx="2347200" cy="2347200"/>
          </a:xfrm>
          <a:prstGeom prst="donut">
            <a:avLst>
              <a:gd name="adj" fmla="val 29778"/>
            </a:avLst>
          </a:prstGeom>
          <a:solidFill>
            <a:srgbClr val="00ACC3">
              <a:alpha val="8667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376550" y="1139200"/>
            <a:ext cx="978600" cy="9786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240275" y="4662700"/>
            <a:ext cx="657600" cy="6576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231175" y="-571700"/>
            <a:ext cx="2284199" cy="2284199"/>
          </a:xfrm>
          <a:prstGeom prst="donut">
            <a:avLst>
              <a:gd name="adj" fmla="val 11909"/>
            </a:avLst>
          </a:prstGeom>
          <a:solidFill>
            <a:srgbClr val="ED4A00">
              <a:alpha val="8667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7507625" y="917475"/>
            <a:ext cx="657600" cy="6576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8065925" y="-295450"/>
            <a:ext cx="1207799" cy="1207799"/>
          </a:xfrm>
          <a:prstGeom prst="donut">
            <a:avLst>
              <a:gd name="adj" fmla="val 42915"/>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a:off x="1417200" y="2052650"/>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a:off x="180500" y="4023250"/>
            <a:ext cx="1370700" cy="13707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246046" y="3365546"/>
            <a:ext cx="455999" cy="455999"/>
          </a:xfrm>
          <a:prstGeom prst="ellipse">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7072325" y="4494725"/>
            <a:ext cx="993600" cy="9932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7370250" y="780100"/>
            <a:ext cx="932399" cy="932399"/>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180500" y="3300000"/>
            <a:ext cx="586800" cy="5868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7733375" y="467300"/>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98175" y="-204700"/>
            <a:ext cx="1550100" cy="1550100"/>
          </a:xfrm>
          <a:prstGeom prst="ellipse">
            <a:avLst/>
          </a:prstGeom>
          <a:noFill/>
          <a:ln w="9525" cap="flat" cmpd="sng">
            <a:solidFill>
              <a:srgbClr val="E8004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4"/>
        <p:cNvGrpSpPr/>
        <p:nvPr/>
      </p:nvGrpSpPr>
      <p:grpSpPr>
        <a:xfrm>
          <a:off x="0" y="0"/>
          <a:ext cx="0" cy="0"/>
          <a:chOff x="0" y="0"/>
          <a:chExt cx="0" cy="0"/>
        </a:xfrm>
      </p:grpSpPr>
      <p:sp>
        <p:nvSpPr>
          <p:cNvPr id="45" name="Shape 45"/>
          <p:cNvSpPr/>
          <p:nvPr/>
        </p:nvSpPr>
        <p:spPr>
          <a:xfrm>
            <a:off x="1197475"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8334450" y="4139625"/>
            <a:ext cx="424799" cy="42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308287" y="-1078650"/>
            <a:ext cx="2347200" cy="2347200"/>
          </a:xfrm>
          <a:prstGeom prst="donut">
            <a:avLst>
              <a:gd name="adj" fmla="val 17100"/>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4047750" y="805125"/>
            <a:ext cx="1048500" cy="10485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body" idx="1"/>
          </p:nvPr>
        </p:nvSpPr>
        <p:spPr>
          <a:xfrm>
            <a:off x="1880850" y="1920300"/>
            <a:ext cx="5382300" cy="2079599"/>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a:spcBef>
                <a:spcPts val="0"/>
              </a:spcBef>
              <a:defRPr/>
            </a:lvl9pPr>
          </a:lstStyle>
          <a:p>
            <a:endParaRPr dirty="0"/>
          </a:p>
        </p:txBody>
      </p:sp>
      <p:sp>
        <p:nvSpPr>
          <p:cNvPr id="50" name="Shape 50"/>
          <p:cNvSpPr txBox="1"/>
          <p:nvPr/>
        </p:nvSpPr>
        <p:spPr>
          <a:xfrm>
            <a:off x="3593400" y="781368"/>
            <a:ext cx="1957200" cy="653699"/>
          </a:xfrm>
          <a:prstGeom prst="rect">
            <a:avLst/>
          </a:prstGeom>
          <a:noFill/>
          <a:ln>
            <a:noFill/>
          </a:ln>
        </p:spPr>
        <p:txBody>
          <a:bodyPr lIns="91425" tIns="91425" rIns="91425" bIns="91425" anchor="t" anchorCtr="0">
            <a:noAutofit/>
          </a:bodyPr>
          <a:lstStyle/>
          <a:p>
            <a:pPr lvl="0" algn="ctr">
              <a:spcBef>
                <a:spcPts val="0"/>
              </a:spcBef>
              <a:buNone/>
            </a:pPr>
            <a:r>
              <a:rPr lang="en" sz="9600">
                <a:solidFill>
                  <a:srgbClr val="FFFFFF"/>
                </a:solidFill>
                <a:latin typeface="Nixie One"/>
                <a:ea typeface="Nixie One"/>
                <a:cs typeface="Nixie One"/>
                <a:sym typeface="Nixie One"/>
              </a:rPr>
              <a:t>“</a:t>
            </a:r>
          </a:p>
        </p:txBody>
      </p:sp>
      <p:sp>
        <p:nvSpPr>
          <p:cNvPr id="51" name="Shape 51"/>
          <p:cNvSpPr/>
          <p:nvPr/>
        </p:nvSpPr>
        <p:spPr>
          <a:xfrm>
            <a:off x="229225" y="2988350"/>
            <a:ext cx="802799" cy="803099"/>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442225" y="3999900"/>
            <a:ext cx="1695899" cy="1695899"/>
          </a:xfrm>
          <a:prstGeom prst="donut">
            <a:avLst>
              <a:gd name="adj" fmla="val 10084"/>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1334025" y="-231725"/>
            <a:ext cx="1666799" cy="1666799"/>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550525" y="710300"/>
            <a:ext cx="481500" cy="481800"/>
          </a:xfrm>
          <a:prstGeom prst="donut">
            <a:avLst>
              <a:gd name="adj" fmla="val 3727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1032025" y="3791450"/>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1217050" y="1311325"/>
            <a:ext cx="304799" cy="304799"/>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7744475" y="1473300"/>
            <a:ext cx="1048500" cy="10485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8050675" y="2042175"/>
            <a:ext cx="1520099" cy="1520099"/>
          </a:xfrm>
          <a:prstGeom prst="donut">
            <a:avLst>
              <a:gd name="adj" fmla="val 5022"/>
            </a:avLst>
          </a:prstGeom>
          <a:solidFill>
            <a:srgbClr val="ED4A00">
              <a:alpha val="86670"/>
            </a:srgbClr>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7969775" y="3713850"/>
            <a:ext cx="597900" cy="598199"/>
          </a:xfrm>
          <a:prstGeom prst="donut">
            <a:avLst>
              <a:gd name="adj" fmla="val 43984"/>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8608775" y="1192100"/>
            <a:ext cx="184200" cy="184200"/>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 column + image">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0" y="909050"/>
            <a:ext cx="3639599" cy="641099"/>
          </a:xfrm>
          <a:prstGeom prst="rect">
            <a:avLst/>
          </a:prstGeom>
        </p:spPr>
        <p:txBody>
          <a:bodyPr lIns="91425" tIns="91425" rIns="91425" bIns="91425" anchor="b" anchorCtr="0"/>
          <a:lstStyle>
            <a:lvl1pPr lvl="0" rtl="0">
              <a:spcBef>
                <a:spcPts val="0"/>
              </a:spcBef>
              <a:defRPr>
                <a:latin typeface="微軟正黑體 Light" panose="020B0304030504040204" pitchFamily="34" charset="-120"/>
                <a:ea typeface="微軟正黑體 Light" panose="020B0304030504040204" pitchFamily="34" charset="-120"/>
                <a:cs typeface="微軟正黑體 Light" panose="020B0304030504040204" pitchFamily="34" charset="-120"/>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4572000" y="1525754"/>
            <a:ext cx="3639599" cy="2786099"/>
          </a:xfrm>
          <a:prstGeom prst="rect">
            <a:avLst/>
          </a:prstGeom>
        </p:spPr>
        <p:txBody>
          <a:bodyPr lIns="91425" tIns="91425" rIns="91425" bIns="91425" anchor="t" anchorCtr="0"/>
          <a:lstStyle>
            <a:lvl1pPr lvl="0" rtl="0">
              <a:spcBef>
                <a:spcPts val="0"/>
              </a:spcBef>
              <a:buSzPct val="100000"/>
              <a:defRPr sz="2000">
                <a:latin typeface="微軟正黑體 Light" panose="020B0304030504040204" pitchFamily="34" charset="-120"/>
                <a:ea typeface="微軟正黑體 Light" panose="020B0304030504040204" pitchFamily="34" charset="-120"/>
                <a:cs typeface="微軟正黑體 Light" panose="020B0304030504040204" pitchFamily="34" charset="-120"/>
              </a:defRPr>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dirty="0"/>
          </a:p>
        </p:txBody>
      </p:sp>
      <p:sp>
        <p:nvSpPr>
          <p:cNvPr id="81" name="Shape 81"/>
          <p:cNvSpPr/>
          <p:nvPr/>
        </p:nvSpPr>
        <p:spPr>
          <a:xfrm>
            <a:off x="580275" y="751950"/>
            <a:ext cx="3639599" cy="3639599"/>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295650" y="-356450"/>
            <a:ext cx="1057800" cy="10578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2836600" y="179825"/>
            <a:ext cx="978600" cy="978600"/>
          </a:xfrm>
          <a:prstGeom prst="donut">
            <a:avLst>
              <a:gd name="adj" fmla="val 39527"/>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465975" y="3692750"/>
            <a:ext cx="1019400" cy="10194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85375" y="4559750"/>
            <a:ext cx="361499" cy="361499"/>
          </a:xfrm>
          <a:prstGeom prst="donut">
            <a:avLst>
              <a:gd name="adj" fmla="val 29951"/>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2364800" y="346950"/>
            <a:ext cx="274199" cy="273900"/>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472600" y="-533400"/>
            <a:ext cx="1411800" cy="1411800"/>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2899000" y="242225"/>
            <a:ext cx="853799" cy="853799"/>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1061150" y="142950"/>
            <a:ext cx="538499" cy="5381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p:nvPr/>
        </p:nvSpPr>
        <p:spPr>
          <a:xfrm>
            <a:off x="419100"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a:off x="-164200" y="686175"/>
            <a:ext cx="550500" cy="5505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100425" y="-196925"/>
            <a:ext cx="741599" cy="741599"/>
          </a:xfrm>
          <a:prstGeom prst="donut">
            <a:avLst>
              <a:gd name="adj" fmla="val 37879"/>
            </a:avLst>
          </a:prstGeom>
          <a:solidFill>
            <a:srgbClr val="00ACC3">
              <a:alpha val="86670"/>
            </a:srgbClr>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419100" y="686175"/>
            <a:ext cx="188100" cy="1881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9" name="Shape 169"/>
          <p:cNvSpPr/>
          <p:nvPr/>
        </p:nvSpPr>
        <p:spPr>
          <a:xfrm>
            <a:off x="741750" y="4449750"/>
            <a:ext cx="397499" cy="397499"/>
          </a:xfrm>
          <a:prstGeom prst="donut">
            <a:avLst>
              <a:gd name="adj" fmla="val 875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956300" y="4058696"/>
            <a:ext cx="287100" cy="2871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64200" y="4277700"/>
            <a:ext cx="741599" cy="741599"/>
          </a:xfrm>
          <a:prstGeom prst="donut">
            <a:avLst>
              <a:gd name="adj" fmla="val 39163"/>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8568725" y="4717500"/>
            <a:ext cx="508499" cy="5084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8077475" y="224125"/>
            <a:ext cx="304799" cy="304799"/>
          </a:xfrm>
          <a:prstGeom prst="donut">
            <a:avLst>
              <a:gd name="adj" fmla="val 30568"/>
            </a:avLst>
          </a:prstGeom>
          <a:solidFill>
            <a:srgbClr val="65BB48">
              <a:alpha val="86670"/>
            </a:srgbClr>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8553248" y="328373"/>
            <a:ext cx="585599" cy="5855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8876350" y="1187325"/>
            <a:ext cx="447000" cy="4470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a:off x="100425" y="3830625"/>
            <a:ext cx="304799" cy="30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178"/>
        <p:cNvGrpSpPr/>
        <p:nvPr/>
      </p:nvGrpSpPr>
      <p:grpSpPr>
        <a:xfrm>
          <a:off x="0" y="0"/>
          <a:ext cx="0" cy="0"/>
          <a:chOff x="0" y="0"/>
          <a:chExt cx="0" cy="0"/>
        </a:xfrm>
      </p:grpSpPr>
      <p:sp>
        <p:nvSpPr>
          <p:cNvPr id="179" name="Shape 179"/>
          <p:cNvSpPr/>
          <p:nvPr/>
        </p:nvSpPr>
        <p:spPr>
          <a:xfrm>
            <a:off x="419100"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5875" y="909050"/>
            <a:ext cx="5275499" cy="641099"/>
          </a:xfrm>
          <a:prstGeom prst="rect">
            <a:avLst/>
          </a:prstGeom>
          <a:noFill/>
          <a:ln>
            <a:noFill/>
          </a:ln>
        </p:spPr>
        <p:txBody>
          <a:bodyPr lIns="91425" tIns="91425" rIns="91425" bIns="91425" anchor="b" anchorCtr="0"/>
          <a:lstStyle>
            <a:lvl1pPr lv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2935875" y="1525757"/>
            <a:ext cx="5275499" cy="2786099"/>
          </a:xfrm>
          <a:prstGeom prst="rect">
            <a:avLst/>
          </a:prstGeom>
          <a:noFill/>
          <a:ln>
            <a:noFill/>
          </a:ln>
        </p:spPr>
        <p:txBody>
          <a:bodyPr lIns="91425" tIns="91425" rIns="91425" bIns="91425" anchor="t" anchorCtr="0"/>
          <a:lstStyle>
            <a:lvl1pPr lv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4pPr>
            <a:lvl5pPr lvl="4">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5pPr>
            <a:lvl6pPr lvl="5">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6pPr>
            <a:lvl7pPr lvl="6">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7pPr>
            <a:lvl8pPr lvl="7">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8pPr>
            <a:lvl9pPr lvl="8">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187624" y="835887"/>
            <a:ext cx="6768752" cy="1159799"/>
          </a:xfrm>
          <a:prstGeom prst="rect">
            <a:avLst/>
          </a:prstGeom>
        </p:spPr>
        <p:txBody>
          <a:bodyPr lIns="91425" tIns="91425" rIns="91425" bIns="91425" anchor="ctr" anchorCtr="0">
            <a:noAutofit/>
          </a:bodyPr>
          <a:lstStyle/>
          <a:p>
            <a:pPr lvl="0">
              <a:spcBef>
                <a:spcPts val="0"/>
              </a:spcBef>
              <a:buNone/>
            </a:pPr>
            <a:r>
              <a:rPr lang="en-US" altLang="zh-TW" sz="7000" b="1" i="1" dirty="0" smtClean="0">
                <a:solidFill>
                  <a:srgbClr val="FF66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QQ</a:t>
            </a:r>
            <a:r>
              <a:rPr lang="zh-TW" altLang="en-US" sz="9500" b="1" i="1" dirty="0" smtClean="0">
                <a:solidFill>
                  <a:srgbClr val="FFC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食</a:t>
            </a:r>
            <a:r>
              <a:rPr lang="zh-TW" altLang="en-US" sz="7000" b="1" i="1" dirty="0">
                <a:solidFill>
                  <a:srgbClr val="FF66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神大</a:t>
            </a:r>
            <a:r>
              <a:rPr lang="zh-TW" altLang="en-US" sz="7000" b="1" i="1" dirty="0" smtClean="0">
                <a:solidFill>
                  <a:srgbClr val="FF66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當家</a:t>
            </a:r>
            <a:endParaRPr lang="en" sz="7000" b="1" i="1" dirty="0">
              <a:solidFill>
                <a:srgbClr val="FF66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6" name="Shape 184"/>
          <p:cNvSpPr txBox="1">
            <a:spLocks/>
          </p:cNvSpPr>
          <p:nvPr/>
        </p:nvSpPr>
        <p:spPr>
          <a:xfrm>
            <a:off x="1871700" y="2139702"/>
            <a:ext cx="5400600" cy="100811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r>
              <a:rPr lang="zh-TW" altLang="en-US" sz="4500" spc="300" dirty="0" smtClean="0">
                <a:solidFill>
                  <a:srgbClr val="FFC000"/>
                </a:solidFill>
                <a:latin typeface="微軟正黑體" panose="020B0604030504040204" pitchFamily="34" charset="-120"/>
                <a:ea typeface="微軟正黑體" panose="020B0604030504040204" pitchFamily="34" charset="-120"/>
              </a:rPr>
              <a:t>架構規劃提案</a:t>
            </a:r>
            <a:endParaRPr lang="en" sz="4500" spc="300" dirty="0">
              <a:solidFill>
                <a:srgbClr val="FFC000"/>
              </a:solidFill>
              <a:latin typeface="微軟正黑體" panose="020B0604030504040204" pitchFamily="34" charset="-120"/>
              <a:ea typeface="微軟正黑體" panose="020B0604030504040204" pitchFamily="34" charset="-120"/>
            </a:endParaRPr>
          </a:p>
        </p:txBody>
      </p:sp>
      <p:sp>
        <p:nvSpPr>
          <p:cNvPr id="7" name="Shape 184"/>
          <p:cNvSpPr txBox="1">
            <a:spLocks/>
          </p:cNvSpPr>
          <p:nvPr/>
        </p:nvSpPr>
        <p:spPr>
          <a:xfrm>
            <a:off x="6012160" y="3003798"/>
            <a:ext cx="3312368" cy="5799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pPr algn="r"/>
            <a:r>
              <a:rPr lang="en-US" altLang="zh-TW" sz="2000" b="1" dirty="0" smtClean="0">
                <a:solidFill>
                  <a:srgbClr val="FFC000"/>
                </a:solidFill>
                <a:effectLst>
                  <a:outerShdw blurRad="38100" dist="38100" dir="2700000" algn="tl">
                    <a:srgbClr val="000000">
                      <a:alpha val="43137"/>
                    </a:srgbClr>
                  </a:outerShdw>
                </a:effectLst>
                <a:latin typeface="Varela Round"/>
                <a:ea typeface="Varela Round"/>
                <a:cs typeface="Varela Round"/>
                <a:sym typeface="Varela Round"/>
              </a:rPr>
              <a:t>2017.04.12 </a:t>
            </a:r>
            <a:r>
              <a:rPr lang="zh-TW" altLang="en-US" sz="2000" b="1" dirty="0" smtClean="0">
                <a:solidFill>
                  <a:srgbClr val="FFC000"/>
                </a:solidFill>
                <a:effectLst>
                  <a:outerShdw blurRad="38100" dist="38100" dir="2700000" algn="tl">
                    <a:srgbClr val="000000">
                      <a:alpha val="43137"/>
                    </a:srgbClr>
                  </a:outerShdw>
                </a:effectLst>
                <a:latin typeface="Varela Round"/>
                <a:ea typeface="Varela Round"/>
                <a:cs typeface="Varela Round"/>
                <a:sym typeface="Varela Round"/>
              </a:rPr>
              <a:t>行</a:t>
            </a:r>
            <a:r>
              <a:rPr lang="zh-TW" altLang="en-US" sz="2000" b="1" dirty="0">
                <a:solidFill>
                  <a:srgbClr val="FFC000"/>
                </a:solidFill>
                <a:effectLst>
                  <a:outerShdw blurRad="38100" dist="38100" dir="2700000" algn="tl">
                    <a:srgbClr val="000000">
                      <a:alpha val="43137"/>
                    </a:srgbClr>
                  </a:outerShdw>
                </a:effectLst>
                <a:latin typeface="Varela Round"/>
                <a:ea typeface="Varela Round"/>
                <a:cs typeface="Varela Round"/>
                <a:sym typeface="Varela Round"/>
              </a:rPr>
              <a:t>企部 </a:t>
            </a:r>
            <a:r>
              <a:rPr lang="en-US" altLang="zh-TW" sz="2000" b="1" dirty="0" err="1">
                <a:solidFill>
                  <a:srgbClr val="FFC000"/>
                </a:solidFill>
                <a:effectLst>
                  <a:outerShdw blurRad="38100" dist="38100" dir="2700000" algn="tl">
                    <a:srgbClr val="000000">
                      <a:alpha val="43137"/>
                    </a:srgbClr>
                  </a:outerShdw>
                </a:effectLst>
                <a:latin typeface="Varela Round"/>
                <a:ea typeface="Varela Round"/>
                <a:cs typeface="Varela Round"/>
                <a:sym typeface="Varela Round"/>
              </a:rPr>
              <a:t>Sindy</a:t>
            </a:r>
            <a:endParaRPr lang="en" sz="2000" b="1" dirty="0">
              <a:solidFill>
                <a:srgbClr val="FFC000"/>
              </a:solidFill>
              <a:effectLst>
                <a:outerShdw blurRad="38100" dist="38100" dir="2700000" algn="tl">
                  <a:srgbClr val="000000">
                    <a:alpha val="43137"/>
                  </a:srgbClr>
                </a:outerShdw>
              </a:effectLst>
              <a:latin typeface="Varela Round"/>
              <a:ea typeface="Varela Round"/>
              <a:cs typeface="Varela Round"/>
              <a:sym typeface="Varela Round"/>
            </a:endParaRPr>
          </a:p>
        </p:txBody>
      </p:sp>
      <p:sp>
        <p:nvSpPr>
          <p:cNvPr id="2" name="文字方塊 1"/>
          <p:cNvSpPr txBox="1"/>
          <p:nvPr/>
        </p:nvSpPr>
        <p:spPr>
          <a:xfrm>
            <a:off x="6444208" y="771550"/>
            <a:ext cx="1492716" cy="353943"/>
          </a:xfrm>
          <a:prstGeom prst="rect">
            <a:avLst/>
          </a:prstGeom>
          <a:noFill/>
        </p:spPr>
        <p:txBody>
          <a:bodyPr wrap="none" rtlCol="0">
            <a:spAutoFit/>
          </a:bodyPr>
          <a:lstStyle/>
          <a:p>
            <a:r>
              <a:rPr lang="zh-TW" altLang="en-US" sz="1700" dirty="0">
                <a:solidFill>
                  <a:srgbClr val="FFC000"/>
                </a:solidFill>
                <a:latin typeface="微軟正黑體" panose="020B0604030504040204" pitchFamily="34" charset="-120"/>
                <a:ea typeface="微軟正黑體" panose="020B0604030504040204" pitchFamily="34" charset="-120"/>
                <a:cs typeface="微軟正黑體 Light" panose="020B0304030504040204" pitchFamily="34" charset="-120"/>
              </a:rPr>
              <a:t>線</a:t>
            </a:r>
            <a:r>
              <a:rPr lang="zh-TW" altLang="en-US" sz="1700" dirty="0">
                <a:solidFill>
                  <a:srgbClr val="FFC000"/>
                </a:solidFill>
                <a:latin typeface="微軟正黑體" panose="020B0604030504040204" pitchFamily="34" charset="-120"/>
                <a:ea typeface="微軟正黑體" panose="020B0604030504040204" pitchFamily="34" charset="-120"/>
                <a:cs typeface="微軟正黑體 Light" panose="020B0304030504040204" pitchFamily="34" charset="-120"/>
                <a:sym typeface="Nixie One"/>
              </a:rPr>
              <a:t>上點餐系統</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93"/>
          <p:cNvSpPr/>
          <p:nvPr/>
        </p:nvSpPr>
        <p:spPr>
          <a:xfrm>
            <a:off x="1493999" y="699542"/>
            <a:ext cx="5670289" cy="441438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 name="文字方塊 4"/>
          <p:cNvSpPr txBox="1"/>
          <p:nvPr/>
        </p:nvSpPr>
        <p:spPr>
          <a:xfrm>
            <a:off x="4572000" y="3848149"/>
            <a:ext cx="1008112" cy="307777"/>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sz="1400" dirty="0" smtClean="0"/>
              <a:t>取  消</a:t>
            </a:r>
            <a:endParaRPr lang="zh-TW" altLang="en-US" sz="1400" dirty="0"/>
          </a:p>
        </p:txBody>
      </p:sp>
      <p:sp>
        <p:nvSpPr>
          <p:cNvPr id="6" name="文字方塊 5"/>
          <p:cNvSpPr txBox="1"/>
          <p:nvPr/>
        </p:nvSpPr>
        <p:spPr>
          <a:xfrm>
            <a:off x="3059832" y="3848149"/>
            <a:ext cx="1080120" cy="307777"/>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sz="1400" b="1" dirty="0" smtClean="0">
                <a:solidFill>
                  <a:srgbClr val="FF0066"/>
                </a:solidFill>
              </a:rPr>
              <a:t> 同 意</a:t>
            </a:r>
            <a:endParaRPr lang="zh-TW" altLang="en-US" sz="1400" b="1" dirty="0">
              <a:solidFill>
                <a:srgbClr val="FF0066"/>
              </a:solidFill>
            </a:endParaRPr>
          </a:p>
        </p:txBody>
      </p:sp>
      <p:sp>
        <p:nvSpPr>
          <p:cNvPr id="11" name="文字方塊 10"/>
          <p:cNvSpPr txBox="1"/>
          <p:nvPr/>
        </p:nvSpPr>
        <p:spPr>
          <a:xfrm>
            <a:off x="3854629" y="987574"/>
            <a:ext cx="1005403" cy="338554"/>
          </a:xfrm>
          <a:prstGeom prst="rect">
            <a:avLst/>
          </a:prstGeom>
          <a:noFill/>
        </p:spPr>
        <p:txBody>
          <a:bodyPr wrap="none" rtlCol="0">
            <a:spAutoFit/>
          </a:bodyPr>
          <a:lstStyle/>
          <a:p>
            <a:r>
              <a:rPr lang="zh-TW" altLang="en-US" sz="1600" dirty="0" smtClean="0">
                <a:solidFill>
                  <a:srgbClr val="FF0066"/>
                </a:solidFill>
                <a:latin typeface="微軟正黑體" panose="020B0604030504040204" pitchFamily="34" charset="-120"/>
                <a:ea typeface="微軟正黑體" panose="020B0604030504040204" pitchFamily="34" charset="-120"/>
              </a:rPr>
              <a:t>重要資訊</a:t>
            </a:r>
            <a:endParaRPr lang="zh-TW" altLang="en-US" sz="1600" dirty="0">
              <a:solidFill>
                <a:srgbClr val="FF0066"/>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3635896" y="0"/>
            <a:ext cx="1440160" cy="553998"/>
          </a:xfrm>
          <a:prstGeom prst="rect">
            <a:avLst/>
          </a:prstGeom>
          <a:noFill/>
        </p:spPr>
        <p:txBody>
          <a:bodyPr wrap="square" rtlCol="0">
            <a:spAutoFit/>
          </a:bodyPr>
          <a:lstStyle/>
          <a:p>
            <a:pPr algn="ctr"/>
            <a:r>
              <a:rPr lang="zh-TW" altLang="en-US" sz="3000" dirty="0" smtClean="0">
                <a:solidFill>
                  <a:srgbClr val="FF0066"/>
                </a:solidFill>
                <a:latin typeface="微軟正黑體" panose="020B0604030504040204" pitchFamily="34" charset="-120"/>
                <a:ea typeface="微軟正黑體" panose="020B0604030504040204" pitchFamily="34" charset="-120"/>
                <a:cs typeface="+mn-cs"/>
              </a:rPr>
              <a:t>註  冊</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
        <p:nvSpPr>
          <p:cNvPr id="14" name="文字方塊 13"/>
          <p:cNvSpPr txBox="1"/>
          <p:nvPr/>
        </p:nvSpPr>
        <p:spPr>
          <a:xfrm>
            <a:off x="1872208" y="1312188"/>
            <a:ext cx="5004048" cy="2123658"/>
          </a:xfrm>
          <a:prstGeom prst="rect">
            <a:avLst/>
          </a:prstGeom>
          <a:noFill/>
        </p:spPr>
        <p:txBody>
          <a:bodyPr wrap="square" rtlCol="0">
            <a:spAutoFit/>
          </a:bodyPr>
          <a:lstStyle/>
          <a:p>
            <a:r>
              <a:rPr lang="zh-TW" altLang="en-US"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您</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同意提供個人資料</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包括但不限於姓名、電話、地址、</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e-mail</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及消費相關資料</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予食神大當家，並同意</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rPr>
              <a:t>食神大當家</a:t>
            </a:r>
            <a:r>
              <a:rPr lang="zh-TW" altLang="en-US"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及</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關係企業或委託之第三人得為餐飲服務、行銷、寄送</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DM</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廣告資料、消費者及客戶管理與服務，及其他經營合於營業登記項目所定之業務等目的，蒐集、處理及利用</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包括國際傳輸</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您的個人資料。</a:t>
            </a:r>
          </a:p>
          <a:p>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使用個人資料之期限，以完成前述特定目的之必要期間為止，惟如法律另有規定或許可更長之期間者，不在此限。您暸解如未確實提供完整之個人資料將無法完成本訂購及獲得有關優惠及服務。</a:t>
            </a:r>
          </a:p>
          <a:p>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就所提供之個人資料您依法得行使查詢或請求閱覽、請求製給複製本、請求補充或更正、請求停止蒐集、處理或利用以及請求刪除之權利。若您欲行使前揭權利請撥打免費專線</a:t>
            </a:r>
            <a:r>
              <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rPr>
              <a:t>[</a:t>
            </a:r>
            <a:r>
              <a:rPr lang="en-US" altLang="zh-TW"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0800-000-000]</a:t>
            </a:r>
            <a:r>
              <a:rPr lang="zh-TW" altLang="en-US"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endPar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endParaRPr>
          </a:p>
        </p:txBody>
      </p:sp>
      <p:grpSp>
        <p:nvGrpSpPr>
          <p:cNvPr id="17" name="群組 16"/>
          <p:cNvGrpSpPr/>
          <p:nvPr/>
        </p:nvGrpSpPr>
        <p:grpSpPr>
          <a:xfrm>
            <a:off x="1979712" y="3507854"/>
            <a:ext cx="4280966" cy="246221"/>
            <a:chOff x="1907704" y="3307219"/>
            <a:chExt cx="4280966" cy="246221"/>
          </a:xfrm>
        </p:grpSpPr>
        <p:sp>
          <p:nvSpPr>
            <p:cNvPr id="15" name="文字方塊 14"/>
            <p:cNvSpPr txBox="1"/>
            <p:nvPr/>
          </p:nvSpPr>
          <p:spPr>
            <a:xfrm>
              <a:off x="2028557" y="3307219"/>
              <a:ext cx="4160113" cy="246221"/>
            </a:xfrm>
            <a:prstGeom prst="rect">
              <a:avLst/>
            </a:prstGeom>
            <a:noFill/>
          </p:spPr>
          <p:txBody>
            <a:bodyPr wrap="none" rtlCol="0" anchor="ctr">
              <a:spAutoFit/>
            </a:bodyPr>
            <a:lstStyle/>
            <a:p>
              <a:r>
                <a:rPr lang="zh-TW" altLang="en-US" sz="1000" dirty="0" smtClean="0">
                  <a:solidFill>
                    <a:srgbClr val="FF0066"/>
                  </a:solidFill>
                  <a:latin typeface="微軟正黑體" panose="020B0604030504040204" pitchFamily="34" charset="-120"/>
                  <a:ea typeface="微軟正黑體" panose="020B0604030504040204" pitchFamily="34" charset="-120"/>
                </a:rPr>
                <a:t>本人</a:t>
              </a:r>
              <a:r>
                <a:rPr lang="zh-TW" altLang="en-US" sz="1000" dirty="0">
                  <a:solidFill>
                    <a:srgbClr val="FF0066"/>
                  </a:solidFill>
                  <a:latin typeface="微軟正黑體" panose="020B0604030504040204" pitchFamily="34" charset="-120"/>
                  <a:ea typeface="微軟正黑體" panose="020B0604030504040204" pitchFamily="34" charset="-120"/>
                </a:rPr>
                <a:t>已詳細閱讀並</a:t>
              </a:r>
              <a:r>
                <a:rPr lang="zh-TW" altLang="en-US" sz="1000" dirty="0" smtClean="0">
                  <a:solidFill>
                    <a:srgbClr val="FF0066"/>
                  </a:solidFill>
                  <a:latin typeface="微軟正黑體" panose="020B0604030504040204" pitchFamily="34" charset="-120"/>
                  <a:ea typeface="微軟正黑體" panose="020B0604030504040204" pitchFamily="34" charset="-120"/>
                </a:rPr>
                <a:t>同意</a:t>
              </a:r>
              <a:r>
                <a:rPr lang="zh-TW" altLang="en-US" sz="1000" dirty="0">
                  <a:solidFill>
                    <a:srgbClr val="FF0066"/>
                  </a:solidFill>
                  <a:latin typeface="微軟正黑體" panose="020B0604030504040204" pitchFamily="34" charset="-120"/>
                  <a:ea typeface="微軟正黑體" panose="020B0604030504040204" pitchFamily="34" charset="-120"/>
                </a:rPr>
                <a:t>食神大當家</a:t>
              </a:r>
              <a:r>
                <a:rPr lang="zh-TW" altLang="en-US" sz="1000" dirty="0" smtClean="0">
                  <a:solidFill>
                    <a:srgbClr val="FF0066"/>
                  </a:solidFill>
                  <a:latin typeface="微軟正黑體" panose="020B0604030504040204" pitchFamily="34" charset="-120"/>
                  <a:ea typeface="微軟正黑體" panose="020B0604030504040204" pitchFamily="34" charset="-120"/>
                </a:rPr>
                <a:t>蒐集</a:t>
              </a:r>
              <a:r>
                <a:rPr lang="zh-TW" altLang="en-US" sz="1000" dirty="0">
                  <a:solidFill>
                    <a:srgbClr val="FF0066"/>
                  </a:solidFill>
                  <a:latin typeface="微軟正黑體" panose="020B0604030504040204" pitchFamily="34" charset="-120"/>
                  <a:ea typeface="微軟正黑體" panose="020B0604030504040204" pitchFamily="34" charset="-120"/>
                </a:rPr>
                <a:t>、處理及利用本人的個人資料</a:t>
              </a:r>
              <a:r>
                <a:rPr lang="zh-TW" altLang="en-US" sz="1000" dirty="0" smtClean="0">
                  <a:solidFill>
                    <a:srgbClr val="FF0066"/>
                  </a:solidFill>
                  <a:latin typeface="微軟正黑體" panose="020B0604030504040204" pitchFamily="34" charset="-120"/>
                  <a:ea typeface="微軟正黑體" panose="020B0604030504040204" pitchFamily="34" charset="-120"/>
                </a:rPr>
                <a:t>。</a:t>
              </a:r>
              <a:endParaRPr lang="zh-TW" altLang="en-US" sz="1000" dirty="0">
                <a:solidFill>
                  <a:srgbClr val="FF0066"/>
                </a:solidFill>
                <a:latin typeface="微軟正黑體" panose="020B0604030504040204" pitchFamily="34" charset="-120"/>
                <a:ea typeface="微軟正黑體" panose="020B0604030504040204" pitchFamily="34" charset="-120"/>
              </a:endParaRPr>
            </a:p>
          </p:txBody>
        </p:sp>
        <p:sp>
          <p:nvSpPr>
            <p:cNvPr id="16" name="矩形 15"/>
            <p:cNvSpPr/>
            <p:nvPr/>
          </p:nvSpPr>
          <p:spPr>
            <a:xfrm>
              <a:off x="1907704" y="3339184"/>
              <a:ext cx="144016" cy="144016"/>
            </a:xfrm>
            <a:prstGeom prst="rect">
              <a:avLst/>
            </a:prstGeom>
            <a:solidFill>
              <a:schemeClr val="bg1"/>
            </a:solidFill>
            <a:ln w="127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9" name="直線接點 18"/>
          <p:cNvCxnSpPr/>
          <p:nvPr/>
        </p:nvCxnSpPr>
        <p:spPr>
          <a:xfrm>
            <a:off x="1782031" y="3435846"/>
            <a:ext cx="500404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777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字方塊 68"/>
          <p:cNvSpPr txBox="1"/>
          <p:nvPr/>
        </p:nvSpPr>
        <p:spPr>
          <a:xfrm>
            <a:off x="6185196" y="3984034"/>
            <a:ext cx="2779292" cy="1107996"/>
          </a:xfrm>
          <a:prstGeom prst="rect">
            <a:avLst/>
          </a:prstGeom>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t">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50000"/>
              </a:lnSpc>
            </a:pPr>
            <a:r>
              <a:rPr lang="zh-TW" altLang="en-US" b="1" dirty="0" smtClean="0">
                <a:solidFill>
                  <a:srgbClr val="FF0066"/>
                </a:solidFill>
                <a:cs typeface="Arial"/>
              </a:rPr>
              <a:t>啟用帳戶</a:t>
            </a:r>
            <a:endParaRPr lang="en-US" altLang="zh-TW" b="1" dirty="0">
              <a:solidFill>
                <a:srgbClr val="FF0066"/>
              </a:solidFill>
              <a:cs typeface="Arial"/>
            </a:endParaRPr>
          </a:p>
          <a:p>
            <a:pPr algn="l">
              <a:lnSpc>
                <a:spcPct val="150000"/>
              </a:lnSpc>
            </a:pPr>
            <a:r>
              <a:rPr lang="zh-TW" altLang="en-US" sz="1200" dirty="0" smtClean="0"/>
              <a:t>請輸入使用者名稱及啟用認證碼。</a:t>
            </a:r>
            <a:endParaRPr lang="en-US" altLang="zh-TW" sz="1200" dirty="0" smtClean="0"/>
          </a:p>
          <a:p>
            <a:pPr algn="l">
              <a:lnSpc>
                <a:spcPct val="150000"/>
              </a:lnSpc>
            </a:pPr>
            <a:r>
              <a:rPr lang="zh-TW" altLang="en-US" dirty="0" smtClean="0"/>
              <a:t>啟用認證碼</a:t>
            </a:r>
            <a:endParaRPr lang="en-US" altLang="zh-TW" dirty="0" smtClean="0"/>
          </a:p>
        </p:txBody>
      </p:sp>
      <p:sp>
        <p:nvSpPr>
          <p:cNvPr id="13" name="矩形 12"/>
          <p:cNvSpPr/>
          <p:nvPr/>
        </p:nvSpPr>
        <p:spPr>
          <a:xfrm>
            <a:off x="341784" y="2796070"/>
            <a:ext cx="5328592" cy="317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rPr>
              <a:t>    密碼</a:t>
            </a:r>
            <a:endParaRPr lang="en-US" altLang="zh-TW" dirty="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5" name="矩形 4"/>
          <p:cNvSpPr/>
          <p:nvPr/>
        </p:nvSpPr>
        <p:spPr>
          <a:xfrm>
            <a:off x="296695" y="817496"/>
            <a:ext cx="5328592" cy="317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lumMod val="50000"/>
                  </a:schemeClr>
                </a:solidFill>
                <a:latin typeface="微軟正黑體" panose="020B0604030504040204" pitchFamily="34" charset="-120"/>
                <a:ea typeface="微軟正黑體" panose="020B0604030504040204" pitchFamily="34" charset="-120"/>
              </a:rPr>
              <a:t>註 冊</a:t>
            </a:r>
            <a:r>
              <a:rPr lang="zh-TW" altLang="en-US" sz="1600" dirty="0">
                <a:solidFill>
                  <a:srgbClr val="FF0066"/>
                </a:solidFill>
                <a:latin typeface="微軟正黑體" panose="020B0604030504040204" pitchFamily="34" charset="-120"/>
                <a:ea typeface="微軟正黑體" panose="020B0604030504040204" pitchFamily="34" charset="-120"/>
              </a:rPr>
              <a:t> </a:t>
            </a:r>
          </a:p>
        </p:txBody>
      </p:sp>
      <p:sp>
        <p:nvSpPr>
          <p:cNvPr id="2" name="文字方塊 1"/>
          <p:cNvSpPr txBox="1"/>
          <p:nvPr/>
        </p:nvSpPr>
        <p:spPr>
          <a:xfrm>
            <a:off x="3635896" y="0"/>
            <a:ext cx="1440160" cy="553998"/>
          </a:xfrm>
          <a:prstGeom prst="rect">
            <a:avLst/>
          </a:prstGeom>
          <a:noFill/>
        </p:spPr>
        <p:txBody>
          <a:bodyPr wrap="square" rtlCol="0">
            <a:spAutoFit/>
          </a:bodyPr>
          <a:lstStyle/>
          <a:p>
            <a:pPr algn="ctr"/>
            <a:r>
              <a:rPr lang="zh-TW" altLang="en-US" sz="3000" dirty="0" smtClean="0">
                <a:solidFill>
                  <a:srgbClr val="FF0066"/>
                </a:solidFill>
                <a:latin typeface="微軟正黑體" panose="020B0604030504040204" pitchFamily="34" charset="-120"/>
                <a:ea typeface="微軟正黑體" panose="020B0604030504040204" pitchFamily="34" charset="-120"/>
                <a:cs typeface="+mn-cs"/>
              </a:rPr>
              <a:t>註  冊</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
        <p:nvSpPr>
          <p:cNvPr id="3" name="Shape 393"/>
          <p:cNvSpPr/>
          <p:nvPr/>
        </p:nvSpPr>
        <p:spPr>
          <a:xfrm>
            <a:off x="125847" y="627534"/>
            <a:ext cx="5670289" cy="441438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文字方塊 3"/>
          <p:cNvSpPr txBox="1"/>
          <p:nvPr/>
        </p:nvSpPr>
        <p:spPr>
          <a:xfrm>
            <a:off x="539552" y="1178133"/>
            <a:ext cx="5004048" cy="3000821"/>
          </a:xfrm>
          <a:prstGeom prst="rect">
            <a:avLst/>
          </a:prstGeom>
          <a:ln>
            <a:noFill/>
          </a:ln>
        </p:spPr>
        <p:style>
          <a:lnRef idx="1">
            <a:schemeClr val="accent1"/>
          </a:lnRef>
          <a:fillRef idx="0">
            <a:schemeClr val="accent1"/>
          </a:fillRef>
          <a:effectRef idx="0">
            <a:schemeClr val="accent1"/>
          </a:effectRef>
          <a:fontRef idx="minor">
            <a:schemeClr val="tx1"/>
          </a:fontRef>
        </p:style>
        <p:txBody>
          <a:bodyPr wrap="square" rtlCol="0">
            <a:spAutoFit/>
          </a:bodyPr>
          <a:lstStyle/>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姓        名</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                                                    小姐</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先生</a:t>
            </a:r>
            <a:endPar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生        日</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  </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1999</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 年    </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1</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 月    </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10</a:t>
            </a: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 日  ▼</a:t>
            </a:r>
            <a:endPar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連絡電話</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p>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電子郵件</a:t>
            </a:r>
            <a:r>
              <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rPr>
              <a:t>:</a:t>
            </a:r>
          </a:p>
          <a:p>
            <a:pPr>
              <a:lnSpc>
                <a:spcPct val="150000"/>
              </a:lnSpc>
            </a:pPr>
            <a:endPar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endParaRPr lang="en-US" altLang="zh-TW" dirty="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輸入密碼</a:t>
            </a:r>
            <a:endPar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r>
              <a:rPr lang="zh-TW" altLang="en-US" dirty="0" smtClean="0">
                <a:solidFill>
                  <a:schemeClr val="bg1">
                    <a:lumMod val="65000"/>
                  </a:schemeClr>
                </a:solidFill>
                <a:latin typeface="微軟正黑體" panose="020B0604030504040204" pitchFamily="34" charset="-120"/>
                <a:ea typeface="微軟正黑體" panose="020B0604030504040204" pitchFamily="34" charset="-120"/>
                <a:cs typeface="+mn-cs"/>
              </a:rPr>
              <a:t>確認密碼</a:t>
            </a:r>
            <a:endParaRPr lang="en-US" altLang="zh-TW"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pPr>
              <a:lnSpc>
                <a:spcPct val="150000"/>
              </a:lnSpc>
            </a:pPr>
            <a:endParaRPr lang="zh-TW" altLang="en-US" dirty="0">
              <a:solidFill>
                <a:schemeClr val="bg1">
                  <a:lumMod val="65000"/>
                </a:schemeClr>
              </a:solidFill>
              <a:latin typeface="微軟正黑體" panose="020B0604030504040204" pitchFamily="34" charset="-120"/>
              <a:ea typeface="微軟正黑體" panose="020B0604030504040204" pitchFamily="34" charset="-120"/>
              <a:cs typeface="+mn-cs"/>
            </a:endParaRPr>
          </a:p>
        </p:txBody>
      </p:sp>
      <p:cxnSp>
        <p:nvCxnSpPr>
          <p:cNvPr id="9" name="直線接點 8"/>
          <p:cNvCxnSpPr/>
          <p:nvPr/>
        </p:nvCxnSpPr>
        <p:spPr>
          <a:xfrm>
            <a:off x="504056" y="1571934"/>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504056" y="1845697"/>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04056" y="2147998"/>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504056" y="2499742"/>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539552" y="3444142"/>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539552" y="3804182"/>
            <a:ext cx="486003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627784" y="3856445"/>
            <a:ext cx="723275" cy="307777"/>
          </a:xfrm>
          <a:prstGeom prst="rect">
            <a:avLst/>
          </a:prstGeom>
          <a:noFill/>
        </p:spPr>
        <p:txBody>
          <a:bodyPr wrap="none" rtlCol="0">
            <a:spAutoFit/>
          </a:bodyPr>
          <a:lstStyle/>
          <a:p>
            <a:r>
              <a:rPr lang="zh-TW" altLang="en-US" b="1" dirty="0">
                <a:solidFill>
                  <a:srgbClr val="FF0066"/>
                </a:solidFill>
                <a:latin typeface="微軟正黑體" panose="020B0604030504040204" pitchFamily="34" charset="-120"/>
                <a:ea typeface="微軟正黑體" panose="020B0604030504040204" pitchFamily="34" charset="-120"/>
                <a:cs typeface="+mn-cs"/>
              </a:rPr>
              <a:t>下一步</a:t>
            </a:r>
          </a:p>
        </p:txBody>
      </p:sp>
      <p:grpSp>
        <p:nvGrpSpPr>
          <p:cNvPr id="17" name="群組 16"/>
          <p:cNvGrpSpPr/>
          <p:nvPr/>
        </p:nvGrpSpPr>
        <p:grpSpPr>
          <a:xfrm>
            <a:off x="6185196" y="275252"/>
            <a:ext cx="2779292" cy="3448626"/>
            <a:chOff x="-468561" y="1452462"/>
            <a:chExt cx="2779292" cy="3064064"/>
          </a:xfrm>
        </p:grpSpPr>
        <p:sp>
          <p:nvSpPr>
            <p:cNvPr id="18" name="文字方塊 17"/>
            <p:cNvSpPr txBox="1"/>
            <p:nvPr/>
          </p:nvSpPr>
          <p:spPr>
            <a:xfrm>
              <a:off x="-468561" y="1452462"/>
              <a:ext cx="2779292" cy="2848752"/>
            </a:xfrm>
            <a:prstGeom prst="rect">
              <a:avLst/>
            </a:prstGeom>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t">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50000"/>
                </a:lnSpc>
              </a:pPr>
              <a:r>
                <a:rPr lang="zh-TW" altLang="en-US" b="1" dirty="0" smtClean="0">
                  <a:solidFill>
                    <a:srgbClr val="FF0066"/>
                  </a:solidFill>
                  <a:cs typeface="Arial"/>
                </a:rPr>
                <a:t>註  冊</a:t>
              </a:r>
              <a:endParaRPr lang="en-US" altLang="zh-TW" b="1" dirty="0">
                <a:solidFill>
                  <a:srgbClr val="FF0066"/>
                </a:solidFill>
                <a:cs typeface="Arial"/>
              </a:endParaRPr>
            </a:p>
            <a:p>
              <a:pPr algn="l"/>
              <a:r>
                <a:rPr lang="zh-TW" altLang="en-US" sz="1200" dirty="0"/>
                <a:t>我願意收到食神大當家</a:t>
              </a:r>
              <a:r>
                <a:rPr lang="zh-TW" altLang="en-US" sz="1200" dirty="0" smtClean="0"/>
                <a:t>透過電子</a:t>
              </a:r>
              <a:endParaRPr lang="en-US" altLang="zh-TW" sz="1200" dirty="0" smtClean="0"/>
            </a:p>
            <a:p>
              <a:pPr algn="l"/>
              <a:r>
                <a:rPr lang="zh-TW" altLang="en-US" sz="1200" dirty="0" smtClean="0"/>
                <a:t>郵件</a:t>
              </a:r>
              <a:r>
                <a:rPr lang="zh-TW" altLang="en-US" sz="1200" dirty="0"/>
                <a:t>或簡訊提供活動訊息</a:t>
              </a:r>
              <a:endParaRPr lang="en-US" altLang="zh-TW" sz="1200" dirty="0"/>
            </a:p>
            <a:p>
              <a:pPr algn="l">
                <a:lnSpc>
                  <a:spcPct val="150000"/>
                </a:lnSpc>
              </a:pPr>
              <a:r>
                <a:rPr lang="en-US" altLang="zh-TW" sz="1200" dirty="0" smtClean="0"/>
                <a:t/>
              </a:r>
              <a:br>
                <a:rPr lang="en-US" altLang="zh-TW" sz="1200" dirty="0" smtClean="0"/>
              </a:br>
              <a:endParaRPr lang="en-US" altLang="zh-TW" sz="1200" dirty="0" smtClean="0"/>
            </a:p>
            <a:p>
              <a:pPr algn="l">
                <a:lnSpc>
                  <a:spcPct val="150000"/>
                </a:lnSpc>
              </a:pPr>
              <a:r>
                <a:rPr lang="zh-TW" altLang="en-US" sz="1200" dirty="0" smtClean="0"/>
                <a:t>隱私權保護聲明</a:t>
              </a:r>
              <a:endParaRPr lang="en-US" altLang="zh-TW" sz="1200" dirty="0" smtClean="0"/>
            </a:p>
            <a:p>
              <a:pPr algn="l">
                <a:lnSpc>
                  <a:spcPct val="150000"/>
                </a:lnSpc>
              </a:pPr>
              <a:r>
                <a:rPr lang="zh-TW" altLang="en-US" sz="1200" dirty="0"/>
                <a:t>使用條款</a:t>
              </a:r>
              <a:endParaRPr lang="en-US" altLang="zh-TW" sz="1200" dirty="0"/>
            </a:p>
            <a:p>
              <a:pPr algn="l">
                <a:lnSpc>
                  <a:spcPct val="150000"/>
                </a:lnSpc>
              </a:pPr>
              <a:r>
                <a:rPr lang="zh-TW" altLang="en-US" dirty="0" smtClean="0"/>
                <a:t>安全檢查</a:t>
              </a:r>
              <a:endParaRPr lang="en-US" altLang="zh-TW" dirty="0" smtClean="0"/>
            </a:p>
            <a:p>
              <a:pPr algn="l">
                <a:lnSpc>
                  <a:spcPct val="150000"/>
                </a:lnSpc>
              </a:pPr>
              <a:endParaRPr lang="en-US" altLang="zh-TW" dirty="0" smtClean="0"/>
            </a:p>
            <a:p>
              <a:pPr algn="l">
                <a:lnSpc>
                  <a:spcPct val="150000"/>
                </a:lnSpc>
              </a:pPr>
              <a:r>
                <a:rPr lang="zh-TW" altLang="en-US" sz="1000" dirty="0" smtClean="0">
                  <a:solidFill>
                    <a:srgbClr val="FF0066"/>
                  </a:solidFill>
                  <a:cs typeface="Arial"/>
                </a:rPr>
                <a:t>*</a:t>
              </a:r>
              <a:r>
                <a:rPr lang="zh-TW" altLang="en-US" sz="1000" dirty="0">
                  <a:solidFill>
                    <a:srgbClr val="FF0066"/>
                  </a:solidFill>
                  <a:cs typeface="Arial"/>
                </a:rPr>
                <a:t>帳戶啟用認證碼將會寄到下列信箱</a:t>
              </a:r>
              <a:r>
                <a:rPr lang="zh-TW" altLang="en-US" sz="1000" dirty="0" smtClean="0">
                  <a:solidFill>
                    <a:srgbClr val="FF0066"/>
                  </a:solidFill>
                  <a:cs typeface="Arial"/>
                </a:rPr>
                <a:t>。</a:t>
              </a:r>
              <a:endParaRPr lang="en-US" altLang="zh-TW" sz="1000" dirty="0" smtClean="0">
                <a:solidFill>
                  <a:srgbClr val="FF0066"/>
                </a:solidFill>
                <a:cs typeface="Arial"/>
              </a:endParaRPr>
            </a:p>
            <a:p>
              <a:pPr algn="l">
                <a:lnSpc>
                  <a:spcPct val="150000"/>
                </a:lnSpc>
              </a:pPr>
              <a:r>
                <a:rPr lang="en-US" altLang="zh-TW" sz="1000" dirty="0" smtClean="0">
                  <a:solidFill>
                    <a:srgbClr val="FF0066"/>
                  </a:solidFill>
                  <a:cs typeface="Arial"/>
                </a:rPr>
                <a:t>        </a:t>
              </a:r>
              <a:r>
                <a:rPr lang="en-US" altLang="zh-TW" sz="1000" dirty="0" smtClean="0">
                  <a:cs typeface="Arial"/>
                </a:rPr>
                <a:t>abc123@yahoo.com.tw</a:t>
              </a:r>
              <a:endParaRPr lang="en-US" altLang="zh-TW" sz="1000" dirty="0">
                <a:cs typeface="Arial"/>
              </a:endParaRPr>
            </a:p>
          </p:txBody>
        </p:sp>
        <p:sp>
          <p:nvSpPr>
            <p:cNvPr id="19" name="文字方塊 18"/>
            <p:cNvSpPr txBox="1"/>
            <p:nvPr/>
          </p:nvSpPr>
          <p:spPr>
            <a:xfrm>
              <a:off x="-460419" y="4237236"/>
              <a:ext cx="2771150" cy="279290"/>
            </a:xfrm>
            <a:prstGeom prst="rect">
              <a:avLst/>
            </a:prstGeom>
            <a:solidFill>
              <a:srgbClr val="92D050"/>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sz="1400" b="1" dirty="0" smtClean="0">
                  <a:solidFill>
                    <a:schemeClr val="bg1"/>
                  </a:solidFill>
                </a:rPr>
                <a:t>註  冊</a:t>
              </a:r>
              <a:endParaRPr lang="zh-TW" altLang="en-US" sz="1400" b="1" dirty="0">
                <a:solidFill>
                  <a:schemeClr val="bg1"/>
                </a:solidFill>
              </a:endParaRPr>
            </a:p>
          </p:txBody>
        </p:sp>
        <p:cxnSp>
          <p:nvCxnSpPr>
            <p:cNvPr id="20" name="直線接點 19"/>
            <p:cNvCxnSpPr/>
            <p:nvPr/>
          </p:nvCxnSpPr>
          <p:spPr>
            <a:xfrm>
              <a:off x="-425573" y="2171236"/>
              <a:ext cx="26446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群組 20"/>
            <p:cNvGrpSpPr/>
            <p:nvPr/>
          </p:nvGrpSpPr>
          <p:grpSpPr>
            <a:xfrm>
              <a:off x="-359499" y="3418481"/>
              <a:ext cx="1152128" cy="338556"/>
              <a:chOff x="-359499" y="3189015"/>
              <a:chExt cx="1152128" cy="338556"/>
            </a:xfrm>
          </p:grpSpPr>
          <p:sp>
            <p:nvSpPr>
              <p:cNvPr id="24" name="矩形 23"/>
              <p:cNvSpPr/>
              <p:nvPr/>
            </p:nvSpPr>
            <p:spPr>
              <a:xfrm>
                <a:off x="-359499" y="3189015"/>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5" name="矩形 24"/>
              <p:cNvSpPr/>
              <p:nvPr/>
            </p:nvSpPr>
            <p:spPr>
              <a:xfrm>
                <a:off x="-48541" y="3189017"/>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6" name="矩形 25"/>
              <p:cNvSpPr/>
              <p:nvPr/>
            </p:nvSpPr>
            <p:spPr>
              <a:xfrm>
                <a:off x="265647" y="3189017"/>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576605" y="3189016"/>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grpSp>
        <p:sp>
          <p:nvSpPr>
            <p:cNvPr id="22" name="矩形 21"/>
            <p:cNvSpPr/>
            <p:nvPr/>
          </p:nvSpPr>
          <p:spPr>
            <a:xfrm>
              <a:off x="582539" y="3179875"/>
              <a:ext cx="836732" cy="223431"/>
            </a:xfrm>
            <a:prstGeom prst="rect">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TW" sz="1000" dirty="0" smtClean="0">
                  <a:solidFill>
                    <a:schemeClr val="tx1"/>
                  </a:solidFill>
                  <a:latin typeface="微軟正黑體" panose="020B0604030504040204" pitchFamily="34" charset="-120"/>
                  <a:ea typeface="微軟正黑體" panose="020B0604030504040204" pitchFamily="34" charset="-120"/>
                </a:rPr>
                <a:t>a123</a:t>
              </a:r>
              <a:endParaRPr lang="zh-TW" altLang="en-US" sz="1000" dirty="0">
                <a:solidFill>
                  <a:schemeClr val="tx1"/>
                </a:solidFill>
                <a:latin typeface="微軟正黑體" panose="020B0604030504040204" pitchFamily="34" charset="-120"/>
                <a:ea typeface="微軟正黑體" panose="020B0604030504040204" pitchFamily="34" charset="-120"/>
              </a:endParaRPr>
            </a:p>
          </p:txBody>
        </p:sp>
        <p:sp>
          <p:nvSpPr>
            <p:cNvPr id="23" name="文字方塊 22"/>
            <p:cNvSpPr txBox="1"/>
            <p:nvPr/>
          </p:nvSpPr>
          <p:spPr>
            <a:xfrm>
              <a:off x="1447858" y="3163506"/>
              <a:ext cx="697627" cy="246221"/>
            </a:xfrm>
            <a:prstGeom prst="rect">
              <a:avLst/>
            </a:prstGeom>
            <a:noFill/>
          </p:spPr>
          <p:txBody>
            <a:bodyPr wrap="none" rtlCol="0">
              <a:spAutoFit/>
            </a:bodyPr>
            <a:lstStyle/>
            <a:p>
              <a:r>
                <a:rPr lang="zh-TW" altLang="en-US" sz="1000" dirty="0">
                  <a:solidFill>
                    <a:srgbClr val="FF0066"/>
                  </a:solidFill>
                  <a:latin typeface="微軟正黑體" panose="020B0604030504040204" pitchFamily="34" charset="-120"/>
                  <a:ea typeface="微軟正黑體" panose="020B0604030504040204" pitchFamily="34" charset="-120"/>
                </a:rPr>
                <a:t>重新整理</a:t>
              </a:r>
            </a:p>
          </p:txBody>
        </p:sp>
      </p:grpSp>
      <p:cxnSp>
        <p:nvCxnSpPr>
          <p:cNvPr id="33" name="肘形接點 32"/>
          <p:cNvCxnSpPr/>
          <p:nvPr/>
        </p:nvCxnSpPr>
        <p:spPr>
          <a:xfrm flipV="1">
            <a:off x="3352601" y="1203598"/>
            <a:ext cx="2832595" cy="2786584"/>
          </a:xfrm>
          <a:prstGeom prst="bentConnector3">
            <a:avLst>
              <a:gd name="adj1" fmla="val 90804"/>
            </a:avLst>
          </a:prstGeom>
          <a:ln w="12700">
            <a:solidFill>
              <a:srgbClr val="00B0F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193338" y="1080701"/>
            <a:ext cx="2339102" cy="276999"/>
          </a:xfrm>
          <a:prstGeom prst="rect">
            <a:avLst/>
          </a:prstGeom>
          <a:noFill/>
        </p:spPr>
        <p:txBody>
          <a:bodyPr wrap="none" rtlCol="0">
            <a:spAutoFit/>
          </a:bodyPr>
          <a:lstStyle/>
          <a:p>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是的，我已閱讀並同意以下條款</a:t>
            </a:r>
          </a:p>
        </p:txBody>
      </p:sp>
      <p:grpSp>
        <p:nvGrpSpPr>
          <p:cNvPr id="49" name="群組 48"/>
          <p:cNvGrpSpPr/>
          <p:nvPr/>
        </p:nvGrpSpPr>
        <p:grpSpPr>
          <a:xfrm>
            <a:off x="8532440" y="1130930"/>
            <a:ext cx="360040" cy="165795"/>
            <a:chOff x="-684585" y="1956139"/>
            <a:chExt cx="360040" cy="165795"/>
          </a:xfrm>
        </p:grpSpPr>
        <p:sp>
          <p:nvSpPr>
            <p:cNvPr id="45" name="圓角矩形 44"/>
            <p:cNvSpPr/>
            <p:nvPr/>
          </p:nvSpPr>
          <p:spPr>
            <a:xfrm>
              <a:off x="-684585" y="1956139"/>
              <a:ext cx="360040" cy="165795"/>
            </a:xfrm>
            <a:prstGeom prst="roundRect">
              <a:avLst>
                <a:gd name="adj" fmla="val 50000"/>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p:cNvSpPr/>
            <p:nvPr/>
          </p:nvSpPr>
          <p:spPr>
            <a:xfrm>
              <a:off x="-666757" y="1965446"/>
              <a:ext cx="147179" cy="147179"/>
            </a:xfrm>
            <a:prstGeom prst="ellipse">
              <a:avLst/>
            </a:prstGeom>
            <a:solidFill>
              <a:schemeClr val="bg1"/>
            </a:solidFill>
            <a:ln w="6350">
              <a:solidFill>
                <a:schemeClr val="bg1">
                  <a:lumMod val="8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8" name="群組 47"/>
          <p:cNvGrpSpPr/>
          <p:nvPr/>
        </p:nvGrpSpPr>
        <p:grpSpPr>
          <a:xfrm>
            <a:off x="8532440" y="720661"/>
            <a:ext cx="360040" cy="165795"/>
            <a:chOff x="-684584" y="1757883"/>
            <a:chExt cx="360040" cy="165795"/>
          </a:xfrm>
        </p:grpSpPr>
        <p:sp>
          <p:nvSpPr>
            <p:cNvPr id="43" name="圓角矩形 42"/>
            <p:cNvSpPr/>
            <p:nvPr/>
          </p:nvSpPr>
          <p:spPr>
            <a:xfrm>
              <a:off x="-684584" y="1757883"/>
              <a:ext cx="360040" cy="165795"/>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p:cNvSpPr/>
            <p:nvPr/>
          </p:nvSpPr>
          <p:spPr>
            <a:xfrm>
              <a:off x="-491371" y="1767190"/>
              <a:ext cx="147179" cy="147179"/>
            </a:xfrm>
            <a:prstGeom prst="ellipse">
              <a:avLst/>
            </a:prstGeom>
            <a:solidFill>
              <a:schemeClr val="bg1"/>
            </a:solidFill>
            <a:ln w="6350">
              <a:solidFill>
                <a:schemeClr val="bg1">
                  <a:lumMod val="85000"/>
                </a:schemeClr>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52" name="直線接點 51"/>
          <p:cNvCxnSpPr/>
          <p:nvPr/>
        </p:nvCxnSpPr>
        <p:spPr>
          <a:xfrm>
            <a:off x="6247832" y="1368733"/>
            <a:ext cx="26446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6274335" y="-1100658"/>
            <a:ext cx="1261884" cy="830997"/>
          </a:xfrm>
          <a:prstGeom prst="rect">
            <a:avLst/>
          </a:prstGeom>
          <a:noFill/>
        </p:spPr>
        <p:txBody>
          <a:bodyPr wrap="none" rtlCol="0">
            <a:spAutoFit/>
          </a:bodyPr>
          <a:lstStyle/>
          <a:p>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隱私權保護聲明</a:t>
            </a:r>
            <a:endParaRPr lang="en-US" altLang="zh-TW" sz="1200" dirty="0">
              <a:solidFill>
                <a:schemeClr val="bg1">
                  <a:lumMod val="65000"/>
                </a:schemeClr>
              </a:solidFill>
              <a:latin typeface="微軟正黑體" panose="020B0604030504040204" pitchFamily="34" charset="-120"/>
              <a:ea typeface="微軟正黑體" panose="020B0604030504040204" pitchFamily="34" charset="-120"/>
              <a:cs typeface="+mn-cs"/>
            </a:endParaRPr>
          </a:p>
          <a:p>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使用條款 </a:t>
            </a:r>
            <a:endParaRPr lang="en-US" altLang="zh-TW" sz="1200"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endParaRPr lang="en-US" altLang="zh-TW" sz="1200" dirty="0" smtClean="0">
              <a:solidFill>
                <a:schemeClr val="bg1">
                  <a:lumMod val="65000"/>
                </a:schemeClr>
              </a:solidFill>
              <a:latin typeface="微軟正黑體" panose="020B0604030504040204" pitchFamily="34" charset="-120"/>
              <a:ea typeface="微軟正黑體" panose="020B0604030504040204" pitchFamily="34" charset="-120"/>
              <a:cs typeface="+mn-cs"/>
            </a:endParaRPr>
          </a:p>
          <a:p>
            <a:r>
              <a:rPr lang="zh-TW" altLang="en-US" sz="1200" dirty="0" smtClean="0">
                <a:solidFill>
                  <a:schemeClr val="bg1">
                    <a:lumMod val="65000"/>
                  </a:schemeClr>
                </a:solidFill>
                <a:latin typeface="微軟正黑體" panose="020B0604030504040204" pitchFamily="34" charset="-120"/>
                <a:ea typeface="微軟正黑體" panose="020B0604030504040204" pitchFamily="34" charset="-120"/>
                <a:cs typeface="+mn-cs"/>
              </a:rPr>
              <a:t>安全</a:t>
            </a:r>
            <a:r>
              <a:rPr lang="zh-TW" altLang="en-US" sz="1200" dirty="0">
                <a:solidFill>
                  <a:schemeClr val="bg1">
                    <a:lumMod val="65000"/>
                  </a:schemeClr>
                </a:solidFill>
                <a:latin typeface="微軟正黑體" panose="020B0604030504040204" pitchFamily="34" charset="-120"/>
                <a:ea typeface="微軟正黑體" panose="020B0604030504040204" pitchFamily="34" charset="-120"/>
                <a:cs typeface="+mn-cs"/>
              </a:rPr>
              <a:t>檢查</a:t>
            </a:r>
          </a:p>
        </p:txBody>
      </p:sp>
      <p:cxnSp>
        <p:nvCxnSpPr>
          <p:cNvPr id="54" name="直線接點 53"/>
          <p:cNvCxnSpPr/>
          <p:nvPr/>
        </p:nvCxnSpPr>
        <p:spPr>
          <a:xfrm>
            <a:off x="6252518" y="1859428"/>
            <a:ext cx="26446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6247832" y="2147460"/>
            <a:ext cx="26446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Shape 637"/>
          <p:cNvSpPr/>
          <p:nvPr/>
        </p:nvSpPr>
        <p:spPr>
          <a:xfrm>
            <a:off x="6372201" y="3155572"/>
            <a:ext cx="144015" cy="144023"/>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92D050"/>
          </a:solidFill>
          <a:ln>
            <a:noFill/>
          </a:ln>
        </p:spPr>
        <p:txBody>
          <a:bodyPr lIns="91425" tIns="91425" rIns="91425" bIns="91425" anchor="ctr" anchorCtr="0">
            <a:noAutofit/>
          </a:bodyPr>
          <a:lstStyle/>
          <a:p>
            <a:pPr lvl="0">
              <a:spcBef>
                <a:spcPts val="0"/>
              </a:spcBef>
              <a:buNone/>
            </a:pPr>
            <a:endParaRPr/>
          </a:p>
        </p:txBody>
      </p:sp>
      <p:sp>
        <p:nvSpPr>
          <p:cNvPr id="68" name="矩形 67"/>
          <p:cNvSpPr/>
          <p:nvPr/>
        </p:nvSpPr>
        <p:spPr>
          <a:xfrm>
            <a:off x="7367705" y="4728374"/>
            <a:ext cx="836732" cy="251473"/>
          </a:xfrm>
          <a:prstGeom prst="rect">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TW" sz="1000" dirty="0" smtClean="0">
                <a:solidFill>
                  <a:schemeClr val="tx1"/>
                </a:solidFill>
                <a:latin typeface="微軟正黑體" panose="020B0604030504040204" pitchFamily="34" charset="-120"/>
                <a:ea typeface="微軟正黑體" panose="020B0604030504040204" pitchFamily="34" charset="-120"/>
              </a:rPr>
              <a:t>0002</a:t>
            </a:r>
            <a:endParaRPr lang="zh-TW" altLang="en-US" sz="1000" dirty="0">
              <a:solidFill>
                <a:schemeClr val="tx1"/>
              </a:solidFill>
              <a:latin typeface="微軟正黑體" panose="020B0604030504040204" pitchFamily="34" charset="-120"/>
              <a:ea typeface="微軟正黑體" panose="020B0604030504040204" pitchFamily="34" charset="-120"/>
            </a:endParaRPr>
          </a:p>
        </p:txBody>
      </p:sp>
      <p:cxnSp>
        <p:nvCxnSpPr>
          <p:cNvPr id="72" name="直線單箭頭接點 71"/>
          <p:cNvCxnSpPr/>
          <p:nvPr/>
        </p:nvCxnSpPr>
        <p:spPr>
          <a:xfrm>
            <a:off x="6641220" y="3553551"/>
            <a:ext cx="19012" cy="674383"/>
          </a:xfrm>
          <a:prstGeom prst="straightConnector1">
            <a:avLst/>
          </a:prstGeom>
          <a:ln w="12700">
            <a:solidFill>
              <a:srgbClr val="00B0F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76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版面配置區 5"/>
          <p:cNvSpPr>
            <a:spLocks noGrp="1"/>
          </p:cNvSpPr>
          <p:nvPr>
            <p:ph type="body" idx="1"/>
          </p:nvPr>
        </p:nvSpPr>
        <p:spPr>
          <a:xfrm>
            <a:off x="5258643" y="1635646"/>
            <a:ext cx="2808312" cy="2016224"/>
          </a:xfrm>
        </p:spPr>
        <p:txBody>
          <a:bodyPr/>
          <a:lstStyle/>
          <a:p>
            <a:pPr>
              <a:buNone/>
            </a:pPr>
            <a:r>
              <a:rPr lang="zh-TW" altLang="en-US" dirty="0" smtClean="0">
                <a:solidFill>
                  <a:srgbClr val="00B0F0"/>
                </a:solidFill>
                <a:latin typeface="微軟正黑體" panose="020B0604030504040204" pitchFamily="34" charset="-120"/>
                <a:ea typeface="微軟正黑體" panose="020B0604030504040204" pitchFamily="34" charset="-120"/>
              </a:rPr>
              <a:t>掃描</a:t>
            </a:r>
            <a:r>
              <a:rPr lang="zh-TW" altLang="en-US" dirty="0">
                <a:solidFill>
                  <a:srgbClr val="00B0F0"/>
                </a:solidFill>
                <a:latin typeface="微軟正黑體" panose="020B0604030504040204" pitchFamily="34" charset="-120"/>
                <a:ea typeface="微軟正黑體" panose="020B0604030504040204" pitchFamily="34" charset="-120"/>
              </a:rPr>
              <a:t>店碼</a:t>
            </a:r>
            <a:r>
              <a:rPr lang="en-US" altLang="zh-TW" dirty="0" smtClean="0">
                <a:solidFill>
                  <a:srgbClr val="00B0F0"/>
                </a:solidFill>
                <a:latin typeface="微軟正黑體" panose="020B0604030504040204" pitchFamily="34" charset="-120"/>
                <a:ea typeface="微軟正黑體" panose="020B0604030504040204" pitchFamily="34" charset="-120"/>
              </a:rPr>
              <a:t>&gt;</a:t>
            </a:r>
            <a:r>
              <a:rPr lang="zh-TW" altLang="en-US" sz="1600" dirty="0" smtClean="0">
                <a:solidFill>
                  <a:srgbClr val="00B0F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顯示商家資訊</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None/>
            </a:pPr>
            <a:r>
              <a:rPr lang="zh-TW" altLang="en-US" dirty="0" smtClean="0">
                <a:solidFill>
                  <a:srgbClr val="00B0F0"/>
                </a:solidFill>
                <a:latin typeface="微軟正黑體" panose="020B0604030504040204" pitchFamily="34" charset="-120"/>
                <a:ea typeface="微軟正黑體" panose="020B0604030504040204" pitchFamily="34" charset="-120"/>
              </a:rPr>
              <a:t>選擇</a:t>
            </a:r>
            <a:r>
              <a:rPr lang="zh-TW" altLang="en-US" dirty="0">
                <a:solidFill>
                  <a:srgbClr val="00B0F0"/>
                </a:solidFill>
                <a:latin typeface="微軟正黑體" panose="020B0604030504040204" pitchFamily="34" charset="-120"/>
                <a:ea typeface="微軟正黑體" panose="020B0604030504040204" pitchFamily="34" charset="-120"/>
              </a:rPr>
              <a:t>品</a:t>
            </a:r>
            <a:r>
              <a:rPr lang="zh-TW" altLang="en-US" dirty="0" smtClean="0">
                <a:solidFill>
                  <a:srgbClr val="00B0F0"/>
                </a:solidFill>
                <a:latin typeface="微軟正黑體" panose="020B0604030504040204" pitchFamily="34" charset="-120"/>
                <a:ea typeface="微軟正黑體" panose="020B0604030504040204" pitchFamily="34" charset="-120"/>
              </a:rPr>
              <a:t>項</a:t>
            </a:r>
            <a:r>
              <a:rPr lang="en-US" altLang="zh-TW" dirty="0" smtClean="0">
                <a:solidFill>
                  <a:srgbClr val="00B0F0"/>
                </a:solidFill>
                <a:latin typeface="微軟正黑體" panose="020B0604030504040204" pitchFamily="34" charset="-120"/>
                <a:ea typeface="微軟正黑體" panose="020B0604030504040204" pitchFamily="34" charset="-120"/>
              </a:rPr>
              <a:t>&gt;</a:t>
            </a:r>
            <a:r>
              <a:rPr lang="zh-TW" altLang="en-US" dirty="0" smtClean="0">
                <a:solidFill>
                  <a:srgbClr val="00B0F0"/>
                </a:solidFill>
                <a:latin typeface="微軟正黑體" panose="020B0604030504040204" pitchFamily="34" charset="-120"/>
                <a:ea typeface="微軟正黑體" panose="020B0604030504040204" pitchFamily="34" charset="-120"/>
              </a:rPr>
              <a:t> </a:t>
            </a:r>
            <a:r>
              <a:rPr lang="en-US" altLang="zh-TW" sz="1600" dirty="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65000"/>
                  </a:schemeClr>
                </a:solidFill>
                <a:latin typeface="微軟正黑體" panose="020B0604030504040204" pitchFamily="34" charset="-120"/>
                <a:ea typeface="微軟正黑體" panose="020B0604030504040204" pitchFamily="34" charset="-120"/>
              </a:rPr>
              <a:t>商品及數量</a:t>
            </a:r>
            <a:r>
              <a:rPr lang="en-US" altLang="zh-TW" sz="1600" dirty="0">
                <a:solidFill>
                  <a:schemeClr val="bg1">
                    <a:lumMod val="65000"/>
                  </a:schemeClr>
                </a:solidFill>
                <a:latin typeface="微軟正黑體" panose="020B0604030504040204" pitchFamily="34" charset="-120"/>
                <a:ea typeface="微軟正黑體" panose="020B0604030504040204" pitchFamily="34" charset="-120"/>
              </a:rPr>
              <a:t>)</a:t>
            </a:r>
          </a:p>
          <a:p>
            <a:pPr>
              <a:buNone/>
            </a:pPr>
            <a:r>
              <a:rPr lang="zh-TW" altLang="en-US" dirty="0" smtClean="0">
                <a:solidFill>
                  <a:srgbClr val="00B0F0"/>
                </a:solidFill>
                <a:latin typeface="微軟正黑體" panose="020B0604030504040204" pitchFamily="34" charset="-120"/>
                <a:ea typeface="微軟正黑體" panose="020B0604030504040204" pitchFamily="34" charset="-120"/>
              </a:rPr>
              <a:t>完成</a:t>
            </a:r>
            <a:r>
              <a:rPr lang="zh-TW" altLang="en-US" dirty="0">
                <a:solidFill>
                  <a:srgbClr val="00B0F0"/>
                </a:solidFill>
                <a:latin typeface="微軟正黑體" panose="020B0604030504040204" pitchFamily="34" charset="-120"/>
                <a:ea typeface="微軟正黑體" panose="020B0604030504040204" pitchFamily="34" charset="-120"/>
              </a:rPr>
              <a:t>預付</a:t>
            </a:r>
            <a:r>
              <a:rPr lang="en-US" altLang="zh-TW" dirty="0">
                <a:solidFill>
                  <a:srgbClr val="00B0F0"/>
                </a:solidFill>
                <a:latin typeface="微軟正黑體" panose="020B0604030504040204" pitchFamily="34" charset="-120"/>
                <a:ea typeface="微軟正黑體" panose="020B0604030504040204" pitchFamily="34" charset="-120"/>
              </a:rPr>
              <a:t>&gt;</a:t>
            </a:r>
            <a:r>
              <a:rPr lang="zh-TW" altLang="en-US" dirty="0">
                <a:solidFill>
                  <a:srgbClr val="00B0F0"/>
                </a:solidFill>
                <a:latin typeface="微軟正黑體" panose="020B0604030504040204" pitchFamily="34" charset="-120"/>
                <a:ea typeface="微軟正黑體" panose="020B0604030504040204" pitchFamily="34" charset="-120"/>
              </a:rPr>
              <a:t> </a:t>
            </a:r>
            <a:r>
              <a:rPr lang="en-US" altLang="zh-TW" sz="1600" dirty="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65000"/>
                  </a:schemeClr>
                </a:solidFill>
                <a:latin typeface="微軟正黑體" panose="020B0604030504040204" pitchFamily="34" charset="-120"/>
                <a:ea typeface="微軟正黑體" panose="020B0604030504040204" pitchFamily="34" charset="-120"/>
              </a:rPr>
              <a:t>儲值、信用卡</a:t>
            </a:r>
            <a:r>
              <a:rPr lang="en-US" altLang="zh-TW" sz="1600" dirty="0">
                <a:solidFill>
                  <a:schemeClr val="bg1">
                    <a:lumMod val="65000"/>
                  </a:schemeClr>
                </a:solidFill>
                <a:latin typeface="微軟正黑體" panose="020B0604030504040204" pitchFamily="34" charset="-120"/>
                <a:ea typeface="微軟正黑體" panose="020B0604030504040204" pitchFamily="34" charset="-120"/>
              </a:rPr>
              <a:t>)</a:t>
            </a:r>
          </a:p>
          <a:p>
            <a:pPr>
              <a:buNone/>
            </a:pPr>
            <a:r>
              <a:rPr lang="zh-TW" altLang="en-US" dirty="0" smtClean="0">
                <a:solidFill>
                  <a:srgbClr val="00B0F0"/>
                </a:solidFill>
              </a:rPr>
              <a:t>快速</a:t>
            </a:r>
            <a:r>
              <a:rPr lang="zh-TW" altLang="en-US" dirty="0">
                <a:solidFill>
                  <a:srgbClr val="00B0F0"/>
                </a:solidFill>
              </a:rPr>
              <a:t>取餐 </a:t>
            </a:r>
            <a:r>
              <a:rPr lang="zh-TW" altLang="en-US" dirty="0" smtClean="0">
                <a:solidFill>
                  <a:srgbClr val="00B0F0"/>
                </a:solidFill>
              </a:rPr>
              <a:t>  </a:t>
            </a:r>
            <a:endParaRPr lang="en-US" altLang="zh-TW" dirty="0" smtClean="0">
              <a:solidFill>
                <a:srgbClr val="00B0F0"/>
              </a:solidFill>
            </a:endParaRPr>
          </a:p>
          <a:p>
            <a:pPr>
              <a:buNone/>
            </a:pP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65000"/>
                  </a:schemeClr>
                </a:solidFill>
                <a:latin typeface="微軟正黑體" panose="020B0604030504040204" pitchFamily="34" charset="-120"/>
                <a:ea typeface="微軟正黑體" panose="020B0604030504040204" pitchFamily="34" charset="-120"/>
              </a:rPr>
              <a:t>取餐時間，取餐號碼</a:t>
            </a:r>
            <a:r>
              <a:rPr lang="en-US" altLang="zh-TW" sz="1600" dirty="0">
                <a:solidFill>
                  <a:schemeClr val="bg1">
                    <a:lumMod val="65000"/>
                  </a:schemeClr>
                </a:solidFill>
                <a:latin typeface="微軟正黑體" panose="020B0604030504040204" pitchFamily="34" charset="-120"/>
                <a:ea typeface="微軟正黑體" panose="020B0604030504040204" pitchFamily="34" charset="-120"/>
              </a:rPr>
              <a:t>)</a:t>
            </a:r>
            <a:endParaRPr lang="zh-TW" altLang="en-US" sz="1600" dirty="0">
              <a:solidFill>
                <a:schemeClr val="bg1">
                  <a:lumMod val="65000"/>
                </a:schemeClr>
              </a:solidFill>
              <a:latin typeface="微軟正黑體" panose="020B0604030504040204" pitchFamily="34" charset="-120"/>
              <a:ea typeface="微軟正黑體" panose="020B0604030504040204" pitchFamily="34" charset="-120"/>
            </a:endParaRPr>
          </a:p>
          <a:p>
            <a:endParaRPr lang="zh-TW" altLang="en-US" dirty="0"/>
          </a:p>
          <a:p>
            <a:endParaRPr lang="zh-TW" altLang="en-US" dirty="0"/>
          </a:p>
        </p:txBody>
      </p:sp>
      <p:sp>
        <p:nvSpPr>
          <p:cNvPr id="8" name="標題 1"/>
          <p:cNvSpPr txBox="1">
            <a:spLocks/>
          </p:cNvSpPr>
          <p:nvPr/>
        </p:nvSpPr>
        <p:spPr>
          <a:xfrm>
            <a:off x="611560" y="771550"/>
            <a:ext cx="3600400" cy="36004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pPr algn="ctr"/>
            <a:r>
              <a:rPr lang="zh-TW" altLang="en-US"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掃店碼</a:t>
            </a:r>
            <a: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r>
            <a:b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br>
            <a:r>
              <a:rPr lang="en-US" altLang="zh-TW" sz="3000" dirty="0" smtClean="0">
                <a:solidFill>
                  <a:srgbClr val="FFFFFF"/>
                </a:solidFill>
                <a:latin typeface="微軟正黑體" panose="020B0604030504040204" pitchFamily="34" charset="-120"/>
                <a:ea typeface="微軟正黑體" panose="020B0604030504040204" pitchFamily="34" charset="-120"/>
                <a:cs typeface="Arial"/>
                <a:sym typeface="Arial"/>
              </a:rPr>
              <a:t>(</a:t>
            </a:r>
            <a:r>
              <a:rPr lang="zh-TW" altLang="en-US" sz="3000" dirty="0">
                <a:solidFill>
                  <a:srgbClr val="FFFFFF"/>
                </a:solidFill>
                <a:latin typeface="微軟正黑體" panose="020B0604030504040204" pitchFamily="34" charset="-120"/>
                <a:ea typeface="微軟正黑體" panose="020B0604030504040204" pitchFamily="34" charset="-120"/>
                <a:cs typeface="Arial"/>
                <a:sym typeface="Arial"/>
              </a:rPr>
              <a:t>無</a:t>
            </a:r>
            <a:r>
              <a:rPr lang="zh-TW" altLang="en-US" sz="3000" dirty="0" smtClean="0">
                <a:solidFill>
                  <a:srgbClr val="FFFFFF"/>
                </a:solidFill>
                <a:latin typeface="微軟正黑體" panose="020B0604030504040204" pitchFamily="34" charset="-120"/>
                <a:ea typeface="微軟正黑體" panose="020B0604030504040204" pitchFamily="34" charset="-120"/>
                <a:cs typeface="Arial"/>
                <a:sym typeface="Arial"/>
              </a:rPr>
              <a:t>座位型商家</a:t>
            </a:r>
            <a:r>
              <a:rPr lang="en-US" altLang="zh-TW" sz="3000" dirty="0" smtClean="0">
                <a:solidFill>
                  <a:srgbClr val="FFFFFF"/>
                </a:solidFill>
                <a:latin typeface="微軟正黑體" panose="020B0604030504040204" pitchFamily="34" charset="-120"/>
                <a:ea typeface="微軟正黑體" panose="020B0604030504040204" pitchFamily="34" charset="-120"/>
                <a:cs typeface="Arial"/>
                <a:sym typeface="Arial"/>
              </a:rPr>
              <a:t>)</a:t>
            </a:r>
            <a:endParaRPr lang="en-US" altLang="zh-TW" sz="3000" dirty="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11" name="Shape 386"/>
          <p:cNvSpPr/>
          <p:nvPr/>
        </p:nvSpPr>
        <p:spPr>
          <a:xfrm>
            <a:off x="5021205" y="771550"/>
            <a:ext cx="3295211" cy="4659982"/>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標題 8"/>
          <p:cNvSpPr txBox="1">
            <a:spLocks/>
          </p:cNvSpPr>
          <p:nvPr/>
        </p:nvSpPr>
        <p:spPr>
          <a:xfrm>
            <a:off x="5259300" y="1203598"/>
            <a:ext cx="2819019" cy="339502"/>
          </a:xfrm>
          <a:prstGeom prst="rect">
            <a:avLst/>
          </a:prstGeom>
          <a:solidFill>
            <a:srgbClr val="00B0F0"/>
          </a:solidFill>
          <a:ln>
            <a:solidFill>
              <a:srgbClr val="0070C0"/>
            </a:solidFill>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r>
              <a:rPr lang="zh-TW" altLang="en-US" sz="2400" smtClean="0">
                <a:solidFill>
                  <a:schemeClr val="bg1"/>
                </a:solidFill>
                <a:latin typeface="微軟正黑體" panose="020B0604030504040204" pitchFamily="34" charset="-120"/>
                <a:ea typeface="微軟正黑體" panose="020B0604030504040204" pitchFamily="34" charset="-120"/>
              </a:rPr>
              <a:t>流程</a:t>
            </a:r>
            <a:r>
              <a:rPr lang="en-US" altLang="zh-TW" sz="2400" smtClean="0">
                <a:solidFill>
                  <a:schemeClr val="bg1"/>
                </a:solidFill>
                <a:latin typeface="微軟正黑體" panose="020B0604030504040204" pitchFamily="34" charset="-120"/>
                <a:ea typeface="微軟正黑體" panose="020B0604030504040204" pitchFamily="34" charset="-120"/>
              </a:rPr>
              <a:t>:</a:t>
            </a:r>
            <a:r>
              <a:rPr lang="zh-TW" altLang="en-US" sz="2400" smtClean="0">
                <a:solidFill>
                  <a:schemeClr val="bg1"/>
                </a:solidFill>
                <a:latin typeface="微軟正黑體" panose="020B0604030504040204" pitchFamily="34" charset="-120"/>
                <a:ea typeface="微軟正黑體" panose="020B0604030504040204" pitchFamily="34" charset="-120"/>
              </a:rPr>
              <a:t> </a:t>
            </a:r>
            <a:endParaRPr lang="zh-TW" altLang="en-US" sz="2400" dirty="0">
              <a:solidFill>
                <a:schemeClr val="bg1"/>
              </a:solidFill>
            </a:endParaRPr>
          </a:p>
        </p:txBody>
      </p:sp>
      <p:sp>
        <p:nvSpPr>
          <p:cNvPr id="2" name="文字方塊 1"/>
          <p:cNvSpPr txBox="1"/>
          <p:nvPr/>
        </p:nvSpPr>
        <p:spPr>
          <a:xfrm>
            <a:off x="2674387" y="127504"/>
            <a:ext cx="3337773" cy="553998"/>
          </a:xfrm>
          <a:prstGeom prst="rect">
            <a:avLst/>
          </a:prstGeom>
          <a:noFill/>
        </p:spPr>
        <p:txBody>
          <a:bodyPr wrap="none" rtlCol="0">
            <a:spAutoFit/>
          </a:bodyPr>
          <a:lstStyle/>
          <a:p>
            <a:r>
              <a:rPr lang="zh-TW" altLang="en-US" sz="3000" dirty="0">
                <a:solidFill>
                  <a:srgbClr val="FF0066"/>
                </a:solidFill>
                <a:latin typeface="微軟正黑體" panose="020B0604030504040204" pitchFamily="34" charset="-120"/>
                <a:ea typeface="微軟正黑體" panose="020B0604030504040204" pitchFamily="34" charset="-120"/>
                <a:cs typeface="+mn-cs"/>
              </a:rPr>
              <a:t>掃描店家</a:t>
            </a:r>
            <a:r>
              <a:rPr lang="en-US" altLang="zh-TW" sz="3000" dirty="0">
                <a:solidFill>
                  <a:srgbClr val="FF0066"/>
                </a:solidFill>
                <a:latin typeface="微軟正黑體" panose="020B0604030504040204" pitchFamily="34" charset="-120"/>
                <a:ea typeface="微軟正黑體" panose="020B0604030504040204" pitchFamily="34" charset="-120"/>
                <a:cs typeface="+mn-cs"/>
              </a:rPr>
              <a:t>QR Code</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307178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771550"/>
            <a:ext cx="3600400" cy="3600400"/>
          </a:xfrm>
        </p:spPr>
        <p:txBody>
          <a:bodyPr anchor="ctr"/>
          <a:lstStyle/>
          <a:p>
            <a:pPr lvl="0" algn="ctr"/>
            <a:r>
              <a:rPr lang="zh-TW" altLang="en-US"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掃桌碼</a:t>
            </a:r>
            <a: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r>
            <a:b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br>
            <a:r>
              <a:rPr lang="en-US" altLang="zh-TW" sz="3000" dirty="0">
                <a:solidFill>
                  <a:srgbClr val="FFFFFF"/>
                </a:solidFill>
                <a:latin typeface="微軟正黑體" panose="020B0604030504040204" pitchFamily="34" charset="-120"/>
                <a:ea typeface="微軟正黑體" panose="020B0604030504040204" pitchFamily="34" charset="-120"/>
                <a:cs typeface="Arial"/>
                <a:sym typeface="Arial"/>
              </a:rPr>
              <a:t>(</a:t>
            </a:r>
            <a:r>
              <a:rPr lang="zh-TW" altLang="en-US" sz="3000" dirty="0">
                <a:solidFill>
                  <a:srgbClr val="FFFFFF"/>
                </a:solidFill>
                <a:latin typeface="微軟正黑體" panose="020B0604030504040204" pitchFamily="34" charset="-120"/>
                <a:ea typeface="微軟正黑體" panose="020B0604030504040204" pitchFamily="34" charset="-120"/>
                <a:cs typeface="Arial"/>
                <a:sym typeface="Arial"/>
              </a:rPr>
              <a:t>有座位型商家</a:t>
            </a:r>
            <a:r>
              <a:rPr lang="en-US" altLang="zh-TW" sz="3000" dirty="0" smtClean="0">
                <a:solidFill>
                  <a:srgbClr val="FFFFFF"/>
                </a:solidFill>
                <a:latin typeface="微軟正黑體" panose="020B0604030504040204" pitchFamily="34" charset="-120"/>
                <a:ea typeface="微軟正黑體" panose="020B0604030504040204" pitchFamily="34" charset="-120"/>
                <a:cs typeface="Arial"/>
                <a:sym typeface="Arial"/>
              </a:rPr>
              <a:t>)</a:t>
            </a:r>
            <a:endParaRPr lang="en-US" altLang="zh-TW" sz="3000" dirty="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7" name="文字版面配置區 10"/>
          <p:cNvSpPr txBox="1">
            <a:spLocks/>
          </p:cNvSpPr>
          <p:nvPr/>
        </p:nvSpPr>
        <p:spPr>
          <a:xfrm>
            <a:off x="5364088" y="3343300"/>
            <a:ext cx="2715867" cy="158417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9pPr>
          </a:lstStyle>
          <a:p>
            <a:r>
              <a:rPr lang="zh-TW" altLang="en-US" sz="2000" dirty="0" smtClean="0">
                <a:solidFill>
                  <a:srgbClr val="FF6600"/>
                </a:solidFill>
                <a:latin typeface="微軟正黑體" panose="020B0604030504040204" pitchFamily="34" charset="-120"/>
                <a:ea typeface="微軟正黑體" panose="020B0604030504040204" pitchFamily="34" charset="-120"/>
              </a:rPr>
              <a:t>區域 </a:t>
            </a:r>
            <a:r>
              <a:rPr lang="en-US" altLang="zh-TW" sz="2000" dirty="0" smtClean="0">
                <a:solidFill>
                  <a:srgbClr val="FF6600"/>
                </a:solidFill>
                <a:latin typeface="微軟正黑體" panose="020B0604030504040204" pitchFamily="34" charset="-120"/>
                <a:ea typeface="微軟正黑體" panose="020B0604030504040204" pitchFamily="34" charset="-120"/>
              </a:rPr>
              <a:t>:</a:t>
            </a:r>
            <a:r>
              <a:rPr lang="zh-TW" altLang="en-US" sz="2000" dirty="0" smtClean="0">
                <a:solidFill>
                  <a:srgbClr val="FF6600"/>
                </a:solidFill>
                <a:latin typeface="微軟正黑體" panose="020B0604030504040204" pitchFamily="34" charset="-120"/>
                <a:ea typeface="微軟正黑體" panose="020B0604030504040204" pitchFamily="34" charset="-120"/>
              </a:rPr>
              <a:t> </a:t>
            </a:r>
            <a:r>
              <a:rPr lang="en-US" altLang="zh-TW" sz="1600" dirty="0" smtClean="0">
                <a:solidFill>
                  <a:srgbClr val="FF6600"/>
                </a:solidFill>
                <a:latin typeface="微軟正黑體" panose="020B0604030504040204" pitchFamily="34" charset="-120"/>
                <a:ea typeface="微軟正黑體" panose="020B0604030504040204" pitchFamily="34" charset="-120"/>
                <a:sym typeface="Varela Round"/>
              </a:rPr>
              <a:t>(</a:t>
            </a:r>
            <a:r>
              <a:rPr lang="zh-TW" altLang="en-US" sz="1600" dirty="0" smtClean="0">
                <a:solidFill>
                  <a:srgbClr val="FF6600"/>
                </a:solidFill>
                <a:latin typeface="微軟正黑體" panose="020B0604030504040204" pitchFamily="34" charset="-120"/>
                <a:ea typeface="微軟正黑體" panose="020B0604030504040204" pitchFamily="34" charset="-120"/>
                <a:sym typeface="Varela Round"/>
              </a:rPr>
              <a:t>普通 </a:t>
            </a:r>
            <a:r>
              <a:rPr lang="en-US" altLang="zh-TW" sz="1600" dirty="0">
                <a:solidFill>
                  <a:srgbClr val="FF6600"/>
                </a:solidFill>
                <a:latin typeface="微軟正黑體" panose="020B0604030504040204" pitchFamily="34" charset="-120"/>
                <a:ea typeface="微軟正黑體" panose="020B0604030504040204" pitchFamily="34" charset="-120"/>
                <a:sym typeface="Varela Round"/>
              </a:rPr>
              <a:t>/ </a:t>
            </a:r>
            <a:r>
              <a:rPr lang="zh-TW" altLang="en-US" sz="1600" dirty="0">
                <a:solidFill>
                  <a:srgbClr val="FF6600"/>
                </a:solidFill>
                <a:latin typeface="微軟正黑體" panose="020B0604030504040204" pitchFamily="34" charset="-120"/>
                <a:ea typeface="微軟正黑體" panose="020B0604030504040204" pitchFamily="34" charset="-120"/>
                <a:sym typeface="Varela Round"/>
              </a:rPr>
              <a:t>包廂 </a:t>
            </a:r>
            <a:r>
              <a:rPr lang="en-US" altLang="zh-TW" sz="1600" dirty="0">
                <a:solidFill>
                  <a:srgbClr val="FF6600"/>
                </a:solidFill>
                <a:latin typeface="微軟正黑體" panose="020B0604030504040204" pitchFamily="34" charset="-120"/>
                <a:ea typeface="微軟正黑體" panose="020B0604030504040204" pitchFamily="34" charset="-120"/>
                <a:sym typeface="Varela Round"/>
              </a:rPr>
              <a:t>/ </a:t>
            </a:r>
            <a:r>
              <a:rPr lang="zh-TW" altLang="en-US" sz="1600" dirty="0" smtClean="0">
                <a:solidFill>
                  <a:srgbClr val="FF6600"/>
                </a:solidFill>
                <a:latin typeface="微軟正黑體" panose="020B0604030504040204" pitchFamily="34" charset="-120"/>
                <a:ea typeface="微軟正黑體" panose="020B0604030504040204" pitchFamily="34" charset="-120"/>
                <a:sym typeface="Varela Round"/>
              </a:rPr>
              <a:t>吸菸</a:t>
            </a:r>
            <a:r>
              <a:rPr lang="en-US" altLang="zh-TW" sz="1600" dirty="0" smtClean="0">
                <a:solidFill>
                  <a:srgbClr val="FF6600"/>
                </a:solidFill>
                <a:latin typeface="微軟正黑體" panose="020B0604030504040204" pitchFamily="34" charset="-120"/>
                <a:ea typeface="微軟正黑體" panose="020B0604030504040204" pitchFamily="34" charset="-120"/>
                <a:sym typeface="Varela Round"/>
              </a:rPr>
              <a:t>)</a:t>
            </a:r>
            <a:endParaRPr lang="en-US" altLang="zh-TW" sz="1600" dirty="0">
              <a:solidFill>
                <a:srgbClr val="FF6600"/>
              </a:solidFill>
              <a:latin typeface="微軟正黑體" panose="020B0604030504040204" pitchFamily="34" charset="-120"/>
              <a:ea typeface="微軟正黑體" panose="020B0604030504040204" pitchFamily="34" charset="-120"/>
              <a:sym typeface="Varela Round"/>
            </a:endParaRPr>
          </a:p>
          <a:p>
            <a:r>
              <a:rPr lang="zh-TW" altLang="en-US" sz="2000" dirty="0">
                <a:solidFill>
                  <a:srgbClr val="FF6600"/>
                </a:solidFill>
                <a:latin typeface="微軟正黑體" panose="020B0604030504040204" pitchFamily="34" charset="-120"/>
                <a:ea typeface="微軟正黑體" panose="020B0604030504040204" pitchFamily="34" charset="-120"/>
              </a:rPr>
              <a:t>桌號 </a:t>
            </a:r>
            <a:r>
              <a:rPr lang="en-US" altLang="zh-TW" sz="2000" dirty="0">
                <a:solidFill>
                  <a:srgbClr val="FF6600"/>
                </a:solidFill>
                <a:latin typeface="微軟正黑體" panose="020B0604030504040204" pitchFamily="34" charset="-120"/>
                <a:ea typeface="微軟正黑體" panose="020B0604030504040204" pitchFamily="34" charset="-120"/>
              </a:rPr>
              <a:t>:</a:t>
            </a:r>
            <a:r>
              <a:rPr lang="zh-TW" altLang="en-US" sz="2000" dirty="0">
                <a:solidFill>
                  <a:srgbClr val="FF6600"/>
                </a:solidFill>
                <a:latin typeface="微軟正黑體" panose="020B0604030504040204" pitchFamily="34" charset="-120"/>
                <a:ea typeface="微軟正黑體" panose="020B0604030504040204" pitchFamily="34" charset="-120"/>
              </a:rPr>
              <a:t> </a:t>
            </a:r>
            <a:r>
              <a:rPr lang="en-US" altLang="zh-TW" sz="2000" dirty="0">
                <a:solidFill>
                  <a:srgbClr val="FF6600"/>
                </a:solidFill>
                <a:latin typeface="微軟正黑體" panose="020B0604030504040204" pitchFamily="34" charset="-120"/>
                <a:ea typeface="微軟正黑體" panose="020B0604030504040204" pitchFamily="34" charset="-120"/>
                <a:sym typeface="Varela Round"/>
              </a:rPr>
              <a:t>1</a:t>
            </a:r>
            <a:r>
              <a:rPr lang="zh-TW" altLang="en-US" sz="2000" dirty="0">
                <a:solidFill>
                  <a:srgbClr val="FF6600"/>
                </a:solidFill>
                <a:latin typeface="微軟正黑體" panose="020B0604030504040204" pitchFamily="34" charset="-120"/>
                <a:ea typeface="微軟正黑體" panose="020B0604030504040204" pitchFamily="34" charset="-120"/>
                <a:sym typeface="Varela Round"/>
              </a:rPr>
              <a:t>桌</a:t>
            </a:r>
            <a:endParaRPr lang="en-US" altLang="zh-TW" sz="2000" dirty="0">
              <a:solidFill>
                <a:srgbClr val="FF6600"/>
              </a:solidFill>
              <a:latin typeface="微軟正黑體" panose="020B0604030504040204" pitchFamily="34" charset="-120"/>
              <a:ea typeface="微軟正黑體" panose="020B0604030504040204" pitchFamily="34" charset="-120"/>
              <a:sym typeface="Varela Round"/>
            </a:endParaRPr>
          </a:p>
          <a:p>
            <a:r>
              <a:rPr lang="zh-TW" altLang="en-US" sz="2000" dirty="0">
                <a:solidFill>
                  <a:srgbClr val="FF6600"/>
                </a:solidFill>
                <a:latin typeface="微軟正黑體" panose="020B0604030504040204" pitchFamily="34" charset="-120"/>
                <a:ea typeface="微軟正黑體" panose="020B0604030504040204" pitchFamily="34" charset="-120"/>
              </a:rPr>
              <a:t>類型 </a:t>
            </a:r>
            <a:r>
              <a:rPr lang="en-US" altLang="zh-TW" sz="2000" dirty="0">
                <a:solidFill>
                  <a:srgbClr val="FF6600"/>
                </a:solidFill>
                <a:latin typeface="微軟正黑體" panose="020B0604030504040204" pitchFamily="34" charset="-120"/>
                <a:ea typeface="微軟正黑體" panose="020B0604030504040204" pitchFamily="34" charset="-120"/>
                <a:sym typeface="Varela Round"/>
              </a:rPr>
              <a:t>:</a:t>
            </a:r>
            <a:r>
              <a:rPr lang="zh-TW" altLang="en-US" sz="2000" dirty="0">
                <a:solidFill>
                  <a:srgbClr val="FF6600"/>
                </a:solidFill>
                <a:latin typeface="微軟正黑體" panose="020B0604030504040204" pitchFamily="34" charset="-120"/>
                <a:ea typeface="微軟正黑體" panose="020B0604030504040204" pitchFamily="34" charset="-120"/>
                <a:sym typeface="Varela Round"/>
              </a:rPr>
              <a:t> </a:t>
            </a:r>
            <a:r>
              <a:rPr lang="en-US" altLang="zh-TW" sz="1600" dirty="0">
                <a:solidFill>
                  <a:srgbClr val="FF6600"/>
                </a:solidFill>
                <a:latin typeface="微軟正黑體" panose="020B0604030504040204" pitchFamily="34" charset="-120"/>
                <a:ea typeface="微軟正黑體" panose="020B0604030504040204" pitchFamily="34" charset="-120"/>
                <a:sym typeface="Varela Round"/>
              </a:rPr>
              <a:t>a.</a:t>
            </a:r>
            <a:r>
              <a:rPr lang="zh-TW" altLang="en-US" sz="1600" dirty="0">
                <a:solidFill>
                  <a:srgbClr val="FF6600"/>
                </a:solidFill>
                <a:latin typeface="微軟正黑體" panose="020B0604030504040204" pitchFamily="34" charset="-120"/>
                <a:ea typeface="微軟正黑體" panose="020B0604030504040204" pitchFamily="34" charset="-120"/>
                <a:sym typeface="Varela Round"/>
              </a:rPr>
              <a:t>散座 </a:t>
            </a:r>
            <a:r>
              <a:rPr lang="en-US" altLang="zh-TW" sz="1600" dirty="0">
                <a:solidFill>
                  <a:srgbClr val="FF6600"/>
                </a:solidFill>
                <a:latin typeface="微軟正黑體" panose="020B0604030504040204" pitchFamily="34" charset="-120"/>
                <a:ea typeface="微軟正黑體" panose="020B0604030504040204" pitchFamily="34" charset="-120"/>
                <a:sym typeface="Varela Round"/>
              </a:rPr>
              <a:t>/ b.</a:t>
            </a:r>
            <a:r>
              <a:rPr lang="zh-TW" altLang="en-US" sz="1600" dirty="0">
                <a:solidFill>
                  <a:srgbClr val="FF6600"/>
                </a:solidFill>
                <a:latin typeface="微軟正黑體" panose="020B0604030504040204" pitchFamily="34" charset="-120"/>
                <a:ea typeface="微軟正黑體" panose="020B0604030504040204" pitchFamily="34" charset="-120"/>
                <a:sym typeface="Varela Round"/>
              </a:rPr>
              <a:t>併桌</a:t>
            </a:r>
            <a:endParaRPr lang="en-US" altLang="zh-TW" sz="1600" dirty="0">
              <a:solidFill>
                <a:srgbClr val="FF6600"/>
              </a:solidFill>
              <a:latin typeface="微軟正黑體" panose="020B0604030504040204" pitchFamily="34" charset="-120"/>
              <a:ea typeface="微軟正黑體" panose="020B0604030504040204" pitchFamily="34" charset="-120"/>
              <a:sym typeface="Varela Round"/>
            </a:endParaRPr>
          </a:p>
          <a:p>
            <a:r>
              <a:rPr lang="zh-TW" altLang="en-US" sz="2000" dirty="0">
                <a:solidFill>
                  <a:srgbClr val="FF6600"/>
                </a:solidFill>
                <a:latin typeface="微軟正黑體" panose="020B0604030504040204" pitchFamily="34" charset="-120"/>
                <a:ea typeface="微軟正黑體" panose="020B0604030504040204" pitchFamily="34" charset="-120"/>
              </a:rPr>
              <a:t>人數 </a:t>
            </a:r>
            <a:r>
              <a:rPr lang="en-US" altLang="zh-TW" sz="2000" dirty="0">
                <a:solidFill>
                  <a:srgbClr val="FF6600"/>
                </a:solidFill>
                <a:latin typeface="微軟正黑體" panose="020B0604030504040204" pitchFamily="34" charset="-120"/>
                <a:ea typeface="微軟正黑體" panose="020B0604030504040204" pitchFamily="34" charset="-120"/>
              </a:rPr>
              <a:t>:</a:t>
            </a:r>
            <a:r>
              <a:rPr lang="zh-TW" altLang="en-US" sz="2000" dirty="0">
                <a:solidFill>
                  <a:srgbClr val="FF6600"/>
                </a:solidFill>
                <a:latin typeface="微軟正黑體" panose="020B0604030504040204" pitchFamily="34" charset="-120"/>
                <a:ea typeface="微軟正黑體" panose="020B0604030504040204" pitchFamily="34" charset="-120"/>
              </a:rPr>
              <a:t> </a:t>
            </a:r>
            <a:r>
              <a:rPr lang="en-US" altLang="zh-TW" sz="2000" dirty="0">
                <a:solidFill>
                  <a:srgbClr val="FF6600"/>
                </a:solidFill>
                <a:latin typeface="微軟正黑體" panose="020B0604030504040204" pitchFamily="34" charset="-120"/>
                <a:ea typeface="微軟正黑體" panose="020B0604030504040204" pitchFamily="34" charset="-120"/>
              </a:rPr>
              <a:t>0</a:t>
            </a:r>
            <a:r>
              <a:rPr lang="zh-TW" altLang="en-US" sz="2000" dirty="0" smtClean="0">
                <a:solidFill>
                  <a:srgbClr val="FF6600"/>
                </a:solidFill>
                <a:latin typeface="微軟正黑體" panose="020B0604030504040204" pitchFamily="34" charset="-120"/>
                <a:ea typeface="微軟正黑體" panose="020B0604030504040204" pitchFamily="34" charset="-120"/>
              </a:rPr>
              <a:t>人</a:t>
            </a:r>
            <a:endParaRPr lang="en-US" altLang="zh-TW" sz="2000" dirty="0" smtClean="0">
              <a:solidFill>
                <a:srgbClr val="FF6600"/>
              </a:solidFill>
              <a:latin typeface="微軟正黑體" panose="020B0604030504040204" pitchFamily="34" charset="-120"/>
              <a:ea typeface="微軟正黑體" panose="020B0604030504040204" pitchFamily="34" charset="-120"/>
            </a:endParaRPr>
          </a:p>
          <a:p>
            <a:r>
              <a:rPr lang="zh-TW" altLang="en-US" sz="2000" dirty="0" smtClean="0">
                <a:solidFill>
                  <a:srgbClr val="FF0066"/>
                </a:solidFill>
                <a:latin typeface="微軟正黑體" panose="020B0604030504040204" pitchFamily="34" charset="-120"/>
                <a:ea typeface="微軟正黑體" panose="020B0604030504040204" pitchFamily="34" charset="-120"/>
              </a:rPr>
              <a:t>*</a:t>
            </a:r>
            <a:r>
              <a:rPr lang="zh-TW" altLang="en-US" sz="1600" dirty="0">
                <a:solidFill>
                  <a:srgbClr val="FF0066"/>
                </a:solidFill>
                <a:latin typeface="微軟正黑體" panose="020B0604030504040204" pitchFamily="34" charset="-120"/>
                <a:ea typeface="微軟正黑體" panose="020B0604030504040204" pitchFamily="34" charset="-120"/>
              </a:rPr>
              <a:t>我需</a:t>
            </a:r>
            <a:r>
              <a:rPr lang="zh-TW" altLang="en-US" sz="1600" dirty="0" smtClean="0">
                <a:solidFill>
                  <a:srgbClr val="FF0066"/>
                </a:solidFill>
                <a:latin typeface="微軟正黑體" panose="020B0604030504040204" pitchFamily="34" charset="-120"/>
                <a:ea typeface="微軟正黑體" panose="020B0604030504040204" pitchFamily="34" charset="-120"/>
              </a:rPr>
              <a:t>要幫忙</a:t>
            </a:r>
            <a:r>
              <a:rPr lang="en-US" altLang="zh-TW" sz="1600" dirty="0" smtClean="0">
                <a:solidFill>
                  <a:srgbClr val="FF0066"/>
                </a:solidFill>
                <a:latin typeface="微軟正黑體" panose="020B0604030504040204" pitchFamily="34" charset="-120"/>
                <a:ea typeface="微軟正黑體" panose="020B0604030504040204" pitchFamily="34" charset="-120"/>
              </a:rPr>
              <a:t>(</a:t>
            </a:r>
            <a:r>
              <a:rPr lang="zh-TW" altLang="en-US" sz="1600" dirty="0" smtClean="0">
                <a:solidFill>
                  <a:srgbClr val="FF0066"/>
                </a:solidFill>
                <a:latin typeface="微軟正黑體" panose="020B0604030504040204" pitchFamily="34" charset="-120"/>
                <a:ea typeface="微軟正黑體" panose="020B0604030504040204" pitchFamily="34" charset="-120"/>
              </a:rPr>
              <a:t>服務人員</a:t>
            </a:r>
            <a:r>
              <a:rPr lang="en-US" altLang="zh-TW" sz="1600" dirty="0" smtClean="0">
                <a:solidFill>
                  <a:srgbClr val="FF0066"/>
                </a:solidFill>
                <a:latin typeface="微軟正黑體" panose="020B0604030504040204" pitchFamily="34" charset="-120"/>
                <a:ea typeface="微軟正黑體" panose="020B0604030504040204" pitchFamily="34" charset="-120"/>
              </a:rPr>
              <a:t>)</a:t>
            </a:r>
            <a:endParaRPr lang="en-US" altLang="zh-TW" sz="1600" dirty="0">
              <a:solidFill>
                <a:srgbClr val="FF0066"/>
              </a:solidFill>
              <a:latin typeface="微軟正黑體" panose="020B0604030504040204" pitchFamily="34" charset="-120"/>
              <a:ea typeface="微軟正黑體" panose="020B0604030504040204" pitchFamily="34" charset="-120"/>
            </a:endParaRPr>
          </a:p>
        </p:txBody>
      </p:sp>
      <p:sp>
        <p:nvSpPr>
          <p:cNvPr id="8" name="文字版面配置區 5"/>
          <p:cNvSpPr txBox="1">
            <a:spLocks/>
          </p:cNvSpPr>
          <p:nvPr/>
        </p:nvSpPr>
        <p:spPr>
          <a:xfrm>
            <a:off x="5313494" y="1471092"/>
            <a:ext cx="2808312" cy="129614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Varela Round"/>
              </a:defRPr>
            </a:lvl1pPr>
            <a:lvl2pPr marR="0" lvl="1"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Varela Round"/>
                <a:ea typeface="Varela Round"/>
                <a:cs typeface="Varela Round"/>
                <a:sym typeface="Varela Round"/>
              </a:defRPr>
            </a:lvl2pPr>
            <a:lvl3pPr marR="0" lvl="2"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Varela Round"/>
                <a:ea typeface="Varela Round"/>
                <a:cs typeface="Varela Round"/>
                <a:sym typeface="Varela Round"/>
              </a:defRPr>
            </a:lvl3pPr>
            <a:lvl4pPr marR="0" lvl="3"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4pPr>
            <a:lvl5pPr marR="0" lvl="4"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5pPr>
            <a:lvl6pPr marR="0" lvl="5"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6pPr>
            <a:lvl7pPr marR="0" lvl="6"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7pPr>
            <a:lvl8pPr marR="0" lvl="7"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8pPr>
            <a:lvl9pPr marR="0" lvl="8"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9pPr>
          </a:lstStyle>
          <a:p>
            <a:pPr>
              <a:buFont typeface="Varela Round"/>
              <a:buNone/>
            </a:pPr>
            <a:r>
              <a:rPr lang="zh-TW" altLang="en-US" dirty="0" smtClean="0">
                <a:solidFill>
                  <a:srgbClr val="FF6600"/>
                </a:solidFill>
                <a:latin typeface="微軟正黑體" panose="020B0604030504040204" pitchFamily="34" charset="-120"/>
                <a:ea typeface="微軟正黑體" panose="020B0604030504040204" pitchFamily="34" charset="-120"/>
              </a:rPr>
              <a:t>掃描桌碼</a:t>
            </a:r>
            <a:r>
              <a:rPr lang="en-US" altLang="zh-TW" dirty="0" smtClean="0">
                <a:solidFill>
                  <a:srgbClr val="FF6600"/>
                </a:solidFill>
                <a:latin typeface="微軟正黑體" panose="020B0604030504040204" pitchFamily="34" charset="-120"/>
                <a:ea typeface="微軟正黑體" panose="020B0604030504040204" pitchFamily="34" charset="-120"/>
              </a:rPr>
              <a:t>&gt;</a:t>
            </a:r>
            <a:r>
              <a:rPr lang="zh-TW" altLang="en-US" sz="1600" dirty="0" smtClean="0">
                <a:solidFill>
                  <a:srgbClr val="FF660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顯示商家資訊</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smtClean="0">
                <a:solidFill>
                  <a:srgbClr val="FF6600"/>
                </a:solidFill>
                <a:latin typeface="微軟正黑體" panose="020B0604030504040204" pitchFamily="34" charset="-120"/>
                <a:ea typeface="微軟正黑體" panose="020B0604030504040204" pitchFamily="34" charset="-120"/>
              </a:rPr>
              <a:t>選擇品項</a:t>
            </a:r>
            <a:r>
              <a:rPr lang="en-US" altLang="zh-TW" dirty="0" smtClean="0">
                <a:solidFill>
                  <a:srgbClr val="FF6600"/>
                </a:solidFill>
                <a:latin typeface="微軟正黑體" panose="020B0604030504040204" pitchFamily="34" charset="-120"/>
                <a:ea typeface="微軟正黑體" panose="020B0604030504040204" pitchFamily="34" charset="-120"/>
              </a:rPr>
              <a:t>&gt;</a:t>
            </a:r>
            <a:r>
              <a:rPr lang="zh-TW" altLang="en-US" dirty="0" smtClean="0">
                <a:solidFill>
                  <a:srgbClr val="FF660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商品及數量</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smtClean="0">
                <a:solidFill>
                  <a:srgbClr val="FF6600"/>
                </a:solidFill>
                <a:latin typeface="微軟正黑體" panose="020B0604030504040204" pitchFamily="34" charset="-120"/>
                <a:ea typeface="微軟正黑體" panose="020B0604030504040204" pitchFamily="34" charset="-120"/>
              </a:rPr>
              <a:t>完成預付</a:t>
            </a:r>
            <a:r>
              <a:rPr lang="en-US" altLang="zh-TW" dirty="0" smtClean="0">
                <a:solidFill>
                  <a:srgbClr val="FF6600"/>
                </a:solidFill>
                <a:latin typeface="微軟正黑體" panose="020B0604030504040204" pitchFamily="34" charset="-120"/>
                <a:ea typeface="微軟正黑體" panose="020B0604030504040204" pitchFamily="34" charset="-120"/>
              </a:rPr>
              <a:t>&gt;</a:t>
            </a:r>
            <a:r>
              <a:rPr lang="zh-TW" altLang="en-US" dirty="0" smtClean="0">
                <a:solidFill>
                  <a:srgbClr val="FF660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儲值、信用卡</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a:solidFill>
                  <a:srgbClr val="FF6600"/>
                </a:solidFill>
              </a:rPr>
              <a:t>完成點</a:t>
            </a:r>
            <a:r>
              <a:rPr lang="zh-TW" altLang="en-US" dirty="0" smtClean="0">
                <a:solidFill>
                  <a:srgbClr val="FF6600"/>
                </a:solidFill>
              </a:rPr>
              <a:t>餐   </a:t>
            </a:r>
          </a:p>
          <a:p>
            <a:endParaRPr lang="zh-TW" altLang="en-US" dirty="0"/>
          </a:p>
        </p:txBody>
      </p:sp>
      <p:sp>
        <p:nvSpPr>
          <p:cNvPr id="10" name="Shape 386"/>
          <p:cNvSpPr/>
          <p:nvPr/>
        </p:nvSpPr>
        <p:spPr>
          <a:xfrm>
            <a:off x="5076056" y="699542"/>
            <a:ext cx="3295211" cy="4659982"/>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標題 8"/>
          <p:cNvSpPr txBox="1">
            <a:spLocks/>
          </p:cNvSpPr>
          <p:nvPr/>
        </p:nvSpPr>
        <p:spPr>
          <a:xfrm>
            <a:off x="5302786" y="2911252"/>
            <a:ext cx="2819019" cy="360040"/>
          </a:xfrm>
          <a:prstGeom prst="rect">
            <a:avLst/>
          </a:prstGeom>
          <a:solidFill>
            <a:srgbClr val="FF6600"/>
          </a:solidFill>
          <a:ln>
            <a:solidFill>
              <a:srgbClr val="FF3300"/>
            </a:solidFill>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r>
              <a:rPr lang="zh-TW" altLang="en-US" sz="2400" dirty="0" smtClean="0">
                <a:solidFill>
                  <a:schemeClr val="bg1"/>
                </a:solidFill>
                <a:latin typeface="微軟正黑體" panose="020B0604030504040204" pitchFamily="34" charset="-120"/>
                <a:ea typeface="微軟正黑體" panose="020B0604030504040204" pitchFamily="34" charset="-120"/>
              </a:rPr>
              <a:t>功能</a:t>
            </a:r>
            <a:r>
              <a:rPr lang="en-US" altLang="zh-TW" sz="2400" dirty="0" smtClean="0">
                <a:solidFill>
                  <a:schemeClr val="bg1"/>
                </a:solidFill>
                <a:latin typeface="微軟正黑體" panose="020B0604030504040204" pitchFamily="34" charset="-120"/>
                <a:ea typeface="微軟正黑體" panose="020B0604030504040204" pitchFamily="34" charset="-120"/>
              </a:rPr>
              <a:t>:</a:t>
            </a:r>
            <a:r>
              <a:rPr lang="zh-TW" altLang="en-US" sz="2400" dirty="0" smtClean="0">
                <a:solidFill>
                  <a:schemeClr val="bg1"/>
                </a:solidFill>
                <a:latin typeface="微軟正黑體" panose="020B0604030504040204" pitchFamily="34" charset="-120"/>
                <a:ea typeface="微軟正黑體" panose="020B0604030504040204" pitchFamily="34" charset="-120"/>
              </a:rPr>
              <a:t> </a:t>
            </a:r>
            <a:endParaRPr lang="zh-TW" altLang="en-US" sz="2400" dirty="0">
              <a:solidFill>
                <a:schemeClr val="bg1"/>
              </a:solidFill>
            </a:endParaRPr>
          </a:p>
        </p:txBody>
      </p:sp>
      <p:sp>
        <p:nvSpPr>
          <p:cNvPr id="9" name="標題 8"/>
          <p:cNvSpPr txBox="1">
            <a:spLocks/>
          </p:cNvSpPr>
          <p:nvPr/>
        </p:nvSpPr>
        <p:spPr>
          <a:xfrm>
            <a:off x="5302787" y="1131590"/>
            <a:ext cx="2819019" cy="339502"/>
          </a:xfrm>
          <a:prstGeom prst="rect">
            <a:avLst/>
          </a:prstGeom>
          <a:solidFill>
            <a:srgbClr val="FF6600"/>
          </a:solidFill>
          <a:ln>
            <a:solidFill>
              <a:srgbClr val="FF3300"/>
            </a:solidFill>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r>
              <a:rPr lang="zh-TW" altLang="en-US" sz="2400" smtClean="0">
                <a:solidFill>
                  <a:schemeClr val="bg1"/>
                </a:solidFill>
                <a:latin typeface="微軟正黑體" panose="020B0604030504040204" pitchFamily="34" charset="-120"/>
                <a:ea typeface="微軟正黑體" panose="020B0604030504040204" pitchFamily="34" charset="-120"/>
              </a:rPr>
              <a:t>流程</a:t>
            </a:r>
            <a:r>
              <a:rPr lang="en-US" altLang="zh-TW" sz="2400" smtClean="0">
                <a:solidFill>
                  <a:schemeClr val="bg1"/>
                </a:solidFill>
                <a:latin typeface="微軟正黑體" panose="020B0604030504040204" pitchFamily="34" charset="-120"/>
                <a:ea typeface="微軟正黑體" panose="020B0604030504040204" pitchFamily="34" charset="-120"/>
              </a:rPr>
              <a:t>:</a:t>
            </a:r>
            <a:r>
              <a:rPr lang="zh-TW" altLang="en-US" sz="2400" smtClean="0">
                <a:solidFill>
                  <a:schemeClr val="bg1"/>
                </a:solidFill>
                <a:latin typeface="微軟正黑體" panose="020B0604030504040204" pitchFamily="34" charset="-120"/>
                <a:ea typeface="微軟正黑體" panose="020B0604030504040204" pitchFamily="34" charset="-120"/>
              </a:rPr>
              <a:t> </a:t>
            </a:r>
            <a:endParaRPr lang="zh-TW" altLang="en-US" sz="2400" dirty="0">
              <a:solidFill>
                <a:schemeClr val="bg1"/>
              </a:solidFill>
            </a:endParaRPr>
          </a:p>
        </p:txBody>
      </p:sp>
      <p:sp>
        <p:nvSpPr>
          <p:cNvPr id="12" name="文字方塊 11"/>
          <p:cNvSpPr txBox="1"/>
          <p:nvPr/>
        </p:nvSpPr>
        <p:spPr>
          <a:xfrm>
            <a:off x="2674387" y="127504"/>
            <a:ext cx="3337773" cy="553998"/>
          </a:xfrm>
          <a:prstGeom prst="rect">
            <a:avLst/>
          </a:prstGeom>
          <a:noFill/>
        </p:spPr>
        <p:txBody>
          <a:bodyPr wrap="none" rtlCol="0">
            <a:spAutoFit/>
          </a:bodyPr>
          <a:lstStyle/>
          <a:p>
            <a:r>
              <a:rPr lang="zh-TW" altLang="en-US" sz="3000" dirty="0">
                <a:solidFill>
                  <a:srgbClr val="FF0066"/>
                </a:solidFill>
                <a:latin typeface="微軟正黑體" panose="020B0604030504040204" pitchFamily="34" charset="-120"/>
                <a:ea typeface="微軟正黑體" panose="020B0604030504040204" pitchFamily="34" charset="-120"/>
                <a:cs typeface="+mn-cs"/>
              </a:rPr>
              <a:t>掃描店家</a:t>
            </a:r>
            <a:r>
              <a:rPr lang="en-US" altLang="zh-TW" sz="3000" dirty="0">
                <a:solidFill>
                  <a:srgbClr val="FF0066"/>
                </a:solidFill>
                <a:latin typeface="微軟正黑體" panose="020B0604030504040204" pitchFamily="34" charset="-120"/>
                <a:ea typeface="微軟正黑體" panose="020B0604030504040204" pitchFamily="34" charset="-120"/>
                <a:cs typeface="+mn-cs"/>
              </a:rPr>
              <a:t>QR Code</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36679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611560" y="771550"/>
            <a:ext cx="3600400" cy="36004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pPr algn="ctr"/>
            <a:r>
              <a:rPr lang="zh-TW" altLang="en-US"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掃菜碼</a:t>
            </a:r>
            <a: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r>
            <a:br>
              <a:rPr lang="en-US" altLang="zh-TW" sz="6000" b="1" dirty="0" smtClean="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br>
            <a:r>
              <a:rPr lang="en-US" altLang="zh-TW" sz="3000" dirty="0" smtClean="0">
                <a:solidFill>
                  <a:srgbClr val="FFFFFF"/>
                </a:solidFill>
                <a:latin typeface="微軟正黑體" panose="020B0604030504040204" pitchFamily="34" charset="-120"/>
                <a:ea typeface="微軟正黑體" panose="020B0604030504040204" pitchFamily="34" charset="-120"/>
                <a:cs typeface="Arial"/>
                <a:sym typeface="Arial"/>
              </a:rPr>
              <a:t>(</a:t>
            </a:r>
            <a:r>
              <a:rPr lang="zh-TW" altLang="en-US" sz="3000" dirty="0">
                <a:solidFill>
                  <a:schemeClr val="bg1"/>
                </a:solidFill>
                <a:latin typeface="微軟正黑體" panose="020B0604030504040204" pitchFamily="34" charset="-120"/>
                <a:ea typeface="微軟正黑體" panose="020B0604030504040204" pitchFamily="34" charset="-120"/>
              </a:rPr>
              <a:t>自助式</a:t>
            </a:r>
            <a:r>
              <a:rPr lang="zh-TW" altLang="en-US" sz="3000" dirty="0" smtClean="0">
                <a:solidFill>
                  <a:srgbClr val="FFFFFF"/>
                </a:solidFill>
                <a:latin typeface="微軟正黑體" panose="020B0604030504040204" pitchFamily="34" charset="-120"/>
                <a:ea typeface="微軟正黑體" panose="020B0604030504040204" pitchFamily="34" charset="-120"/>
                <a:cs typeface="Arial"/>
                <a:sym typeface="Arial"/>
              </a:rPr>
              <a:t>商家</a:t>
            </a:r>
            <a:r>
              <a:rPr lang="en-US" altLang="zh-TW" sz="3000" dirty="0" smtClean="0">
                <a:solidFill>
                  <a:srgbClr val="FFFFFF"/>
                </a:solidFill>
                <a:latin typeface="微軟正黑體" panose="020B0604030504040204" pitchFamily="34" charset="-120"/>
                <a:ea typeface="微軟正黑體" panose="020B0604030504040204" pitchFamily="34" charset="-120"/>
                <a:cs typeface="Arial"/>
                <a:sym typeface="Arial"/>
              </a:rPr>
              <a:t>)</a:t>
            </a:r>
            <a:endParaRPr lang="en-US" altLang="zh-TW" sz="3000" dirty="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7" name="文字版面配置區 11"/>
          <p:cNvSpPr txBox="1">
            <a:spLocks/>
          </p:cNvSpPr>
          <p:nvPr/>
        </p:nvSpPr>
        <p:spPr>
          <a:xfrm>
            <a:off x="5364088" y="3919364"/>
            <a:ext cx="2520280" cy="1008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dk1"/>
                </a:solidFill>
                <a:latin typeface="+mn-lt"/>
                <a:ea typeface="+mn-ea"/>
                <a:cs typeface="+mn-cs"/>
                <a:sym typeface="Arial"/>
              </a:defRPr>
            </a:lvl9pPr>
          </a:lstStyle>
          <a:p>
            <a:r>
              <a:rPr lang="zh-TW" altLang="en-US" sz="2000" dirty="0" smtClean="0">
                <a:solidFill>
                  <a:srgbClr val="92D050"/>
                </a:solidFill>
                <a:latin typeface="微軟正黑體" panose="020B0604030504040204" pitchFamily="34" charset="-120"/>
                <a:ea typeface="微軟正黑體" panose="020B0604030504040204" pitchFamily="34" charset="-120"/>
              </a:rPr>
              <a:t>預製時間 </a:t>
            </a:r>
            <a:r>
              <a:rPr lang="en-US" altLang="zh-TW" sz="2000" dirty="0" smtClean="0">
                <a:solidFill>
                  <a:srgbClr val="92D050"/>
                </a:solidFill>
                <a:latin typeface="微軟正黑體" panose="020B0604030504040204" pitchFamily="34" charset="-120"/>
                <a:ea typeface="微軟正黑體" panose="020B0604030504040204" pitchFamily="34" charset="-120"/>
              </a:rPr>
              <a:t>:</a:t>
            </a:r>
            <a:r>
              <a:rPr lang="zh-TW" altLang="en-US" sz="2000" dirty="0" smtClean="0">
                <a:solidFill>
                  <a:srgbClr val="92D050"/>
                </a:solidFill>
                <a:latin typeface="微軟正黑體" panose="020B0604030504040204" pitchFamily="34" charset="-120"/>
                <a:ea typeface="微軟正黑體" panose="020B0604030504040204" pitchFamily="34" charset="-120"/>
              </a:rPr>
              <a:t> </a:t>
            </a:r>
            <a:r>
              <a:rPr lang="en-US" altLang="zh-TW" sz="2000" u="sng" dirty="0" smtClean="0">
                <a:solidFill>
                  <a:srgbClr val="92D050"/>
                </a:solidFill>
                <a:latin typeface="微軟正黑體" panose="020B0604030504040204" pitchFamily="34" charset="-120"/>
                <a:ea typeface="微軟正黑體" panose="020B0604030504040204" pitchFamily="34" charset="-120"/>
              </a:rPr>
              <a:t>30</a:t>
            </a:r>
            <a:r>
              <a:rPr lang="zh-TW" altLang="en-US" sz="2000" dirty="0" smtClean="0">
                <a:solidFill>
                  <a:srgbClr val="92D050"/>
                </a:solidFill>
                <a:latin typeface="微軟正黑體" panose="020B0604030504040204" pitchFamily="34" charset="-120"/>
                <a:ea typeface="微軟正黑體" panose="020B0604030504040204" pitchFamily="34" charset="-120"/>
              </a:rPr>
              <a:t>分鐘</a:t>
            </a:r>
            <a:endParaRPr lang="en-US" altLang="zh-TW" sz="2000" dirty="0" smtClean="0">
              <a:solidFill>
                <a:srgbClr val="92D050"/>
              </a:solidFill>
              <a:latin typeface="微軟正黑體" panose="020B0604030504040204" pitchFamily="34" charset="-120"/>
              <a:ea typeface="微軟正黑體" panose="020B0604030504040204" pitchFamily="34" charset="-120"/>
            </a:endParaRPr>
          </a:p>
          <a:p>
            <a:r>
              <a:rPr lang="zh-TW" altLang="en-US" sz="2000" dirty="0">
                <a:solidFill>
                  <a:srgbClr val="92D050"/>
                </a:solidFill>
                <a:latin typeface="微軟正黑體" panose="020B0604030504040204" pitchFamily="34" charset="-120"/>
                <a:ea typeface="微軟正黑體" panose="020B0604030504040204" pitchFamily="34" charset="-120"/>
              </a:rPr>
              <a:t>取</a:t>
            </a:r>
            <a:r>
              <a:rPr lang="zh-TW" altLang="en-US" sz="2000" dirty="0" smtClean="0">
                <a:solidFill>
                  <a:srgbClr val="92D050"/>
                </a:solidFill>
                <a:latin typeface="微軟正黑體" panose="020B0604030504040204" pitchFamily="34" charset="-120"/>
                <a:ea typeface="微軟正黑體" panose="020B0604030504040204" pitchFamily="34" charset="-120"/>
              </a:rPr>
              <a:t>餐時間 </a:t>
            </a:r>
            <a:r>
              <a:rPr lang="en-US" altLang="zh-TW" sz="2000" dirty="0" smtClean="0">
                <a:solidFill>
                  <a:srgbClr val="92D050"/>
                </a:solidFill>
                <a:latin typeface="微軟正黑體" panose="020B0604030504040204" pitchFamily="34" charset="-120"/>
                <a:ea typeface="微軟正黑體" panose="020B0604030504040204" pitchFamily="34" charset="-120"/>
              </a:rPr>
              <a:t>:</a:t>
            </a:r>
            <a:r>
              <a:rPr lang="zh-TW" altLang="en-US" sz="2000" dirty="0" smtClean="0">
                <a:solidFill>
                  <a:srgbClr val="92D050"/>
                </a:solidFill>
                <a:latin typeface="微軟正黑體" panose="020B0604030504040204" pitchFamily="34" charset="-120"/>
                <a:ea typeface="微軟正黑體" panose="020B0604030504040204" pitchFamily="34" charset="-120"/>
              </a:rPr>
              <a:t> </a:t>
            </a:r>
            <a:r>
              <a:rPr lang="en-US" altLang="zh-TW" sz="2000" u="sng" dirty="0" smtClean="0">
                <a:solidFill>
                  <a:srgbClr val="92D050"/>
                </a:solidFill>
                <a:latin typeface="微軟正黑體" panose="020B0604030504040204" pitchFamily="34" charset="-120"/>
                <a:ea typeface="微軟正黑體" panose="020B0604030504040204" pitchFamily="34" charset="-120"/>
              </a:rPr>
              <a:t>18</a:t>
            </a:r>
            <a:r>
              <a:rPr lang="zh-TW" altLang="en-US" sz="2000" dirty="0" smtClean="0">
                <a:solidFill>
                  <a:srgbClr val="92D050"/>
                </a:solidFill>
                <a:latin typeface="微軟正黑體" panose="020B0604030504040204" pitchFamily="34" charset="-120"/>
                <a:ea typeface="微軟正黑體" panose="020B0604030504040204" pitchFamily="34" charset="-120"/>
              </a:rPr>
              <a:t>點</a:t>
            </a:r>
            <a:r>
              <a:rPr lang="en-US" altLang="zh-TW" sz="2000" u="sng" dirty="0" smtClean="0">
                <a:solidFill>
                  <a:srgbClr val="92D050"/>
                </a:solidFill>
                <a:latin typeface="微軟正黑體" panose="020B0604030504040204" pitchFamily="34" charset="-120"/>
                <a:ea typeface="微軟正黑體" panose="020B0604030504040204" pitchFamily="34" charset="-120"/>
              </a:rPr>
              <a:t>30</a:t>
            </a:r>
            <a:r>
              <a:rPr lang="zh-TW" altLang="en-US" sz="2000" dirty="0" smtClean="0">
                <a:solidFill>
                  <a:srgbClr val="92D050"/>
                </a:solidFill>
                <a:latin typeface="微軟正黑體" panose="020B0604030504040204" pitchFamily="34" charset="-120"/>
                <a:ea typeface="微軟正黑體" panose="020B0604030504040204" pitchFamily="34" charset="-120"/>
              </a:rPr>
              <a:t>分</a:t>
            </a:r>
            <a:endParaRPr lang="en-US" altLang="zh-TW" sz="2000" dirty="0" smtClean="0">
              <a:solidFill>
                <a:srgbClr val="92D050"/>
              </a:solidFill>
              <a:latin typeface="微軟正黑體" panose="020B0604030504040204" pitchFamily="34" charset="-120"/>
              <a:ea typeface="微軟正黑體" panose="020B0604030504040204" pitchFamily="34" charset="-120"/>
            </a:endParaRPr>
          </a:p>
          <a:p>
            <a:r>
              <a:rPr lang="zh-TW" altLang="en-US" sz="2000" dirty="0" smtClean="0">
                <a:solidFill>
                  <a:srgbClr val="92D050"/>
                </a:solidFill>
                <a:latin typeface="微軟正黑體" panose="020B0604030504040204" pitchFamily="34" charset="-120"/>
                <a:ea typeface="微軟正黑體" panose="020B0604030504040204" pitchFamily="34" charset="-120"/>
              </a:rPr>
              <a:t>取餐號碼 </a:t>
            </a:r>
            <a:r>
              <a:rPr lang="en-US" altLang="zh-TW" sz="2000" dirty="0" smtClean="0">
                <a:solidFill>
                  <a:srgbClr val="92D050"/>
                </a:solidFill>
                <a:latin typeface="微軟正黑體" panose="020B0604030504040204" pitchFamily="34" charset="-120"/>
                <a:ea typeface="微軟正黑體" panose="020B0604030504040204" pitchFamily="34" charset="-120"/>
              </a:rPr>
              <a:t>:</a:t>
            </a:r>
            <a:r>
              <a:rPr lang="zh-TW" altLang="en-US" sz="2000" dirty="0" smtClean="0">
                <a:solidFill>
                  <a:srgbClr val="92D050"/>
                </a:solidFill>
                <a:latin typeface="微軟正黑體" panose="020B0604030504040204" pitchFamily="34" charset="-120"/>
                <a:ea typeface="微軟正黑體" panose="020B0604030504040204" pitchFamily="34" charset="-120"/>
              </a:rPr>
              <a:t> </a:t>
            </a:r>
            <a:r>
              <a:rPr lang="en-US" altLang="zh-TW" sz="2000" u="sng" dirty="0" smtClean="0">
                <a:solidFill>
                  <a:srgbClr val="92D050"/>
                </a:solidFill>
                <a:latin typeface="微軟正黑體" panose="020B0604030504040204" pitchFamily="34" charset="-120"/>
                <a:ea typeface="微軟正黑體" panose="020B0604030504040204" pitchFamily="34" charset="-120"/>
              </a:rPr>
              <a:t>7</a:t>
            </a:r>
            <a:r>
              <a:rPr lang="zh-TW" altLang="en-US" sz="2000" dirty="0" smtClean="0">
                <a:solidFill>
                  <a:srgbClr val="92D050"/>
                </a:solidFill>
                <a:latin typeface="微軟正黑體" panose="020B0604030504040204" pitchFamily="34" charset="-120"/>
                <a:ea typeface="微軟正黑體" panose="020B0604030504040204" pitchFamily="34" charset="-120"/>
              </a:rPr>
              <a:t>號</a:t>
            </a:r>
            <a:endParaRPr lang="en-US" altLang="zh-TW" sz="2000" dirty="0" smtClean="0">
              <a:solidFill>
                <a:srgbClr val="92D050"/>
              </a:solidFill>
              <a:latin typeface="微軟正黑體" panose="020B0604030504040204" pitchFamily="34" charset="-120"/>
              <a:ea typeface="微軟正黑體" panose="020B0604030504040204" pitchFamily="34" charset="-120"/>
            </a:endParaRPr>
          </a:p>
        </p:txBody>
      </p:sp>
      <p:sp>
        <p:nvSpPr>
          <p:cNvPr id="8" name="文字版面配置區 5"/>
          <p:cNvSpPr txBox="1">
            <a:spLocks/>
          </p:cNvSpPr>
          <p:nvPr/>
        </p:nvSpPr>
        <p:spPr>
          <a:xfrm>
            <a:off x="5342015" y="1491630"/>
            <a:ext cx="2808312" cy="2016224"/>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Varela Round"/>
              </a:defRPr>
            </a:lvl1pPr>
            <a:lvl2pPr marR="0" lvl="1"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Varela Round"/>
                <a:ea typeface="Varela Round"/>
                <a:cs typeface="Varela Round"/>
                <a:sym typeface="Varela Round"/>
              </a:defRPr>
            </a:lvl2pPr>
            <a:lvl3pPr marR="0" lvl="2" algn="l" rtl="0">
              <a:lnSpc>
                <a:spcPct val="100000"/>
              </a:lnSpc>
              <a:spcBef>
                <a:spcPts val="0"/>
              </a:spcBef>
              <a:spcAft>
                <a:spcPts val="0"/>
              </a:spcAft>
              <a:buClr>
                <a:srgbClr val="A1BECC"/>
              </a:buClr>
              <a:buSzPct val="100000"/>
              <a:buFont typeface="Varela Round"/>
              <a:buChar char="￮"/>
              <a:defRPr sz="2000" b="0" i="0" u="none" strike="noStrike" cap="none">
                <a:solidFill>
                  <a:srgbClr val="617A86"/>
                </a:solidFill>
                <a:latin typeface="Varela Round"/>
                <a:ea typeface="Varela Round"/>
                <a:cs typeface="Varela Round"/>
                <a:sym typeface="Varela Round"/>
              </a:defRPr>
            </a:lvl3pPr>
            <a:lvl4pPr marR="0" lvl="3"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4pPr>
            <a:lvl5pPr marR="0" lvl="4"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5pPr>
            <a:lvl6pPr marR="0" lvl="5"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6pPr>
            <a:lvl7pPr marR="0" lvl="6"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7pPr>
            <a:lvl8pPr marR="0" lvl="7"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8pPr>
            <a:lvl9pPr marR="0" lvl="8" algn="l" rtl="0">
              <a:lnSpc>
                <a:spcPct val="100000"/>
              </a:lnSpc>
              <a:spcBef>
                <a:spcPts val="0"/>
              </a:spcBef>
              <a:spcAft>
                <a:spcPts val="0"/>
              </a:spcAft>
              <a:buClr>
                <a:srgbClr val="A1BECC"/>
              </a:buClr>
              <a:buSzPct val="100000"/>
              <a:buFont typeface="Varela Round"/>
              <a:buNone/>
              <a:defRPr sz="2000" b="0" i="0" u="none" strike="noStrike" cap="none">
                <a:solidFill>
                  <a:srgbClr val="617A86"/>
                </a:solidFill>
                <a:latin typeface="Varela Round"/>
                <a:ea typeface="Varela Round"/>
                <a:cs typeface="Varela Round"/>
                <a:sym typeface="Varela Round"/>
              </a:defRPr>
            </a:lvl9pPr>
          </a:lstStyle>
          <a:p>
            <a:pPr>
              <a:buFont typeface="Varela Round"/>
              <a:buNone/>
            </a:pPr>
            <a:r>
              <a:rPr lang="zh-TW" altLang="en-US" dirty="0" smtClean="0">
                <a:solidFill>
                  <a:srgbClr val="92D050"/>
                </a:solidFill>
                <a:latin typeface="微軟正黑體" panose="020B0604030504040204" pitchFamily="34" charset="-120"/>
                <a:ea typeface="微軟正黑體" panose="020B0604030504040204" pitchFamily="34" charset="-120"/>
              </a:rPr>
              <a:t>掃描菜碼</a:t>
            </a:r>
            <a:r>
              <a:rPr lang="en-US" altLang="zh-TW" dirty="0" smtClean="0">
                <a:solidFill>
                  <a:srgbClr val="92D050"/>
                </a:solidFill>
                <a:latin typeface="微軟正黑體" panose="020B0604030504040204" pitchFamily="34" charset="-120"/>
                <a:ea typeface="微軟正黑體" panose="020B0604030504040204" pitchFamily="34" charset="-120"/>
              </a:rPr>
              <a:t>&gt;</a:t>
            </a:r>
            <a:r>
              <a:rPr lang="zh-TW" altLang="en-US" sz="1600" dirty="0" smtClean="0">
                <a:solidFill>
                  <a:srgbClr val="92D05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顯示商品資訊</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smtClean="0">
                <a:solidFill>
                  <a:srgbClr val="92D050"/>
                </a:solidFill>
                <a:latin typeface="微軟正黑體" panose="020B0604030504040204" pitchFamily="34" charset="-120"/>
                <a:ea typeface="微軟正黑體" panose="020B0604030504040204" pitchFamily="34" charset="-120"/>
              </a:rPr>
              <a:t>選擇品項</a:t>
            </a:r>
            <a:r>
              <a:rPr lang="en-US" altLang="zh-TW" dirty="0" smtClean="0">
                <a:solidFill>
                  <a:srgbClr val="92D050"/>
                </a:solidFill>
                <a:latin typeface="微軟正黑體" panose="020B0604030504040204" pitchFamily="34" charset="-120"/>
                <a:ea typeface="微軟正黑體" panose="020B0604030504040204" pitchFamily="34" charset="-120"/>
              </a:rPr>
              <a:t>&gt;</a:t>
            </a:r>
            <a:r>
              <a:rPr lang="zh-TW" altLang="en-US" dirty="0" smtClean="0">
                <a:solidFill>
                  <a:srgbClr val="92D05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商品及數量</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a:solidFill>
                  <a:srgbClr val="92D050"/>
                </a:solidFill>
                <a:latin typeface="微軟正黑體" panose="020B0604030504040204" pitchFamily="34" charset="-120"/>
                <a:ea typeface="微軟正黑體" panose="020B0604030504040204" pitchFamily="34" charset="-120"/>
              </a:rPr>
              <a:t>加入購物車</a:t>
            </a:r>
            <a:r>
              <a:rPr lang="en-US" altLang="zh-TW" dirty="0">
                <a:solidFill>
                  <a:srgbClr val="92D050"/>
                </a:solidFill>
                <a:latin typeface="微軟正黑體" panose="020B0604030504040204" pitchFamily="34" charset="-120"/>
                <a:ea typeface="微軟正黑體" panose="020B0604030504040204" pitchFamily="34" charset="-120"/>
              </a:rPr>
              <a:t>&gt;</a:t>
            </a:r>
          </a:p>
          <a:p>
            <a:pPr>
              <a:buFont typeface="Varela Round"/>
              <a:buNone/>
            </a:pPr>
            <a:r>
              <a:rPr lang="zh-TW" altLang="en-US" dirty="0" smtClean="0">
                <a:solidFill>
                  <a:srgbClr val="92D050"/>
                </a:solidFill>
                <a:latin typeface="微軟正黑體" panose="020B0604030504040204" pitchFamily="34" charset="-120"/>
                <a:ea typeface="微軟正黑體" panose="020B0604030504040204" pitchFamily="34" charset="-120"/>
              </a:rPr>
              <a:t>完成預付</a:t>
            </a:r>
            <a:r>
              <a:rPr lang="en-US" altLang="zh-TW" dirty="0" smtClean="0">
                <a:solidFill>
                  <a:srgbClr val="92D050"/>
                </a:solidFill>
                <a:latin typeface="微軟正黑體" panose="020B0604030504040204" pitchFamily="34" charset="-120"/>
                <a:ea typeface="微軟正黑體" panose="020B0604030504040204" pitchFamily="34" charset="-120"/>
              </a:rPr>
              <a:t>&gt;</a:t>
            </a:r>
            <a:r>
              <a:rPr lang="zh-TW" altLang="en-US" dirty="0" smtClean="0">
                <a:solidFill>
                  <a:srgbClr val="92D050"/>
                </a:solidFill>
                <a:latin typeface="微軟正黑體" panose="020B0604030504040204" pitchFamily="34" charset="-120"/>
                <a:ea typeface="微軟正黑體" panose="020B0604030504040204" pitchFamily="34" charset="-120"/>
              </a:rPr>
              <a:t>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儲值、信用卡</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p>
          <a:p>
            <a:pPr>
              <a:buFont typeface="Varela Round"/>
              <a:buNone/>
            </a:pPr>
            <a:r>
              <a:rPr lang="zh-TW" altLang="en-US" dirty="0">
                <a:solidFill>
                  <a:srgbClr val="92D050"/>
                </a:solidFill>
              </a:rPr>
              <a:t>完成</a:t>
            </a:r>
            <a:r>
              <a:rPr lang="zh-TW" altLang="en-US" dirty="0" smtClean="0">
                <a:solidFill>
                  <a:srgbClr val="92D050"/>
                </a:solidFill>
              </a:rPr>
              <a:t>取餐   </a:t>
            </a:r>
            <a:endParaRPr lang="en-US" altLang="zh-TW" dirty="0" smtClean="0">
              <a:solidFill>
                <a:srgbClr val="92D050"/>
              </a:solidFill>
            </a:endParaRPr>
          </a:p>
          <a:p>
            <a:pPr>
              <a:buFont typeface="Varela Round"/>
              <a:buNone/>
            </a:pP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取餐時間，取餐號碼</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endPar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endParaRPr>
          </a:p>
          <a:p>
            <a:endParaRPr lang="zh-TW" altLang="en-US" dirty="0" smtClean="0"/>
          </a:p>
          <a:p>
            <a:endParaRPr lang="zh-TW" altLang="en-US" dirty="0"/>
          </a:p>
        </p:txBody>
      </p:sp>
      <p:sp>
        <p:nvSpPr>
          <p:cNvPr id="9" name="Shape 386"/>
          <p:cNvSpPr/>
          <p:nvPr/>
        </p:nvSpPr>
        <p:spPr>
          <a:xfrm>
            <a:off x="5093213" y="699542"/>
            <a:ext cx="3295211" cy="4659982"/>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標題 8"/>
          <p:cNvSpPr txBox="1">
            <a:spLocks/>
          </p:cNvSpPr>
          <p:nvPr/>
        </p:nvSpPr>
        <p:spPr>
          <a:xfrm>
            <a:off x="5331308" y="1131590"/>
            <a:ext cx="2819019" cy="33950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ct val="100000"/>
              <a:buFont typeface="Nixie One"/>
              <a:buNone/>
              <a:defRPr sz="1800" b="0" i="0" u="none" strike="noStrike" cap="none">
                <a:solidFill>
                  <a:srgbClr val="617A86"/>
                </a:solidFill>
                <a:latin typeface="微軟正黑體 Light" panose="020B0304030504040204" pitchFamily="34" charset="-120"/>
                <a:ea typeface="微軟正黑體 Light" panose="020B0304030504040204" pitchFamily="34" charset="-120"/>
                <a:cs typeface="微軟正黑體 Light" panose="020B0304030504040204" pitchFamily="34" charset="-120"/>
                <a:sym typeface="Nixie One"/>
              </a:defRPr>
            </a:lvl1pPr>
            <a:lvl2pPr lvl="1"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rtl="0">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r>
              <a:rPr lang="zh-TW" altLang="en-US" sz="2400" smtClean="0">
                <a:solidFill>
                  <a:schemeClr val="bg1"/>
                </a:solidFill>
                <a:latin typeface="微軟正黑體" panose="020B0604030504040204" pitchFamily="34" charset="-120"/>
                <a:ea typeface="微軟正黑體" panose="020B0604030504040204" pitchFamily="34" charset="-120"/>
              </a:rPr>
              <a:t>流程</a:t>
            </a:r>
            <a:r>
              <a:rPr lang="en-US" altLang="zh-TW" sz="2400" smtClean="0">
                <a:solidFill>
                  <a:schemeClr val="bg1"/>
                </a:solidFill>
                <a:latin typeface="微軟正黑體" panose="020B0604030504040204" pitchFamily="34" charset="-120"/>
                <a:ea typeface="微軟正黑體" panose="020B0604030504040204" pitchFamily="34" charset="-120"/>
              </a:rPr>
              <a:t>:</a:t>
            </a:r>
            <a:r>
              <a:rPr lang="zh-TW" altLang="en-US" sz="2400" smtClean="0">
                <a:solidFill>
                  <a:schemeClr val="bg1"/>
                </a:solidFill>
                <a:latin typeface="微軟正黑體" panose="020B0604030504040204" pitchFamily="34" charset="-120"/>
                <a:ea typeface="微軟正黑體" panose="020B0604030504040204" pitchFamily="34" charset="-120"/>
              </a:rPr>
              <a:t> </a:t>
            </a:r>
            <a:endParaRPr lang="zh-TW" altLang="en-US" sz="2400" dirty="0">
              <a:solidFill>
                <a:schemeClr val="bg1"/>
              </a:solidFill>
            </a:endParaRPr>
          </a:p>
        </p:txBody>
      </p:sp>
      <p:sp>
        <p:nvSpPr>
          <p:cNvPr id="11" name="標題 8"/>
          <p:cNvSpPr txBox="1">
            <a:spLocks/>
          </p:cNvSpPr>
          <p:nvPr/>
        </p:nvSpPr>
        <p:spPr>
          <a:xfrm>
            <a:off x="5342015" y="3559324"/>
            <a:ext cx="2819019" cy="36004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1425" tIns="91425" rIns="91425" bIns="91425" anchor="ctr" anchorCtr="0"/>
          <a:lstStyle>
            <a:defPPr marR="0" lvl="0" algn="l" rtl="0">
              <a:lnSpc>
                <a:spcPct val="100000"/>
              </a:lnSpc>
              <a:spcBef>
                <a:spcPts val="0"/>
              </a:spcBef>
              <a:spcAft>
                <a:spcPts val="0"/>
              </a:spcAft>
              <a:defRPr/>
            </a:defPPr>
            <a:lvl1pPr>
              <a:buClr>
                <a:srgbClr val="617A86"/>
              </a:buClr>
              <a:buSzPct val="100000"/>
              <a:buFont typeface="Nixie One"/>
              <a:defRPr sz="2400">
                <a:solidFill>
                  <a:schemeClr val="bg1"/>
                </a:solidFill>
                <a:latin typeface="微軟正黑體" panose="020B0604030504040204" pitchFamily="34" charset="-120"/>
                <a:ea typeface="微軟正黑體" panose="020B0604030504040204" pitchFamily="34" charset="-120"/>
                <a:cs typeface="微軟正黑體 Light" panose="020B0304030504040204" pitchFamily="34" charset="-120"/>
              </a:defRPr>
            </a:lvl1pPr>
            <a:lvl2pPr>
              <a:buClr>
                <a:srgbClr val="617A86"/>
              </a:buClr>
              <a:buSzPct val="100000"/>
              <a:buFont typeface="Nixie One"/>
              <a:defRPr sz="1800">
                <a:solidFill>
                  <a:srgbClr val="617A86"/>
                </a:solidFill>
                <a:latin typeface="Nixie One"/>
                <a:ea typeface="Nixie One"/>
                <a:cs typeface="Nixie One"/>
              </a:defRPr>
            </a:lvl2pPr>
            <a:lvl3pPr>
              <a:buClr>
                <a:srgbClr val="617A86"/>
              </a:buClr>
              <a:buSzPct val="100000"/>
              <a:buFont typeface="Nixie One"/>
              <a:defRPr sz="1800">
                <a:solidFill>
                  <a:srgbClr val="617A86"/>
                </a:solidFill>
                <a:latin typeface="Nixie One"/>
                <a:ea typeface="Nixie One"/>
                <a:cs typeface="Nixie One"/>
              </a:defRPr>
            </a:lvl3pPr>
            <a:lvl4pPr>
              <a:buClr>
                <a:srgbClr val="617A86"/>
              </a:buClr>
              <a:buSzPct val="100000"/>
              <a:buFont typeface="Nixie One"/>
              <a:defRPr sz="1800">
                <a:solidFill>
                  <a:srgbClr val="617A86"/>
                </a:solidFill>
                <a:latin typeface="Nixie One"/>
                <a:ea typeface="Nixie One"/>
                <a:cs typeface="Nixie One"/>
              </a:defRPr>
            </a:lvl4pPr>
            <a:lvl5pPr>
              <a:buClr>
                <a:srgbClr val="617A86"/>
              </a:buClr>
              <a:buSzPct val="100000"/>
              <a:buFont typeface="Nixie One"/>
              <a:defRPr sz="1800">
                <a:solidFill>
                  <a:srgbClr val="617A86"/>
                </a:solidFill>
                <a:latin typeface="Nixie One"/>
                <a:ea typeface="Nixie One"/>
                <a:cs typeface="Nixie One"/>
              </a:defRPr>
            </a:lvl5pPr>
            <a:lvl6pPr>
              <a:buClr>
                <a:srgbClr val="617A86"/>
              </a:buClr>
              <a:buSzPct val="100000"/>
              <a:buFont typeface="Nixie One"/>
              <a:defRPr sz="1800">
                <a:solidFill>
                  <a:srgbClr val="617A86"/>
                </a:solidFill>
                <a:latin typeface="Nixie One"/>
                <a:ea typeface="Nixie One"/>
                <a:cs typeface="Nixie One"/>
              </a:defRPr>
            </a:lvl6pPr>
            <a:lvl7pPr>
              <a:buClr>
                <a:srgbClr val="617A86"/>
              </a:buClr>
              <a:buSzPct val="100000"/>
              <a:buFont typeface="Nixie One"/>
              <a:defRPr sz="1800">
                <a:solidFill>
                  <a:srgbClr val="617A86"/>
                </a:solidFill>
                <a:latin typeface="Nixie One"/>
                <a:ea typeface="Nixie One"/>
                <a:cs typeface="Nixie One"/>
              </a:defRPr>
            </a:lvl7pPr>
            <a:lvl8pPr>
              <a:buClr>
                <a:srgbClr val="617A86"/>
              </a:buClr>
              <a:buSzPct val="100000"/>
              <a:buFont typeface="Nixie One"/>
              <a:defRPr sz="1800">
                <a:solidFill>
                  <a:srgbClr val="617A86"/>
                </a:solidFill>
                <a:latin typeface="Nixie One"/>
                <a:ea typeface="Nixie One"/>
                <a:cs typeface="Nixie One"/>
              </a:defRPr>
            </a:lvl8pPr>
            <a:lvl9pPr>
              <a:buClr>
                <a:srgbClr val="617A86"/>
              </a:buClr>
              <a:buSzPct val="100000"/>
              <a:buFont typeface="Nixie One"/>
              <a:defRPr sz="1800">
                <a:solidFill>
                  <a:srgbClr val="617A86"/>
                </a:solidFill>
                <a:latin typeface="Nixie One"/>
                <a:ea typeface="Nixie One"/>
                <a:cs typeface="Nixie One"/>
              </a:defRPr>
            </a:lvl9pPr>
          </a:lstStyle>
          <a:p>
            <a:r>
              <a:rPr lang="zh-TW" altLang="en-US" dirty="0"/>
              <a:t>功能</a:t>
            </a:r>
            <a:r>
              <a:rPr lang="en-US" altLang="zh-TW" dirty="0"/>
              <a:t>:</a:t>
            </a:r>
            <a:r>
              <a:rPr lang="zh-TW" altLang="en-US" dirty="0"/>
              <a:t> </a:t>
            </a:r>
          </a:p>
        </p:txBody>
      </p:sp>
      <p:sp>
        <p:nvSpPr>
          <p:cNvPr id="12" name="文字方塊 11"/>
          <p:cNvSpPr txBox="1"/>
          <p:nvPr/>
        </p:nvSpPr>
        <p:spPr>
          <a:xfrm>
            <a:off x="2674387" y="127504"/>
            <a:ext cx="3337773" cy="553998"/>
          </a:xfrm>
          <a:prstGeom prst="rect">
            <a:avLst/>
          </a:prstGeom>
          <a:noFill/>
        </p:spPr>
        <p:txBody>
          <a:bodyPr wrap="none" rtlCol="0">
            <a:spAutoFit/>
          </a:bodyPr>
          <a:lstStyle/>
          <a:p>
            <a:r>
              <a:rPr lang="zh-TW" altLang="en-US" sz="3000" dirty="0">
                <a:solidFill>
                  <a:srgbClr val="FF0066"/>
                </a:solidFill>
                <a:latin typeface="微軟正黑體" panose="020B0604030504040204" pitchFamily="34" charset="-120"/>
                <a:ea typeface="微軟正黑體" panose="020B0604030504040204" pitchFamily="34" charset="-120"/>
                <a:cs typeface="+mn-cs"/>
              </a:rPr>
              <a:t>掃描店家</a:t>
            </a:r>
            <a:r>
              <a:rPr lang="en-US" altLang="zh-TW" sz="3000" dirty="0">
                <a:solidFill>
                  <a:srgbClr val="FF0066"/>
                </a:solidFill>
                <a:latin typeface="微軟正黑體" panose="020B0604030504040204" pitchFamily="34" charset="-120"/>
                <a:ea typeface="微軟正黑體" panose="020B0604030504040204" pitchFamily="34" charset="-120"/>
                <a:cs typeface="+mn-cs"/>
              </a:rPr>
              <a:t>QR Code</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1710872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393"/>
          <p:cNvSpPr/>
          <p:nvPr/>
        </p:nvSpPr>
        <p:spPr>
          <a:xfrm>
            <a:off x="1259632" y="810132"/>
            <a:ext cx="6240064" cy="4857961"/>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圓角矩形 46"/>
          <p:cNvSpPr/>
          <p:nvPr/>
        </p:nvSpPr>
        <p:spPr>
          <a:xfrm>
            <a:off x="3419872" y="1105007"/>
            <a:ext cx="1941557" cy="307777"/>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046665" y="-20538"/>
            <a:ext cx="2749471" cy="861774"/>
          </a:xfrm>
          <a:prstGeom prst="rect">
            <a:avLst/>
          </a:prstGeom>
          <a:noFill/>
        </p:spPr>
        <p:txBody>
          <a:bodyPr wrap="none" rtlCol="0">
            <a:spAutoFit/>
          </a:bodyPr>
          <a:lstStyle/>
          <a:p>
            <a:r>
              <a:rPr lang="zh-TW" altLang="en-US" sz="5000" b="1" dirty="0" smtClean="0">
                <a:solidFill>
                  <a:srgbClr val="92D050"/>
                </a:solidFill>
                <a:latin typeface="微軟正黑體" panose="020B0604030504040204" pitchFamily="34" charset="-120"/>
                <a:ea typeface="微軟正黑體" panose="020B0604030504040204" pitchFamily="34" charset="-120"/>
              </a:rPr>
              <a:t>我的訂單</a:t>
            </a:r>
            <a:endParaRPr lang="zh-TW" altLang="en-US" sz="5000" b="1" dirty="0">
              <a:solidFill>
                <a:srgbClr val="92D050"/>
              </a:solidFill>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3419872" y="1131590"/>
            <a:ext cx="1941557" cy="307777"/>
          </a:xfrm>
          <a:prstGeom prst="rect">
            <a:avLst/>
          </a:prstGeom>
          <a:noFill/>
        </p:spPr>
        <p:txBody>
          <a:bodyPr wrap="none" rtlCol="0">
            <a:spAutoFit/>
          </a:bodyPr>
          <a:lstStyle/>
          <a:p>
            <a:r>
              <a:rPr lang="zh-TW" altLang="en-US" dirty="0" smtClean="0">
                <a:solidFill>
                  <a:schemeClr val="bg1"/>
                </a:solidFill>
                <a:latin typeface="微軟正黑體" panose="020B0604030504040204" pitchFamily="34" charset="-120"/>
                <a:ea typeface="微軟正黑體" panose="020B0604030504040204" pitchFamily="34" charset="-120"/>
              </a:rPr>
              <a:t>下單時間</a:t>
            </a:r>
            <a:r>
              <a:rPr lang="en-US" altLang="zh-TW" dirty="0" smtClean="0">
                <a:solidFill>
                  <a:schemeClr val="bg1"/>
                </a:solidFill>
                <a:latin typeface="微軟正黑體" panose="020B0604030504040204" pitchFamily="34" charset="-120"/>
                <a:ea typeface="微軟正黑體" panose="020B0604030504040204" pitchFamily="34" charset="-120"/>
              </a:rPr>
              <a:t>:01-01</a:t>
            </a:r>
            <a:r>
              <a:rPr lang="zh-TW" altLang="en-US" dirty="0" smtClean="0">
                <a:solidFill>
                  <a:schemeClr val="bg1"/>
                </a:solidFill>
                <a:latin typeface="微軟正黑體" panose="020B0604030504040204" pitchFamily="34" charset="-120"/>
                <a:ea typeface="微軟正黑體" panose="020B0604030504040204" pitchFamily="34" charset="-120"/>
              </a:rPr>
              <a:t> </a:t>
            </a:r>
            <a:r>
              <a:rPr lang="en-US" altLang="zh-TW" dirty="0" smtClean="0">
                <a:solidFill>
                  <a:schemeClr val="bg1"/>
                </a:solidFill>
                <a:latin typeface="微軟正黑體" panose="020B0604030504040204" pitchFamily="34" charset="-120"/>
                <a:ea typeface="微軟正黑體" panose="020B0604030504040204" pitchFamily="34" charset="-120"/>
              </a:rPr>
              <a:t>18:00</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71901" y="1491630"/>
            <a:ext cx="2076209" cy="338554"/>
          </a:xfrm>
          <a:prstGeom prst="rect">
            <a:avLst/>
          </a:prstGeom>
          <a:noFill/>
        </p:spPr>
        <p:txBody>
          <a:bodyPr wrap="none" rtlCol="0">
            <a:spAutoFit/>
          </a:bodyPr>
          <a:lstStyle/>
          <a:p>
            <a:r>
              <a:rPr lang="en-US" altLang="zh-TW" sz="1600" b="1" dirty="0" smtClean="0">
                <a:solidFill>
                  <a:srgbClr val="92D050"/>
                </a:solidFill>
                <a:latin typeface="微軟正黑體" panose="020B0604030504040204" pitchFamily="34" charset="-120"/>
                <a:ea typeface="微軟正黑體" panose="020B0604030504040204" pitchFamily="34" charset="-120"/>
              </a:rPr>
              <a:t>Magic </a:t>
            </a:r>
            <a:r>
              <a:rPr lang="en-US" altLang="zh-TW" sz="1600" b="1" dirty="0">
                <a:solidFill>
                  <a:srgbClr val="92D050"/>
                </a:solidFill>
                <a:latin typeface="微軟正黑體" panose="020B0604030504040204" pitchFamily="34" charset="-120"/>
                <a:ea typeface="微軟正黑體" panose="020B0604030504040204" pitchFamily="34" charset="-120"/>
              </a:rPr>
              <a:t>Touch</a:t>
            </a:r>
            <a:r>
              <a:rPr lang="zh-TW" altLang="en-US" sz="1600" b="1" dirty="0">
                <a:solidFill>
                  <a:srgbClr val="92D050"/>
                </a:solidFill>
                <a:latin typeface="微軟正黑體" panose="020B0604030504040204" pitchFamily="34" charset="-120"/>
                <a:ea typeface="微軟正黑體" panose="020B0604030504040204" pitchFamily="34" charset="-120"/>
              </a:rPr>
              <a:t>点爭</a:t>
            </a:r>
            <a:r>
              <a:rPr lang="zh-TW" altLang="en-US" sz="1600" b="1" dirty="0" smtClean="0">
                <a:solidFill>
                  <a:srgbClr val="92D050"/>
                </a:solidFill>
                <a:latin typeface="微軟正黑體" panose="020B0604030504040204" pitchFamily="34" charset="-120"/>
                <a:ea typeface="微軟正黑體" panose="020B0604030504040204" pitchFamily="34" charset="-120"/>
              </a:rPr>
              <a:t>鮮</a:t>
            </a:r>
            <a:endParaRPr lang="zh-TW" altLang="en-US" sz="1600" b="1" dirty="0">
              <a:solidFill>
                <a:srgbClr val="92D050"/>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3353131" y="1759917"/>
            <a:ext cx="2871800" cy="307777"/>
          </a:xfrm>
          <a:prstGeom prst="rect">
            <a:avLst/>
          </a:prstGeom>
          <a:noFill/>
        </p:spPr>
        <p:txBody>
          <a:bodyPr wrap="square" rtlCol="0">
            <a:spAutoFit/>
          </a:bodyPr>
          <a:lstStyle/>
          <a:p>
            <a:r>
              <a:rPr lang="zh-TW" altLang="en-US" dirty="0" smtClean="0">
                <a:solidFill>
                  <a:schemeClr val="bg2">
                    <a:lumMod val="60000"/>
                    <a:lumOff val="40000"/>
                  </a:schemeClr>
                </a:solidFill>
                <a:latin typeface="微軟正黑體" panose="020B0604030504040204" pitchFamily="34" charset="-120"/>
                <a:ea typeface="微軟正黑體" panose="020B0604030504040204" pitchFamily="34" charset="-120"/>
              </a:rPr>
              <a:t>台北市</a:t>
            </a:r>
            <a:r>
              <a:rPr lang="zh-TW" altLang="en-US" dirty="0">
                <a:solidFill>
                  <a:schemeClr val="bg2">
                    <a:lumMod val="60000"/>
                    <a:lumOff val="40000"/>
                  </a:schemeClr>
                </a:solidFill>
                <a:latin typeface="微軟正黑體" panose="020B0604030504040204" pitchFamily="34" charset="-120"/>
                <a:ea typeface="微軟正黑體" panose="020B0604030504040204" pitchFamily="34" charset="-120"/>
              </a:rPr>
              <a:t>南港區忠孝東路七段</a:t>
            </a:r>
            <a:r>
              <a:rPr lang="en-US" altLang="zh-TW" dirty="0">
                <a:solidFill>
                  <a:schemeClr val="bg2">
                    <a:lumMod val="60000"/>
                    <a:lumOff val="40000"/>
                  </a:schemeClr>
                </a:solidFill>
                <a:latin typeface="微軟正黑體" panose="020B0604030504040204" pitchFamily="34" charset="-120"/>
                <a:ea typeface="微軟正黑體" panose="020B0604030504040204" pitchFamily="34" charset="-120"/>
              </a:rPr>
              <a:t>369</a:t>
            </a:r>
            <a:r>
              <a:rPr lang="zh-TW" altLang="en-US" dirty="0">
                <a:solidFill>
                  <a:schemeClr val="bg2">
                    <a:lumMod val="60000"/>
                    <a:lumOff val="40000"/>
                  </a:schemeClr>
                </a:solidFill>
                <a:latin typeface="微軟正黑體" panose="020B0604030504040204" pitchFamily="34" charset="-120"/>
                <a:ea typeface="微軟正黑體" panose="020B0604030504040204" pitchFamily="34" charset="-120"/>
              </a:rPr>
              <a:t>號</a:t>
            </a:r>
          </a:p>
        </p:txBody>
      </p:sp>
      <p:grpSp>
        <p:nvGrpSpPr>
          <p:cNvPr id="46" name="群組 45"/>
          <p:cNvGrpSpPr/>
          <p:nvPr/>
        </p:nvGrpSpPr>
        <p:grpSpPr>
          <a:xfrm>
            <a:off x="2843808" y="1552313"/>
            <a:ext cx="501548" cy="501548"/>
            <a:chOff x="2919069" y="1274434"/>
            <a:chExt cx="501548" cy="501548"/>
          </a:xfrm>
        </p:grpSpPr>
        <p:sp>
          <p:nvSpPr>
            <p:cNvPr id="3" name="圓角矩形 2"/>
            <p:cNvSpPr/>
            <p:nvPr/>
          </p:nvSpPr>
          <p:spPr>
            <a:xfrm>
              <a:off x="2919069" y="1274434"/>
              <a:ext cx="501548" cy="5015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Shape 660"/>
            <p:cNvGrpSpPr/>
            <p:nvPr/>
          </p:nvGrpSpPr>
          <p:grpSpPr>
            <a:xfrm>
              <a:off x="3005412" y="1345269"/>
              <a:ext cx="350200" cy="359877"/>
              <a:chOff x="2605300" y="5003050"/>
              <a:chExt cx="418900" cy="430475"/>
            </a:xfrm>
            <a:solidFill>
              <a:schemeClr val="bg1"/>
            </a:solidFill>
          </p:grpSpPr>
          <p:sp>
            <p:nvSpPr>
              <p:cNvPr id="10" name="Shape 661"/>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1" name="Shape 662"/>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2" name="Shape 663"/>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grpFill/>
              <a:ln>
                <a:noFill/>
              </a:ln>
            </p:spPr>
            <p:txBody>
              <a:bodyPr lIns="91425" tIns="91425" rIns="91425" bIns="91425" anchor="ctr" anchorCtr="0">
                <a:noAutofit/>
              </a:bodyPr>
              <a:lstStyle/>
              <a:p>
                <a:pPr lvl="0">
                  <a:spcBef>
                    <a:spcPts val="0"/>
                  </a:spcBef>
                  <a:buNone/>
                </a:pPr>
                <a:endParaRPr/>
              </a:p>
            </p:txBody>
          </p:sp>
        </p:grpSp>
      </p:grpSp>
      <p:grpSp>
        <p:nvGrpSpPr>
          <p:cNvPr id="55" name="群組 54"/>
          <p:cNvGrpSpPr/>
          <p:nvPr/>
        </p:nvGrpSpPr>
        <p:grpSpPr>
          <a:xfrm>
            <a:off x="2349024" y="2067694"/>
            <a:ext cx="4455224" cy="2400657"/>
            <a:chOff x="2267744" y="2067694"/>
            <a:chExt cx="4455224" cy="2400657"/>
          </a:xfrm>
        </p:grpSpPr>
        <p:grpSp>
          <p:nvGrpSpPr>
            <p:cNvPr id="13" name="Shape 531"/>
            <p:cNvGrpSpPr/>
            <p:nvPr/>
          </p:nvGrpSpPr>
          <p:grpSpPr>
            <a:xfrm>
              <a:off x="2267744" y="2190951"/>
              <a:ext cx="316644" cy="288886"/>
              <a:chOff x="6625350" y="1613750"/>
              <a:chExt cx="480525" cy="438400"/>
            </a:xfrm>
            <a:solidFill>
              <a:schemeClr val="bg1">
                <a:lumMod val="75000"/>
              </a:schemeClr>
            </a:solidFill>
          </p:grpSpPr>
          <p:sp>
            <p:nvSpPr>
              <p:cNvPr id="14" name="Shape 532"/>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5" name="Shape 533"/>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6" name="Shape 534"/>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7" name="Shape 535"/>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18" name="Shape 536"/>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grpFill/>
              <a:ln>
                <a:noFill/>
              </a:ln>
            </p:spPr>
            <p:txBody>
              <a:bodyPr lIns="91425" tIns="91425" rIns="91425" bIns="91425" anchor="ctr" anchorCtr="0">
                <a:noAutofit/>
              </a:bodyPr>
              <a:lstStyle/>
              <a:p>
                <a:pPr lvl="0">
                  <a:spcBef>
                    <a:spcPts val="0"/>
                  </a:spcBef>
                  <a:buNone/>
                </a:pPr>
                <a:endParaRPr/>
              </a:p>
            </p:txBody>
          </p:sp>
        </p:grpSp>
        <p:grpSp>
          <p:nvGrpSpPr>
            <p:cNvPr id="19" name="Shape 447"/>
            <p:cNvGrpSpPr/>
            <p:nvPr/>
          </p:nvGrpSpPr>
          <p:grpSpPr>
            <a:xfrm>
              <a:off x="2308970" y="2655794"/>
              <a:ext cx="265558" cy="260319"/>
              <a:chOff x="5983625" y="301625"/>
              <a:chExt cx="403000" cy="395050"/>
            </a:xfrm>
            <a:solidFill>
              <a:schemeClr val="bg1">
                <a:lumMod val="75000"/>
              </a:schemeClr>
            </a:solidFill>
          </p:grpSpPr>
          <p:sp>
            <p:nvSpPr>
              <p:cNvPr id="20" name="Shape 448"/>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1" name="Shape 449"/>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2" name="Shape 450"/>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3" name="Shape 451"/>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4" name="Shape 452"/>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5" name="Shape 453"/>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6" name="Shape 454"/>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7" name="Shape 455"/>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8" name="Shape 456"/>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29" name="Shape 457"/>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0" name="Shape 458"/>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1" name="Shape 459"/>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2" name="Shape 460"/>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3" name="Shape 461"/>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4" name="Shape 462"/>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5" name="Shape 463"/>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6" name="Shape 464"/>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7" name="Shape 465"/>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8" name="Shape 466"/>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39" name="Shape 467"/>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lIns="91425" tIns="91425" rIns="91425" bIns="91425" anchor="ctr" anchorCtr="0">
                <a:noAutofit/>
              </a:bodyPr>
              <a:lstStyle/>
              <a:p>
                <a:pPr lvl="0">
                  <a:spcBef>
                    <a:spcPts val="0"/>
                  </a:spcBef>
                  <a:buNone/>
                </a:pPr>
                <a:endParaRPr/>
              </a:p>
            </p:txBody>
          </p:sp>
        </p:grpSp>
        <p:sp>
          <p:nvSpPr>
            <p:cNvPr id="40" name="Shape 446"/>
            <p:cNvSpPr/>
            <p:nvPr/>
          </p:nvSpPr>
          <p:spPr>
            <a:xfrm>
              <a:off x="2281417" y="3111107"/>
              <a:ext cx="303382" cy="264767"/>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bg1">
                <a:lumMod val="75000"/>
              </a:schemeClr>
            </a:solidFill>
            <a:ln>
              <a:noFill/>
            </a:ln>
          </p:spPr>
          <p:txBody>
            <a:bodyPr lIns="91425" tIns="91425" rIns="91425" bIns="91425" anchor="ctr" anchorCtr="0">
              <a:noAutofit/>
            </a:bodyPr>
            <a:lstStyle/>
            <a:p>
              <a:pPr lvl="0">
                <a:spcBef>
                  <a:spcPts val="0"/>
                </a:spcBef>
                <a:buNone/>
              </a:pPr>
              <a:endParaRPr/>
            </a:p>
          </p:txBody>
        </p:sp>
        <p:grpSp>
          <p:nvGrpSpPr>
            <p:cNvPr id="41" name="Shape 593"/>
            <p:cNvGrpSpPr/>
            <p:nvPr/>
          </p:nvGrpSpPr>
          <p:grpSpPr>
            <a:xfrm>
              <a:off x="2267744" y="3591898"/>
              <a:ext cx="345125" cy="275434"/>
              <a:chOff x="1921475" y="3695200"/>
              <a:chExt cx="438400" cy="349875"/>
            </a:xfrm>
            <a:solidFill>
              <a:schemeClr val="bg1">
                <a:lumMod val="75000"/>
              </a:schemeClr>
            </a:solidFill>
          </p:grpSpPr>
          <p:sp>
            <p:nvSpPr>
              <p:cNvPr id="42" name="Shape 594"/>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43" name="Shape 595"/>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grpFill/>
              <a:ln>
                <a:noFill/>
              </a:ln>
            </p:spPr>
            <p:txBody>
              <a:bodyPr lIns="91425" tIns="91425" rIns="91425" bIns="91425" anchor="ctr" anchorCtr="0">
                <a:noAutofit/>
              </a:bodyPr>
              <a:lstStyle/>
              <a:p>
                <a:pPr lvl="0">
                  <a:spcBef>
                    <a:spcPts val="0"/>
                  </a:spcBef>
                  <a:buNone/>
                </a:pPr>
                <a:endParaRPr/>
              </a:p>
            </p:txBody>
          </p:sp>
          <p:sp>
            <p:nvSpPr>
              <p:cNvPr id="44" name="Shape 596"/>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grpFill/>
              <a:ln>
                <a:noFill/>
              </a:ln>
            </p:spPr>
            <p:txBody>
              <a:bodyPr lIns="91425" tIns="91425" rIns="91425" bIns="91425" anchor="ctr" anchorCtr="0">
                <a:noAutofit/>
              </a:bodyPr>
              <a:lstStyle/>
              <a:p>
                <a:pPr lvl="0">
                  <a:spcBef>
                    <a:spcPts val="0"/>
                  </a:spcBef>
                  <a:buNone/>
                </a:pPr>
                <a:endParaRPr/>
              </a:p>
            </p:txBody>
          </p:sp>
        </p:grpSp>
        <p:sp>
          <p:nvSpPr>
            <p:cNvPr id="45" name="Shape 583"/>
            <p:cNvSpPr/>
            <p:nvPr/>
          </p:nvSpPr>
          <p:spPr>
            <a:xfrm>
              <a:off x="2322803" y="4072167"/>
              <a:ext cx="304981" cy="239811"/>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bg1">
                <a:lumMod val="75000"/>
              </a:schemeClr>
            </a:solidFill>
            <a:ln>
              <a:noFill/>
            </a:ln>
          </p:spPr>
          <p:txBody>
            <a:bodyPr lIns="91425" tIns="91425" rIns="91425" bIns="91425" anchor="ctr" anchorCtr="0">
              <a:noAutofit/>
            </a:bodyPr>
            <a:lstStyle/>
            <a:p>
              <a:pPr lvl="0">
                <a:spcBef>
                  <a:spcPts val="0"/>
                </a:spcBef>
                <a:buNone/>
              </a:pPr>
              <a:endParaRPr/>
            </a:p>
          </p:txBody>
        </p:sp>
        <p:sp>
          <p:nvSpPr>
            <p:cNvPr id="48" name="文字方塊 47"/>
            <p:cNvSpPr txBox="1"/>
            <p:nvPr/>
          </p:nvSpPr>
          <p:spPr>
            <a:xfrm>
              <a:off x="2618512" y="2067694"/>
              <a:ext cx="4104456" cy="240065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bg2">
                      <a:lumMod val="60000"/>
                      <a:lumOff val="40000"/>
                    </a:schemeClr>
                  </a:solidFill>
                </a:defRPr>
              </a:lvl1pPr>
            </a:lstStyle>
            <a:p>
              <a:pPr>
                <a:lnSpc>
                  <a:spcPct val="150000"/>
                </a:lnSpc>
              </a:pPr>
              <a:r>
                <a:rPr lang="zh-TW" altLang="en-US" sz="2000" b="1" spc="300" dirty="0">
                  <a:latin typeface="微軟正黑體" panose="020B0604030504040204" pitchFamily="34" charset="-120"/>
                  <a:ea typeface="微軟正黑體" panose="020B0604030504040204" pitchFamily="34" charset="-120"/>
                </a:rPr>
                <a:t>訂單狀態 </a:t>
              </a:r>
              <a:r>
                <a:rPr lang="en-US" altLang="zh-TW" sz="2000" b="1" spc="300" dirty="0">
                  <a:latin typeface="微軟正黑體" panose="020B0604030504040204" pitchFamily="34" charset="-120"/>
                  <a:ea typeface="微軟正黑體" panose="020B0604030504040204" pitchFamily="34" charset="-120"/>
                </a:rPr>
                <a:t>:</a:t>
              </a:r>
              <a:r>
                <a:rPr lang="zh-TW" altLang="en-US" sz="2000" b="1" spc="300" dirty="0">
                  <a:latin typeface="微軟正黑體" panose="020B0604030504040204" pitchFamily="34" charset="-120"/>
                  <a:ea typeface="微軟正黑體" panose="020B0604030504040204" pitchFamily="34" charset="-120"/>
                </a:rPr>
                <a:t> </a:t>
              </a:r>
              <a:r>
                <a:rPr lang="zh-TW" altLang="en-US" sz="2000" b="1" spc="300" dirty="0">
                  <a:solidFill>
                    <a:srgbClr val="FF6600"/>
                  </a:solidFill>
                  <a:latin typeface="微軟正黑體" panose="020B0604030504040204" pitchFamily="34" charset="-120"/>
                  <a:ea typeface="微軟正黑體" panose="020B0604030504040204" pitchFamily="34" charset="-120"/>
                </a:rPr>
                <a:t>已結帳</a:t>
              </a:r>
              <a:endParaRPr lang="en-US" altLang="zh-TW" sz="2000" b="1" spc="300" dirty="0">
                <a:solidFill>
                  <a:srgbClr val="FF6600"/>
                </a:solidFill>
                <a:latin typeface="微軟正黑體" panose="020B0604030504040204" pitchFamily="34" charset="-120"/>
                <a:ea typeface="微軟正黑體" panose="020B0604030504040204" pitchFamily="34" charset="-120"/>
              </a:endParaRPr>
            </a:p>
            <a:p>
              <a:pPr>
                <a:lnSpc>
                  <a:spcPct val="150000"/>
                </a:lnSpc>
              </a:pPr>
              <a:r>
                <a:rPr lang="zh-TW" altLang="en-US" sz="2000" b="1" spc="300" dirty="0">
                  <a:latin typeface="微軟正黑體" panose="020B0604030504040204" pitchFamily="34" charset="-120"/>
                  <a:ea typeface="微軟正黑體" panose="020B0604030504040204" pitchFamily="34" charset="-120"/>
                </a:rPr>
                <a:t>用餐</a:t>
              </a:r>
              <a:r>
                <a:rPr lang="zh-TW" altLang="en-US" sz="2000" b="1" spc="300" dirty="0" smtClean="0">
                  <a:latin typeface="微軟正黑體" panose="020B0604030504040204" pitchFamily="34" charset="-120"/>
                  <a:ea typeface="微軟正黑體" panose="020B0604030504040204" pitchFamily="34" charset="-120"/>
                </a:rPr>
                <a:t>日期 </a:t>
              </a:r>
              <a:r>
                <a:rPr lang="en-US" altLang="zh-TW" sz="2000" b="1" spc="300" dirty="0" smtClean="0">
                  <a:latin typeface="微軟正黑體" panose="020B0604030504040204" pitchFamily="34" charset="-120"/>
                  <a:ea typeface="微軟正黑體" panose="020B0604030504040204" pitchFamily="34" charset="-120"/>
                </a:rPr>
                <a:t>:</a:t>
              </a:r>
              <a:r>
                <a:rPr lang="zh-TW" altLang="en-US" sz="2000" b="1" spc="3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2017-01-01</a:t>
              </a:r>
              <a:r>
                <a:rPr lang="zh-TW" altLang="en-US" sz="2000" dirty="0" smtClean="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18:00</a:t>
              </a:r>
            </a:p>
            <a:p>
              <a:pPr>
                <a:lnSpc>
                  <a:spcPct val="150000"/>
                </a:lnSpc>
              </a:pPr>
              <a:r>
                <a:rPr lang="zh-TW" altLang="en-US" sz="2000" b="1" spc="300" dirty="0">
                  <a:latin typeface="微軟正黑體" panose="020B0604030504040204" pitchFamily="34" charset="-120"/>
                  <a:ea typeface="微軟正黑體" panose="020B0604030504040204" pitchFamily="34" charset="-120"/>
                </a:rPr>
                <a:t>店家桌</a:t>
              </a:r>
              <a:r>
                <a:rPr lang="zh-TW" altLang="en-US" sz="2000" b="1" spc="300" dirty="0" smtClean="0">
                  <a:latin typeface="微軟正黑體" panose="020B0604030504040204" pitchFamily="34" charset="-120"/>
                  <a:ea typeface="微軟正黑體" panose="020B0604030504040204" pitchFamily="34" charset="-120"/>
                </a:rPr>
                <a:t>號 </a:t>
              </a:r>
              <a:r>
                <a:rPr lang="en-US" altLang="zh-TW" sz="2000" b="1" spc="300" dirty="0" smtClean="0">
                  <a:latin typeface="微軟正黑體" panose="020B0604030504040204" pitchFamily="34" charset="-120"/>
                  <a:ea typeface="微軟正黑體" panose="020B0604030504040204" pitchFamily="34" charset="-120"/>
                </a:rPr>
                <a:t>:</a:t>
              </a:r>
              <a:r>
                <a:rPr lang="zh-TW" altLang="en-US" sz="2000" b="1" spc="300" dirty="0" smtClean="0">
                  <a:latin typeface="微軟正黑體" panose="020B0604030504040204" pitchFamily="34" charset="-120"/>
                  <a:ea typeface="微軟正黑體" panose="020B0604030504040204" pitchFamily="34" charset="-120"/>
                </a:rPr>
                <a:t> </a:t>
              </a:r>
              <a:r>
                <a:rPr lang="en-US" altLang="zh-TW" sz="2000" dirty="0" smtClean="0">
                  <a:latin typeface="微軟正黑體" panose="020B0604030504040204" pitchFamily="34" charset="-120"/>
                  <a:ea typeface="微軟正黑體" panose="020B0604030504040204" pitchFamily="34" charset="-120"/>
                </a:rPr>
                <a:t>2</a:t>
              </a:r>
              <a:r>
                <a:rPr lang="en-US" altLang="zh-TW" sz="2000" dirty="0">
                  <a:latin typeface="微軟正黑體" panose="020B0604030504040204" pitchFamily="34" charset="-120"/>
                  <a:ea typeface="微軟正黑體" panose="020B0604030504040204" pitchFamily="34" charset="-120"/>
                </a:rPr>
                <a:t>C</a:t>
              </a:r>
            </a:p>
            <a:p>
              <a:pPr>
                <a:lnSpc>
                  <a:spcPct val="150000"/>
                </a:lnSpc>
              </a:pPr>
              <a:r>
                <a:rPr lang="zh-TW" altLang="en-US" sz="2000" b="1" spc="300" dirty="0">
                  <a:latin typeface="微軟正黑體" panose="020B0604030504040204" pitchFamily="34" charset="-120"/>
                  <a:ea typeface="微軟正黑體" panose="020B0604030504040204" pitchFamily="34" charset="-120"/>
                </a:rPr>
                <a:t>商品</a:t>
              </a:r>
              <a:r>
                <a:rPr lang="zh-TW" altLang="en-US" sz="2000" b="1" spc="300" dirty="0" smtClean="0">
                  <a:latin typeface="微軟正黑體" panose="020B0604030504040204" pitchFamily="34" charset="-120"/>
                  <a:ea typeface="微軟正黑體" panose="020B0604030504040204" pitchFamily="34" charset="-120"/>
                </a:rPr>
                <a:t>數量 </a:t>
              </a:r>
              <a:r>
                <a:rPr lang="en-US" altLang="zh-TW" sz="2000" b="1" spc="300" dirty="0" smtClean="0">
                  <a:latin typeface="微軟正黑體" panose="020B0604030504040204" pitchFamily="34" charset="-120"/>
                  <a:ea typeface="微軟正黑體" panose="020B0604030504040204" pitchFamily="34" charset="-120"/>
                </a:rPr>
                <a:t>: </a:t>
              </a:r>
              <a:r>
                <a:rPr lang="en-US" altLang="zh-TW" sz="2000" spc="300" dirty="0" smtClean="0">
                  <a:latin typeface="微軟正黑體" panose="020B0604030504040204" pitchFamily="34" charset="-120"/>
                  <a:ea typeface="微軟正黑體" panose="020B0604030504040204" pitchFamily="34" charset="-120"/>
                </a:rPr>
                <a:t>2</a:t>
              </a:r>
              <a:endParaRPr lang="en-US" altLang="zh-TW" sz="2000" spc="300" dirty="0">
                <a:latin typeface="微軟正黑體" panose="020B0604030504040204" pitchFamily="34" charset="-120"/>
                <a:ea typeface="微軟正黑體" panose="020B0604030504040204" pitchFamily="34" charset="-120"/>
              </a:endParaRPr>
            </a:p>
            <a:p>
              <a:pPr>
                <a:lnSpc>
                  <a:spcPct val="150000"/>
                </a:lnSpc>
              </a:pPr>
              <a:r>
                <a:rPr lang="zh-TW" altLang="en-US" sz="2000" b="1" spc="300" dirty="0">
                  <a:latin typeface="微軟正黑體" panose="020B0604030504040204" pitchFamily="34" charset="-120"/>
                  <a:ea typeface="微軟正黑體" panose="020B0604030504040204" pitchFamily="34" charset="-120"/>
                </a:rPr>
                <a:t>消費</a:t>
              </a:r>
              <a:r>
                <a:rPr lang="zh-TW" altLang="en-US" sz="2000" b="1" spc="300" dirty="0" smtClean="0">
                  <a:latin typeface="微軟正黑體" panose="020B0604030504040204" pitchFamily="34" charset="-120"/>
                  <a:ea typeface="微軟正黑體" panose="020B0604030504040204" pitchFamily="34" charset="-120"/>
                </a:rPr>
                <a:t>總額 </a:t>
              </a:r>
              <a:r>
                <a:rPr lang="en-US" altLang="zh-TW" sz="2000" b="1" spc="300" dirty="0" smtClean="0">
                  <a:latin typeface="微軟正黑體" panose="020B0604030504040204" pitchFamily="34" charset="-120"/>
                  <a:ea typeface="微軟正黑體" panose="020B0604030504040204" pitchFamily="34" charset="-120"/>
                </a:rPr>
                <a:t>: </a:t>
              </a:r>
              <a:r>
                <a:rPr lang="en-US" altLang="zh-TW" sz="2000" b="1" dirty="0" smtClean="0">
                  <a:solidFill>
                    <a:srgbClr val="FF6600"/>
                  </a:solidFill>
                  <a:latin typeface="微軟正黑體" panose="020B0604030504040204" pitchFamily="34" charset="-120"/>
                  <a:ea typeface="微軟正黑體" panose="020B0604030504040204" pitchFamily="34" charset="-120"/>
                </a:rPr>
                <a:t>$</a:t>
              </a:r>
              <a:r>
                <a:rPr lang="zh-TW" altLang="en-US" sz="2000" b="1" dirty="0" smtClean="0">
                  <a:solidFill>
                    <a:srgbClr val="FF6600"/>
                  </a:solidFill>
                  <a:latin typeface="微軟正黑體" panose="020B0604030504040204" pitchFamily="34" charset="-120"/>
                  <a:ea typeface="微軟正黑體" panose="020B0604030504040204" pitchFamily="34" charset="-120"/>
                </a:rPr>
                <a:t> </a:t>
              </a:r>
              <a:r>
                <a:rPr lang="en-US" altLang="zh-TW" sz="2000" b="1" dirty="0">
                  <a:solidFill>
                    <a:srgbClr val="FF6600"/>
                  </a:solidFill>
                  <a:latin typeface="微軟正黑體" panose="020B0604030504040204" pitchFamily="34" charset="-120"/>
                  <a:ea typeface="微軟正黑體" panose="020B0604030504040204" pitchFamily="34" charset="-120"/>
                </a:rPr>
                <a:t>1,800</a:t>
              </a:r>
              <a:endParaRPr lang="zh-TW" altLang="en-US" sz="2000" b="1" dirty="0">
                <a:solidFill>
                  <a:srgbClr val="FF6600"/>
                </a:solidFill>
                <a:latin typeface="微軟正黑體" panose="020B0604030504040204" pitchFamily="34" charset="-120"/>
                <a:ea typeface="微軟正黑體" panose="020B0604030504040204" pitchFamily="34" charset="-120"/>
              </a:endParaRPr>
            </a:p>
          </p:txBody>
        </p:sp>
      </p:grpSp>
      <p:cxnSp>
        <p:nvCxnSpPr>
          <p:cNvPr id="60" name="直線接點 59"/>
          <p:cNvCxnSpPr/>
          <p:nvPr/>
        </p:nvCxnSpPr>
        <p:spPr>
          <a:xfrm>
            <a:off x="2060992" y="2139702"/>
            <a:ext cx="474325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6" name="群組 65"/>
          <p:cNvGrpSpPr/>
          <p:nvPr/>
        </p:nvGrpSpPr>
        <p:grpSpPr>
          <a:xfrm>
            <a:off x="2699792" y="4393436"/>
            <a:ext cx="2275779" cy="338554"/>
            <a:chOff x="107504" y="5272966"/>
            <a:chExt cx="2275779" cy="338554"/>
          </a:xfrm>
        </p:grpSpPr>
        <p:sp>
          <p:nvSpPr>
            <p:cNvPr id="50" name="文字方塊 49"/>
            <p:cNvSpPr txBox="1"/>
            <p:nvPr/>
          </p:nvSpPr>
          <p:spPr>
            <a:xfrm>
              <a:off x="107504" y="5272966"/>
              <a:ext cx="1053773" cy="338554"/>
            </a:xfrm>
            <a:prstGeom prst="rect">
              <a:avLst/>
            </a:prstGeom>
            <a:noFill/>
          </p:spPr>
          <p:txBody>
            <a:bodyPr wrap="square" rtlCol="0">
              <a:spAutoFit/>
            </a:bodyPr>
            <a:lstStyle/>
            <a:p>
              <a:r>
                <a:rPr lang="zh-TW" altLang="en-US" sz="1600" dirty="0">
                  <a:solidFill>
                    <a:srgbClr val="FF6600"/>
                  </a:solidFill>
                  <a:latin typeface="微軟正黑體" panose="020B0604030504040204" pitchFamily="34" charset="-120"/>
                  <a:ea typeface="微軟正黑體" panose="020B0604030504040204" pitchFamily="34" charset="-120"/>
                </a:rPr>
                <a:t>食</a:t>
              </a:r>
              <a:r>
                <a:rPr lang="zh-TW" altLang="en-US" sz="1600" dirty="0" smtClean="0">
                  <a:solidFill>
                    <a:srgbClr val="FF6600"/>
                  </a:solidFill>
                  <a:latin typeface="微軟正黑體" panose="020B0604030504040204" pitchFamily="34" charset="-120"/>
                  <a:ea typeface="微軟正黑體" panose="020B0604030504040204" pitchFamily="34" charset="-120"/>
                </a:rPr>
                <a:t>神評價</a:t>
              </a:r>
              <a:endParaRPr lang="zh-TW" altLang="en-US" sz="1600" dirty="0">
                <a:solidFill>
                  <a:srgbClr val="FF6600"/>
                </a:solidFill>
                <a:latin typeface="微軟正黑體" panose="020B0604030504040204" pitchFamily="34" charset="-120"/>
                <a:ea typeface="微軟正黑體" panose="020B0604030504040204" pitchFamily="34" charset="-120"/>
              </a:endParaRPr>
            </a:p>
          </p:txBody>
        </p:sp>
        <p:sp>
          <p:nvSpPr>
            <p:cNvPr id="52" name="Shape 487"/>
            <p:cNvSpPr/>
            <p:nvPr/>
          </p:nvSpPr>
          <p:spPr>
            <a:xfrm>
              <a:off x="1115616" y="5317811"/>
              <a:ext cx="216024" cy="20626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33"/>
            </a:solidFill>
            <a:ln>
              <a:noFill/>
            </a:ln>
          </p:spPr>
          <p:txBody>
            <a:bodyPr lIns="91425" tIns="91425" rIns="91425" bIns="91425" anchor="ctr" anchorCtr="0">
              <a:noAutofit/>
            </a:bodyPr>
            <a:lstStyle/>
            <a:p>
              <a:pPr lvl="0">
                <a:spcBef>
                  <a:spcPts val="0"/>
                </a:spcBef>
                <a:buNone/>
              </a:pPr>
              <a:endParaRPr/>
            </a:p>
          </p:txBody>
        </p:sp>
        <p:sp>
          <p:nvSpPr>
            <p:cNvPr id="53" name="Shape 487"/>
            <p:cNvSpPr/>
            <p:nvPr/>
          </p:nvSpPr>
          <p:spPr>
            <a:xfrm>
              <a:off x="1375171" y="5317811"/>
              <a:ext cx="216024" cy="20626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33"/>
            </a:solidFill>
            <a:ln>
              <a:noFill/>
            </a:ln>
          </p:spPr>
          <p:txBody>
            <a:bodyPr lIns="91425" tIns="91425" rIns="91425" bIns="91425" anchor="ctr" anchorCtr="0">
              <a:noAutofit/>
            </a:bodyPr>
            <a:lstStyle/>
            <a:p>
              <a:pPr lvl="0">
                <a:spcBef>
                  <a:spcPts val="0"/>
                </a:spcBef>
                <a:buNone/>
              </a:pPr>
              <a:endParaRPr/>
            </a:p>
          </p:txBody>
        </p:sp>
        <p:sp>
          <p:nvSpPr>
            <p:cNvPr id="61" name="Shape 487"/>
            <p:cNvSpPr/>
            <p:nvPr/>
          </p:nvSpPr>
          <p:spPr>
            <a:xfrm>
              <a:off x="1648149" y="5308054"/>
              <a:ext cx="216024" cy="20626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33"/>
            </a:solidFill>
            <a:ln>
              <a:noFill/>
            </a:ln>
          </p:spPr>
          <p:txBody>
            <a:bodyPr lIns="91425" tIns="91425" rIns="91425" bIns="91425" anchor="ctr" anchorCtr="0">
              <a:noAutofit/>
            </a:bodyPr>
            <a:lstStyle/>
            <a:p>
              <a:pPr lvl="0">
                <a:spcBef>
                  <a:spcPts val="0"/>
                </a:spcBef>
                <a:buNone/>
              </a:pPr>
              <a:endParaRPr/>
            </a:p>
          </p:txBody>
        </p:sp>
        <p:sp>
          <p:nvSpPr>
            <p:cNvPr id="62" name="Shape 487"/>
            <p:cNvSpPr/>
            <p:nvPr/>
          </p:nvSpPr>
          <p:spPr>
            <a:xfrm>
              <a:off x="1907704" y="5308054"/>
              <a:ext cx="216024" cy="20626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33"/>
            </a:solidFill>
            <a:ln>
              <a:noFill/>
            </a:ln>
          </p:spPr>
          <p:txBody>
            <a:bodyPr lIns="91425" tIns="91425" rIns="91425" bIns="91425" anchor="ctr" anchorCtr="0">
              <a:noAutofit/>
            </a:bodyPr>
            <a:lstStyle/>
            <a:p>
              <a:pPr lvl="0">
                <a:spcBef>
                  <a:spcPts val="0"/>
                </a:spcBef>
                <a:buNone/>
              </a:pPr>
              <a:endParaRPr/>
            </a:p>
          </p:txBody>
        </p:sp>
        <p:sp>
          <p:nvSpPr>
            <p:cNvPr id="64" name="Shape 487"/>
            <p:cNvSpPr/>
            <p:nvPr/>
          </p:nvSpPr>
          <p:spPr>
            <a:xfrm>
              <a:off x="2167259" y="5308054"/>
              <a:ext cx="216024" cy="20626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bg1"/>
            </a:solidFill>
            <a:ln>
              <a:solidFill>
                <a:schemeClr val="bg1">
                  <a:lumMod val="65000"/>
                </a:schemeClr>
              </a:solidFill>
            </a:ln>
          </p:spPr>
          <p:txBody>
            <a:bodyPr lIns="91425" tIns="91425" rIns="91425" bIns="91425" anchor="ctr" anchorCtr="0">
              <a:noAutofit/>
            </a:bodyPr>
            <a:lstStyle/>
            <a:p>
              <a:endParaRPr/>
            </a:p>
          </p:txBody>
        </p:sp>
      </p:grpSp>
      <p:cxnSp>
        <p:nvCxnSpPr>
          <p:cNvPr id="67" name="直線接點 66"/>
          <p:cNvCxnSpPr/>
          <p:nvPr/>
        </p:nvCxnSpPr>
        <p:spPr>
          <a:xfrm>
            <a:off x="2051720" y="4371950"/>
            <a:ext cx="474325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069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4294967295"/>
          </p:nvPr>
        </p:nvSpPr>
        <p:spPr>
          <a:xfrm>
            <a:off x="539552" y="411510"/>
            <a:ext cx="8424936" cy="4104456"/>
          </a:xfrm>
        </p:spPr>
        <p:txBody>
          <a:bodyPr/>
          <a:lstStyle/>
          <a:p>
            <a:pPr algn="l"/>
            <a:r>
              <a:rPr lang="zh-TW" altLang="en-US" sz="2000" dirty="0"/>
              <a:t>我的本店特權</a:t>
            </a:r>
            <a:endParaRPr lang="en-US" altLang="zh-TW" sz="2000" dirty="0"/>
          </a:p>
          <a:p>
            <a:pPr algn="l"/>
            <a:r>
              <a:rPr lang="zh-TW" altLang="en-US" sz="2000" dirty="0" smtClean="0"/>
              <a:t>大名</a:t>
            </a:r>
            <a:endParaRPr lang="en-US" altLang="zh-TW" sz="2000" dirty="0" smtClean="0"/>
          </a:p>
          <a:p>
            <a:pPr algn="l"/>
            <a:r>
              <a:rPr lang="zh-TW" altLang="en-US" sz="2000" dirty="0" smtClean="0"/>
              <a:t>級別</a:t>
            </a:r>
            <a:r>
              <a:rPr lang="en-US" altLang="zh-TW" sz="2000" dirty="0" smtClean="0"/>
              <a:t>:</a:t>
            </a:r>
            <a:r>
              <a:rPr lang="zh-TW" altLang="en-US" sz="2000" dirty="0" smtClean="0"/>
              <a:t>平民</a:t>
            </a:r>
            <a:r>
              <a:rPr lang="en-US" altLang="zh-TW" sz="2000" dirty="0" smtClean="0"/>
              <a:t>(VIP)</a:t>
            </a:r>
          </a:p>
          <a:p>
            <a:pPr algn="l"/>
            <a:r>
              <a:rPr lang="zh-TW" altLang="en-US" sz="2000" dirty="0" smtClean="0"/>
              <a:t>本店積分</a:t>
            </a:r>
            <a:r>
              <a:rPr lang="en-US" altLang="zh-TW" sz="2000" dirty="0" smtClean="0"/>
              <a:t>:50</a:t>
            </a:r>
            <a:r>
              <a:rPr lang="zh-TW" altLang="en-US" sz="2000" dirty="0" smtClean="0"/>
              <a:t>，升級</a:t>
            </a:r>
            <a:r>
              <a:rPr lang="en-US" altLang="zh-TW" sz="2000" dirty="0" smtClean="0"/>
              <a:t>VIP</a:t>
            </a:r>
            <a:r>
              <a:rPr lang="zh-TW" altLang="en-US" sz="2000" dirty="0" smtClean="0"/>
              <a:t>還需要</a:t>
            </a:r>
            <a:r>
              <a:rPr lang="en-US" altLang="zh-TW" sz="2000" dirty="0" smtClean="0"/>
              <a:t>:100</a:t>
            </a:r>
          </a:p>
          <a:p>
            <a:pPr algn="l"/>
            <a:r>
              <a:rPr lang="zh-TW" altLang="en-US" sz="2000" dirty="0" smtClean="0"/>
              <a:t>如何獲取經驗值</a:t>
            </a:r>
            <a:r>
              <a:rPr lang="en-US" altLang="zh-TW" sz="2000" dirty="0" smtClean="0"/>
              <a:t>&gt;</a:t>
            </a:r>
            <a:r>
              <a:rPr lang="zh-TW" altLang="en-US" sz="2000" dirty="0" smtClean="0"/>
              <a:t> </a:t>
            </a:r>
            <a:endParaRPr lang="en-US" altLang="zh-TW" sz="2000" dirty="0" smtClean="0"/>
          </a:p>
          <a:p>
            <a:pPr algn="l"/>
            <a:r>
              <a:rPr lang="zh-TW" altLang="en-US" sz="2000" dirty="0"/>
              <a:t>查看我</a:t>
            </a:r>
            <a:r>
              <a:rPr lang="zh-TW" altLang="en-US" sz="2000" dirty="0" smtClean="0"/>
              <a:t>的經驗明細</a:t>
            </a:r>
            <a:r>
              <a:rPr lang="en-US" altLang="zh-TW" sz="2000" dirty="0" smtClean="0"/>
              <a:t>&gt;</a:t>
            </a:r>
          </a:p>
          <a:p>
            <a:pPr algn="l"/>
            <a:r>
              <a:rPr lang="zh-TW" altLang="en-US" sz="2000" dirty="0" smtClean="0"/>
              <a:t>級別</a:t>
            </a:r>
            <a:r>
              <a:rPr lang="en-US" altLang="zh-TW" sz="2000" dirty="0" smtClean="0"/>
              <a:t>:</a:t>
            </a:r>
            <a:r>
              <a:rPr lang="zh-TW" altLang="en-US" sz="2000" dirty="0" smtClean="0"/>
              <a:t>平民 吃貨 吃客 吃霸 食聖 食神 食仙 饕饕 </a:t>
            </a:r>
            <a:endParaRPr lang="en-US" altLang="zh-TW" sz="2000" dirty="0" smtClean="0"/>
          </a:p>
          <a:p>
            <a:pPr algn="l"/>
            <a:r>
              <a:rPr lang="zh-TW" altLang="en-US" sz="2000" dirty="0"/>
              <a:t>查看本</a:t>
            </a:r>
            <a:r>
              <a:rPr lang="zh-TW" altLang="en-US" sz="2000" dirty="0" smtClean="0"/>
              <a:t>店所有特權</a:t>
            </a:r>
            <a:r>
              <a:rPr lang="en-US" altLang="zh-TW" sz="2000" dirty="0" smtClean="0"/>
              <a:t>&gt;</a:t>
            </a:r>
            <a:endParaRPr lang="zh-TW" altLang="en-US" sz="2000" dirty="0"/>
          </a:p>
        </p:txBody>
      </p:sp>
    </p:spTree>
    <p:extLst>
      <p:ext uri="{BB962C8B-B14F-4D97-AF65-F5344CB8AC3E}">
        <p14:creationId xmlns:p14="http://schemas.microsoft.com/office/powerpoint/2010/main" val="954806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4294967295"/>
          </p:nvPr>
        </p:nvSpPr>
        <p:spPr>
          <a:xfrm>
            <a:off x="467544" y="267494"/>
            <a:ext cx="8280920" cy="4536504"/>
          </a:xfrm>
        </p:spPr>
        <p:txBody>
          <a:bodyPr/>
          <a:lstStyle/>
          <a:p>
            <a:pPr algn="l"/>
            <a:r>
              <a:rPr lang="zh-TW" altLang="en-US" sz="1800" dirty="0" smtClean="0"/>
              <a:t>用卡須知</a:t>
            </a:r>
            <a:endParaRPr lang="en-US" altLang="zh-TW" sz="1800" dirty="0" smtClean="0"/>
          </a:p>
          <a:p>
            <a:pPr algn="l"/>
            <a:r>
              <a:rPr lang="zh-TW" altLang="en-US" sz="1800" dirty="0" smtClean="0"/>
              <a:t>爭先會員卡</a:t>
            </a:r>
            <a:endParaRPr lang="en-US" altLang="zh-TW" sz="1800" dirty="0" smtClean="0"/>
          </a:p>
          <a:p>
            <a:pPr algn="l"/>
            <a:r>
              <a:rPr lang="zh-TW" altLang="en-US" sz="1800" dirty="0" smtClean="0"/>
              <a:t>折扣</a:t>
            </a:r>
            <a:r>
              <a:rPr lang="en-US" altLang="zh-TW" sz="1800" dirty="0" smtClean="0"/>
              <a:t>|</a:t>
            </a:r>
            <a:r>
              <a:rPr lang="zh-TW" altLang="en-US" sz="1800" dirty="0" smtClean="0"/>
              <a:t>餘額</a:t>
            </a:r>
            <a:r>
              <a:rPr lang="en-US" altLang="zh-TW" sz="1800" dirty="0" smtClean="0"/>
              <a:t>|</a:t>
            </a:r>
            <a:r>
              <a:rPr lang="zh-TW" altLang="en-US" sz="1800" dirty="0" smtClean="0"/>
              <a:t>積分</a:t>
            </a:r>
            <a:endParaRPr lang="en-US" altLang="zh-TW" sz="1800" dirty="0" smtClean="0"/>
          </a:p>
          <a:p>
            <a:pPr algn="l"/>
            <a:r>
              <a:rPr lang="zh-TW" altLang="en-US" sz="1800" dirty="0" smtClean="0"/>
              <a:t>類型</a:t>
            </a:r>
            <a:r>
              <a:rPr lang="en-US" altLang="zh-TW" sz="1800" dirty="0" smtClean="0"/>
              <a:t>:</a:t>
            </a:r>
            <a:r>
              <a:rPr lang="zh-TW" altLang="en-US" sz="1800" dirty="0" smtClean="0"/>
              <a:t>食神卡</a:t>
            </a:r>
            <a:endParaRPr lang="en-US" altLang="zh-TW" sz="1800" dirty="0" smtClean="0"/>
          </a:p>
          <a:p>
            <a:pPr algn="l"/>
            <a:r>
              <a:rPr lang="zh-TW" altLang="en-US" sz="1800" dirty="0" smtClean="0"/>
              <a:t>卡號</a:t>
            </a:r>
            <a:r>
              <a:rPr lang="en-US" altLang="zh-TW" sz="1800" dirty="0" smtClean="0"/>
              <a:t>:0000123456</a:t>
            </a:r>
          </a:p>
          <a:p>
            <a:pPr algn="l"/>
            <a:r>
              <a:rPr lang="zh-TW" altLang="en-US" sz="1800" dirty="0"/>
              <a:t>餘額明</a:t>
            </a:r>
            <a:r>
              <a:rPr lang="zh-TW" altLang="en-US" sz="1800" dirty="0" smtClean="0"/>
              <a:t>細</a:t>
            </a:r>
            <a:r>
              <a:rPr lang="en-US" altLang="zh-TW" sz="1800" dirty="0" smtClean="0"/>
              <a:t>:</a:t>
            </a:r>
            <a:r>
              <a:rPr lang="zh-TW" altLang="en-US" sz="1800" dirty="0" smtClean="0"/>
              <a:t> </a:t>
            </a:r>
            <a:r>
              <a:rPr lang="en-US" altLang="zh-TW" sz="1800" dirty="0" smtClean="0"/>
              <a:t>300</a:t>
            </a:r>
            <a:r>
              <a:rPr lang="zh-TW" altLang="en-US" sz="1800" dirty="0" smtClean="0"/>
              <a:t>元</a:t>
            </a:r>
            <a:endParaRPr lang="en-US" altLang="zh-TW" sz="1800" dirty="0" smtClean="0"/>
          </a:p>
          <a:p>
            <a:pPr algn="l"/>
            <a:r>
              <a:rPr lang="zh-TW" altLang="en-US" sz="1800" dirty="0" smtClean="0"/>
              <a:t>積分明細</a:t>
            </a:r>
            <a:r>
              <a:rPr lang="en-US" altLang="zh-TW" sz="1800" dirty="0" smtClean="0"/>
              <a:t>:2</a:t>
            </a:r>
            <a:r>
              <a:rPr lang="zh-TW" altLang="en-US" sz="1800" dirty="0" smtClean="0"/>
              <a:t>分</a:t>
            </a:r>
            <a:endParaRPr lang="en-US" altLang="zh-TW" sz="1800" dirty="0" smtClean="0"/>
          </a:p>
          <a:p>
            <a:pPr algn="l"/>
            <a:r>
              <a:rPr lang="zh-TW" altLang="en-US" sz="1800" dirty="0"/>
              <a:t>優惠</a:t>
            </a:r>
            <a:r>
              <a:rPr lang="zh-TW" altLang="en-US" sz="1800" dirty="0" smtClean="0"/>
              <a:t>詳情*享受基本則扣，個別商品數不折扣</a:t>
            </a:r>
            <a:endParaRPr lang="en-US" altLang="zh-TW" sz="1800" dirty="0" smtClean="0"/>
          </a:p>
          <a:p>
            <a:pPr algn="l"/>
            <a:r>
              <a:rPr lang="zh-TW" altLang="en-US" sz="1800" dirty="0" smtClean="0"/>
              <a:t>儲值優惠</a:t>
            </a:r>
            <a:r>
              <a:rPr lang="en-US" altLang="zh-TW" sz="1800" dirty="0" smtClean="0"/>
              <a:t>:</a:t>
            </a:r>
            <a:r>
              <a:rPr lang="zh-TW" altLang="en-US" sz="1800" dirty="0" smtClean="0"/>
              <a:t>無儲值優惠</a:t>
            </a:r>
            <a:endParaRPr lang="en-US" altLang="zh-TW" sz="1800" dirty="0" smtClean="0"/>
          </a:p>
          <a:p>
            <a:pPr algn="l"/>
            <a:r>
              <a:rPr lang="zh-TW" altLang="en-US" sz="1800" dirty="0" smtClean="0"/>
              <a:t>積分規則 *獲取積分，刷卡消費可獲取</a:t>
            </a:r>
            <a:r>
              <a:rPr lang="en-US" altLang="zh-TW" sz="1800" dirty="0"/>
              <a:t>1</a:t>
            </a:r>
            <a:r>
              <a:rPr lang="zh-TW" altLang="en-US" sz="1800" dirty="0" smtClean="0"/>
              <a:t>點，折扣消費可獲取</a:t>
            </a:r>
            <a:r>
              <a:rPr lang="en-US" altLang="zh-TW" sz="1800" dirty="0" smtClean="0"/>
              <a:t>3</a:t>
            </a:r>
            <a:r>
              <a:rPr lang="zh-TW" altLang="en-US" sz="1800" dirty="0" smtClean="0"/>
              <a:t>點</a:t>
            </a:r>
            <a:endParaRPr lang="zh-TW" altLang="en-US" sz="1800" dirty="0"/>
          </a:p>
        </p:txBody>
      </p:sp>
    </p:spTree>
    <p:extLst>
      <p:ext uri="{BB962C8B-B14F-4D97-AF65-F5344CB8AC3E}">
        <p14:creationId xmlns:p14="http://schemas.microsoft.com/office/powerpoint/2010/main" val="2560772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4294967295"/>
          </p:nvPr>
        </p:nvSpPr>
        <p:spPr>
          <a:xfrm>
            <a:off x="216024" y="336699"/>
            <a:ext cx="8388424" cy="2739107"/>
          </a:xfrm>
        </p:spPr>
        <p:txBody>
          <a:bodyPr/>
          <a:lstStyle/>
          <a:p>
            <a:pPr algn="l"/>
            <a:r>
              <a:rPr lang="zh-TW" altLang="en-US" sz="2000" dirty="0" smtClean="0"/>
              <a:t>店鋪訊息</a:t>
            </a:r>
            <a:endParaRPr lang="en-US" altLang="zh-TW" sz="2000" dirty="0" smtClean="0"/>
          </a:p>
          <a:p>
            <a:pPr algn="l"/>
            <a:r>
              <a:rPr lang="zh-TW" altLang="en-US" sz="2000" dirty="0" smtClean="0"/>
              <a:t>菜單</a:t>
            </a:r>
            <a:endParaRPr lang="en-US" altLang="zh-TW" sz="2000" dirty="0" smtClean="0"/>
          </a:p>
          <a:p>
            <a:pPr algn="l"/>
            <a:r>
              <a:rPr lang="zh-TW" altLang="en-US" sz="2000" dirty="0"/>
              <a:t>購物</a:t>
            </a:r>
            <a:r>
              <a:rPr lang="zh-TW" altLang="en-US" sz="2000" dirty="0" smtClean="0"/>
              <a:t>車</a:t>
            </a:r>
            <a:endParaRPr lang="en-US" altLang="zh-TW" sz="2000" dirty="0" smtClean="0"/>
          </a:p>
          <a:p>
            <a:pPr algn="l"/>
            <a:r>
              <a:rPr lang="zh-TW" altLang="en-US" sz="2000" dirty="0"/>
              <a:t>以</a:t>
            </a:r>
            <a:r>
              <a:rPr lang="zh-TW" altLang="en-US" sz="2000" dirty="0" smtClean="0"/>
              <a:t>下單的菜</a:t>
            </a:r>
            <a:endParaRPr lang="en-US" altLang="zh-TW" sz="2000" dirty="0" smtClean="0"/>
          </a:p>
          <a:p>
            <a:pPr algn="l"/>
            <a:r>
              <a:rPr lang="zh-TW" altLang="en-US" sz="2000" dirty="0" smtClean="0"/>
              <a:t>結帳</a:t>
            </a:r>
            <a:endParaRPr lang="en-US" altLang="zh-TW" sz="2000" dirty="0" smtClean="0"/>
          </a:p>
          <a:p>
            <a:pPr algn="l"/>
            <a:r>
              <a:rPr lang="zh-TW" altLang="en-US" sz="2000" dirty="0" smtClean="0"/>
              <a:t>積分商城</a:t>
            </a:r>
            <a:endParaRPr lang="en-US" altLang="zh-TW" sz="2000" dirty="0" smtClean="0"/>
          </a:p>
          <a:p>
            <a:pPr algn="l"/>
            <a:r>
              <a:rPr lang="zh-TW" altLang="en-US" sz="2000" dirty="0"/>
              <a:t>我的本店特權</a:t>
            </a:r>
          </a:p>
        </p:txBody>
      </p:sp>
    </p:spTree>
    <p:extLst>
      <p:ext uri="{BB962C8B-B14F-4D97-AF65-F5344CB8AC3E}">
        <p14:creationId xmlns:p14="http://schemas.microsoft.com/office/powerpoint/2010/main" val="3204776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4294967295"/>
          </p:nvPr>
        </p:nvSpPr>
        <p:spPr>
          <a:xfrm>
            <a:off x="539552" y="60077"/>
            <a:ext cx="7920880" cy="4455889"/>
          </a:xfrm>
        </p:spPr>
        <p:txBody>
          <a:bodyPr/>
          <a:lstStyle/>
          <a:p>
            <a:pPr>
              <a:buNone/>
            </a:pPr>
            <a:r>
              <a:rPr lang="zh-TW" altLang="en-US" sz="2000" dirty="0" smtClean="0"/>
              <a:t>本店訊息</a:t>
            </a:r>
            <a:endParaRPr lang="en-US" altLang="zh-TW" sz="2000" dirty="0" smtClean="0"/>
          </a:p>
          <a:p>
            <a:pPr algn="l">
              <a:buNone/>
            </a:pPr>
            <a:r>
              <a:rPr lang="zh-TW" altLang="en-US" sz="2000" dirty="0" smtClean="0"/>
              <a:t>地址</a:t>
            </a:r>
            <a:r>
              <a:rPr lang="en-US" altLang="zh-TW" sz="2000" dirty="0"/>
              <a:t>:</a:t>
            </a:r>
            <a:endParaRPr lang="en-US" altLang="zh-TW" sz="2000" dirty="0" smtClean="0"/>
          </a:p>
          <a:p>
            <a:pPr algn="l">
              <a:buNone/>
            </a:pPr>
            <a:r>
              <a:rPr lang="zh-TW" altLang="en-US" sz="2000" dirty="0" smtClean="0"/>
              <a:t>電話</a:t>
            </a:r>
            <a:endParaRPr lang="en-US" altLang="zh-TW" sz="2000" dirty="0" smtClean="0"/>
          </a:p>
          <a:p>
            <a:pPr algn="l">
              <a:buNone/>
            </a:pPr>
            <a:r>
              <a:rPr lang="zh-TW" altLang="en-US" sz="2000" dirty="0" smtClean="0"/>
              <a:t>平均消費</a:t>
            </a:r>
            <a:r>
              <a:rPr lang="en-US" altLang="zh-TW" sz="2000" dirty="0" smtClean="0"/>
              <a:t>:</a:t>
            </a:r>
          </a:p>
          <a:p>
            <a:pPr algn="l">
              <a:buNone/>
            </a:pPr>
            <a:r>
              <a:rPr lang="zh-TW" altLang="en-US" sz="2000" dirty="0" smtClean="0"/>
              <a:t>營業</a:t>
            </a:r>
            <a:r>
              <a:rPr lang="en-US" altLang="zh-TW" sz="2000" dirty="0" smtClean="0"/>
              <a:t>:11:00-21:00</a:t>
            </a:r>
          </a:p>
          <a:p>
            <a:pPr algn="l">
              <a:buNone/>
            </a:pPr>
            <a:r>
              <a:rPr lang="zh-TW" altLang="en-US" sz="2000" dirty="0"/>
              <a:t>外送時間</a:t>
            </a:r>
            <a:r>
              <a:rPr lang="en-US" altLang="zh-TW" sz="2000" dirty="0"/>
              <a:t>:12:00-20:00</a:t>
            </a:r>
          </a:p>
          <a:p>
            <a:pPr algn="l">
              <a:buNone/>
            </a:pPr>
            <a:r>
              <a:rPr lang="zh-TW" altLang="en-US" sz="2000" dirty="0"/>
              <a:t>外送範圍</a:t>
            </a:r>
            <a:r>
              <a:rPr lang="en-US" altLang="zh-TW" sz="2000" dirty="0"/>
              <a:t>:500</a:t>
            </a:r>
            <a:r>
              <a:rPr lang="zh-TW" altLang="en-US" sz="2000" dirty="0"/>
              <a:t>公里內</a:t>
            </a:r>
            <a:endParaRPr lang="en-US" altLang="zh-TW" sz="2000" dirty="0"/>
          </a:p>
          <a:p>
            <a:pPr algn="l">
              <a:buNone/>
            </a:pPr>
            <a:r>
              <a:rPr lang="zh-TW" altLang="en-US" sz="2000" dirty="0"/>
              <a:t>外送費</a:t>
            </a:r>
            <a:r>
              <a:rPr lang="en-US" altLang="zh-TW" sz="2000" dirty="0"/>
              <a:t>:</a:t>
            </a:r>
            <a:r>
              <a:rPr lang="zh-TW" altLang="en-US" sz="2000" dirty="0"/>
              <a:t>免費外送</a:t>
            </a:r>
            <a:endParaRPr lang="en-US" altLang="zh-TW" sz="2000" dirty="0"/>
          </a:p>
          <a:p>
            <a:pPr algn="l">
              <a:buNone/>
            </a:pPr>
            <a:r>
              <a:rPr lang="zh-TW" altLang="en-US" sz="2000" dirty="0"/>
              <a:t>服務範圍</a:t>
            </a:r>
            <a:r>
              <a:rPr lang="en-US" altLang="zh-TW" sz="2000" dirty="0"/>
              <a:t>:</a:t>
            </a:r>
            <a:r>
              <a:rPr lang="zh-TW" altLang="en-US" sz="2000" dirty="0"/>
              <a:t>日本料理、餐飲、支付、可刷卡、無線上網、免費停車</a:t>
            </a:r>
            <a:endParaRPr lang="en-US" altLang="zh-TW" sz="2000" dirty="0"/>
          </a:p>
          <a:p>
            <a:pPr algn="l">
              <a:buNone/>
            </a:pPr>
            <a:r>
              <a:rPr lang="zh-TW" altLang="en-US" sz="2000" dirty="0"/>
              <a:t>本店簡介</a:t>
            </a:r>
            <a:endParaRPr lang="en-US" altLang="zh-TW" sz="2000" dirty="0"/>
          </a:p>
          <a:p>
            <a:pPr algn="l">
              <a:buNone/>
            </a:pPr>
            <a:r>
              <a:rPr lang="zh-TW" altLang="en-US" sz="2000" dirty="0"/>
              <a:t>顧客評鑑</a:t>
            </a:r>
            <a:r>
              <a:rPr lang="en-US" altLang="zh-TW" sz="2000" dirty="0"/>
              <a:t>:</a:t>
            </a:r>
            <a:r>
              <a:rPr lang="zh-TW" altLang="en-US" sz="2000" dirty="0"/>
              <a:t> 菜餚口味 </a:t>
            </a:r>
            <a:r>
              <a:rPr lang="en-US" altLang="zh-TW" sz="2000" dirty="0"/>
              <a:t>|</a:t>
            </a:r>
            <a:r>
              <a:rPr lang="zh-TW" altLang="en-US" sz="2000" dirty="0"/>
              <a:t>上菜速度 </a:t>
            </a:r>
            <a:r>
              <a:rPr lang="en-US" altLang="zh-TW" sz="2000" dirty="0"/>
              <a:t>|</a:t>
            </a:r>
            <a:r>
              <a:rPr lang="zh-TW" altLang="en-US" sz="2000" dirty="0"/>
              <a:t> 餐廳環境</a:t>
            </a:r>
          </a:p>
        </p:txBody>
      </p:sp>
    </p:spTree>
    <p:extLst>
      <p:ext uri="{BB962C8B-B14F-4D97-AF65-F5344CB8AC3E}">
        <p14:creationId xmlns:p14="http://schemas.microsoft.com/office/powerpoint/2010/main" val="2790898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ctrTitle" idx="4294967295"/>
          </p:nvPr>
        </p:nvSpPr>
        <p:spPr>
          <a:xfrm>
            <a:off x="685800" y="267494"/>
            <a:ext cx="7772400" cy="936104"/>
          </a:xfrm>
          <a:prstGeom prst="rect">
            <a:avLst/>
          </a:prstGeom>
        </p:spPr>
        <p:txBody>
          <a:bodyPr lIns="91425" tIns="91425" rIns="91425" bIns="91425" anchor="b" anchorCtr="0">
            <a:noAutofit/>
          </a:bodyPr>
          <a:lstStyle/>
          <a:p>
            <a:pPr lvl="0" algn="ctr">
              <a:spcBef>
                <a:spcPts val="0"/>
              </a:spcBef>
              <a:buNone/>
            </a:pPr>
            <a:r>
              <a:rPr lang="zh-TW" altLang="en-US" sz="4800" dirty="0" smtClean="0">
                <a:latin typeface="微軟正黑體" panose="020B0604030504040204" pitchFamily="34" charset="-120"/>
                <a:ea typeface="微軟正黑體" panose="020B0604030504040204" pitchFamily="34" charset="-120"/>
              </a:rPr>
              <a:t>前 言</a:t>
            </a:r>
            <a:endParaRPr lang="en" sz="4800" dirty="0">
              <a:latin typeface="微軟正黑體" panose="020B0604030504040204" pitchFamily="34" charset="-120"/>
              <a:ea typeface="微軟正黑體" panose="020B0604030504040204" pitchFamily="34" charset="-120"/>
            </a:endParaRPr>
          </a:p>
        </p:txBody>
      </p:sp>
      <p:sp>
        <p:nvSpPr>
          <p:cNvPr id="199" name="Shape 199"/>
          <p:cNvSpPr txBox="1">
            <a:spLocks noGrp="1"/>
          </p:cNvSpPr>
          <p:nvPr>
            <p:ph type="subTitle" idx="4294967295"/>
          </p:nvPr>
        </p:nvSpPr>
        <p:spPr>
          <a:xfrm>
            <a:off x="1259632" y="3363838"/>
            <a:ext cx="6593700" cy="752099"/>
          </a:xfrm>
          <a:prstGeom prst="rect">
            <a:avLst/>
          </a:prstGeom>
        </p:spPr>
        <p:txBody>
          <a:bodyPr lIns="91425" tIns="91425" rIns="91425" bIns="91425" anchor="t" anchorCtr="0">
            <a:noAutofit/>
          </a:bodyPr>
          <a:lstStyle/>
          <a:p>
            <a:pPr lvl="0" algn="ctr">
              <a:spcBef>
                <a:spcPts val="0"/>
              </a:spcBef>
              <a:buNone/>
            </a:pPr>
            <a:r>
              <a:rPr lang="zh-TW" altLang="en-US" sz="3600" b="1" i="1" dirty="0" smtClean="0">
                <a:solidFill>
                  <a:srgbClr val="00ACC3"/>
                </a:solidFill>
                <a:latin typeface="微軟正黑體" panose="020B0604030504040204" pitchFamily="34" charset="-120"/>
                <a:ea typeface="微軟正黑體" panose="020B0604030504040204" pitchFamily="34" charset="-120"/>
              </a:rPr>
              <a:t>美食隨指來，饕客一指定!</a:t>
            </a:r>
            <a:r>
              <a:rPr lang="en-US" altLang="zh-TW" sz="3600" b="1" i="1" dirty="0" smtClean="0">
                <a:solidFill>
                  <a:srgbClr val="00ACC3"/>
                </a:solidFill>
                <a:latin typeface="微軟正黑體" panose="020B0604030504040204" pitchFamily="34" charset="-120"/>
                <a:ea typeface="微軟正黑體" panose="020B0604030504040204" pitchFamily="34" charset="-120"/>
              </a:rPr>
              <a:t>!</a:t>
            </a:r>
            <a:endParaRPr lang="en" sz="3600" b="1" i="1" dirty="0">
              <a:solidFill>
                <a:srgbClr val="00ACC3"/>
              </a:solidFill>
              <a:latin typeface="微軟正黑體" panose="020B0604030504040204" pitchFamily="34" charset="-120"/>
              <a:ea typeface="微軟正黑體" panose="020B0604030504040204" pitchFamily="34" charset="-120"/>
            </a:endParaRPr>
          </a:p>
        </p:txBody>
      </p:sp>
      <p:pic>
        <p:nvPicPr>
          <p:cNvPr id="201" name="Shape 201"/>
          <p:cNvPicPr preferRelativeResize="0"/>
          <p:nvPr/>
        </p:nvPicPr>
        <p:blipFill>
          <a:blip r:embed="rId3">
            <a:alphaModFix/>
          </a:blip>
          <a:stretch>
            <a:fillRect/>
          </a:stretch>
        </p:blipFill>
        <p:spPr>
          <a:xfrm>
            <a:off x="6372574" y="1347583"/>
            <a:ext cx="1871834" cy="1872239"/>
          </a:xfrm>
          <a:prstGeom prst="ellipse">
            <a:avLst/>
          </a:prstGeom>
          <a:noFill/>
          <a:ln>
            <a:noFill/>
          </a:ln>
        </p:spPr>
      </p:pic>
      <p:sp>
        <p:nvSpPr>
          <p:cNvPr id="6" name="Shape 213"/>
          <p:cNvSpPr txBox="1">
            <a:spLocks/>
          </p:cNvSpPr>
          <p:nvPr/>
        </p:nvSpPr>
        <p:spPr>
          <a:xfrm>
            <a:off x="323528" y="1419622"/>
            <a:ext cx="6336704" cy="576064"/>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zh-TW" altLang="en-US" sz="2400" dirty="0" smtClean="0">
                <a:solidFill>
                  <a:srgbClr val="617A86"/>
                </a:solidFill>
                <a:cs typeface="Varela Round"/>
                <a:sym typeface="Varela Round"/>
              </a:rPr>
              <a:t>你餓了嗎</a:t>
            </a:r>
            <a:r>
              <a:rPr lang="en-US" altLang="zh-TW" sz="2400" dirty="0" smtClean="0">
                <a:solidFill>
                  <a:srgbClr val="617A86"/>
                </a:solidFill>
                <a:cs typeface="Varela Round"/>
                <a:sym typeface="Varela Round"/>
              </a:rPr>
              <a:t>?</a:t>
            </a:r>
            <a:r>
              <a:rPr lang="zh-TW" altLang="en-US" sz="2400" dirty="0" smtClean="0">
                <a:solidFill>
                  <a:srgbClr val="617A86"/>
                </a:solidFill>
                <a:cs typeface="Varela Round"/>
                <a:sym typeface="Varela Round"/>
              </a:rPr>
              <a:t>  肚子咕咕叫，</a:t>
            </a:r>
            <a:r>
              <a:rPr lang="zh-TW" altLang="en-US" sz="2400" i="1" spc="300" dirty="0">
                <a:solidFill>
                  <a:srgbClr val="00ACC3"/>
                </a:solidFill>
                <a:cs typeface="Varela Round"/>
                <a:sym typeface="Varela Round"/>
              </a:rPr>
              <a:t>怎麼辦</a:t>
            </a:r>
            <a:r>
              <a:rPr lang="en-US" altLang="zh-TW" sz="2400" i="1" spc="300" dirty="0" smtClean="0">
                <a:solidFill>
                  <a:srgbClr val="00ACC3"/>
                </a:solidFill>
                <a:cs typeface="Varela Round"/>
                <a:sym typeface="Varela Round"/>
              </a:rPr>
              <a:t>?! </a:t>
            </a:r>
            <a:endParaRPr lang="en" sz="2400" dirty="0">
              <a:solidFill>
                <a:srgbClr val="617A86"/>
              </a:solidFill>
              <a:cs typeface="Varela Round"/>
              <a:sym typeface="Varela Round"/>
            </a:endParaRPr>
          </a:p>
        </p:txBody>
      </p:sp>
      <p:sp>
        <p:nvSpPr>
          <p:cNvPr id="7" name="Shape 213"/>
          <p:cNvSpPr txBox="1">
            <a:spLocks/>
          </p:cNvSpPr>
          <p:nvPr/>
        </p:nvSpPr>
        <p:spPr>
          <a:xfrm>
            <a:off x="1043608" y="4020543"/>
            <a:ext cx="7056784" cy="639439"/>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zh-TW" altLang="en-US" sz="2400" spc="300" dirty="0">
                <a:solidFill>
                  <a:srgbClr val="FF6600"/>
                </a:solidFill>
                <a:cs typeface="Varela Round"/>
                <a:sym typeface="Varela Round"/>
              </a:rPr>
              <a:t>饕</a:t>
            </a:r>
            <a:r>
              <a:rPr lang="zh-TW" altLang="en-US" sz="2400" spc="300" dirty="0" smtClean="0">
                <a:solidFill>
                  <a:srgbClr val="FF6600"/>
                </a:solidFill>
                <a:cs typeface="Varela Round"/>
                <a:sym typeface="Varela Round"/>
              </a:rPr>
              <a:t>美食 </a:t>
            </a:r>
            <a:r>
              <a:rPr lang="en-US" altLang="zh-TW" sz="2400" spc="300" dirty="0" smtClean="0">
                <a:solidFill>
                  <a:srgbClr val="FF6600"/>
                </a:solidFill>
                <a:cs typeface="Varela Round"/>
                <a:sym typeface="Varela Round"/>
              </a:rPr>
              <a:t>x </a:t>
            </a:r>
            <a:r>
              <a:rPr lang="zh-TW" altLang="en-US" sz="2400" spc="300" dirty="0" smtClean="0">
                <a:solidFill>
                  <a:srgbClr val="FF6600"/>
                </a:solidFill>
                <a:cs typeface="Varela Round"/>
                <a:sym typeface="Varela Round"/>
              </a:rPr>
              <a:t>找店家 </a:t>
            </a:r>
            <a:r>
              <a:rPr lang="en-US" altLang="zh-TW" sz="2400" spc="300" dirty="0" smtClean="0">
                <a:solidFill>
                  <a:srgbClr val="FF6600"/>
                </a:solidFill>
                <a:cs typeface="Varela Round"/>
                <a:sym typeface="Varela Round"/>
              </a:rPr>
              <a:t>x </a:t>
            </a:r>
            <a:r>
              <a:rPr lang="zh-TW" altLang="en-US" sz="2400" spc="300" dirty="0" smtClean="0">
                <a:solidFill>
                  <a:srgbClr val="FF6600"/>
                </a:solidFill>
                <a:cs typeface="Varela Round"/>
                <a:sym typeface="Varela Round"/>
              </a:rPr>
              <a:t>立馬送 </a:t>
            </a:r>
            <a:r>
              <a:rPr lang="en-US" altLang="zh-TW" sz="2400" spc="300" dirty="0" smtClean="0">
                <a:solidFill>
                  <a:srgbClr val="FF6600"/>
                </a:solidFill>
                <a:cs typeface="Varela Round"/>
                <a:sym typeface="Varela Round"/>
              </a:rPr>
              <a:t>x </a:t>
            </a:r>
            <a:r>
              <a:rPr lang="zh-TW" altLang="en-US" sz="2400" spc="300" dirty="0">
                <a:solidFill>
                  <a:srgbClr val="FF6600"/>
                </a:solidFill>
                <a:cs typeface="Varela Round"/>
                <a:sym typeface="Varela Round"/>
              </a:rPr>
              <a:t>來店取</a:t>
            </a:r>
            <a:r>
              <a:rPr lang="zh-TW" altLang="en-US" sz="2400" spc="300" dirty="0" smtClean="0">
                <a:solidFill>
                  <a:srgbClr val="FF6600"/>
                </a:solidFill>
                <a:cs typeface="Varela Round"/>
                <a:sym typeface="Varela Round"/>
              </a:rPr>
              <a:t> </a:t>
            </a:r>
            <a:r>
              <a:rPr lang="en-US" altLang="zh-TW" sz="2400" spc="300" dirty="0" smtClean="0">
                <a:solidFill>
                  <a:srgbClr val="FF6600"/>
                </a:solidFill>
                <a:cs typeface="Varela Round"/>
                <a:sym typeface="Varela Round"/>
              </a:rPr>
              <a:t>x </a:t>
            </a:r>
            <a:r>
              <a:rPr lang="zh-TW" altLang="en-US" sz="2400" spc="300" dirty="0" smtClean="0">
                <a:solidFill>
                  <a:srgbClr val="FF6600"/>
                </a:solidFill>
                <a:cs typeface="Varela Round"/>
                <a:sym typeface="Varela Round"/>
              </a:rPr>
              <a:t>雲結帳</a:t>
            </a:r>
            <a:endParaRPr lang="en" sz="2400" spc="300" dirty="0">
              <a:solidFill>
                <a:srgbClr val="FF6600"/>
              </a:solidFill>
              <a:cs typeface="Varela Round"/>
              <a:sym typeface="Varela Round"/>
            </a:endParaRPr>
          </a:p>
        </p:txBody>
      </p:sp>
      <p:sp>
        <p:nvSpPr>
          <p:cNvPr id="4" name="橢圓形圖說文字 3"/>
          <p:cNvSpPr/>
          <p:nvPr/>
        </p:nvSpPr>
        <p:spPr>
          <a:xfrm>
            <a:off x="7452320" y="771550"/>
            <a:ext cx="1368152" cy="767408"/>
          </a:xfrm>
          <a:prstGeom prst="wedgeEllipseCallout">
            <a:avLst>
              <a:gd name="adj1" fmla="val -35599"/>
              <a:gd name="adj2" fmla="val 70813"/>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b="1" dirty="0">
                <a:solidFill>
                  <a:srgbClr val="FF0066"/>
                </a:solidFill>
                <a:latin typeface="微軟正黑體" panose="020B0604030504040204" pitchFamily="34" charset="-120"/>
                <a:ea typeface="微軟正黑體" panose="020B0604030504040204" pitchFamily="34" charset="-120"/>
                <a:cs typeface="Varela Round"/>
              </a:rPr>
              <a:t>我很餓</a:t>
            </a:r>
            <a:r>
              <a:rPr lang="en-US" altLang="zh-TW" sz="1800" b="1" dirty="0" smtClean="0">
                <a:solidFill>
                  <a:srgbClr val="FF0066"/>
                </a:solidFill>
                <a:latin typeface="微軟正黑體" panose="020B0604030504040204" pitchFamily="34" charset="-120"/>
                <a:ea typeface="微軟正黑體" panose="020B0604030504040204" pitchFamily="34" charset="-120"/>
                <a:cs typeface="Varela Round"/>
              </a:rPr>
              <a:t>!</a:t>
            </a:r>
            <a:endParaRPr lang="zh-TW" altLang="en-US" sz="1800" b="1" dirty="0">
              <a:solidFill>
                <a:srgbClr val="FF0066"/>
              </a:solidFill>
              <a:latin typeface="微軟正黑體" panose="020B0604030504040204" pitchFamily="34" charset="-120"/>
              <a:ea typeface="微軟正黑體" panose="020B0604030504040204" pitchFamily="34" charset="-120"/>
              <a:cs typeface="Varela Round"/>
            </a:endParaRPr>
          </a:p>
        </p:txBody>
      </p:sp>
      <p:sp>
        <p:nvSpPr>
          <p:cNvPr id="12" name="Shape 213"/>
          <p:cNvSpPr txBox="1">
            <a:spLocks/>
          </p:cNvSpPr>
          <p:nvPr/>
        </p:nvSpPr>
        <p:spPr>
          <a:xfrm>
            <a:off x="323528" y="2355726"/>
            <a:ext cx="6336704" cy="607752"/>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zh-TW" altLang="en-US" sz="2400" dirty="0" smtClean="0">
                <a:solidFill>
                  <a:srgbClr val="617A86"/>
                </a:solidFill>
                <a:cs typeface="Varela Round"/>
                <a:sym typeface="Varela Round"/>
              </a:rPr>
              <a:t>給您最</a:t>
            </a:r>
            <a:r>
              <a:rPr lang="zh-TW" altLang="en-US" sz="2400" b="1" i="1" spc="300" dirty="0" smtClean="0">
                <a:solidFill>
                  <a:srgbClr val="FFC000"/>
                </a:solidFill>
                <a:cs typeface="Varela Round"/>
                <a:sym typeface="Varela Round"/>
              </a:rPr>
              <a:t>即時</a:t>
            </a:r>
            <a:r>
              <a:rPr lang="zh-TW" altLang="en-US" sz="2400" b="1" i="1" dirty="0" smtClean="0">
                <a:solidFill>
                  <a:srgbClr val="FFC000"/>
                </a:solidFill>
                <a:cs typeface="Varela Round"/>
                <a:sym typeface="Varela Round"/>
              </a:rPr>
              <a:t> </a:t>
            </a:r>
            <a:r>
              <a:rPr lang="zh-TW" altLang="en-US" sz="2400" dirty="0" smtClean="0">
                <a:solidFill>
                  <a:srgbClr val="617A86"/>
                </a:solidFill>
                <a:cs typeface="Varela Round"/>
                <a:sym typeface="Varela Round"/>
              </a:rPr>
              <a:t>的美食指南，指掌間一次搞定</a:t>
            </a:r>
            <a:r>
              <a:rPr lang="en-US" altLang="zh-TW" sz="2400" dirty="0" smtClean="0">
                <a:solidFill>
                  <a:srgbClr val="617A86"/>
                </a:solidFill>
                <a:cs typeface="Varela Round"/>
                <a:sym typeface="Varela Round"/>
              </a:rPr>
              <a:t>!!</a:t>
            </a:r>
            <a:endParaRPr lang="en" sz="2400" dirty="0">
              <a:solidFill>
                <a:srgbClr val="617A86"/>
              </a:solidFill>
              <a:cs typeface="Varela Round"/>
              <a:sym typeface="Varela Round"/>
            </a:endParaRPr>
          </a:p>
        </p:txBody>
      </p:sp>
      <p:sp>
        <p:nvSpPr>
          <p:cNvPr id="13" name="Shape 213"/>
          <p:cNvSpPr txBox="1">
            <a:spLocks/>
          </p:cNvSpPr>
          <p:nvPr/>
        </p:nvSpPr>
        <p:spPr>
          <a:xfrm>
            <a:off x="323528" y="1883358"/>
            <a:ext cx="5256584" cy="504056"/>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zh-TW" altLang="en-US" sz="2400" dirty="0" smtClean="0">
                <a:solidFill>
                  <a:srgbClr val="617A86"/>
                </a:solidFill>
                <a:cs typeface="Varela Round"/>
                <a:sym typeface="Varela Round"/>
              </a:rPr>
              <a:t>你</a:t>
            </a:r>
            <a:r>
              <a:rPr lang="zh-TW" altLang="en-US" sz="2400" dirty="0">
                <a:solidFill>
                  <a:srgbClr val="617A86"/>
                </a:solidFill>
                <a:cs typeface="Varela Round"/>
                <a:sym typeface="Varela Round"/>
              </a:rPr>
              <a:t>還</a:t>
            </a:r>
            <a:r>
              <a:rPr lang="zh-TW" altLang="en-US" sz="2400" dirty="0" smtClean="0">
                <a:solidFill>
                  <a:srgbClr val="617A86"/>
                </a:solidFill>
                <a:cs typeface="Varela Round"/>
                <a:sym typeface="Varela Round"/>
              </a:rPr>
              <a:t>在排隊嗎</a:t>
            </a:r>
            <a:r>
              <a:rPr lang="en-US" altLang="zh-TW" sz="2400" dirty="0" smtClean="0">
                <a:solidFill>
                  <a:srgbClr val="617A86"/>
                </a:solidFill>
                <a:cs typeface="Varela Round"/>
                <a:sym typeface="Varela Round"/>
              </a:rPr>
              <a:t>?</a:t>
            </a:r>
            <a:r>
              <a:rPr lang="zh-TW" altLang="en-US" sz="2400" dirty="0" smtClean="0">
                <a:solidFill>
                  <a:srgbClr val="617A86"/>
                </a:solidFill>
                <a:cs typeface="Varela Round"/>
                <a:sym typeface="Varela Round"/>
              </a:rPr>
              <a:t>  那就</a:t>
            </a:r>
            <a:r>
              <a:rPr lang="en-US" altLang="zh-TW" sz="2400" dirty="0" smtClean="0">
                <a:solidFill>
                  <a:srgbClr val="617A86"/>
                </a:solidFill>
                <a:cs typeface="Varela Round"/>
                <a:sym typeface="Varela Round"/>
              </a:rPr>
              <a:t>…</a:t>
            </a:r>
            <a:r>
              <a:rPr lang="zh-TW" altLang="en-US" sz="2400" i="1" spc="300" dirty="0" smtClean="0">
                <a:solidFill>
                  <a:srgbClr val="FF6600"/>
                </a:solidFill>
                <a:cs typeface="Varela Round"/>
                <a:sym typeface="Varela Round"/>
              </a:rPr>
              <a:t>落伍啦</a:t>
            </a:r>
            <a:r>
              <a:rPr lang="en-US" altLang="zh-TW" sz="2400" i="1" spc="300" dirty="0" smtClean="0">
                <a:solidFill>
                  <a:srgbClr val="FF6600"/>
                </a:solidFill>
                <a:cs typeface="Varela Round"/>
                <a:sym typeface="Varela Round"/>
              </a:rPr>
              <a:t>!!</a:t>
            </a:r>
            <a:endParaRPr lang="en" sz="2400" dirty="0">
              <a:solidFill>
                <a:srgbClr val="617A86"/>
              </a:solidFill>
              <a:cs typeface="Varela Round"/>
              <a:sym typeface="Varela Round"/>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4294967295"/>
          </p:nvPr>
        </p:nvSpPr>
        <p:spPr>
          <a:xfrm>
            <a:off x="288032" y="339502"/>
            <a:ext cx="7596336" cy="2079625"/>
          </a:xfrm>
        </p:spPr>
        <p:txBody>
          <a:bodyPr/>
          <a:lstStyle/>
          <a:p>
            <a:r>
              <a:rPr lang="zh-TW" altLang="en-US" dirty="0" smtClean="0"/>
              <a:t>用餐人數</a:t>
            </a:r>
            <a:endParaRPr lang="en-US" altLang="zh-TW" dirty="0" smtClean="0"/>
          </a:p>
          <a:p>
            <a:r>
              <a:rPr lang="zh-TW" altLang="en-US" dirty="0"/>
              <a:t>請輸入您</a:t>
            </a:r>
            <a:r>
              <a:rPr lang="zh-TW" altLang="en-US" dirty="0" smtClean="0"/>
              <a:t>的口味要求、忌口等</a:t>
            </a:r>
            <a:r>
              <a:rPr lang="en-US" altLang="zh-TW" dirty="0" smtClean="0"/>
              <a:t>(</a:t>
            </a:r>
            <a:r>
              <a:rPr lang="zh-TW" altLang="en-US" dirty="0" smtClean="0"/>
              <a:t>不可填</a:t>
            </a:r>
            <a:r>
              <a:rPr lang="en-US" altLang="zh-TW" dirty="0" smtClean="0"/>
              <a:t>)</a:t>
            </a:r>
            <a:endParaRPr lang="zh-TW" altLang="en-US" dirty="0"/>
          </a:p>
        </p:txBody>
      </p:sp>
      <p:sp>
        <p:nvSpPr>
          <p:cNvPr id="3" name="橢圓 2"/>
          <p:cNvSpPr/>
          <p:nvPr/>
        </p:nvSpPr>
        <p:spPr>
          <a:xfrm>
            <a:off x="3851920" y="1438218"/>
            <a:ext cx="803412" cy="803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latin typeface="微軟正黑體" panose="020B0604030504040204" pitchFamily="34" charset="-120"/>
                <a:ea typeface="微軟正黑體" panose="020B0604030504040204" pitchFamily="34" charset="-120"/>
              </a:rPr>
              <a:t>取消</a:t>
            </a:r>
            <a:endParaRPr lang="zh-TW" altLang="en-US" sz="1200" dirty="0">
              <a:latin typeface="微軟正黑體" panose="020B0604030504040204" pitchFamily="34" charset="-120"/>
              <a:ea typeface="微軟正黑體" panose="020B0604030504040204" pitchFamily="34" charset="-120"/>
            </a:endParaRPr>
          </a:p>
        </p:txBody>
      </p:sp>
      <p:sp>
        <p:nvSpPr>
          <p:cNvPr id="4" name="橢圓 3"/>
          <p:cNvSpPr/>
          <p:nvPr/>
        </p:nvSpPr>
        <p:spPr>
          <a:xfrm>
            <a:off x="4860032" y="1449542"/>
            <a:ext cx="803412" cy="8034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latin typeface="微軟正黑體" panose="020B0604030504040204" pitchFamily="34" charset="-120"/>
                <a:ea typeface="微軟正黑體" panose="020B0604030504040204" pitchFamily="34" charset="-120"/>
              </a:rPr>
              <a:t>開始</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1813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p:cNvSpPr>
            <a:spLocks noGrp="1"/>
          </p:cNvSpPr>
          <p:nvPr>
            <p:ph type="ctrTitle"/>
          </p:nvPr>
        </p:nvSpPr>
        <p:spPr>
          <a:xfrm>
            <a:off x="1691680" y="1995686"/>
            <a:ext cx="5596499" cy="1159799"/>
          </a:xfrm>
        </p:spPr>
        <p:txBody>
          <a:bodyPr/>
          <a:lstStyle/>
          <a:p>
            <a:r>
              <a:rPr lang="zh-TW" altLang="en-US" sz="6500" b="1" dirty="0" smtClean="0">
                <a:solidFill>
                  <a:srgbClr val="FF0066"/>
                </a:solidFill>
                <a:latin typeface="微軟正黑體" panose="020B0604030504040204" pitchFamily="34" charset="-120"/>
                <a:ea typeface="微軟正黑體" panose="020B0604030504040204" pitchFamily="34" charset="-120"/>
              </a:rPr>
              <a:t>商   家</a:t>
            </a:r>
            <a:endParaRPr lang="zh-TW" altLang="en-US" sz="6500" b="1" dirty="0"/>
          </a:p>
        </p:txBody>
      </p:sp>
      <p:sp>
        <p:nvSpPr>
          <p:cNvPr id="3" name="副標題 2"/>
          <p:cNvSpPr>
            <a:spLocks noGrp="1"/>
          </p:cNvSpPr>
          <p:nvPr>
            <p:ph type="subTitle" idx="1"/>
          </p:nvPr>
        </p:nvSpPr>
        <p:spPr>
          <a:xfrm>
            <a:off x="899592" y="3147814"/>
            <a:ext cx="7200800" cy="784799"/>
          </a:xfrm>
        </p:spPr>
        <p:txBody>
          <a:bodyPr/>
          <a:lstStyle/>
          <a:p>
            <a:r>
              <a:rPr lang="zh-TW" altLang="en-US" sz="5000" b="0" dirty="0">
                <a:solidFill>
                  <a:srgbClr val="617A86"/>
                </a:solidFill>
                <a:latin typeface="微軟正黑體" panose="020B0604030504040204" pitchFamily="34" charset="-120"/>
                <a:ea typeface="微軟正黑體" panose="020B0604030504040204" pitchFamily="34" charset="-120"/>
                <a:cs typeface="Varela Round"/>
                <a:sym typeface="Arial"/>
              </a:rPr>
              <a:t>線上智慧管理</a:t>
            </a:r>
            <a:endParaRPr lang="en" altLang="zh-TW" sz="5000" b="0" dirty="0">
              <a:solidFill>
                <a:srgbClr val="617A86"/>
              </a:solidFill>
              <a:latin typeface="微軟正黑體" panose="020B0604030504040204" pitchFamily="34" charset="-120"/>
              <a:ea typeface="微軟正黑體" panose="020B0604030504040204" pitchFamily="34" charset="-120"/>
              <a:cs typeface="Varela Round"/>
              <a:sym typeface="Arial"/>
            </a:endParaRPr>
          </a:p>
        </p:txBody>
      </p:sp>
    </p:spTree>
    <p:extLst>
      <p:ext uri="{BB962C8B-B14F-4D97-AF65-F5344CB8AC3E}">
        <p14:creationId xmlns:p14="http://schemas.microsoft.com/office/powerpoint/2010/main" val="2873926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1880850" y="2211710"/>
            <a:ext cx="5382300" cy="2079599"/>
          </a:xfrm>
          <a:prstGeom prst="rect">
            <a:avLst/>
          </a:prstGeom>
        </p:spPr>
        <p:txBody>
          <a:bodyPr lIns="91425" tIns="91425" rIns="91425" bIns="91425" anchor="t" anchorCtr="0">
            <a:noAutofit/>
          </a:bodyPr>
          <a:lstStyle/>
          <a:p>
            <a:pPr>
              <a:buNone/>
            </a:pPr>
            <a:r>
              <a:rPr lang="zh-TW" altLang="en-US" sz="5500" spc="300" dirty="0" smtClean="0">
                <a:solidFill>
                  <a:srgbClr val="00ACC3"/>
                </a:solidFill>
                <a:latin typeface="微軟正黑體" panose="020B0604030504040204" pitchFamily="34" charset="-120"/>
                <a:ea typeface="微軟正黑體" panose="020B0604030504040204" pitchFamily="34" charset="-120"/>
                <a:sym typeface="Arial"/>
              </a:rPr>
              <a:t>商  家</a:t>
            </a:r>
            <a:endParaRPr lang="en-US" altLang="zh-TW" sz="5500" dirty="0">
              <a:solidFill>
                <a:srgbClr val="FF6600"/>
              </a:solidFill>
              <a:latin typeface="微軟正黑體" panose="020B0604030504040204" pitchFamily="34" charset="-120"/>
              <a:ea typeface="微軟正黑體" panose="020B0604030504040204" pitchFamily="34" charset="-120"/>
              <a:sym typeface="Arial"/>
            </a:endParaRPr>
          </a:p>
          <a:p>
            <a:pPr>
              <a:buNone/>
            </a:pPr>
            <a:r>
              <a:rPr lang="zh-TW" altLang="en-US" sz="5500" dirty="0">
                <a:latin typeface="微軟正黑體" panose="020B0604030504040204" pitchFamily="34" charset="-120"/>
                <a:ea typeface="微軟正黑體" panose="020B0604030504040204" pitchFamily="34" charset="-120"/>
                <a:sym typeface="Arial"/>
              </a:rPr>
              <a:t>線上智慧管理</a:t>
            </a:r>
            <a:endParaRPr lang="en" altLang="zh-TW" sz="5500" dirty="0">
              <a:latin typeface="微軟正黑體" panose="020B0604030504040204" pitchFamily="34" charset="-120"/>
              <a:ea typeface="微軟正黑體" panose="020B0604030504040204" pitchFamily="34" charset="-120"/>
              <a:sym typeface="Arial"/>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1880850" y="2211710"/>
            <a:ext cx="5382300" cy="2079599"/>
          </a:xfrm>
          <a:prstGeom prst="rect">
            <a:avLst/>
          </a:prstGeom>
        </p:spPr>
        <p:txBody>
          <a:bodyPr lIns="91425" tIns="91425" rIns="91425" bIns="91425" anchor="t" anchorCtr="0">
            <a:noAutofit/>
          </a:bodyPr>
          <a:lstStyle/>
          <a:p>
            <a:pPr>
              <a:buNone/>
            </a:pPr>
            <a:r>
              <a:rPr lang="zh-TW" altLang="en-US" sz="5500" dirty="0" smtClean="0">
                <a:solidFill>
                  <a:srgbClr val="FFC000"/>
                </a:solidFill>
                <a:latin typeface="微軟正黑體" panose="020B0604030504040204" pitchFamily="34" charset="-120"/>
                <a:ea typeface="微軟正黑體" panose="020B0604030504040204" pitchFamily="34" charset="-120"/>
                <a:sym typeface="Arial"/>
              </a:rPr>
              <a:t>會   </a:t>
            </a:r>
            <a:r>
              <a:rPr lang="zh-TW" altLang="en-US" sz="5500" dirty="0">
                <a:solidFill>
                  <a:srgbClr val="FFC000"/>
                </a:solidFill>
                <a:latin typeface="微軟正黑體" panose="020B0604030504040204" pitchFamily="34" charset="-120"/>
                <a:ea typeface="微軟正黑體" panose="020B0604030504040204" pitchFamily="34" charset="-120"/>
                <a:sym typeface="Arial"/>
              </a:rPr>
              <a:t>員</a:t>
            </a:r>
            <a:endParaRPr lang="en-US" altLang="zh-TW" sz="5500" dirty="0">
              <a:solidFill>
                <a:srgbClr val="FFC000"/>
              </a:solidFill>
              <a:latin typeface="微軟正黑體" panose="020B0604030504040204" pitchFamily="34" charset="-120"/>
              <a:ea typeface="微軟正黑體" panose="020B0604030504040204" pitchFamily="34" charset="-120"/>
              <a:sym typeface="Arial"/>
            </a:endParaRPr>
          </a:p>
          <a:p>
            <a:pPr>
              <a:buNone/>
            </a:pPr>
            <a:r>
              <a:rPr lang="zh-TW" altLang="en-US" sz="5500" dirty="0">
                <a:latin typeface="微軟正黑體" panose="020B0604030504040204" pitchFamily="34" charset="-120"/>
                <a:ea typeface="微軟正黑體" panose="020B0604030504040204" pitchFamily="34" charset="-120"/>
                <a:sym typeface="Arial"/>
              </a:rPr>
              <a:t>會員營銷</a:t>
            </a:r>
            <a:r>
              <a:rPr lang="zh-TW" altLang="en-US" sz="5500" dirty="0" smtClean="0">
                <a:latin typeface="微軟正黑體" panose="020B0604030504040204" pitchFamily="34" charset="-120"/>
                <a:ea typeface="微軟正黑體" panose="020B0604030504040204" pitchFamily="34" charset="-120"/>
                <a:sym typeface="Arial"/>
              </a:rPr>
              <a:t>管理</a:t>
            </a:r>
            <a:endParaRPr lang="en" altLang="zh-TW" sz="5500" dirty="0">
              <a:latin typeface="微軟正黑體" panose="020B0604030504040204" pitchFamily="34" charset="-120"/>
              <a:ea typeface="微軟正黑體" panose="020B0604030504040204" pitchFamily="34" charset="-120"/>
              <a:sym typeface="Arial"/>
            </a:endParaRPr>
          </a:p>
        </p:txBody>
      </p:sp>
    </p:spTree>
    <p:extLst>
      <p:ext uri="{BB962C8B-B14F-4D97-AF65-F5344CB8AC3E}">
        <p14:creationId xmlns:p14="http://schemas.microsoft.com/office/powerpoint/2010/main" val="652357281"/>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1880850" y="2211710"/>
            <a:ext cx="5382300" cy="2079599"/>
          </a:xfrm>
          <a:prstGeom prst="rect">
            <a:avLst/>
          </a:prstGeom>
        </p:spPr>
        <p:txBody>
          <a:bodyPr lIns="91425" tIns="91425" rIns="91425" bIns="91425" anchor="t" anchorCtr="0">
            <a:noAutofit/>
          </a:bodyPr>
          <a:lstStyle/>
          <a:p>
            <a:pPr>
              <a:buNone/>
            </a:pPr>
            <a:r>
              <a:rPr lang="zh-TW" altLang="en-US" sz="5500" dirty="0" smtClean="0">
                <a:solidFill>
                  <a:srgbClr val="FF0066"/>
                </a:solidFill>
                <a:latin typeface="微軟正黑體" panose="020B0604030504040204" pitchFamily="34" charset="-120"/>
                <a:ea typeface="微軟正黑體" panose="020B0604030504040204" pitchFamily="34" charset="-120"/>
                <a:sym typeface="Arial"/>
              </a:rPr>
              <a:t>店鋪</a:t>
            </a:r>
            <a:r>
              <a:rPr lang="zh-TW" altLang="en-US" sz="5500" dirty="0">
                <a:solidFill>
                  <a:srgbClr val="FF0066"/>
                </a:solidFill>
                <a:latin typeface="微軟正黑體" panose="020B0604030504040204" pitchFamily="34" charset="-120"/>
                <a:ea typeface="微軟正黑體" panose="020B0604030504040204" pitchFamily="34" charset="-120"/>
                <a:sym typeface="Arial"/>
              </a:rPr>
              <a:t>總管</a:t>
            </a:r>
            <a:endParaRPr lang="en-US" altLang="zh-TW" sz="5500" dirty="0">
              <a:solidFill>
                <a:srgbClr val="FF0066"/>
              </a:solidFill>
              <a:latin typeface="微軟正黑體" panose="020B0604030504040204" pitchFamily="34" charset="-120"/>
              <a:ea typeface="微軟正黑體" panose="020B0604030504040204" pitchFamily="34" charset="-120"/>
              <a:sym typeface="Arial"/>
            </a:endParaRPr>
          </a:p>
          <a:p>
            <a:pPr>
              <a:buNone/>
            </a:pPr>
            <a:r>
              <a:rPr lang="zh-TW" altLang="en-US" sz="5500" dirty="0">
                <a:latin typeface="微軟正黑體" panose="020B0604030504040204" pitchFamily="34" charset="-120"/>
                <a:ea typeface="微軟正黑體" panose="020B0604030504040204" pitchFamily="34" charset="-120"/>
                <a:sym typeface="Arial"/>
              </a:rPr>
              <a:t>營運智慧</a:t>
            </a:r>
            <a:r>
              <a:rPr lang="zh-TW" altLang="en-US" sz="5500" dirty="0" smtClean="0">
                <a:latin typeface="微軟正黑體" panose="020B0604030504040204" pitchFamily="34" charset="-120"/>
                <a:ea typeface="微軟正黑體" panose="020B0604030504040204" pitchFamily="34" charset="-120"/>
                <a:sym typeface="Arial"/>
              </a:rPr>
              <a:t>管理</a:t>
            </a:r>
            <a:endParaRPr lang="en" altLang="zh-TW" sz="5500" dirty="0">
              <a:latin typeface="微軟正黑體" panose="020B0604030504040204" pitchFamily="34" charset="-120"/>
              <a:ea typeface="微軟正黑體" panose="020B0604030504040204" pitchFamily="34" charset="-120"/>
              <a:sym typeface="Arial"/>
            </a:endParaRPr>
          </a:p>
        </p:txBody>
      </p:sp>
    </p:spTree>
    <p:extLst>
      <p:ext uri="{BB962C8B-B14F-4D97-AF65-F5344CB8AC3E}">
        <p14:creationId xmlns:p14="http://schemas.microsoft.com/office/powerpoint/2010/main" val="141308710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idx="4294967295"/>
          </p:nvPr>
        </p:nvSpPr>
        <p:spPr>
          <a:xfrm>
            <a:off x="685800" y="1233007"/>
            <a:ext cx="7772400" cy="1159799"/>
          </a:xfrm>
          <a:prstGeom prst="rect">
            <a:avLst/>
          </a:prstGeom>
        </p:spPr>
        <p:txBody>
          <a:bodyPr lIns="91425" tIns="91425" rIns="91425" bIns="91425" anchor="b" anchorCtr="0">
            <a:noAutofit/>
          </a:bodyPr>
          <a:lstStyle/>
          <a:p>
            <a:pPr lvl="0" algn="ctr" rtl="0">
              <a:spcBef>
                <a:spcPts val="0"/>
              </a:spcBef>
              <a:buNone/>
            </a:pPr>
            <a:r>
              <a:rPr lang="en" sz="4800" dirty="0"/>
              <a:t>Thanks!</a:t>
            </a:r>
          </a:p>
        </p:txBody>
      </p:sp>
      <p:sp>
        <p:nvSpPr>
          <p:cNvPr id="403" name="Shape 403"/>
          <p:cNvSpPr/>
          <p:nvPr/>
        </p:nvSpPr>
        <p:spPr>
          <a:xfrm>
            <a:off x="4073930" y="2655727"/>
            <a:ext cx="996143" cy="99614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ctrTitle"/>
          </p:nvPr>
        </p:nvSpPr>
        <p:spPr>
          <a:xfrm>
            <a:off x="1691680" y="1339943"/>
            <a:ext cx="5596499" cy="1159799"/>
          </a:xfrm>
          <a:prstGeom prst="rect">
            <a:avLst/>
          </a:prstGeom>
        </p:spPr>
        <p:txBody>
          <a:bodyPr lIns="91425" tIns="91425" rIns="91425" bIns="91425" anchor="b" anchorCtr="0">
            <a:noAutofit/>
          </a:bodyPr>
          <a:lstStyle/>
          <a:p>
            <a:pPr lvl="0" rtl="0">
              <a:spcBef>
                <a:spcPts val="0"/>
              </a:spcBef>
              <a:buNone/>
            </a:pPr>
            <a:r>
              <a:rPr lang="zh-TW" altLang="en-US" sz="4800" dirty="0">
                <a:latin typeface="微軟正黑體" panose="020B0604030504040204" pitchFamily="34" charset="-120"/>
                <a:ea typeface="微軟正黑體" panose="020B0604030504040204" pitchFamily="34" charset="-120"/>
                <a:cs typeface="Nixie One"/>
              </a:rPr>
              <a:t>命 名</a:t>
            </a:r>
            <a:endParaRPr lang="en" sz="4800" dirty="0">
              <a:latin typeface="微軟正黑體" panose="020B0604030504040204" pitchFamily="34" charset="-120"/>
              <a:ea typeface="微軟正黑體" panose="020B0604030504040204" pitchFamily="34" charset="-120"/>
              <a:cs typeface="Nixie One"/>
            </a:endParaRPr>
          </a:p>
        </p:txBody>
      </p:sp>
      <p:sp>
        <p:nvSpPr>
          <p:cNvPr id="207" name="Shape 207"/>
          <p:cNvSpPr txBox="1">
            <a:spLocks noGrp="1"/>
          </p:cNvSpPr>
          <p:nvPr>
            <p:ph type="subTitle" idx="1"/>
          </p:nvPr>
        </p:nvSpPr>
        <p:spPr>
          <a:xfrm>
            <a:off x="1043608" y="2736304"/>
            <a:ext cx="6912768" cy="1923678"/>
          </a:xfrm>
          <a:prstGeom prst="rect">
            <a:avLst/>
          </a:prstGeom>
        </p:spPr>
        <p:txBody>
          <a:bodyPr lIns="91425" tIns="91425" rIns="91425" bIns="91425" anchor="t" anchorCtr="0">
            <a:noAutofit/>
          </a:bodyPr>
          <a:lstStyle/>
          <a:p>
            <a:pPr lvl="0"/>
            <a:r>
              <a:rPr lang="zh-TW" altLang="en-US" b="0" dirty="0">
                <a:solidFill>
                  <a:srgbClr val="FF6600"/>
                </a:solidFill>
                <a:latin typeface="微軟正黑體" panose="020B0604030504040204" pitchFamily="34" charset="-120"/>
                <a:ea typeface="微軟正黑體" panose="020B0604030504040204" pitchFamily="34" charset="-120"/>
                <a:cs typeface="Varela Round"/>
                <a:sym typeface="Arial"/>
              </a:rPr>
              <a:t>「食神」</a:t>
            </a:r>
            <a:r>
              <a:rPr lang="zh-TW" altLang="en-US" b="0" dirty="0">
                <a:solidFill>
                  <a:srgbClr val="617A86"/>
                </a:solidFill>
                <a:latin typeface="微軟正黑體" panose="020B0604030504040204" pitchFamily="34" charset="-120"/>
                <a:ea typeface="微軟正黑體" panose="020B0604030504040204" pitchFamily="34" charset="-120"/>
                <a:cs typeface="Varela Round"/>
                <a:sym typeface="Arial"/>
              </a:rPr>
              <a:t>為美食界崇高</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地位者稱謂</a:t>
            </a:r>
            <a:endParaRPr lang="en-US" altLang="zh-TW" b="0" dirty="0">
              <a:solidFill>
                <a:srgbClr val="617A86"/>
              </a:solidFill>
              <a:latin typeface="微軟正黑體" panose="020B0604030504040204" pitchFamily="34" charset="-120"/>
              <a:ea typeface="微軟正黑體" panose="020B0604030504040204" pitchFamily="34" charset="-120"/>
              <a:cs typeface="Varela Round"/>
              <a:sym typeface="Arial"/>
            </a:endParaRPr>
          </a:p>
          <a:p>
            <a:r>
              <a:rPr lang="zh-TW" altLang="en-US" b="0" dirty="0">
                <a:solidFill>
                  <a:srgbClr val="FF6600"/>
                </a:solidFill>
                <a:latin typeface="微軟正黑體" panose="020B0604030504040204" pitchFamily="34" charset="-120"/>
                <a:ea typeface="微軟正黑體" panose="020B0604030504040204" pitchFamily="34" charset="-120"/>
                <a:cs typeface="Varela Round"/>
                <a:sym typeface="Arial"/>
              </a:rPr>
              <a:t>「當家</a:t>
            </a:r>
            <a:r>
              <a:rPr lang="zh-TW" altLang="en-US" b="0" dirty="0" smtClean="0">
                <a:solidFill>
                  <a:srgbClr val="FF6600"/>
                </a:solidFill>
                <a:latin typeface="微軟正黑體" panose="020B0604030504040204" pitchFamily="34" charset="-120"/>
                <a:ea typeface="微軟正黑體" panose="020B0604030504040204" pitchFamily="34" charset="-120"/>
                <a:cs typeface="Varela Round"/>
                <a:sym typeface="Arial"/>
              </a:rPr>
              <a:t>」</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做事</a:t>
            </a:r>
            <a:r>
              <a:rPr lang="zh-TW" altLang="en-US" b="0" dirty="0">
                <a:solidFill>
                  <a:srgbClr val="617A86"/>
                </a:solidFill>
                <a:latin typeface="微軟正黑體" panose="020B0604030504040204" pitchFamily="34" charset="-120"/>
                <a:ea typeface="微軟正黑體" panose="020B0604030504040204" pitchFamily="34" charset="-120"/>
                <a:cs typeface="Varela Round"/>
                <a:sym typeface="Arial"/>
              </a:rPr>
              <a:t>說話有</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份量，德高望重者</a:t>
            </a:r>
            <a:endParaRPr lang="en-US" altLang="zh-TW" b="0" dirty="0">
              <a:solidFill>
                <a:srgbClr val="617A86"/>
              </a:solidFill>
              <a:latin typeface="微軟正黑體" panose="020B0604030504040204" pitchFamily="34" charset="-120"/>
              <a:ea typeface="微軟正黑體" panose="020B0604030504040204" pitchFamily="34" charset="-120"/>
              <a:cs typeface="Varela Round"/>
              <a:sym typeface="Arial"/>
            </a:endParaRPr>
          </a:p>
          <a:p>
            <a:pPr lvl="0"/>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我們</a:t>
            </a:r>
            <a:r>
              <a:rPr lang="zh-TW" altLang="en-US" b="0" dirty="0">
                <a:solidFill>
                  <a:srgbClr val="617A86"/>
                </a:solidFill>
                <a:latin typeface="微軟正黑體" panose="020B0604030504040204" pitchFamily="34" charset="-120"/>
                <a:ea typeface="微軟正黑體" panose="020B0604030504040204" pitchFamily="34" charset="-120"/>
                <a:cs typeface="Varela Round"/>
                <a:sym typeface="Arial"/>
              </a:rPr>
              <a:t>為饕客們</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提供，史上無敵的美食祕笈，</a:t>
            </a:r>
            <a:endParaRPr lang="en-US" altLang="zh-TW" b="0" dirty="0" smtClean="0">
              <a:solidFill>
                <a:srgbClr val="617A86"/>
              </a:solidFill>
              <a:latin typeface="微軟正黑體" panose="020B0604030504040204" pitchFamily="34" charset="-120"/>
              <a:ea typeface="微軟正黑體" panose="020B0604030504040204" pitchFamily="34" charset="-120"/>
              <a:cs typeface="Varela Round"/>
              <a:sym typeface="Arial"/>
            </a:endParaRPr>
          </a:p>
          <a:p>
            <a:pPr lvl="0"/>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人人都是食神</a:t>
            </a:r>
            <a:r>
              <a:rPr lang="en-US" altLang="zh-TW" b="0" dirty="0" smtClean="0">
                <a:solidFill>
                  <a:srgbClr val="617A86"/>
                </a:solidFill>
                <a:latin typeface="微軟正黑體" panose="020B0604030504040204" pitchFamily="34" charset="-120"/>
                <a:ea typeface="微軟正黑體" panose="020B0604030504040204" pitchFamily="34" charset="-120"/>
                <a:cs typeface="Varela Round"/>
                <a:sym typeface="Arial"/>
              </a:rPr>
              <a:t>~</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人人皆是當家</a:t>
            </a:r>
            <a:r>
              <a:rPr lang="en-US" altLang="zh-TW" b="0" dirty="0" smtClean="0">
                <a:solidFill>
                  <a:srgbClr val="617A86"/>
                </a:solidFill>
                <a:latin typeface="微軟正黑體" panose="020B0604030504040204" pitchFamily="34" charset="-120"/>
                <a:ea typeface="微軟正黑體" panose="020B0604030504040204" pitchFamily="34" charset="-120"/>
                <a:cs typeface="Varela Round"/>
                <a:sym typeface="Arial"/>
              </a:rPr>
              <a:t>~</a:t>
            </a:r>
            <a:r>
              <a:rPr lang="zh-TW" altLang="en-US" b="0" dirty="0" smtClean="0">
                <a:solidFill>
                  <a:srgbClr val="617A86"/>
                </a:solidFill>
                <a:latin typeface="微軟正黑體" panose="020B0604030504040204" pitchFamily="34" charset="-120"/>
                <a:ea typeface="微軟正黑體" panose="020B0604030504040204" pitchFamily="34" charset="-120"/>
                <a:cs typeface="Varela Round"/>
                <a:sym typeface="Arial"/>
              </a:rPr>
              <a:t>奔向</a:t>
            </a:r>
            <a:r>
              <a:rPr lang="zh-TW" altLang="en-US" b="0" dirty="0" smtClean="0">
                <a:solidFill>
                  <a:srgbClr val="FF6600"/>
                </a:solidFill>
                <a:latin typeface="微軟正黑體" panose="020B0604030504040204" pitchFamily="34" charset="-120"/>
                <a:ea typeface="微軟正黑體" panose="020B0604030504040204" pitchFamily="34" charset="-120"/>
                <a:cs typeface="Varela Round"/>
                <a:sym typeface="Arial"/>
              </a:rPr>
              <a:t>美食大同</a:t>
            </a:r>
            <a:r>
              <a:rPr lang="zh-TW" altLang="en-US" b="0" dirty="0">
                <a:solidFill>
                  <a:srgbClr val="FF6600"/>
                </a:solidFill>
                <a:latin typeface="微軟正黑體" panose="020B0604030504040204" pitchFamily="34" charset="-120"/>
                <a:ea typeface="微軟正黑體" panose="020B0604030504040204" pitchFamily="34" charset="-120"/>
                <a:cs typeface="Varela Round"/>
                <a:sym typeface="Arial"/>
              </a:rPr>
              <a:t>境界</a:t>
            </a:r>
            <a:r>
              <a:rPr lang="en-US" altLang="zh-TW" b="0" dirty="0" smtClean="0">
                <a:solidFill>
                  <a:srgbClr val="FF6600"/>
                </a:solidFill>
                <a:latin typeface="微軟正黑體" panose="020B0604030504040204" pitchFamily="34" charset="-120"/>
                <a:ea typeface="微軟正黑體" panose="020B0604030504040204" pitchFamily="34" charset="-120"/>
                <a:cs typeface="Varela Round"/>
                <a:sym typeface="Arial"/>
              </a:rPr>
              <a:t>!</a:t>
            </a:r>
          </a:p>
        </p:txBody>
      </p:sp>
      <p:sp>
        <p:nvSpPr>
          <p:cNvPr id="208" name="Shape 208"/>
          <p:cNvSpPr txBox="1"/>
          <p:nvPr/>
        </p:nvSpPr>
        <p:spPr>
          <a:xfrm>
            <a:off x="2964752" y="47550"/>
            <a:ext cx="2975400" cy="1990500"/>
          </a:xfrm>
          <a:prstGeom prst="rect">
            <a:avLst/>
          </a:prstGeom>
          <a:noFill/>
          <a:ln>
            <a:noFill/>
          </a:ln>
        </p:spPr>
        <p:txBody>
          <a:bodyPr lIns="91425" tIns="91425" rIns="91425" bIns="91425" anchor="b" anchorCtr="0">
            <a:noAutofit/>
          </a:bodyPr>
          <a:lstStyle/>
          <a:p>
            <a:pPr lvl="0" algn="ctr" rtl="0">
              <a:spcBef>
                <a:spcPts val="0"/>
              </a:spcBef>
              <a:buNone/>
            </a:pPr>
            <a:r>
              <a:rPr lang="en" sz="9600" b="1" dirty="0">
                <a:solidFill>
                  <a:srgbClr val="00ACC3"/>
                </a:solidFill>
                <a:latin typeface="Varela Round"/>
                <a:ea typeface="Varela Round"/>
                <a:cs typeface="Varela Round"/>
                <a:sym typeface="Varela Round"/>
              </a:rPr>
              <a:t>1</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 name="橢圓 1"/>
          <p:cNvSpPr/>
          <p:nvPr/>
        </p:nvSpPr>
        <p:spPr>
          <a:xfrm>
            <a:off x="539552" y="1275606"/>
            <a:ext cx="2016224" cy="2016224"/>
          </a:xfrm>
          <a:prstGeom prst="ellipse">
            <a:avLst/>
          </a:prstGeom>
          <a:noFill/>
          <a:ln w="127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4" name="Shape 224"/>
          <p:cNvSpPr txBox="1">
            <a:spLocks noGrp="1"/>
          </p:cNvSpPr>
          <p:nvPr>
            <p:ph type="ctrTitle" idx="4294967295"/>
          </p:nvPr>
        </p:nvSpPr>
        <p:spPr>
          <a:xfrm>
            <a:off x="1206052" y="351574"/>
            <a:ext cx="6534300" cy="924032"/>
          </a:xfrm>
          <a:prstGeom prst="rect">
            <a:avLst/>
          </a:prstGeom>
        </p:spPr>
        <p:txBody>
          <a:bodyPr lIns="91425" tIns="91425" rIns="91425" bIns="91425" anchor="b" anchorCtr="0">
            <a:noAutofit/>
          </a:bodyPr>
          <a:lstStyle/>
          <a:p>
            <a:pPr lvl="0" algn="ctr"/>
            <a:r>
              <a:rPr lang="zh-TW" altLang="en-US" sz="4800" dirty="0" smtClean="0">
                <a:latin typeface="微軟正黑體" panose="020B0604030504040204" pitchFamily="34" charset="-120"/>
                <a:ea typeface="微軟正黑體" panose="020B0604030504040204" pitchFamily="34" charset="-120"/>
              </a:rPr>
              <a:t>架構</a:t>
            </a:r>
            <a:r>
              <a:rPr lang="zh-TW" altLang="en-US" sz="4800" dirty="0">
                <a:latin typeface="微軟正黑體" panose="020B0604030504040204" pitchFamily="34" charset="-120"/>
                <a:ea typeface="微軟正黑體" panose="020B0604030504040204" pitchFamily="34" charset="-120"/>
              </a:rPr>
              <a:t>規劃</a:t>
            </a:r>
            <a:endParaRPr lang="en" sz="4800" dirty="0">
              <a:latin typeface="微軟正黑體" panose="020B0604030504040204" pitchFamily="34" charset="-120"/>
              <a:ea typeface="微軟正黑體" panose="020B0604030504040204" pitchFamily="34" charset="-120"/>
            </a:endParaRPr>
          </a:p>
        </p:txBody>
      </p:sp>
      <p:grpSp>
        <p:nvGrpSpPr>
          <p:cNvPr id="6" name="群組 5"/>
          <p:cNvGrpSpPr/>
          <p:nvPr/>
        </p:nvGrpSpPr>
        <p:grpSpPr>
          <a:xfrm>
            <a:off x="2843808" y="1503634"/>
            <a:ext cx="3305325" cy="2724300"/>
            <a:chOff x="2994867" y="1491630"/>
            <a:chExt cx="3305325" cy="2724300"/>
          </a:xfrm>
        </p:grpSpPr>
        <p:sp>
          <p:nvSpPr>
            <p:cNvPr id="226" name="Shape 226"/>
            <p:cNvSpPr/>
            <p:nvPr/>
          </p:nvSpPr>
          <p:spPr>
            <a:xfrm>
              <a:off x="3366342" y="1615455"/>
              <a:ext cx="2476500" cy="2476500"/>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a:p>
          </p:txBody>
        </p:sp>
        <p:sp>
          <p:nvSpPr>
            <p:cNvPr id="227" name="Shape 227"/>
            <p:cNvSpPr/>
            <p:nvPr/>
          </p:nvSpPr>
          <p:spPr>
            <a:xfrm>
              <a:off x="3242517" y="1491630"/>
              <a:ext cx="2724300" cy="27243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8" name="Shape 228"/>
            <p:cNvSpPr/>
            <p:nvPr/>
          </p:nvSpPr>
          <p:spPr>
            <a:xfrm>
              <a:off x="2994867" y="1825005"/>
              <a:ext cx="704699" cy="7046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5328492" y="3179005"/>
              <a:ext cx="971700" cy="971700"/>
            </a:xfrm>
            <a:prstGeom prst="donut">
              <a:avLst>
                <a:gd name="adj" fmla="val 12811"/>
              </a:avLst>
            </a:prstGeom>
            <a:solidFill>
              <a:srgbClr val="BBCD00">
                <a:alpha val="86670"/>
              </a:srgbClr>
            </a:solidFill>
            <a:ln>
              <a:noFill/>
            </a:ln>
          </p:spPr>
          <p:txBody>
            <a:bodyPr lIns="91425" tIns="91425" rIns="91425" bIns="91425" anchor="ctr" anchorCtr="0">
              <a:noAutofit/>
            </a:bodyPr>
            <a:lstStyle/>
            <a:p>
              <a:pPr lvl="0">
                <a:spcBef>
                  <a:spcPts val="0"/>
                </a:spcBef>
                <a:buNone/>
              </a:pPr>
              <a:endParaRPr/>
            </a:p>
          </p:txBody>
        </p:sp>
        <p:grpSp>
          <p:nvGrpSpPr>
            <p:cNvPr id="230" name="Shape 230"/>
            <p:cNvGrpSpPr/>
            <p:nvPr/>
          </p:nvGrpSpPr>
          <p:grpSpPr>
            <a:xfrm>
              <a:off x="4023237" y="2282530"/>
              <a:ext cx="1162864" cy="1162930"/>
              <a:chOff x="570875" y="4322250"/>
              <a:chExt cx="443300" cy="443325"/>
            </a:xfrm>
          </p:grpSpPr>
          <p:sp>
            <p:nvSpPr>
              <p:cNvPr id="231" name="Shape 23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2" name="Shape 23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3" name="Shape 23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sp>
        <p:nvSpPr>
          <p:cNvPr id="225" name="Shape 225"/>
          <p:cNvSpPr txBox="1">
            <a:spLocks noGrp="1"/>
          </p:cNvSpPr>
          <p:nvPr>
            <p:ph type="subTitle" idx="4294967295"/>
          </p:nvPr>
        </p:nvSpPr>
        <p:spPr>
          <a:xfrm>
            <a:off x="251520" y="1851670"/>
            <a:ext cx="2592288" cy="648072"/>
          </a:xfrm>
          <a:prstGeom prst="rect">
            <a:avLst/>
          </a:prstGeom>
        </p:spPr>
        <p:txBody>
          <a:bodyPr lIns="91425" tIns="91425" rIns="91425" bIns="91425" anchor="t" anchorCtr="0">
            <a:noAutofit/>
          </a:bodyPr>
          <a:lstStyle/>
          <a:p>
            <a:pPr lvl="0" algn="ctr">
              <a:spcBef>
                <a:spcPts val="0"/>
              </a:spcBef>
              <a:buNone/>
            </a:pPr>
            <a:r>
              <a:rPr lang="zh-TW" altLang="en-US" dirty="0" smtClean="0">
                <a:solidFill>
                  <a:srgbClr val="FF6600"/>
                </a:solidFill>
                <a:latin typeface="微軟正黑體" panose="020B0604030504040204" pitchFamily="34" charset="-120"/>
                <a:ea typeface="微軟正黑體" panose="020B0604030504040204" pitchFamily="34" charset="-120"/>
                <a:sym typeface="Arial"/>
              </a:rPr>
              <a:t>消 費 者</a:t>
            </a:r>
            <a:endParaRPr lang="en-US" altLang="zh-TW" dirty="0" smtClean="0">
              <a:solidFill>
                <a:srgbClr val="FF6600"/>
              </a:solidFill>
              <a:latin typeface="微軟正黑體" panose="020B0604030504040204" pitchFamily="34" charset="-120"/>
              <a:ea typeface="微軟正黑體" panose="020B0604030504040204" pitchFamily="34" charset="-120"/>
              <a:sym typeface="Arial"/>
            </a:endParaRPr>
          </a:p>
          <a:p>
            <a:pPr lvl="0" algn="ctr">
              <a:spcBef>
                <a:spcPts val="0"/>
              </a:spcBef>
              <a:buNone/>
            </a:pPr>
            <a:r>
              <a:rPr lang="zh-TW" altLang="en-US" dirty="0">
                <a:latin typeface="微軟正黑體" panose="020B0604030504040204" pitchFamily="34" charset="-120"/>
                <a:ea typeface="微軟正黑體" panose="020B0604030504040204" pitchFamily="34" charset="-120"/>
                <a:sym typeface="Arial"/>
              </a:rPr>
              <a:t>手機智慧點餐</a:t>
            </a:r>
            <a:endParaRPr lang="en" dirty="0">
              <a:latin typeface="微軟正黑體" panose="020B0604030504040204" pitchFamily="34" charset="-120"/>
              <a:ea typeface="微軟正黑體" panose="020B0604030504040204" pitchFamily="34" charset="-120"/>
              <a:sym typeface="Arial"/>
            </a:endParaRPr>
          </a:p>
        </p:txBody>
      </p:sp>
      <p:grpSp>
        <p:nvGrpSpPr>
          <p:cNvPr id="3" name="群組 2"/>
          <p:cNvGrpSpPr/>
          <p:nvPr/>
        </p:nvGrpSpPr>
        <p:grpSpPr>
          <a:xfrm>
            <a:off x="755576" y="2859782"/>
            <a:ext cx="2592288" cy="2232248"/>
            <a:chOff x="827584" y="2794818"/>
            <a:chExt cx="2592288" cy="2232248"/>
          </a:xfrm>
        </p:grpSpPr>
        <p:sp>
          <p:nvSpPr>
            <p:cNvPr id="15" name="Shape 225"/>
            <p:cNvSpPr txBox="1">
              <a:spLocks/>
            </p:cNvSpPr>
            <p:nvPr/>
          </p:nvSpPr>
          <p:spPr>
            <a:xfrm>
              <a:off x="827584" y="3435846"/>
              <a:ext cx="2592288" cy="6480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1pPr>
              <a:lvl2pPr marR="0" lvl="1"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2pPr>
              <a:lvl3pPr marR="0" lvl="2"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3pPr>
              <a:lvl4pPr marR="0" lvl="3"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4pPr>
              <a:lvl5pPr marR="0" lvl="4"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5pPr>
              <a:lvl6pPr marR="0" lvl="5"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6pPr>
              <a:lvl7pPr marR="0" lvl="6"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7pPr>
              <a:lvl8pPr marR="0" lvl="7"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8pPr>
              <a:lvl9pPr marR="0" lvl="8"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9pPr>
            </a:lstStyle>
            <a:p>
              <a:pPr algn="ctr">
                <a:spcBef>
                  <a:spcPts val="0"/>
                </a:spcBef>
                <a:buFont typeface="Varela Round"/>
                <a:buNone/>
              </a:pPr>
              <a:r>
                <a:rPr lang="zh-TW" altLang="en-US" dirty="0" smtClean="0">
                  <a:solidFill>
                    <a:srgbClr val="FFC000"/>
                  </a:solidFill>
                  <a:latin typeface="微軟正黑體" panose="020B0604030504040204" pitchFamily="34" charset="-120"/>
                  <a:ea typeface="微軟正黑體" panose="020B0604030504040204" pitchFamily="34" charset="-120"/>
                  <a:sym typeface="Arial"/>
                </a:rPr>
                <a:t>會   員</a:t>
              </a:r>
              <a:endParaRPr lang="en-US" altLang="zh-TW" dirty="0" smtClean="0">
                <a:solidFill>
                  <a:srgbClr val="FFC000"/>
                </a:solidFill>
                <a:latin typeface="微軟正黑體" panose="020B0604030504040204" pitchFamily="34" charset="-120"/>
                <a:ea typeface="微軟正黑體" panose="020B0604030504040204" pitchFamily="34" charset="-120"/>
                <a:sym typeface="Arial"/>
              </a:endParaRPr>
            </a:p>
            <a:p>
              <a:pPr algn="ctr">
                <a:spcBef>
                  <a:spcPts val="0"/>
                </a:spcBef>
                <a:buFont typeface="Varela Round"/>
                <a:buNone/>
              </a:pPr>
              <a:r>
                <a:rPr lang="zh-TW" altLang="en-US" dirty="0" smtClean="0">
                  <a:latin typeface="微軟正黑體" panose="020B0604030504040204" pitchFamily="34" charset="-120"/>
                  <a:ea typeface="微軟正黑體" panose="020B0604030504040204" pitchFamily="34" charset="-120"/>
                  <a:sym typeface="Arial"/>
                </a:rPr>
                <a:t>會員營銷管理</a:t>
              </a:r>
              <a:endParaRPr lang="en" dirty="0">
                <a:latin typeface="微軟正黑體" panose="020B0604030504040204" pitchFamily="34" charset="-120"/>
                <a:ea typeface="微軟正黑體" panose="020B0604030504040204" pitchFamily="34" charset="-120"/>
                <a:sym typeface="Arial"/>
              </a:endParaRPr>
            </a:p>
          </p:txBody>
        </p:sp>
        <p:sp>
          <p:nvSpPr>
            <p:cNvPr id="19" name="橢圓 18"/>
            <p:cNvSpPr/>
            <p:nvPr/>
          </p:nvSpPr>
          <p:spPr>
            <a:xfrm>
              <a:off x="971600" y="2794818"/>
              <a:ext cx="2232248" cy="2232248"/>
            </a:xfrm>
            <a:prstGeom prst="ellipse">
              <a:avLst/>
            </a:prstGeom>
            <a:noFill/>
            <a:ln w="127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 name="群組 3"/>
          <p:cNvGrpSpPr/>
          <p:nvPr/>
        </p:nvGrpSpPr>
        <p:grpSpPr>
          <a:xfrm>
            <a:off x="5724128" y="843558"/>
            <a:ext cx="2592288" cy="2160240"/>
            <a:chOff x="5724128" y="699542"/>
            <a:chExt cx="2592288" cy="2160240"/>
          </a:xfrm>
        </p:grpSpPr>
        <p:sp>
          <p:nvSpPr>
            <p:cNvPr id="13" name="Shape 225"/>
            <p:cNvSpPr txBox="1">
              <a:spLocks/>
            </p:cNvSpPr>
            <p:nvPr/>
          </p:nvSpPr>
          <p:spPr>
            <a:xfrm>
              <a:off x="5724128" y="1275606"/>
              <a:ext cx="2592288" cy="6480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1pPr>
              <a:lvl2pPr marR="0" lvl="1"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2pPr>
              <a:lvl3pPr marR="0" lvl="2"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3pPr>
              <a:lvl4pPr marR="0" lvl="3"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4pPr>
              <a:lvl5pPr marR="0" lvl="4"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5pPr>
              <a:lvl6pPr marR="0" lvl="5"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6pPr>
              <a:lvl7pPr marR="0" lvl="6"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7pPr>
              <a:lvl8pPr marR="0" lvl="7"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8pPr>
              <a:lvl9pPr marR="0" lvl="8"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9pPr>
            </a:lstStyle>
            <a:p>
              <a:pPr algn="ctr">
                <a:spcBef>
                  <a:spcPts val="0"/>
                </a:spcBef>
                <a:buFont typeface="Varela Round"/>
                <a:buNone/>
              </a:pPr>
              <a:r>
                <a:rPr lang="zh-TW" altLang="en-US" spc="300" dirty="0" smtClean="0">
                  <a:solidFill>
                    <a:srgbClr val="00ACC3"/>
                  </a:solidFill>
                  <a:latin typeface="微軟正黑體" panose="020B0604030504040204" pitchFamily="34" charset="-120"/>
                  <a:ea typeface="微軟正黑體" panose="020B0604030504040204" pitchFamily="34" charset="-120"/>
                  <a:sym typeface="Arial"/>
                </a:rPr>
                <a:t>商  家</a:t>
              </a:r>
              <a:endParaRPr lang="en-US" altLang="zh-TW" spc="300" dirty="0">
                <a:solidFill>
                  <a:srgbClr val="00ACC3"/>
                </a:solidFill>
                <a:latin typeface="微軟正黑體" panose="020B0604030504040204" pitchFamily="34" charset="-120"/>
                <a:ea typeface="微軟正黑體" panose="020B0604030504040204" pitchFamily="34" charset="-120"/>
                <a:sym typeface="Arial"/>
              </a:endParaRPr>
            </a:p>
            <a:p>
              <a:pPr algn="ctr">
                <a:spcBef>
                  <a:spcPts val="0"/>
                </a:spcBef>
                <a:buFont typeface="Varela Round"/>
                <a:buNone/>
              </a:pPr>
              <a:r>
                <a:rPr lang="zh-TW" altLang="en-US" dirty="0" smtClean="0">
                  <a:latin typeface="微軟正黑體" panose="020B0604030504040204" pitchFamily="34" charset="-120"/>
                  <a:ea typeface="微軟正黑體" panose="020B0604030504040204" pitchFamily="34" charset="-120"/>
                  <a:sym typeface="Arial"/>
                </a:rPr>
                <a:t>線上智慧管理</a:t>
              </a:r>
              <a:endParaRPr lang="en" dirty="0">
                <a:latin typeface="微軟正黑體" panose="020B0604030504040204" pitchFamily="34" charset="-120"/>
                <a:ea typeface="微軟正黑體" panose="020B0604030504040204" pitchFamily="34" charset="-120"/>
                <a:sym typeface="Arial"/>
              </a:endParaRPr>
            </a:p>
          </p:txBody>
        </p:sp>
        <p:sp>
          <p:nvSpPr>
            <p:cNvPr id="21" name="橢圓 20"/>
            <p:cNvSpPr/>
            <p:nvPr/>
          </p:nvSpPr>
          <p:spPr>
            <a:xfrm>
              <a:off x="5940152" y="699542"/>
              <a:ext cx="2160240" cy="2160240"/>
            </a:xfrm>
            <a:prstGeom prst="ellipse">
              <a:avLst/>
            </a:prstGeom>
            <a:noFill/>
            <a:ln w="12700">
              <a:solidFill>
                <a:srgbClr val="33CC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 name="群組 4"/>
          <p:cNvGrpSpPr/>
          <p:nvPr/>
        </p:nvGrpSpPr>
        <p:grpSpPr>
          <a:xfrm>
            <a:off x="6444208" y="2715766"/>
            <a:ext cx="2592288" cy="2016224"/>
            <a:chOff x="6372200" y="2715766"/>
            <a:chExt cx="2592288" cy="2016224"/>
          </a:xfrm>
        </p:grpSpPr>
        <p:sp>
          <p:nvSpPr>
            <p:cNvPr id="14" name="Shape 225"/>
            <p:cNvSpPr txBox="1">
              <a:spLocks/>
            </p:cNvSpPr>
            <p:nvPr/>
          </p:nvSpPr>
          <p:spPr>
            <a:xfrm>
              <a:off x="6372200" y="3219822"/>
              <a:ext cx="2592288" cy="6480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1pPr>
              <a:lvl2pPr marR="0" lvl="1"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2pPr>
              <a:lvl3pPr marR="0" lvl="2" algn="l" rtl="0">
                <a:lnSpc>
                  <a:spcPct val="100000"/>
                </a:lnSpc>
                <a:spcBef>
                  <a:spcPts val="48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3pPr>
              <a:lvl4pPr marR="0" lvl="3"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4pPr>
              <a:lvl5pPr marR="0" lvl="4"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5pPr>
              <a:lvl6pPr marR="0" lvl="5"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6pPr>
              <a:lvl7pPr marR="0" lvl="6"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7pPr>
              <a:lvl8pPr marR="0" lvl="7"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8pPr>
              <a:lvl9pPr marR="0" lvl="8" algn="l" rtl="0">
                <a:lnSpc>
                  <a:spcPct val="100000"/>
                </a:lnSpc>
                <a:spcBef>
                  <a:spcPts val="36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9pPr>
            </a:lstStyle>
            <a:p>
              <a:pPr algn="ctr">
                <a:spcBef>
                  <a:spcPts val="0"/>
                </a:spcBef>
                <a:buFont typeface="Varela Round"/>
                <a:buNone/>
              </a:pPr>
              <a:r>
                <a:rPr lang="zh-TW" altLang="en-US" dirty="0" smtClean="0">
                  <a:solidFill>
                    <a:srgbClr val="FF0066"/>
                  </a:solidFill>
                  <a:latin typeface="微軟正黑體" panose="020B0604030504040204" pitchFamily="34" charset="-120"/>
                  <a:ea typeface="微軟正黑體" panose="020B0604030504040204" pitchFamily="34" charset="-120"/>
                  <a:sym typeface="Arial"/>
                </a:rPr>
                <a:t>店鋪總管</a:t>
              </a:r>
              <a:endParaRPr lang="en-US" altLang="zh-TW" dirty="0" smtClean="0">
                <a:solidFill>
                  <a:srgbClr val="FF0066"/>
                </a:solidFill>
                <a:latin typeface="微軟正黑體" panose="020B0604030504040204" pitchFamily="34" charset="-120"/>
                <a:ea typeface="微軟正黑體" panose="020B0604030504040204" pitchFamily="34" charset="-120"/>
                <a:sym typeface="Arial"/>
              </a:endParaRPr>
            </a:p>
            <a:p>
              <a:pPr algn="ctr">
                <a:spcBef>
                  <a:spcPts val="0"/>
                </a:spcBef>
                <a:buFont typeface="Varela Round"/>
                <a:buNone/>
              </a:pPr>
              <a:r>
                <a:rPr lang="zh-TW" altLang="en-US" dirty="0" smtClean="0">
                  <a:latin typeface="微軟正黑體" panose="020B0604030504040204" pitchFamily="34" charset="-120"/>
                  <a:ea typeface="微軟正黑體" panose="020B0604030504040204" pitchFamily="34" charset="-120"/>
                  <a:sym typeface="Arial"/>
                </a:rPr>
                <a:t>營運智慧管理</a:t>
              </a:r>
              <a:endParaRPr lang="en" dirty="0">
                <a:latin typeface="微軟正黑體" panose="020B0604030504040204" pitchFamily="34" charset="-120"/>
                <a:ea typeface="微軟正黑體" panose="020B0604030504040204" pitchFamily="34" charset="-120"/>
                <a:sym typeface="Arial"/>
              </a:endParaRPr>
            </a:p>
          </p:txBody>
        </p:sp>
        <p:sp>
          <p:nvSpPr>
            <p:cNvPr id="23" name="橢圓 22"/>
            <p:cNvSpPr/>
            <p:nvPr/>
          </p:nvSpPr>
          <p:spPr>
            <a:xfrm>
              <a:off x="6660232" y="2715766"/>
              <a:ext cx="2016224" cy="2016224"/>
            </a:xfrm>
            <a:prstGeom prst="ellipse">
              <a:avLst/>
            </a:prstGeom>
            <a:noFill/>
            <a:ln w="127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6" name="Shape 208"/>
          <p:cNvSpPr txBox="1"/>
          <p:nvPr/>
        </p:nvSpPr>
        <p:spPr>
          <a:xfrm>
            <a:off x="1331640" y="-426862"/>
            <a:ext cx="2975400" cy="1990500"/>
          </a:xfrm>
          <a:prstGeom prst="rect">
            <a:avLst/>
          </a:prstGeom>
          <a:noFill/>
          <a:ln>
            <a:noFill/>
          </a:ln>
        </p:spPr>
        <p:txBody>
          <a:bodyPr lIns="91425" tIns="91425" rIns="91425" bIns="91425" anchor="b" anchorCtr="0">
            <a:noAutofit/>
          </a:bodyPr>
          <a:lstStyle/>
          <a:p>
            <a:pPr lvl="0" algn="ctr" rtl="0">
              <a:spcBef>
                <a:spcPts val="0"/>
              </a:spcBef>
              <a:buNone/>
            </a:pPr>
            <a:r>
              <a:rPr lang="en" sz="9600" b="1" dirty="0" smtClean="0">
                <a:solidFill>
                  <a:srgbClr val="FF0066"/>
                </a:solidFill>
                <a:latin typeface="Varela Round"/>
                <a:ea typeface="Varela Round"/>
                <a:cs typeface="Varela Round"/>
                <a:sym typeface="Varela Round"/>
              </a:rPr>
              <a:t>2</a:t>
            </a:r>
            <a:endParaRPr lang="en" sz="9600" b="1" dirty="0">
              <a:solidFill>
                <a:srgbClr val="FF0066"/>
              </a:solidFill>
              <a:latin typeface="Varela Round"/>
              <a:ea typeface="Varela Round"/>
              <a:cs typeface="Varela Round"/>
              <a:sym typeface="Varela Round"/>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 name="標題 17"/>
          <p:cNvSpPr txBox="1">
            <a:spLocks/>
          </p:cNvSpPr>
          <p:nvPr/>
        </p:nvSpPr>
        <p:spPr>
          <a:xfrm>
            <a:off x="1691680" y="2002975"/>
            <a:ext cx="5596499" cy="11597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defRPr>
            </a:lvl1pPr>
          </a:lstStyle>
          <a:p>
            <a:pPr lvl="0" algn="ctr"/>
            <a:r>
              <a:rPr lang="zh-TW" altLang="en-US" sz="6500" b="1" dirty="0" smtClean="0">
                <a:solidFill>
                  <a:srgbClr val="FF6600"/>
                </a:solidFill>
              </a:rPr>
              <a:t>消  費  者</a:t>
            </a:r>
            <a:endParaRPr lang="en-US" altLang="zh-TW" sz="6500" b="1" dirty="0">
              <a:solidFill>
                <a:srgbClr val="FF6600"/>
              </a:solidFill>
            </a:endParaRPr>
          </a:p>
        </p:txBody>
      </p:sp>
      <p:sp>
        <p:nvSpPr>
          <p:cNvPr id="5" name="副標題 2"/>
          <p:cNvSpPr txBox="1">
            <a:spLocks/>
          </p:cNvSpPr>
          <p:nvPr/>
        </p:nvSpPr>
        <p:spPr>
          <a:xfrm>
            <a:off x="899592" y="3155103"/>
            <a:ext cx="7200800" cy="78479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1pPr>
            <a:lvl2pPr marR="0" lvl="1" algn="ctr" rtl="0">
              <a:lnSpc>
                <a:spcPct val="100000"/>
              </a:lnSpc>
              <a:spcBef>
                <a:spcPts val="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2pPr>
            <a:lvl3pPr marR="0" lvl="2" algn="ctr" rtl="0">
              <a:lnSpc>
                <a:spcPct val="100000"/>
              </a:lnSpc>
              <a:spcBef>
                <a:spcPts val="0"/>
              </a:spcBef>
              <a:spcAft>
                <a:spcPts val="0"/>
              </a:spcAft>
              <a:buClr>
                <a:srgbClr val="A1BECC"/>
              </a:buClr>
              <a:buSzPct val="100000"/>
              <a:buFont typeface="Varela Round"/>
              <a:buChar char="￮"/>
              <a:defRPr sz="2400" b="0" i="0" u="none" strike="noStrike" cap="none">
                <a:solidFill>
                  <a:srgbClr val="617A86"/>
                </a:solidFill>
                <a:latin typeface="Varela Round"/>
                <a:ea typeface="Varela Round"/>
                <a:cs typeface="Varela Round"/>
                <a:sym typeface="Varela Round"/>
              </a:defRPr>
            </a:lvl3pPr>
            <a:lvl4pPr marR="0" lvl="3"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4pPr>
            <a:lvl5pPr marR="0" lvl="4"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5pPr>
            <a:lvl6pPr marR="0" lvl="5"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6pPr>
            <a:lvl7pPr marR="0" lvl="6"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7pPr>
            <a:lvl8pPr marR="0" lvl="7"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8pPr>
            <a:lvl9pPr marR="0" lvl="8" algn="ctr" rtl="0">
              <a:lnSpc>
                <a:spcPct val="100000"/>
              </a:lnSpc>
              <a:spcBef>
                <a:spcPts val="0"/>
              </a:spcBef>
              <a:spcAft>
                <a:spcPts val="0"/>
              </a:spcAft>
              <a:buClr>
                <a:srgbClr val="A1BECC"/>
              </a:buClr>
              <a:buSzPct val="100000"/>
              <a:buFont typeface="Varela Round"/>
              <a:buNone/>
              <a:defRPr sz="2400" b="0" i="0" u="none" strike="noStrike" cap="none">
                <a:solidFill>
                  <a:srgbClr val="617A86"/>
                </a:solidFill>
                <a:latin typeface="Varela Round"/>
                <a:ea typeface="Varela Round"/>
                <a:cs typeface="Varela Round"/>
                <a:sym typeface="Varela Round"/>
              </a:defRPr>
            </a:lvl9pPr>
          </a:lstStyle>
          <a:p>
            <a:pPr lvl="0">
              <a:buNone/>
            </a:pPr>
            <a:r>
              <a:rPr lang="zh-TW" altLang="en-US" sz="5000" dirty="0">
                <a:latin typeface="微軟正黑體" panose="020B0604030504040204" pitchFamily="34" charset="-120"/>
                <a:ea typeface="微軟正黑體" panose="020B0604030504040204" pitchFamily="34" charset="-120"/>
                <a:sym typeface="Arial"/>
              </a:rPr>
              <a:t>手機智慧點餐</a:t>
            </a:r>
            <a:endParaRPr lang="en" altLang="zh-TW" sz="5000" dirty="0">
              <a:latin typeface="微軟正黑體" panose="020B0604030504040204" pitchFamily="34" charset="-120"/>
              <a:ea typeface="微軟正黑體" panose="020B0604030504040204" pitchFamily="34" charset="-120"/>
              <a:sym typeface="Arial"/>
            </a:endParaRPr>
          </a:p>
        </p:txBody>
      </p:sp>
    </p:spTree>
    <p:extLst>
      <p:ext uri="{BB962C8B-B14F-4D97-AF65-F5344CB8AC3E}">
        <p14:creationId xmlns:p14="http://schemas.microsoft.com/office/powerpoint/2010/main" val="4626486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5076056" y="2211710"/>
            <a:ext cx="4067944" cy="2931790"/>
          </a:xfrm>
          <a:prstGeom prst="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611560"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我的</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訂單</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矩形 3"/>
          <p:cNvSpPr/>
          <p:nvPr/>
        </p:nvSpPr>
        <p:spPr>
          <a:xfrm>
            <a:off x="1565435" y="915566"/>
            <a:ext cx="952543"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我</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的會員卡</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 name="矩形 4"/>
          <p:cNvSpPr/>
          <p:nvPr/>
        </p:nvSpPr>
        <p:spPr>
          <a:xfrm>
            <a:off x="2625990"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我</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的排隊</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 name="矩形 5"/>
          <p:cNvSpPr/>
          <p:nvPr/>
        </p:nvSpPr>
        <p:spPr>
          <a:xfrm>
            <a:off x="3580402"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我</a:t>
            </a:r>
            <a:r>
              <a:rPr lang="zh-TW" altLang="en-US" sz="1000" dirty="0" smtClean="0">
                <a:solidFill>
                  <a:schemeClr val="bg1">
                    <a:lumMod val="50000"/>
                  </a:schemeClr>
                </a:solidFill>
                <a:latin typeface="微軟正黑體" panose="020B0604030504040204" pitchFamily="34" charset="-120"/>
                <a:ea typeface="微軟正黑體" panose="020B0604030504040204" pitchFamily="34" charset="-120"/>
              </a:rPr>
              <a:t>的優惠券</a:t>
            </a:r>
            <a:endParaRPr lang="zh-TW" altLang="en-US" sz="10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7" name="矩形 6"/>
          <p:cNvSpPr/>
          <p:nvPr/>
        </p:nvSpPr>
        <p:spPr>
          <a:xfrm>
            <a:off x="4550801"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促銷活動</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8" name="矩形 7"/>
          <p:cNvSpPr/>
          <p:nvPr/>
        </p:nvSpPr>
        <p:spPr>
          <a:xfrm>
            <a:off x="5487173"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地址管理</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9" name="矩形 8"/>
          <p:cNvSpPr/>
          <p:nvPr/>
        </p:nvSpPr>
        <p:spPr>
          <a:xfrm>
            <a:off x="6421265" y="915566"/>
            <a:ext cx="1130547"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我擁有的道具</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7668344" y="91556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我的消息</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2895729" y="1528"/>
            <a:ext cx="3044423" cy="553998"/>
          </a:xfrm>
          <a:prstGeom prst="rect">
            <a:avLst/>
          </a:prstGeom>
          <a:noFill/>
        </p:spPr>
        <p:txBody>
          <a:bodyPr wrap="none" rtlCol="0">
            <a:spAutoFit/>
          </a:bodyPr>
          <a:lstStyle/>
          <a:p>
            <a:r>
              <a:rPr lang="zh-TW" altLang="en-US" sz="3000" dirty="0">
                <a:solidFill>
                  <a:srgbClr val="FF0066"/>
                </a:solidFill>
                <a:latin typeface="微軟正黑體" panose="020B0604030504040204" pitchFamily="34" charset="-120"/>
                <a:ea typeface="微軟正黑體" panose="020B0604030504040204" pitchFamily="34" charset="-120"/>
                <a:cs typeface="+mn-cs"/>
              </a:rPr>
              <a:t>二維火</a:t>
            </a:r>
            <a:r>
              <a:rPr lang="en-US" altLang="zh-TW" sz="3000" dirty="0">
                <a:solidFill>
                  <a:srgbClr val="FF0066"/>
                </a:solidFill>
                <a:latin typeface="微軟正黑體" panose="020B0604030504040204" pitchFamily="34" charset="-120"/>
                <a:ea typeface="微軟正黑體" panose="020B0604030504040204" pitchFamily="34" charset="-120"/>
                <a:cs typeface="+mn-cs"/>
              </a:rPr>
              <a:t>-</a:t>
            </a:r>
            <a:r>
              <a:rPr lang="zh-TW" altLang="en-US" sz="3000" dirty="0">
                <a:solidFill>
                  <a:srgbClr val="FF0066"/>
                </a:solidFill>
                <a:latin typeface="微軟正黑體" panose="020B0604030504040204" pitchFamily="34" charset="-120"/>
                <a:ea typeface="微軟正黑體" panose="020B0604030504040204" pitchFamily="34" charset="-120"/>
                <a:cs typeface="+mn-cs"/>
              </a:rPr>
              <a:t>功能清單</a:t>
            </a:r>
          </a:p>
        </p:txBody>
      </p:sp>
      <p:sp>
        <p:nvSpPr>
          <p:cNvPr id="12" name="文字方塊 11"/>
          <p:cNvSpPr txBox="1"/>
          <p:nvPr/>
        </p:nvSpPr>
        <p:spPr>
          <a:xfrm>
            <a:off x="1477450" y="2211710"/>
            <a:ext cx="2734510" cy="101566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defPPr marR="0" lvl="0" algn="l" rtl="0">
              <a:lnSpc>
                <a:spcPct val="100000"/>
              </a:lnSpc>
              <a:spcBef>
                <a:spcPts val="0"/>
              </a:spcBef>
              <a:spcAft>
                <a:spcPts val="0"/>
              </a:spcAft>
            </a:defPPr>
            <a:lvl1pPr algn="ctr">
              <a:defRPr sz="1200">
                <a:solidFill>
                  <a:schemeClr val="bg1">
                    <a:lumMod val="50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dirty="0">
                <a:solidFill>
                  <a:srgbClr val="FF0066"/>
                </a:solidFill>
              </a:rPr>
              <a:t>個人資訊</a:t>
            </a:r>
            <a:endParaRPr lang="en-US" altLang="zh-TW" dirty="0">
              <a:solidFill>
                <a:srgbClr val="FF0066"/>
              </a:solidFill>
            </a:endParaRPr>
          </a:p>
          <a:p>
            <a:pPr algn="l"/>
            <a:r>
              <a:rPr lang="zh-TW" altLang="en-US" dirty="0"/>
              <a:t>手   機 </a:t>
            </a:r>
            <a:r>
              <a:rPr lang="en-US" altLang="zh-TW" dirty="0"/>
              <a:t>:</a:t>
            </a:r>
            <a:r>
              <a:rPr lang="zh-TW" altLang="en-US" dirty="0"/>
              <a:t>         </a:t>
            </a:r>
            <a:r>
              <a:rPr lang="zh-TW" altLang="en-US" dirty="0" smtClean="0"/>
              <a:t>    </a:t>
            </a:r>
            <a:r>
              <a:rPr lang="zh-TW" altLang="en-US" dirty="0" smtClean="0">
                <a:solidFill>
                  <a:schemeClr val="bg1">
                    <a:lumMod val="75000"/>
                  </a:schemeClr>
                </a:solidFill>
              </a:rPr>
              <a:t> </a:t>
            </a:r>
            <a:r>
              <a:rPr lang="en-US" altLang="zh-TW" dirty="0" smtClean="0">
                <a:solidFill>
                  <a:schemeClr val="bg1">
                    <a:lumMod val="75000"/>
                  </a:schemeClr>
                </a:solidFill>
              </a:rPr>
              <a:t>0989-123-456</a:t>
            </a:r>
            <a:r>
              <a:rPr lang="zh-TW" altLang="en-US" dirty="0" smtClean="0">
                <a:solidFill>
                  <a:schemeClr val="bg1">
                    <a:lumMod val="75000"/>
                  </a:schemeClr>
                </a:solidFill>
              </a:rPr>
              <a:t> </a:t>
            </a:r>
            <a:r>
              <a:rPr lang="zh-TW" altLang="en-US" dirty="0" smtClean="0"/>
              <a:t>修改 </a:t>
            </a:r>
            <a:r>
              <a:rPr lang="en-US" altLang="zh-TW" dirty="0" smtClean="0">
                <a:solidFill>
                  <a:srgbClr val="FF0066"/>
                </a:solidFill>
              </a:rPr>
              <a:t>&gt;</a:t>
            </a:r>
            <a:endParaRPr lang="en-US" altLang="zh-TW" dirty="0">
              <a:solidFill>
                <a:srgbClr val="FF0066"/>
              </a:solidFill>
            </a:endParaRPr>
          </a:p>
          <a:p>
            <a:pPr algn="l"/>
            <a:r>
              <a:rPr lang="zh-TW" altLang="en-US" dirty="0"/>
              <a:t>生    日</a:t>
            </a:r>
            <a:r>
              <a:rPr lang="en-US" altLang="zh-TW" dirty="0"/>
              <a:t>:</a:t>
            </a:r>
            <a:r>
              <a:rPr lang="zh-TW" altLang="en-US" dirty="0"/>
              <a:t>                 </a:t>
            </a:r>
            <a:r>
              <a:rPr lang="zh-TW" altLang="en-US" dirty="0" smtClean="0"/>
              <a:t>    請</a:t>
            </a:r>
            <a:r>
              <a:rPr lang="zh-TW" altLang="en-US" dirty="0"/>
              <a:t>設置您的</a:t>
            </a:r>
            <a:r>
              <a:rPr lang="zh-TW" altLang="en-US" dirty="0" smtClean="0"/>
              <a:t>生日 </a:t>
            </a:r>
            <a:r>
              <a:rPr lang="en-US" altLang="zh-TW" dirty="0" smtClean="0">
                <a:solidFill>
                  <a:srgbClr val="FF0066"/>
                </a:solidFill>
              </a:rPr>
              <a:t>&gt;</a:t>
            </a:r>
            <a:endParaRPr lang="en-US" altLang="zh-TW" dirty="0">
              <a:solidFill>
                <a:srgbClr val="FF0066"/>
              </a:solidFill>
            </a:endParaRPr>
          </a:p>
          <a:p>
            <a:pPr algn="l"/>
            <a:r>
              <a:rPr lang="zh-TW" altLang="en-US" dirty="0"/>
              <a:t>紀念日</a:t>
            </a:r>
            <a:r>
              <a:rPr lang="en-US" altLang="zh-TW" dirty="0"/>
              <a:t>:</a:t>
            </a:r>
            <a:r>
              <a:rPr lang="zh-TW" altLang="en-US" dirty="0"/>
              <a:t>               </a:t>
            </a:r>
            <a:r>
              <a:rPr lang="zh-TW" altLang="en-US" dirty="0" smtClean="0"/>
              <a:t>  請</a:t>
            </a:r>
            <a:r>
              <a:rPr lang="zh-TW" altLang="en-US" dirty="0"/>
              <a:t>設置您的</a:t>
            </a:r>
            <a:r>
              <a:rPr lang="zh-TW" altLang="en-US" dirty="0" smtClean="0"/>
              <a:t>紀念日 </a:t>
            </a:r>
            <a:r>
              <a:rPr lang="en-US" altLang="zh-TW" dirty="0" smtClean="0">
                <a:solidFill>
                  <a:srgbClr val="FF0066"/>
                </a:solidFill>
              </a:rPr>
              <a:t>&gt;</a:t>
            </a:r>
            <a:endParaRPr lang="en-US" altLang="zh-TW" dirty="0">
              <a:solidFill>
                <a:srgbClr val="FF0066"/>
              </a:solidFill>
            </a:endParaRPr>
          </a:p>
          <a:p>
            <a:pPr algn="l"/>
            <a:r>
              <a:rPr lang="zh-TW" altLang="en-US" dirty="0"/>
              <a:t>我的偏好口味                        </a:t>
            </a:r>
            <a:r>
              <a:rPr lang="zh-TW" altLang="en-US" dirty="0" smtClean="0"/>
              <a:t>  未設置 </a:t>
            </a:r>
            <a:r>
              <a:rPr lang="en-US" altLang="zh-TW" dirty="0" smtClean="0">
                <a:solidFill>
                  <a:srgbClr val="FF0066"/>
                </a:solidFill>
              </a:rPr>
              <a:t>&gt;</a:t>
            </a:r>
            <a:endParaRPr lang="zh-TW" altLang="en-US" dirty="0">
              <a:solidFill>
                <a:srgbClr val="FF0066"/>
              </a:solidFill>
            </a:endParaRPr>
          </a:p>
        </p:txBody>
      </p:sp>
      <p:grpSp>
        <p:nvGrpSpPr>
          <p:cNvPr id="15" name="群組 14"/>
          <p:cNvGrpSpPr/>
          <p:nvPr/>
        </p:nvGrpSpPr>
        <p:grpSpPr>
          <a:xfrm>
            <a:off x="1487798" y="3435846"/>
            <a:ext cx="2724162" cy="1637618"/>
            <a:chOff x="768465" y="2633066"/>
            <a:chExt cx="2724162" cy="1358728"/>
          </a:xfrm>
        </p:grpSpPr>
        <p:sp>
          <p:nvSpPr>
            <p:cNvPr id="13" name="文字方塊 12"/>
            <p:cNvSpPr txBox="1"/>
            <p:nvPr/>
          </p:nvSpPr>
          <p:spPr>
            <a:xfrm>
              <a:off x="768465" y="2633066"/>
              <a:ext cx="2724162" cy="113515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defPPr marR="0" lvl="0" algn="l" rtl="0">
                <a:lnSpc>
                  <a:spcPct val="100000"/>
                </a:lnSpc>
                <a:spcBef>
                  <a:spcPts val="0"/>
                </a:spcBef>
                <a:spcAft>
                  <a:spcPts val="0"/>
                </a:spcAft>
                <a:defRPr/>
              </a:defPPr>
              <a:lvl1pPr algn="ctr">
                <a:defRPr sz="1200">
                  <a:solidFill>
                    <a:srgbClr val="FF0066"/>
                  </a:solidFill>
                  <a:latin typeface="微軟正黑體" panose="020B0604030504040204" pitchFamily="34" charset="-120"/>
                  <a:ea typeface="微軟正黑體" panose="020B0604030504040204" pitchFamily="34" charset="-120"/>
                </a:defRPr>
              </a:lvl1pPr>
            </a:lstStyle>
            <a:p>
              <a:pPr>
                <a:lnSpc>
                  <a:spcPct val="150000"/>
                </a:lnSpc>
              </a:pPr>
              <a:r>
                <a:rPr lang="zh-TW" altLang="en-US" dirty="0"/>
                <a:t>設   置</a:t>
              </a:r>
              <a:endParaRPr lang="en-US" altLang="zh-TW" dirty="0"/>
            </a:p>
            <a:p>
              <a:pPr algn="l">
                <a:lnSpc>
                  <a:spcPct val="150000"/>
                </a:lnSpc>
              </a:pPr>
              <a:r>
                <a:rPr lang="zh-TW" altLang="en-US" dirty="0">
                  <a:solidFill>
                    <a:schemeClr val="bg1">
                      <a:lumMod val="50000"/>
                    </a:schemeClr>
                  </a:solidFill>
                </a:rPr>
                <a:t>清除暫</a:t>
              </a:r>
              <a:r>
                <a:rPr lang="zh-TW" altLang="en-US" dirty="0" smtClean="0">
                  <a:solidFill>
                    <a:schemeClr val="bg1">
                      <a:lumMod val="50000"/>
                    </a:schemeClr>
                  </a:solidFill>
                </a:rPr>
                <a:t>存                                             </a:t>
              </a:r>
              <a:r>
                <a:rPr lang="en-US" altLang="zh-TW" dirty="0" smtClean="0">
                  <a:solidFill>
                    <a:schemeClr val="bg1">
                      <a:lumMod val="50000"/>
                    </a:schemeClr>
                  </a:solidFill>
                </a:rPr>
                <a:t>&gt;</a:t>
              </a:r>
              <a:endParaRPr lang="en-US" altLang="zh-TW" dirty="0">
                <a:solidFill>
                  <a:schemeClr val="bg1">
                    <a:lumMod val="50000"/>
                  </a:schemeClr>
                </a:solidFill>
              </a:endParaRPr>
            </a:p>
            <a:p>
              <a:pPr algn="l">
                <a:lnSpc>
                  <a:spcPct val="150000"/>
                </a:lnSpc>
              </a:pPr>
              <a:r>
                <a:rPr lang="zh-TW" altLang="en-US" dirty="0">
                  <a:solidFill>
                    <a:schemeClr val="bg1">
                      <a:lumMod val="50000"/>
                    </a:schemeClr>
                  </a:solidFill>
                </a:rPr>
                <a:t>意見</a:t>
              </a:r>
              <a:r>
                <a:rPr lang="zh-TW" altLang="en-US" dirty="0" smtClean="0">
                  <a:solidFill>
                    <a:schemeClr val="bg1">
                      <a:lumMod val="50000"/>
                    </a:schemeClr>
                  </a:solidFill>
                </a:rPr>
                <a:t>回饋                                             </a:t>
              </a:r>
              <a:r>
                <a:rPr lang="en-US" altLang="zh-TW" dirty="0" smtClean="0">
                  <a:solidFill>
                    <a:schemeClr val="bg1">
                      <a:lumMod val="50000"/>
                    </a:schemeClr>
                  </a:solidFill>
                </a:rPr>
                <a:t>&gt;</a:t>
              </a:r>
            </a:p>
            <a:p>
              <a:pPr algn="l">
                <a:lnSpc>
                  <a:spcPct val="150000"/>
                </a:lnSpc>
              </a:pPr>
              <a:endParaRPr lang="en-US" altLang="zh-TW" dirty="0">
                <a:solidFill>
                  <a:schemeClr val="bg1">
                    <a:lumMod val="50000"/>
                  </a:schemeClr>
                </a:solidFill>
              </a:endParaRPr>
            </a:p>
            <a:p>
              <a:pPr algn="l">
                <a:lnSpc>
                  <a:spcPct val="150000"/>
                </a:lnSpc>
              </a:pPr>
              <a:r>
                <a:rPr lang="zh-TW" altLang="en-US" dirty="0">
                  <a:solidFill>
                    <a:schemeClr val="bg1">
                      <a:lumMod val="50000"/>
                    </a:schemeClr>
                  </a:solidFill>
                </a:rPr>
                <a:t>關於</a:t>
              </a:r>
              <a:r>
                <a:rPr lang="zh-TW" altLang="en-US" dirty="0" smtClean="0">
                  <a:solidFill>
                    <a:schemeClr val="bg1">
                      <a:lumMod val="50000"/>
                    </a:schemeClr>
                  </a:solidFill>
                </a:rPr>
                <a:t>我們                                             </a:t>
              </a:r>
              <a:r>
                <a:rPr lang="en-US" altLang="zh-TW" dirty="0" smtClean="0">
                  <a:solidFill>
                    <a:schemeClr val="bg1">
                      <a:lumMod val="50000"/>
                    </a:schemeClr>
                  </a:solidFill>
                </a:rPr>
                <a:t>&gt;</a:t>
              </a:r>
              <a:endParaRPr lang="en-US" altLang="zh-TW" dirty="0" smtClean="0"/>
            </a:p>
          </p:txBody>
        </p:sp>
        <p:sp>
          <p:nvSpPr>
            <p:cNvPr id="14" name="矩形 13"/>
            <p:cNvSpPr/>
            <p:nvPr/>
          </p:nvSpPr>
          <p:spPr>
            <a:xfrm>
              <a:off x="769212" y="3768219"/>
              <a:ext cx="2723415" cy="223575"/>
            </a:xfrm>
            <a:prstGeom prst="rect">
              <a:avLst/>
            </a:prstGeom>
            <a:solidFill>
              <a:srgbClr val="FF0066"/>
            </a:solidFill>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solidFill>
                  <a:latin typeface="微軟正黑體" panose="020B0604030504040204" pitchFamily="34" charset="-120"/>
                  <a:ea typeface="微軟正黑體" panose="020B0604030504040204" pitchFamily="34" charset="-120"/>
                </a:rPr>
                <a:t>登  出</a:t>
              </a:r>
            </a:p>
          </p:txBody>
        </p:sp>
      </p:grpSp>
      <p:sp>
        <p:nvSpPr>
          <p:cNvPr id="16" name="矩形 15"/>
          <p:cNvSpPr/>
          <p:nvPr/>
        </p:nvSpPr>
        <p:spPr>
          <a:xfrm>
            <a:off x="77323" y="915566"/>
            <a:ext cx="462229"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800" dirty="0" smtClean="0">
                <a:solidFill>
                  <a:srgbClr val="FF0066"/>
                </a:solidFill>
                <a:latin typeface="微軟正黑體" panose="020B0604030504040204" pitchFamily="34" charset="-120"/>
                <a:ea typeface="微軟正黑體" panose="020B0604030504040204" pitchFamily="34" charset="-120"/>
              </a:rPr>
              <a:t>個人</a:t>
            </a:r>
            <a:endParaRPr lang="en-US" altLang="zh-TW" sz="800" dirty="0" smtClean="0">
              <a:solidFill>
                <a:srgbClr val="FF0066"/>
              </a:solidFill>
              <a:latin typeface="微軟正黑體" panose="020B0604030504040204" pitchFamily="34" charset="-120"/>
              <a:ea typeface="微軟正黑體" panose="020B0604030504040204" pitchFamily="34" charset="-120"/>
            </a:endParaRPr>
          </a:p>
          <a:p>
            <a:pPr algn="ctr"/>
            <a:r>
              <a:rPr lang="zh-TW" altLang="en-US" sz="800" dirty="0" smtClean="0">
                <a:solidFill>
                  <a:srgbClr val="FF0066"/>
                </a:solidFill>
                <a:latin typeface="微軟正黑體" panose="020B0604030504040204" pitchFamily="34" charset="-120"/>
                <a:ea typeface="微軟正黑體" panose="020B0604030504040204" pitchFamily="34" charset="-120"/>
              </a:rPr>
              <a:t>資訊</a:t>
            </a:r>
            <a:endParaRPr lang="en-US" altLang="zh-TW" sz="800" dirty="0">
              <a:solidFill>
                <a:srgbClr val="FF0066"/>
              </a:solidFill>
              <a:latin typeface="微軟正黑體" panose="020B0604030504040204" pitchFamily="34" charset="-120"/>
              <a:ea typeface="微軟正黑體" panose="020B0604030504040204" pitchFamily="34" charset="-120"/>
            </a:endParaRPr>
          </a:p>
        </p:txBody>
      </p:sp>
      <p:sp>
        <p:nvSpPr>
          <p:cNvPr id="17" name="矩形 16"/>
          <p:cNvSpPr/>
          <p:nvPr/>
        </p:nvSpPr>
        <p:spPr>
          <a:xfrm>
            <a:off x="8617529" y="915566"/>
            <a:ext cx="490975"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000" dirty="0">
                <a:solidFill>
                  <a:srgbClr val="FF0066"/>
                </a:solidFill>
                <a:latin typeface="微軟正黑體" panose="020B0604030504040204" pitchFamily="34" charset="-120"/>
                <a:ea typeface="微軟正黑體" panose="020B0604030504040204" pitchFamily="34" charset="-120"/>
              </a:rPr>
              <a:t>設 </a:t>
            </a:r>
            <a:r>
              <a:rPr lang="zh-TW" altLang="en-US" sz="1000" dirty="0" smtClean="0">
                <a:solidFill>
                  <a:srgbClr val="FF0066"/>
                </a:solidFill>
                <a:latin typeface="微軟正黑體" panose="020B0604030504040204" pitchFamily="34" charset="-120"/>
                <a:ea typeface="微軟正黑體" panose="020B0604030504040204" pitchFamily="34" charset="-120"/>
              </a:rPr>
              <a:t>置</a:t>
            </a:r>
            <a:endParaRPr lang="en-US" altLang="zh-TW" sz="1000" dirty="0">
              <a:solidFill>
                <a:srgbClr val="FF0066"/>
              </a:solidFill>
              <a:latin typeface="微軟正黑體" panose="020B0604030504040204" pitchFamily="34" charset="-120"/>
              <a:ea typeface="微軟正黑體" panose="020B0604030504040204" pitchFamily="34" charset="-120"/>
            </a:endParaRPr>
          </a:p>
        </p:txBody>
      </p:sp>
      <p:sp>
        <p:nvSpPr>
          <p:cNvPr id="18" name="矩形 17"/>
          <p:cNvSpPr/>
          <p:nvPr/>
        </p:nvSpPr>
        <p:spPr>
          <a:xfrm>
            <a:off x="5487173" y="1289697"/>
            <a:ext cx="864096" cy="64807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添加</a:t>
            </a:r>
            <a:endParaRPr lang="en-US" altLang="zh-TW" sz="1200" dirty="0" smtClean="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關係人及收貨資訊</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grpSp>
        <p:nvGrpSpPr>
          <p:cNvPr id="20" name="群組 19"/>
          <p:cNvGrpSpPr/>
          <p:nvPr/>
        </p:nvGrpSpPr>
        <p:grpSpPr>
          <a:xfrm>
            <a:off x="7812360" y="2571750"/>
            <a:ext cx="1215941" cy="531418"/>
            <a:chOff x="6922926" y="1546619"/>
            <a:chExt cx="1578993" cy="531418"/>
          </a:xfrm>
        </p:grpSpPr>
        <p:sp>
          <p:nvSpPr>
            <p:cNvPr id="21" name="圓角矩形 20"/>
            <p:cNvSpPr/>
            <p:nvPr/>
          </p:nvSpPr>
          <p:spPr>
            <a:xfrm>
              <a:off x="6922928" y="1546619"/>
              <a:ext cx="1578991" cy="24338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TW" altLang="en-US" sz="1000" b="1" dirty="0">
                  <a:solidFill>
                    <a:schemeClr val="bg1">
                      <a:lumMod val="50000"/>
                    </a:schemeClr>
                  </a:solidFill>
                  <a:latin typeface="微軟正黑體" panose="020B0604030504040204" pitchFamily="34" charset="-120"/>
                  <a:ea typeface="微軟正黑體" panose="020B0604030504040204" pitchFamily="34" charset="-120"/>
                </a:rPr>
                <a:t>可使用道具的店</a:t>
              </a:r>
            </a:p>
          </p:txBody>
        </p:sp>
        <p:sp>
          <p:nvSpPr>
            <p:cNvPr id="22" name="圓角矩形 21"/>
            <p:cNvSpPr/>
            <p:nvPr/>
          </p:nvSpPr>
          <p:spPr>
            <a:xfrm>
              <a:off x="6922926" y="1834651"/>
              <a:ext cx="1578991" cy="243386"/>
            </a:xfrm>
            <a:prstGeom prst="round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附近店家</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p:txBody>
        </p:sp>
      </p:grpSp>
      <p:grpSp>
        <p:nvGrpSpPr>
          <p:cNvPr id="23" name="群組 22"/>
          <p:cNvGrpSpPr/>
          <p:nvPr/>
        </p:nvGrpSpPr>
        <p:grpSpPr>
          <a:xfrm>
            <a:off x="5198025" y="2566052"/>
            <a:ext cx="2446479" cy="2376264"/>
            <a:chOff x="6886625" y="696575"/>
            <a:chExt cx="3698960" cy="2811279"/>
          </a:xfrm>
        </p:grpSpPr>
        <p:sp>
          <p:nvSpPr>
            <p:cNvPr id="24" name="圓角矩形 23"/>
            <p:cNvSpPr/>
            <p:nvPr/>
          </p:nvSpPr>
          <p:spPr>
            <a:xfrm>
              <a:off x="6886625" y="696575"/>
              <a:ext cx="3698960" cy="35580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zh-TW" altLang="en-US" sz="1000" b="1" dirty="0">
                  <a:solidFill>
                    <a:schemeClr val="bg1">
                      <a:lumMod val="50000"/>
                    </a:schemeClr>
                  </a:solidFill>
                  <a:latin typeface="微軟正黑體" panose="020B0604030504040204" pitchFamily="34" charset="-120"/>
                  <a:ea typeface="微軟正黑體" panose="020B0604030504040204" pitchFamily="34" charset="-120"/>
                </a:rPr>
                <a:t>如何獲得道具</a:t>
              </a:r>
            </a:p>
          </p:txBody>
        </p:sp>
        <p:sp>
          <p:nvSpPr>
            <p:cNvPr id="25" name="圓角矩形 24"/>
            <p:cNvSpPr/>
            <p:nvPr/>
          </p:nvSpPr>
          <p:spPr>
            <a:xfrm>
              <a:off x="6886625" y="1133065"/>
              <a:ext cx="3698960" cy="2374789"/>
            </a:xfrm>
            <a:prstGeom prst="roundRect">
              <a:avLst>
                <a:gd name="adj" fmla="val 4752"/>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直播怎麼玩</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a.</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店菜下單後按贊助，讓親友幫你湊飯錢</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b.</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分享到好友圈，親友可提供下列贊助</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(1)</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一對玫瑰 抵</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10</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元</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(2)</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一對巧克力 抵</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6</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元</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(3)</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一對棒棒糖 抵</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2</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元</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2</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小時內贊助金額前三名親友可獲得</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最佳親友</a:t>
              </a:r>
              <a:r>
                <a:rPr lang="en-US" altLang="zh-TW" sz="1000" dirty="0">
                  <a:solidFill>
                    <a:schemeClr val="bg1">
                      <a:lumMod val="50000"/>
                    </a:schemeClr>
                  </a:solidFill>
                  <a:latin typeface="微軟正黑體" panose="020B0604030504040204" pitchFamily="34" charset="-120"/>
                  <a:ea typeface="微軟正黑體" panose="020B0604030504040204" pitchFamily="34" charset="-120"/>
                </a:rPr>
                <a:t>”</a:t>
              </a: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殊榮</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*可在下次使用他店店家折抵金額</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a:p>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*結帳時將會自動折抵</a:t>
              </a:r>
              <a:endParaRPr lang="en-US" altLang="zh-TW" sz="1000" dirty="0">
                <a:solidFill>
                  <a:schemeClr val="bg1">
                    <a:lumMod val="50000"/>
                  </a:schemeClr>
                </a:solidFill>
                <a:latin typeface="微軟正黑體" panose="020B0604030504040204" pitchFamily="34" charset="-120"/>
                <a:ea typeface="微軟正黑體" panose="020B0604030504040204" pitchFamily="34" charset="-120"/>
              </a:endParaRPr>
            </a:p>
          </p:txBody>
        </p:sp>
      </p:grpSp>
      <p:sp>
        <p:nvSpPr>
          <p:cNvPr id="26" name="矩形 25"/>
          <p:cNvSpPr/>
          <p:nvPr/>
        </p:nvSpPr>
        <p:spPr>
          <a:xfrm>
            <a:off x="6421265" y="1286253"/>
            <a:ext cx="1130547"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如何</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獲取道具</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28" name="矩形 27"/>
          <p:cNvSpPr/>
          <p:nvPr/>
        </p:nvSpPr>
        <p:spPr>
          <a:xfrm>
            <a:off x="6421265" y="1645264"/>
            <a:ext cx="1130547"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000" dirty="0">
                <a:solidFill>
                  <a:schemeClr val="bg1">
                    <a:lumMod val="50000"/>
                  </a:schemeClr>
                </a:solidFill>
                <a:latin typeface="微軟正黑體" panose="020B0604030504040204" pitchFamily="34" charset="-120"/>
                <a:ea typeface="微軟正黑體" panose="020B0604030504040204" pitchFamily="34" charset="-120"/>
              </a:rPr>
              <a:t>可使用道具的店</a:t>
            </a:r>
          </a:p>
        </p:txBody>
      </p:sp>
      <p:sp>
        <p:nvSpPr>
          <p:cNvPr id="29" name="文字方塊 28"/>
          <p:cNvSpPr txBox="1"/>
          <p:nvPr/>
        </p:nvSpPr>
        <p:spPr>
          <a:xfrm>
            <a:off x="5148064" y="2222743"/>
            <a:ext cx="1635384" cy="276999"/>
          </a:xfrm>
          <a:prstGeom prst="rect">
            <a:avLst/>
          </a:prstGeom>
          <a:noFill/>
        </p:spPr>
        <p:txBody>
          <a:bodyPr wrap="none" rtlCol="0">
            <a:spAutoFit/>
          </a:bodyPr>
          <a:lstStyle/>
          <a:p>
            <a:r>
              <a:rPr lang="zh-TW" altLang="en-US" sz="1200" dirty="0">
                <a:solidFill>
                  <a:srgbClr val="FF0066"/>
                </a:solidFill>
                <a:latin typeface="微軟正黑體" panose="020B0604030504040204" pitchFamily="34" charset="-120"/>
                <a:ea typeface="微軟正黑體" panose="020B0604030504040204" pitchFamily="34" charset="-120"/>
                <a:cs typeface="+mn-cs"/>
              </a:rPr>
              <a:t>我擁有的</a:t>
            </a:r>
            <a:r>
              <a:rPr lang="zh-TW" altLang="en-US" sz="1200" dirty="0" smtClean="0">
                <a:solidFill>
                  <a:srgbClr val="FF0066"/>
                </a:solidFill>
                <a:latin typeface="微軟正黑體" panose="020B0604030504040204" pitchFamily="34" charset="-120"/>
                <a:ea typeface="微軟正黑體" panose="020B0604030504040204" pitchFamily="34" charset="-120"/>
                <a:cs typeface="+mn-cs"/>
              </a:rPr>
              <a:t>道具 </a:t>
            </a:r>
            <a:r>
              <a:rPr lang="en-US" altLang="zh-TW" sz="1200" dirty="0" smtClean="0">
                <a:solidFill>
                  <a:srgbClr val="FF0066"/>
                </a:solidFill>
                <a:latin typeface="微軟正黑體" panose="020B0604030504040204" pitchFamily="34" charset="-120"/>
                <a:ea typeface="微軟正黑體" panose="020B0604030504040204" pitchFamily="34" charset="-120"/>
                <a:cs typeface="+mn-cs"/>
              </a:rPr>
              <a:t>-</a:t>
            </a:r>
            <a:r>
              <a:rPr lang="zh-TW" altLang="en-US" sz="1200" dirty="0" smtClean="0">
                <a:solidFill>
                  <a:srgbClr val="FF0066"/>
                </a:solidFill>
                <a:latin typeface="微軟正黑體" panose="020B0604030504040204" pitchFamily="34" charset="-120"/>
                <a:ea typeface="微軟正黑體" panose="020B0604030504040204" pitchFamily="34" charset="-120"/>
                <a:cs typeface="+mn-cs"/>
              </a:rPr>
              <a:t>  </a:t>
            </a:r>
            <a:r>
              <a:rPr lang="zh-TW" altLang="en-US" sz="1200" b="1" dirty="0" smtClean="0">
                <a:solidFill>
                  <a:srgbClr val="FF0066"/>
                </a:solidFill>
                <a:latin typeface="微軟正黑體" panose="020B0604030504040204" pitchFamily="34" charset="-120"/>
                <a:ea typeface="微軟正黑體" panose="020B0604030504040204" pitchFamily="34" charset="-120"/>
                <a:cs typeface="+mn-cs"/>
              </a:rPr>
              <a:t>說 明</a:t>
            </a:r>
            <a:endParaRPr lang="zh-TW" altLang="en-US" sz="1200" b="1" dirty="0">
              <a:solidFill>
                <a:srgbClr val="FF0066"/>
              </a:solidFill>
              <a:latin typeface="微軟正黑體" panose="020B0604030504040204" pitchFamily="34" charset="-120"/>
              <a:ea typeface="微軟正黑體" panose="020B0604030504040204" pitchFamily="34" charset="-120"/>
              <a:cs typeface="+mn-cs"/>
            </a:endParaRPr>
          </a:p>
        </p:txBody>
      </p:sp>
      <p:sp>
        <p:nvSpPr>
          <p:cNvPr id="31" name="文字方塊 30"/>
          <p:cNvSpPr txBox="1"/>
          <p:nvPr/>
        </p:nvSpPr>
        <p:spPr>
          <a:xfrm>
            <a:off x="2162670" y="4227934"/>
            <a:ext cx="1329210" cy="276999"/>
          </a:xfrm>
          <a:prstGeom prst="rect">
            <a:avLst/>
          </a:prstGeom>
          <a:noFill/>
        </p:spPr>
        <p:txBody>
          <a:bodyPr wrap="none" rtlCol="0">
            <a:spAutoFit/>
          </a:bodyPr>
          <a:lstStyle/>
          <a:p>
            <a:r>
              <a:rPr lang="zh-TW" altLang="en-US" sz="1200" dirty="0" smtClean="0">
                <a:solidFill>
                  <a:schemeClr val="bg1">
                    <a:lumMod val="75000"/>
                  </a:schemeClr>
                </a:solidFill>
                <a:latin typeface="微軟正黑體" panose="020B0604030504040204" pitchFamily="34" charset="-120"/>
                <a:ea typeface="微軟正黑體" panose="020B0604030504040204" pitchFamily="34" charset="-120"/>
                <a:cs typeface="+mn-cs"/>
              </a:rPr>
              <a:t> *填寫資訊</a:t>
            </a:r>
            <a:r>
              <a:rPr lang="en-US" altLang="zh-TW" sz="1200" dirty="0">
                <a:solidFill>
                  <a:schemeClr val="bg1">
                    <a:lumMod val="75000"/>
                  </a:schemeClr>
                </a:solidFill>
                <a:latin typeface="微軟正黑體" panose="020B0604030504040204" pitchFamily="34" charset="-120"/>
                <a:ea typeface="微軟正黑體" panose="020B0604030504040204" pitchFamily="34" charset="-120"/>
                <a:cs typeface="+mn-cs"/>
              </a:rPr>
              <a:t>&gt;</a:t>
            </a:r>
            <a:r>
              <a:rPr lang="zh-TW" altLang="en-US" sz="1200" dirty="0" smtClean="0">
                <a:solidFill>
                  <a:schemeClr val="bg1">
                    <a:lumMod val="75000"/>
                  </a:schemeClr>
                </a:solidFill>
                <a:latin typeface="微軟正黑體" panose="020B0604030504040204" pitchFamily="34" charset="-120"/>
                <a:ea typeface="微軟正黑體" panose="020B0604030504040204" pitchFamily="34" charset="-120"/>
                <a:cs typeface="+mn-cs"/>
              </a:rPr>
              <a:t>送出</a:t>
            </a:r>
            <a:endParaRPr lang="en-US" altLang="zh-TW" sz="1200" dirty="0">
              <a:solidFill>
                <a:schemeClr val="bg1">
                  <a:lumMod val="75000"/>
                </a:schemeClr>
              </a:solidFill>
              <a:latin typeface="微軟正黑體" panose="020B0604030504040204" pitchFamily="34" charset="-120"/>
              <a:ea typeface="微軟正黑體" panose="020B0604030504040204" pitchFamily="34" charset="-120"/>
              <a:cs typeface="+mn-cs"/>
            </a:endParaRPr>
          </a:p>
        </p:txBody>
      </p:sp>
      <p:cxnSp>
        <p:nvCxnSpPr>
          <p:cNvPr id="36" name="直線接點 35"/>
          <p:cNvCxnSpPr/>
          <p:nvPr/>
        </p:nvCxnSpPr>
        <p:spPr>
          <a:xfrm>
            <a:off x="1547664" y="3939902"/>
            <a:ext cx="25922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1547664" y="4515966"/>
            <a:ext cx="25801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372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3564" y="1891919"/>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我的</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訂單</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851796" y="1610572"/>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促銷活動</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3851796" y="894565"/>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好康優惠</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2486327" y="1528"/>
            <a:ext cx="3813865" cy="553998"/>
          </a:xfrm>
          <a:prstGeom prst="rect">
            <a:avLst/>
          </a:prstGeom>
          <a:noFill/>
        </p:spPr>
        <p:txBody>
          <a:bodyPr wrap="none" rtlCol="0">
            <a:spAutoFit/>
          </a:bodyPr>
          <a:lstStyle/>
          <a:p>
            <a:r>
              <a:rPr lang="zh-TW" altLang="en-US" sz="3000" dirty="0" smtClean="0">
                <a:solidFill>
                  <a:srgbClr val="FF0066"/>
                </a:solidFill>
                <a:latin typeface="微軟正黑體" panose="020B0604030504040204" pitchFamily="34" charset="-120"/>
                <a:ea typeface="微軟正黑體" panose="020B0604030504040204" pitchFamily="34" charset="-120"/>
                <a:cs typeface="+mn-cs"/>
              </a:rPr>
              <a:t>食神大當家</a:t>
            </a:r>
            <a:r>
              <a:rPr lang="en-US" altLang="zh-TW" sz="3000" dirty="0" smtClean="0">
                <a:solidFill>
                  <a:srgbClr val="FF0066"/>
                </a:solidFill>
                <a:latin typeface="微軟正黑體" panose="020B0604030504040204" pitchFamily="34" charset="-120"/>
                <a:ea typeface="微軟正黑體" panose="020B0604030504040204" pitchFamily="34" charset="-120"/>
                <a:cs typeface="+mn-cs"/>
              </a:rPr>
              <a:t>-</a:t>
            </a:r>
            <a:r>
              <a:rPr lang="zh-TW" altLang="en-US" sz="3000" dirty="0" smtClean="0">
                <a:solidFill>
                  <a:srgbClr val="FF0066"/>
                </a:solidFill>
                <a:latin typeface="微軟正黑體" panose="020B0604030504040204" pitchFamily="34" charset="-120"/>
                <a:ea typeface="微軟正黑體" panose="020B0604030504040204" pitchFamily="34" charset="-120"/>
                <a:cs typeface="+mn-cs"/>
              </a:rPr>
              <a:t>功能</a:t>
            </a:r>
            <a:r>
              <a:rPr lang="zh-TW" altLang="en-US" sz="3000" dirty="0">
                <a:solidFill>
                  <a:srgbClr val="FF0066"/>
                </a:solidFill>
                <a:latin typeface="微軟正黑體" panose="020B0604030504040204" pitchFamily="34" charset="-120"/>
                <a:ea typeface="微軟正黑體" panose="020B0604030504040204" pitchFamily="34" charset="-120"/>
                <a:cs typeface="+mn-cs"/>
              </a:rPr>
              <a:t>清單</a:t>
            </a:r>
          </a:p>
        </p:txBody>
      </p:sp>
      <p:sp>
        <p:nvSpPr>
          <p:cNvPr id="38" name="矩形 37"/>
          <p:cNvSpPr/>
          <p:nvPr/>
        </p:nvSpPr>
        <p:spPr>
          <a:xfrm>
            <a:off x="1765127" y="888603"/>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會員</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資訊</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 name="矩形 4"/>
          <p:cNvSpPr/>
          <p:nvPr/>
        </p:nvSpPr>
        <p:spPr>
          <a:xfrm>
            <a:off x="2843684" y="893399"/>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sym typeface="Varela Round"/>
              </a:rPr>
              <a:t>快速訂購</a:t>
            </a:r>
          </a:p>
        </p:txBody>
      </p:sp>
      <p:sp>
        <p:nvSpPr>
          <p:cNvPr id="42" name="文字版面配置區 1"/>
          <p:cNvSpPr txBox="1">
            <a:spLocks/>
          </p:cNvSpPr>
          <p:nvPr/>
        </p:nvSpPr>
        <p:spPr>
          <a:xfrm>
            <a:off x="2843684" y="1981793"/>
            <a:ext cx="865890" cy="576064"/>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t"/>
          <a:lstStyle>
            <a:defPPr marR="0" lvl="0" algn="l" rtl="0">
              <a:lnSpc>
                <a:spcPct val="100000"/>
              </a:lnSpc>
              <a:spcBef>
                <a:spcPts val="0"/>
              </a:spcBef>
              <a:spcAft>
                <a:spcPts val="0"/>
              </a:spcAft>
            </a:defPPr>
            <a:lvl1pPr>
              <a:defRPr sz="1200">
                <a:solidFill>
                  <a:schemeClr val="bg1">
                    <a:lumMod val="50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zh-TW" altLang="en-US" dirty="0" smtClean="0"/>
              <a:t>選購</a:t>
            </a:r>
            <a:r>
              <a:rPr lang="zh-TW" altLang="en-US" dirty="0"/>
              <a:t>商品</a:t>
            </a:r>
            <a:r>
              <a:rPr lang="en-US" altLang="zh-TW" dirty="0"/>
              <a:t/>
            </a:r>
            <a:br>
              <a:rPr lang="en-US" altLang="zh-TW" dirty="0"/>
            </a:br>
            <a:r>
              <a:rPr lang="en-US" altLang="zh-TW" sz="1000" dirty="0">
                <a:solidFill>
                  <a:srgbClr val="FF0066"/>
                </a:solidFill>
              </a:rPr>
              <a:t>(</a:t>
            </a:r>
            <a:r>
              <a:rPr lang="zh-TW" altLang="en-US" sz="1000" dirty="0">
                <a:solidFill>
                  <a:srgbClr val="FF0066"/>
                </a:solidFill>
              </a:rPr>
              <a:t>火鍋 、簡</a:t>
            </a:r>
            <a:r>
              <a:rPr lang="zh-TW" altLang="en-US" sz="1000" dirty="0" smtClean="0">
                <a:solidFill>
                  <a:srgbClr val="FF0066"/>
                </a:solidFill>
              </a:rPr>
              <a:t>餐、美式</a:t>
            </a:r>
            <a:r>
              <a:rPr lang="en-US" altLang="zh-TW" sz="1000" dirty="0" smtClean="0">
                <a:solidFill>
                  <a:srgbClr val="FF0066"/>
                </a:solidFill>
              </a:rPr>
              <a:t>..)</a:t>
            </a:r>
            <a:endParaRPr lang="en-US" altLang="zh-TW" sz="1000" dirty="0">
              <a:solidFill>
                <a:srgbClr val="FF0066"/>
              </a:solidFill>
            </a:endParaRPr>
          </a:p>
        </p:txBody>
      </p:sp>
      <p:sp>
        <p:nvSpPr>
          <p:cNvPr id="44" name="矩形 43"/>
          <p:cNvSpPr/>
          <p:nvPr/>
        </p:nvSpPr>
        <p:spPr>
          <a:xfrm>
            <a:off x="1763564" y="2756015"/>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紅利</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點數</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5" name="矩形 44"/>
          <p:cNvSpPr/>
          <p:nvPr/>
        </p:nvSpPr>
        <p:spPr>
          <a:xfrm>
            <a:off x="1763564" y="2179951"/>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000" dirty="0" smtClean="0">
                <a:solidFill>
                  <a:schemeClr val="bg1">
                    <a:lumMod val="50000"/>
                  </a:schemeClr>
                </a:solidFill>
                <a:latin typeface="微軟正黑體" panose="020B0604030504040204" pitchFamily="34" charset="-120"/>
                <a:ea typeface="微軟正黑體" panose="020B0604030504040204" pitchFamily="34" charset="-120"/>
              </a:rPr>
              <a:t>我的會員卡</a:t>
            </a:r>
            <a:endParaRPr lang="zh-TW" altLang="en-US" sz="10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6" name="矩形 45"/>
          <p:cNvSpPr/>
          <p:nvPr/>
        </p:nvSpPr>
        <p:spPr>
          <a:xfrm>
            <a:off x="1763564" y="2467983"/>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線上儲值</a:t>
            </a:r>
          </a:p>
        </p:txBody>
      </p:sp>
      <p:sp>
        <p:nvSpPr>
          <p:cNvPr id="48" name="矩形 47"/>
          <p:cNvSpPr/>
          <p:nvPr/>
        </p:nvSpPr>
        <p:spPr>
          <a:xfrm>
            <a:off x="1763564" y="3042748"/>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查詢紀錄</a:t>
            </a:r>
          </a:p>
        </p:txBody>
      </p:sp>
      <p:sp>
        <p:nvSpPr>
          <p:cNvPr id="49" name="矩形 48"/>
          <p:cNvSpPr/>
          <p:nvPr/>
        </p:nvSpPr>
        <p:spPr>
          <a:xfrm>
            <a:off x="1763564" y="1603887"/>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個人資料</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0" name="矩形 49"/>
          <p:cNvSpPr/>
          <p:nvPr/>
        </p:nvSpPr>
        <p:spPr>
          <a:xfrm>
            <a:off x="1763564" y="3330780"/>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登  出</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1" name="矩形 50"/>
          <p:cNvSpPr/>
          <p:nvPr/>
        </p:nvSpPr>
        <p:spPr>
          <a:xfrm>
            <a:off x="1763564" y="1315855"/>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登入</a:t>
            </a:r>
            <a:r>
              <a:rPr lang="en-US" altLang="zh-TW" sz="1200" dirty="0" smtClean="0">
                <a:solidFill>
                  <a:schemeClr val="bg1">
                    <a:lumMod val="50000"/>
                  </a:schemeClr>
                </a:solidFill>
                <a:latin typeface="微軟正黑體" panose="020B0604030504040204" pitchFamily="34" charset="-120"/>
                <a:ea typeface="微軟正黑體" panose="020B0604030504040204" pitchFamily="34" charset="-120"/>
              </a:rPr>
              <a:t>/</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註冊</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2" name="矩形 51"/>
          <p:cNvSpPr/>
          <p:nvPr/>
        </p:nvSpPr>
        <p:spPr>
          <a:xfrm>
            <a:off x="2843343" y="3120851"/>
            <a:ext cx="864096" cy="459011"/>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掃描店家</a:t>
            </a:r>
            <a:r>
              <a:rPr lang="en-US" altLang="zh-TW" sz="1200" dirty="0" smtClean="0">
                <a:solidFill>
                  <a:schemeClr val="bg1">
                    <a:lumMod val="50000"/>
                  </a:schemeClr>
                </a:solidFill>
                <a:latin typeface="微軟正黑體" panose="020B0604030504040204" pitchFamily="34" charset="-120"/>
                <a:ea typeface="微軟正黑體" panose="020B0604030504040204" pitchFamily="34" charset="-120"/>
              </a:rPr>
              <a:t>QR Code</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54" name="矩形 53"/>
          <p:cNvSpPr/>
          <p:nvPr/>
        </p:nvSpPr>
        <p:spPr>
          <a:xfrm>
            <a:off x="5868144" y="897531"/>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關於我們</a:t>
            </a:r>
          </a:p>
        </p:txBody>
      </p:sp>
      <p:sp>
        <p:nvSpPr>
          <p:cNvPr id="55" name="矩形 54"/>
          <p:cNvSpPr/>
          <p:nvPr/>
        </p:nvSpPr>
        <p:spPr>
          <a:xfrm>
            <a:off x="2843684" y="1313745"/>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選擇城市</a:t>
            </a:r>
          </a:p>
        </p:txBody>
      </p:sp>
      <p:sp>
        <p:nvSpPr>
          <p:cNvPr id="56" name="矩形 55"/>
          <p:cNvSpPr/>
          <p:nvPr/>
        </p:nvSpPr>
        <p:spPr>
          <a:xfrm>
            <a:off x="2843343" y="1603887"/>
            <a:ext cx="864096" cy="377906"/>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選擇店家</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sz="1000" dirty="0">
                <a:solidFill>
                  <a:srgbClr val="FF0066"/>
                </a:solidFill>
                <a:latin typeface="微軟正黑體" panose="020B0604030504040204" pitchFamily="34" charset="-120"/>
                <a:ea typeface="微軟正黑體" panose="020B0604030504040204" pitchFamily="34" charset="-120"/>
              </a:rPr>
              <a:t>(</a:t>
            </a:r>
            <a:r>
              <a:rPr lang="zh-TW" altLang="en-US" sz="1000" dirty="0">
                <a:solidFill>
                  <a:srgbClr val="FF0066"/>
                </a:solidFill>
                <a:latin typeface="微軟正黑體" panose="020B0604030504040204" pitchFamily="34" charset="-120"/>
                <a:ea typeface="微軟正黑體" panose="020B0604030504040204" pitchFamily="34" charset="-120"/>
              </a:rPr>
              <a:t>營業類別</a:t>
            </a:r>
            <a:r>
              <a:rPr lang="en-US" altLang="zh-TW" sz="1000" dirty="0">
                <a:solidFill>
                  <a:srgbClr val="FF0066"/>
                </a:solidFill>
                <a:latin typeface="微軟正黑體" panose="020B0604030504040204" pitchFamily="34" charset="-120"/>
                <a:ea typeface="微軟正黑體" panose="020B0604030504040204" pitchFamily="34" charset="-120"/>
              </a:rPr>
              <a:t>)</a:t>
            </a:r>
          </a:p>
        </p:txBody>
      </p:sp>
      <p:sp>
        <p:nvSpPr>
          <p:cNvPr id="57" name="矩形 56"/>
          <p:cNvSpPr/>
          <p:nvPr/>
        </p:nvSpPr>
        <p:spPr>
          <a:xfrm>
            <a:off x="2843343" y="2556029"/>
            <a:ext cx="864096" cy="56482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選擇模式</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a:p>
            <a:pPr algn="ctr"/>
            <a:r>
              <a:rPr lang="en-US" altLang="zh-TW" sz="1000" dirty="0">
                <a:solidFill>
                  <a:srgbClr val="FF0066"/>
                </a:solidFill>
              </a:rPr>
              <a:t>(</a:t>
            </a:r>
            <a:r>
              <a:rPr lang="zh-TW" altLang="en-US" sz="1000" dirty="0">
                <a:solidFill>
                  <a:srgbClr val="FF0066"/>
                </a:solidFill>
              </a:rPr>
              <a:t>訂位、外帶、外送</a:t>
            </a:r>
            <a:r>
              <a:rPr lang="en-US" altLang="zh-TW" sz="1000" dirty="0">
                <a:solidFill>
                  <a:srgbClr val="FF0066"/>
                </a:solidFill>
              </a:rPr>
              <a:t>)</a:t>
            </a:r>
          </a:p>
        </p:txBody>
      </p:sp>
      <p:sp>
        <p:nvSpPr>
          <p:cNvPr id="59" name="矩形 58"/>
          <p:cNvSpPr/>
          <p:nvPr/>
        </p:nvSpPr>
        <p:spPr>
          <a:xfrm>
            <a:off x="2843343" y="3579862"/>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結  帳</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2" name="矩形 61"/>
          <p:cNvSpPr/>
          <p:nvPr/>
        </p:nvSpPr>
        <p:spPr>
          <a:xfrm>
            <a:off x="3851796" y="1324783"/>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推播通知</a:t>
            </a:r>
          </a:p>
        </p:txBody>
      </p:sp>
      <p:sp>
        <p:nvSpPr>
          <p:cNvPr id="63" name="矩形 62"/>
          <p:cNvSpPr/>
          <p:nvPr/>
        </p:nvSpPr>
        <p:spPr>
          <a:xfrm>
            <a:off x="4860032" y="897531"/>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我的最愛</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4" name="矩形 63"/>
          <p:cNvSpPr/>
          <p:nvPr/>
        </p:nvSpPr>
        <p:spPr>
          <a:xfrm>
            <a:off x="4860032" y="1324783"/>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鄰近商家</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5" name="矩形 64"/>
          <p:cNvSpPr/>
          <p:nvPr/>
        </p:nvSpPr>
        <p:spPr>
          <a:xfrm>
            <a:off x="4860032" y="1610572"/>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區域</a:t>
            </a: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搜尋</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6" name="矩形 65"/>
          <p:cNvSpPr/>
          <p:nvPr/>
        </p:nvSpPr>
        <p:spPr>
          <a:xfrm>
            <a:off x="5868144" y="1327190"/>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常見問題</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7" name="矩形 66"/>
          <p:cNvSpPr/>
          <p:nvPr/>
        </p:nvSpPr>
        <p:spPr>
          <a:xfrm>
            <a:off x="5868144" y="1615222"/>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新手上路</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8" name="矩形 67"/>
          <p:cNvSpPr/>
          <p:nvPr/>
        </p:nvSpPr>
        <p:spPr>
          <a:xfrm>
            <a:off x="5868144" y="1903254"/>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訂閱好康</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69" name="矩形 68"/>
          <p:cNvSpPr/>
          <p:nvPr/>
        </p:nvSpPr>
        <p:spPr>
          <a:xfrm>
            <a:off x="5864922" y="2191286"/>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電子發票</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70" name="矩形 69"/>
          <p:cNvSpPr/>
          <p:nvPr/>
        </p:nvSpPr>
        <p:spPr>
          <a:xfrm>
            <a:off x="4860032" y="1903254"/>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喜好商家</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32" name="矩形 31"/>
          <p:cNvSpPr/>
          <p:nvPr/>
        </p:nvSpPr>
        <p:spPr>
          <a:xfrm>
            <a:off x="6876256" y="893399"/>
            <a:ext cx="864096" cy="288032"/>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200" dirty="0" smtClean="0">
                <a:solidFill>
                  <a:schemeClr val="bg1">
                    <a:lumMod val="50000"/>
                  </a:schemeClr>
                </a:solidFill>
                <a:latin typeface="微軟正黑體" panose="020B0604030504040204" pitchFamily="34" charset="-120"/>
                <a:ea typeface="微軟正黑體" panose="020B0604030504040204" pitchFamily="34" charset="-120"/>
              </a:rPr>
              <a:t>現上直播</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1691680" y="4339405"/>
            <a:ext cx="3974165" cy="307777"/>
          </a:xfrm>
          <a:prstGeom prst="rect">
            <a:avLst/>
          </a:prstGeom>
          <a:noFill/>
        </p:spPr>
        <p:txBody>
          <a:bodyPr wrap="none" rtlCol="0">
            <a:spAutoFit/>
          </a:bodyPr>
          <a:lstStyle/>
          <a:p>
            <a:r>
              <a:rPr lang="en-US" altLang="zh-TW" dirty="0" smtClean="0">
                <a:solidFill>
                  <a:srgbClr val="FF0000"/>
                </a:solidFill>
              </a:rPr>
              <a:t> </a:t>
            </a:r>
            <a:r>
              <a:rPr lang="zh-TW" altLang="en-US" dirty="0" smtClean="0">
                <a:solidFill>
                  <a:srgbClr val="FF0000"/>
                </a:solidFill>
              </a:rPr>
              <a:t>* </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掃</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QR</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&gt;</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下單 </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&gt;</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支付 </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&gt;</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桌上</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QR</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&gt;</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 桌</a:t>
            </a:r>
            <a:r>
              <a:rPr lang="zh-TW" altLang="en-US" sz="1200" dirty="0">
                <a:solidFill>
                  <a:srgbClr val="FF0000"/>
                </a:solidFill>
                <a:latin typeface="微軟正黑體" panose="020B0604030504040204" pitchFamily="34" charset="-120"/>
                <a:ea typeface="微軟正黑體" panose="020B0604030504040204" pitchFamily="34" charset="-120"/>
                <a:cs typeface="+mn-cs"/>
              </a:rPr>
              <a:t>號</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定位</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a:t>
            </a:r>
            <a:r>
              <a:rPr lang="zh-TW" altLang="en-US" sz="1200" dirty="0" smtClean="0">
                <a:solidFill>
                  <a:srgbClr val="FF0000"/>
                </a:solidFill>
                <a:latin typeface="微軟正黑體" panose="020B0604030504040204" pitchFamily="34" charset="-120"/>
                <a:ea typeface="微軟正黑體" panose="020B0604030504040204" pitchFamily="34" charset="-120"/>
                <a:cs typeface="+mn-cs"/>
              </a:rPr>
              <a:t>餐點直送</a:t>
            </a:r>
            <a:r>
              <a:rPr lang="en-US" altLang="zh-TW" sz="1200" dirty="0" smtClean="0">
                <a:solidFill>
                  <a:srgbClr val="FF0000"/>
                </a:solidFill>
                <a:latin typeface="微軟正黑體" panose="020B0604030504040204" pitchFamily="34" charset="-120"/>
                <a:ea typeface="微軟正黑體" panose="020B0604030504040204" pitchFamily="34" charset="-120"/>
                <a:cs typeface="+mn-cs"/>
              </a:rPr>
              <a:t>)</a:t>
            </a:r>
            <a:endParaRPr lang="zh-TW" altLang="en-US" sz="1200" dirty="0">
              <a:solidFill>
                <a:srgbClr val="FF0000"/>
              </a:solidFill>
              <a:latin typeface="微軟正黑體" panose="020B0604030504040204" pitchFamily="34" charset="-120"/>
              <a:ea typeface="微軟正黑體" panose="020B0604030504040204" pitchFamily="34" charset="-120"/>
              <a:cs typeface="+mn-cs"/>
            </a:endParaRPr>
          </a:p>
        </p:txBody>
      </p:sp>
      <p:sp>
        <p:nvSpPr>
          <p:cNvPr id="6" name="文字方塊 5"/>
          <p:cNvSpPr txBox="1"/>
          <p:nvPr/>
        </p:nvSpPr>
        <p:spPr>
          <a:xfrm>
            <a:off x="1763564" y="4657427"/>
            <a:ext cx="4754828" cy="461665"/>
          </a:xfrm>
          <a:prstGeom prst="rect">
            <a:avLst/>
          </a:prstGeom>
          <a:noFill/>
        </p:spPr>
        <p:txBody>
          <a:bodyPr wrap="none" rtlCol="0">
            <a:spAutoFit/>
          </a:bodyPr>
          <a:lstStyle/>
          <a:p>
            <a:r>
              <a:rPr lang="en-US" altLang="zh-TW" sz="1200" dirty="0">
                <a:solidFill>
                  <a:srgbClr val="FF0000"/>
                </a:solidFill>
                <a:latin typeface="微軟正黑體" panose="020B0604030504040204" pitchFamily="34" charset="-120"/>
                <a:ea typeface="微軟正黑體" panose="020B0604030504040204" pitchFamily="34" charset="-120"/>
                <a:cs typeface="+mn-cs"/>
              </a:rPr>
              <a:t>1.</a:t>
            </a:r>
            <a:r>
              <a:rPr lang="zh-TW" altLang="en-US" sz="1200" dirty="0">
                <a:solidFill>
                  <a:srgbClr val="FF0000"/>
                </a:solidFill>
                <a:latin typeface="微軟正黑體" panose="020B0604030504040204" pitchFamily="34" charset="-120"/>
                <a:ea typeface="微軟正黑體" panose="020B0604030504040204" pitchFamily="34" charset="-120"/>
                <a:cs typeface="+mn-cs"/>
              </a:rPr>
              <a:t>線上直播 </a:t>
            </a:r>
            <a:r>
              <a:rPr lang="en-US" altLang="zh-TW" sz="1200" dirty="0">
                <a:solidFill>
                  <a:srgbClr val="FF0000"/>
                </a:solidFill>
                <a:latin typeface="微軟正黑體" panose="020B0604030504040204" pitchFamily="34" charset="-120"/>
                <a:ea typeface="微軟正黑體" panose="020B0604030504040204" pitchFamily="34" charset="-120"/>
                <a:cs typeface="+mn-cs"/>
              </a:rPr>
              <a:t>:</a:t>
            </a:r>
            <a:r>
              <a:rPr lang="zh-TW" altLang="en-US" sz="1200" dirty="0">
                <a:solidFill>
                  <a:srgbClr val="FF0000"/>
                </a:solidFill>
                <a:latin typeface="微軟正黑體" panose="020B0604030504040204" pitchFamily="34" charset="-120"/>
                <a:ea typeface="微軟正黑體" panose="020B0604030504040204" pitchFamily="34" charset="-120"/>
                <a:cs typeface="+mn-cs"/>
              </a:rPr>
              <a:t> </a:t>
            </a:r>
            <a:r>
              <a:rPr lang="zh-TW" altLang="en-US" sz="1200" dirty="0">
                <a:solidFill>
                  <a:schemeClr val="bg1">
                    <a:lumMod val="50000"/>
                  </a:schemeClr>
                </a:solidFill>
                <a:latin typeface="微軟正黑體" panose="020B0604030504040204" pitchFamily="34" charset="-120"/>
                <a:ea typeface="微軟正黑體" panose="020B0604030504040204" pitchFamily="34" charset="-120"/>
                <a:cs typeface="+mn-cs"/>
              </a:rPr>
              <a:t>衛生隱憂，取得消費者信任</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cs typeface="+mn-cs"/>
            </a:endParaRPr>
          </a:p>
          <a:p>
            <a:r>
              <a:rPr lang="en-US" altLang="zh-TW" sz="1200" dirty="0">
                <a:solidFill>
                  <a:srgbClr val="FF0000"/>
                </a:solidFill>
                <a:latin typeface="微軟正黑體" panose="020B0604030504040204" pitchFamily="34" charset="-120"/>
                <a:ea typeface="微軟正黑體" panose="020B0604030504040204" pitchFamily="34" charset="-120"/>
                <a:cs typeface="+mn-cs"/>
              </a:rPr>
              <a:t>2.</a:t>
            </a:r>
            <a:r>
              <a:rPr lang="zh-TW" altLang="en-US" sz="1200" dirty="0">
                <a:solidFill>
                  <a:srgbClr val="FF0000"/>
                </a:solidFill>
                <a:latin typeface="微軟正黑體" panose="020B0604030504040204" pitchFamily="34" charset="-120"/>
                <a:ea typeface="微軟正黑體" panose="020B0604030504040204" pitchFamily="34" charset="-120"/>
                <a:cs typeface="+mn-cs"/>
              </a:rPr>
              <a:t>留任用戶 </a:t>
            </a:r>
            <a:r>
              <a:rPr lang="en-US" altLang="zh-TW" sz="1200" dirty="0">
                <a:solidFill>
                  <a:srgbClr val="FF0000"/>
                </a:solidFill>
                <a:latin typeface="微軟正黑體" panose="020B0604030504040204" pitchFamily="34" charset="-120"/>
                <a:ea typeface="微軟正黑體" panose="020B0604030504040204" pitchFamily="34" charset="-120"/>
                <a:cs typeface="+mn-cs"/>
              </a:rPr>
              <a:t>:</a:t>
            </a:r>
            <a:r>
              <a:rPr lang="zh-TW" altLang="en-US" sz="1200" dirty="0">
                <a:solidFill>
                  <a:srgbClr val="FF0000"/>
                </a:solidFill>
                <a:latin typeface="微軟正黑體" panose="020B0604030504040204" pitchFamily="34" charset="-120"/>
                <a:ea typeface="微軟正黑體" panose="020B0604030504040204" pitchFamily="34" charset="-120"/>
                <a:cs typeface="+mn-cs"/>
              </a:rPr>
              <a:t>  </a:t>
            </a:r>
            <a:r>
              <a:rPr lang="en-US" altLang="zh-TW" sz="1200" dirty="0">
                <a:solidFill>
                  <a:schemeClr val="bg1">
                    <a:lumMod val="50000"/>
                  </a:schemeClr>
                </a:solidFill>
                <a:latin typeface="微軟正黑體" panose="020B0604030504040204" pitchFamily="34" charset="-120"/>
                <a:ea typeface="微軟正黑體" panose="020B0604030504040204" pitchFamily="34" charset="-120"/>
                <a:cs typeface="+mn-cs"/>
              </a:rPr>
              <a:t>APP</a:t>
            </a:r>
            <a:r>
              <a:rPr lang="zh-TW" altLang="en-US" sz="1200" dirty="0">
                <a:solidFill>
                  <a:schemeClr val="bg1">
                    <a:lumMod val="50000"/>
                  </a:schemeClr>
                </a:solidFill>
                <a:latin typeface="微軟正黑體" panose="020B0604030504040204" pitchFamily="34" charset="-120"/>
                <a:ea typeface="微軟正黑體" panose="020B0604030504040204" pitchFamily="34" charset="-120"/>
                <a:cs typeface="+mn-cs"/>
              </a:rPr>
              <a:t>下單直接折扣，並累積紅利點數，予下次消費優惠</a:t>
            </a:r>
            <a:endParaRPr lang="en-US" altLang="zh-TW" sz="1200" dirty="0">
              <a:solidFill>
                <a:schemeClr val="bg1">
                  <a:lumMod val="50000"/>
                </a:schemeClr>
              </a:solidFill>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518970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611560" y="96939"/>
            <a:ext cx="1082348"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11560" y="55167"/>
            <a:ext cx="1082348" cy="1708160"/>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請登入會員</a:t>
            </a:r>
            <a:endParaRPr lang="en-US" altLang="zh-TW" dirty="0" smtClean="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b="1" dirty="0" smtClean="0">
                <a:solidFill>
                  <a:srgbClr val="009900"/>
                </a:solidFill>
                <a:latin typeface="微軟正黑體" panose="020B0604030504040204" pitchFamily="34" charset="-120"/>
                <a:ea typeface="微軟正黑體" panose="020B0604030504040204" pitchFamily="34" charset="-120"/>
              </a:rPr>
              <a:t>註  冊</a:t>
            </a:r>
            <a:endParaRPr lang="en-US" altLang="zh-TW" b="1" dirty="0" smtClean="0">
              <a:solidFill>
                <a:srgbClr val="009900"/>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個人資料</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支付</a:t>
            </a:r>
            <a:r>
              <a:rPr lang="zh-TW" altLang="en-US" dirty="0" smtClean="0">
                <a:solidFill>
                  <a:schemeClr val="tx1"/>
                </a:solidFill>
                <a:latin typeface="微軟正黑體" panose="020B0604030504040204" pitchFamily="34" charset="-120"/>
                <a:ea typeface="微軟正黑體" panose="020B0604030504040204" pitchFamily="34" charset="-120"/>
              </a:rPr>
              <a:t>設定</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登  出</a:t>
            </a:r>
            <a:endParaRPr lang="zh-TW" altLang="en-US" dirty="0">
              <a:solidFill>
                <a:schemeClr val="tx1"/>
              </a:solidFill>
              <a:latin typeface="微軟正黑體" panose="020B0604030504040204" pitchFamily="34" charset="-120"/>
              <a:ea typeface="微軟正黑體" panose="020B0604030504040204" pitchFamily="34" charset="-120"/>
            </a:endParaRPr>
          </a:p>
        </p:txBody>
      </p:sp>
      <p:sp>
        <p:nvSpPr>
          <p:cNvPr id="4" name="圓角矩形 3"/>
          <p:cNvSpPr/>
          <p:nvPr/>
        </p:nvSpPr>
        <p:spPr>
          <a:xfrm>
            <a:off x="1907704" y="102882"/>
            <a:ext cx="1082348"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圓角矩形 4"/>
          <p:cNvSpPr/>
          <p:nvPr/>
        </p:nvSpPr>
        <p:spPr>
          <a:xfrm>
            <a:off x="3203848" y="96938"/>
            <a:ext cx="1082348"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4458156" y="102322"/>
            <a:ext cx="1082348"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5809937" y="102882"/>
            <a:ext cx="1082348"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7090052" y="87726"/>
            <a:ext cx="1586404"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7163028" y="67762"/>
            <a:ext cx="1441420" cy="2031325"/>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      服務</a:t>
            </a:r>
            <a:r>
              <a:rPr lang="zh-TW" altLang="en-US" dirty="0">
                <a:solidFill>
                  <a:srgbClr val="FF0000"/>
                </a:solidFill>
                <a:latin typeface="微軟正黑體" panose="020B0604030504040204" pitchFamily="34" charset="-120"/>
                <a:ea typeface="微軟正黑體" panose="020B0604030504040204" pitchFamily="34" charset="-120"/>
              </a:rPr>
              <a:t>中心</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新手上路</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隱私權保護聲明</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常見</a:t>
            </a:r>
            <a:r>
              <a:rPr lang="zh-TW" altLang="en-US" dirty="0" smtClean="0">
                <a:solidFill>
                  <a:schemeClr val="tx1"/>
                </a:solidFill>
                <a:latin typeface="微軟正黑體" panose="020B0604030504040204" pitchFamily="34" charset="-120"/>
                <a:ea typeface="微軟正黑體" panose="020B0604030504040204" pitchFamily="34" charset="-120"/>
              </a:rPr>
              <a:t>問題</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電子</a:t>
            </a:r>
            <a:r>
              <a:rPr lang="zh-TW" altLang="en-US" dirty="0" smtClean="0">
                <a:solidFill>
                  <a:schemeClr val="tx1"/>
                </a:solidFill>
                <a:latin typeface="微軟正黑體" panose="020B0604030504040204" pitchFamily="34" charset="-120"/>
                <a:ea typeface="微軟正黑體" panose="020B0604030504040204" pitchFamily="34" charset="-120"/>
              </a:rPr>
              <a:t>發票</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聯絡</a:t>
            </a:r>
            <a:r>
              <a:rPr lang="zh-TW" altLang="en-US" dirty="0">
                <a:solidFill>
                  <a:schemeClr val="tx1"/>
                </a:solidFill>
                <a:latin typeface="微軟正黑體" panose="020B0604030504040204" pitchFamily="34" charset="-120"/>
                <a:ea typeface="微軟正黑體" panose="020B0604030504040204" pitchFamily="34" charset="-120"/>
              </a:rPr>
              <a:t>客服</a:t>
            </a:r>
          </a:p>
        </p:txBody>
      </p:sp>
      <p:sp>
        <p:nvSpPr>
          <p:cNvPr id="10" name="文字方塊 9"/>
          <p:cNvSpPr txBox="1"/>
          <p:nvPr/>
        </p:nvSpPr>
        <p:spPr>
          <a:xfrm>
            <a:off x="5899705" y="60193"/>
            <a:ext cx="902811" cy="1708160"/>
          </a:xfrm>
          <a:prstGeom prst="rect">
            <a:avLst/>
          </a:prstGeom>
          <a:noFill/>
        </p:spPr>
        <p:txBody>
          <a:bodyPr wrap="none" rtlCol="0">
            <a:spAutoFit/>
          </a:bodyPr>
          <a:lstStyle/>
          <a:p>
            <a:pPr>
              <a:lnSpc>
                <a:spcPct val="150000"/>
              </a:lnSpc>
            </a:pPr>
            <a:r>
              <a:rPr lang="zh-TW" altLang="en-US" dirty="0">
                <a:solidFill>
                  <a:srgbClr val="FF0000"/>
                </a:solidFill>
                <a:latin typeface="微軟正黑體" panose="020B0604030504040204" pitchFamily="34" charset="-120"/>
                <a:ea typeface="微軟正黑體" panose="020B0604030504040204" pitchFamily="34" charset="-120"/>
              </a:rPr>
              <a:t>我的收藏</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鄰近商家</a:t>
            </a: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區域搜尋</a:t>
            </a: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最愛的店</a:t>
            </a:r>
            <a:endParaRPr lang="en-US" altLang="zh-TW" dirty="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最愛</a:t>
            </a:r>
            <a:r>
              <a:rPr lang="zh-TW" altLang="en-US" dirty="0" smtClean="0">
                <a:solidFill>
                  <a:schemeClr val="tx1"/>
                </a:solidFill>
                <a:latin typeface="微軟正黑體" panose="020B0604030504040204" pitchFamily="34" charset="-120"/>
                <a:ea typeface="微軟正黑體" panose="020B0604030504040204" pitchFamily="34" charset="-120"/>
              </a:rPr>
              <a:t>的菜</a:t>
            </a:r>
            <a:endParaRPr lang="en-US" altLang="zh-TW" dirty="0" smtClean="0">
              <a:solidFill>
                <a:schemeClr val="tx1"/>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4548644" y="72010"/>
            <a:ext cx="902811" cy="1708160"/>
          </a:xfrm>
          <a:prstGeom prst="rect">
            <a:avLst/>
          </a:prstGeom>
          <a:noFill/>
        </p:spPr>
        <p:txBody>
          <a:bodyPr wrap="none" rtlCol="0">
            <a:spAutoFit/>
          </a:bodyPr>
          <a:lstStyle/>
          <a:p>
            <a:pPr>
              <a:lnSpc>
                <a:spcPct val="150000"/>
              </a:lnSpc>
            </a:pPr>
            <a:r>
              <a:rPr lang="zh-TW" altLang="en-US" dirty="0">
                <a:solidFill>
                  <a:srgbClr val="FF0000"/>
                </a:solidFill>
                <a:latin typeface="微軟正黑體" panose="020B0604030504040204" pitchFamily="34" charset="-120"/>
                <a:ea typeface="微軟正黑體" panose="020B0604030504040204" pitchFamily="34" charset="-120"/>
              </a:rPr>
              <a:t>好康優惠</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季節</a:t>
            </a:r>
            <a:r>
              <a:rPr lang="zh-TW" altLang="en-US" dirty="0" smtClean="0">
                <a:solidFill>
                  <a:schemeClr val="tx1"/>
                </a:solidFill>
                <a:latin typeface="微軟正黑體" panose="020B0604030504040204" pitchFamily="34" charset="-120"/>
                <a:ea typeface="微軟正黑體" panose="020B0604030504040204" pitchFamily="34" charset="-120"/>
              </a:rPr>
              <a:t>限定</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產地直</a:t>
            </a:r>
            <a:r>
              <a:rPr lang="zh-TW" altLang="en-US" dirty="0" smtClean="0">
                <a:solidFill>
                  <a:schemeClr val="tx1"/>
                </a:solidFill>
                <a:latin typeface="微軟正黑體" panose="020B0604030504040204" pitchFamily="34" charset="-120"/>
                <a:ea typeface="微軟正黑體" panose="020B0604030504040204" pitchFamily="34" charset="-120"/>
              </a:rPr>
              <a:t>送</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必選</a:t>
            </a:r>
            <a:r>
              <a:rPr lang="zh-TW" altLang="en-US" dirty="0" smtClean="0">
                <a:solidFill>
                  <a:schemeClr val="tx1"/>
                </a:solidFill>
                <a:latin typeface="微軟正黑體" panose="020B0604030504040204" pitchFamily="34" charset="-120"/>
                <a:ea typeface="微軟正黑體" panose="020B0604030504040204" pitchFamily="34" charset="-120"/>
              </a:rPr>
              <a:t>商品</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超值優惠</a:t>
            </a:r>
          </a:p>
        </p:txBody>
      </p:sp>
      <p:sp>
        <p:nvSpPr>
          <p:cNvPr id="12" name="文字方塊 11"/>
          <p:cNvSpPr txBox="1"/>
          <p:nvPr/>
        </p:nvSpPr>
        <p:spPr>
          <a:xfrm>
            <a:off x="3254120" y="51470"/>
            <a:ext cx="1082348" cy="1384995"/>
          </a:xfrm>
          <a:prstGeom prst="rect">
            <a:avLst/>
          </a:prstGeom>
          <a:noFill/>
        </p:spPr>
        <p:txBody>
          <a:bodyPr wrap="none" rtlCol="0">
            <a:spAutoFit/>
          </a:bodyPr>
          <a:lstStyle/>
          <a:p>
            <a:pPr>
              <a:lnSpc>
                <a:spcPct val="150000"/>
              </a:lnSpc>
            </a:pPr>
            <a:r>
              <a:rPr lang="zh-TW" altLang="en-US" dirty="0">
                <a:solidFill>
                  <a:srgbClr val="FF0000"/>
                </a:solidFill>
                <a:latin typeface="微軟正黑體" panose="020B0604030504040204" pitchFamily="34" charset="-120"/>
                <a:ea typeface="微軟正黑體" panose="020B0604030504040204" pitchFamily="34" charset="-120"/>
              </a:rPr>
              <a:t>一鍵快點</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用餐</a:t>
            </a:r>
            <a:r>
              <a:rPr lang="zh-TW" altLang="en-US" dirty="0" smtClean="0">
                <a:solidFill>
                  <a:schemeClr val="tx1"/>
                </a:solidFill>
                <a:latin typeface="微軟正黑體" panose="020B0604030504040204" pitchFamily="34" charset="-120"/>
                <a:ea typeface="微軟正黑體" panose="020B0604030504040204" pitchFamily="34" charset="-120"/>
              </a:rPr>
              <a:t>人數</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我喜歡</a:t>
            </a:r>
            <a:r>
              <a:rPr lang="zh-TW" altLang="en-US" dirty="0" smtClean="0">
                <a:solidFill>
                  <a:schemeClr val="tx1"/>
                </a:solidFill>
                <a:latin typeface="微軟正黑體" panose="020B0604030504040204" pitchFamily="34" charset="-120"/>
                <a:ea typeface="微軟正黑體" panose="020B0604030504040204" pitchFamily="34" charset="-120"/>
              </a:rPr>
              <a:t>的</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我不喜歡的</a:t>
            </a:r>
          </a:p>
        </p:txBody>
      </p:sp>
      <p:sp>
        <p:nvSpPr>
          <p:cNvPr id="13" name="文字方塊 12"/>
          <p:cNvSpPr txBox="1"/>
          <p:nvPr/>
        </p:nvSpPr>
        <p:spPr>
          <a:xfrm>
            <a:off x="1979712" y="72010"/>
            <a:ext cx="902811" cy="2031325"/>
          </a:xfrm>
          <a:prstGeom prst="rect">
            <a:avLst/>
          </a:prstGeom>
          <a:noFill/>
        </p:spPr>
        <p:txBody>
          <a:bodyPr wrap="none" rtlCol="0">
            <a:spAutoFit/>
          </a:bodyPr>
          <a:lstStyle/>
          <a:p>
            <a:pPr>
              <a:lnSpc>
                <a:spcPct val="150000"/>
              </a:lnSpc>
            </a:pPr>
            <a:r>
              <a:rPr lang="zh-TW" altLang="en-US" dirty="0">
                <a:solidFill>
                  <a:srgbClr val="FF0000"/>
                </a:solidFill>
                <a:latin typeface="微軟正黑體" panose="020B0604030504040204" pitchFamily="34" charset="-120"/>
                <a:ea typeface="微軟正黑體" panose="020B0604030504040204" pitchFamily="34" charset="-120"/>
              </a:rPr>
              <a:t>快速訂購</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選擇模式</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選擇</a:t>
            </a:r>
            <a:r>
              <a:rPr lang="zh-TW" altLang="en-US" dirty="0" smtClean="0">
                <a:solidFill>
                  <a:schemeClr val="tx1"/>
                </a:solidFill>
                <a:latin typeface="微軟正黑體" panose="020B0604030504040204" pitchFamily="34" charset="-120"/>
                <a:ea typeface="微軟正黑體" panose="020B0604030504040204" pitchFamily="34" charset="-120"/>
              </a:rPr>
              <a:t>城市</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選擇店家</a:t>
            </a:r>
            <a:endParaRPr lang="en-US" altLang="zh-TW" dirty="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選擇商品</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結帳方式</a:t>
            </a:r>
            <a:endParaRPr lang="en-US" altLang="zh-TW" dirty="0">
              <a:solidFill>
                <a:schemeClr val="tx1"/>
              </a:solidFill>
              <a:latin typeface="微軟正黑體" panose="020B0604030504040204" pitchFamily="34" charset="-120"/>
              <a:ea typeface="微軟正黑體" panose="020B0604030504040204" pitchFamily="34" charset="-120"/>
            </a:endParaRPr>
          </a:p>
        </p:txBody>
      </p:sp>
      <p:sp>
        <p:nvSpPr>
          <p:cNvPr id="14" name="圓角矩形 13"/>
          <p:cNvSpPr/>
          <p:nvPr/>
        </p:nvSpPr>
        <p:spPr>
          <a:xfrm>
            <a:off x="565126" y="2166714"/>
            <a:ext cx="1236310"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1945452" y="2166397"/>
            <a:ext cx="1549286"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5508104" y="2166714"/>
            <a:ext cx="1800200"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019058" y="2139702"/>
            <a:ext cx="1441420" cy="2031325"/>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      個人</a:t>
            </a:r>
            <a:r>
              <a:rPr lang="zh-TW" altLang="en-US" dirty="0">
                <a:solidFill>
                  <a:srgbClr val="FF0000"/>
                </a:solidFill>
                <a:latin typeface="微軟正黑體" panose="020B0604030504040204" pitchFamily="34" charset="-120"/>
                <a:ea typeface="微軟正黑體" panose="020B0604030504040204" pitchFamily="34" charset="-120"/>
              </a:rPr>
              <a:t>設定</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我的通知</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a:t>
            </a:r>
            <a:r>
              <a:rPr lang="zh-TW" altLang="en-US" dirty="0" smtClean="0">
                <a:solidFill>
                  <a:schemeClr val="tx1"/>
                </a:solidFill>
                <a:latin typeface="微軟正黑體" panose="020B0604030504040204" pitchFamily="34" charset="-120"/>
                <a:ea typeface="微軟正黑體" panose="020B0604030504040204" pitchFamily="34" charset="-120"/>
              </a:rPr>
              <a:t>訊息</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a:t>
            </a:r>
            <a:r>
              <a:rPr lang="zh-TW" altLang="en-US" dirty="0" smtClean="0">
                <a:solidFill>
                  <a:schemeClr val="tx1"/>
                </a:solidFill>
                <a:latin typeface="微軟正黑體" panose="020B0604030504040204" pitchFamily="34" charset="-120"/>
                <a:ea typeface="微軟正黑體" panose="020B0604030504040204" pitchFamily="34" charset="-120"/>
              </a:rPr>
              <a:t>帳號</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信用卡管理</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b="1" dirty="0">
                <a:solidFill>
                  <a:srgbClr val="009900"/>
                </a:solidFill>
                <a:latin typeface="微軟正黑體" panose="020B0604030504040204" pitchFamily="34" charset="-120"/>
                <a:ea typeface="微軟正黑體" panose="020B0604030504040204" pitchFamily="34" charset="-120"/>
              </a:rPr>
              <a:t>配送</a:t>
            </a:r>
            <a:r>
              <a:rPr lang="zh-TW" altLang="en-US" dirty="0">
                <a:solidFill>
                  <a:schemeClr val="tx1"/>
                </a:solidFill>
                <a:latin typeface="微軟正黑體" panose="020B0604030504040204" pitchFamily="34" charset="-120"/>
                <a:ea typeface="微軟正黑體" panose="020B0604030504040204" pitchFamily="34" charset="-120"/>
              </a:rPr>
              <a:t>收件人</a:t>
            </a:r>
            <a:r>
              <a:rPr lang="zh-TW" altLang="en-US" dirty="0" smtClean="0">
                <a:solidFill>
                  <a:schemeClr val="tx1"/>
                </a:solidFill>
                <a:latin typeface="微軟正黑體" panose="020B0604030504040204" pitchFamily="34" charset="-120"/>
                <a:ea typeface="微軟正黑體" panose="020B0604030504040204" pitchFamily="34" charset="-120"/>
              </a:rPr>
              <a:t>管理</a:t>
            </a:r>
            <a:endParaRPr lang="en-US" altLang="zh-TW" dirty="0" smtClean="0">
              <a:solidFill>
                <a:schemeClr val="tx1"/>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539552" y="2126342"/>
            <a:ext cx="1261884" cy="2677656"/>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      我    的</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a:t>
            </a:r>
            <a:r>
              <a:rPr lang="zh-TW" altLang="en-US" dirty="0" smtClean="0">
                <a:solidFill>
                  <a:schemeClr val="tx1"/>
                </a:solidFill>
                <a:latin typeface="微軟正黑體" panose="020B0604030504040204" pitchFamily="34" charset="-120"/>
                <a:ea typeface="微軟正黑體" panose="020B0604030504040204" pitchFamily="34" charset="-120"/>
              </a:rPr>
              <a:t>通知</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我的會員</a:t>
            </a:r>
            <a:r>
              <a:rPr lang="zh-TW" altLang="en-US" dirty="0" smtClean="0">
                <a:solidFill>
                  <a:schemeClr val="tx1"/>
                </a:solidFill>
                <a:latin typeface="微軟正黑體" panose="020B0604030504040204" pitchFamily="34" charset="-120"/>
                <a:ea typeface="微軟正黑體" panose="020B0604030504040204" pitchFamily="34" charset="-120"/>
              </a:rPr>
              <a:t>卡</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我的紀念日</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我</a:t>
            </a:r>
            <a:r>
              <a:rPr lang="zh-TW" altLang="en-US" dirty="0">
                <a:solidFill>
                  <a:schemeClr val="tx1"/>
                </a:solidFill>
                <a:latin typeface="微軟正黑體" panose="020B0604030504040204" pitchFamily="34" charset="-120"/>
                <a:ea typeface="微軟正黑體" panose="020B0604030504040204" pitchFamily="34" charset="-120"/>
              </a:rPr>
              <a:t>的</a:t>
            </a:r>
            <a:r>
              <a:rPr lang="zh-TW" altLang="en-US" dirty="0" smtClean="0">
                <a:solidFill>
                  <a:schemeClr val="tx1"/>
                </a:solidFill>
                <a:latin typeface="微軟正黑體" panose="020B0604030504040204" pitchFamily="34" charset="-120"/>
                <a:ea typeface="微軟正黑體" panose="020B0604030504040204" pitchFamily="34" charset="-120"/>
              </a:rPr>
              <a:t>最愛</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b="1" dirty="0" smtClean="0">
                <a:solidFill>
                  <a:srgbClr val="009900"/>
                </a:solidFill>
                <a:latin typeface="微軟正黑體" panose="020B0604030504040204" pitchFamily="34" charset="-120"/>
                <a:ea typeface="微軟正黑體" panose="020B0604030504040204" pitchFamily="34" charset="-120"/>
              </a:rPr>
              <a:t>賺取購物金</a:t>
            </a:r>
            <a:endParaRPr lang="en-US" altLang="zh-TW" b="1" dirty="0" smtClean="0">
              <a:solidFill>
                <a:srgbClr val="009900"/>
              </a:solidFill>
              <a:latin typeface="微軟正黑體" panose="020B0604030504040204" pitchFamily="34" charset="-120"/>
              <a:ea typeface="微軟正黑體" panose="020B0604030504040204" pitchFamily="34" charset="-120"/>
            </a:endParaRPr>
          </a:p>
          <a:p>
            <a:pPr>
              <a:lnSpc>
                <a:spcPct val="150000"/>
              </a:lnSpc>
            </a:pPr>
            <a:r>
              <a:rPr lang="zh-TW" altLang="en-US" b="1" dirty="0">
                <a:solidFill>
                  <a:srgbClr val="009900"/>
                </a:solidFill>
                <a:latin typeface="微軟正黑體" panose="020B0604030504040204" pitchFamily="34" charset="-120"/>
                <a:ea typeface="微軟正黑體" panose="020B0604030504040204" pitchFamily="34" charset="-120"/>
              </a:rPr>
              <a:t>我的紅利</a:t>
            </a:r>
            <a:r>
              <a:rPr lang="zh-TW" altLang="en-US" b="1" dirty="0" smtClean="0">
                <a:solidFill>
                  <a:srgbClr val="009900"/>
                </a:solidFill>
                <a:latin typeface="微軟正黑體" panose="020B0604030504040204" pitchFamily="34" charset="-120"/>
                <a:ea typeface="微軟正黑體" panose="020B0604030504040204" pitchFamily="34" charset="-120"/>
              </a:rPr>
              <a:t>點數</a:t>
            </a:r>
            <a:endParaRPr lang="en-US" altLang="zh-TW" b="1" dirty="0" smtClean="0">
              <a:solidFill>
                <a:srgbClr val="0099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我的交易紀錄</a:t>
            </a:r>
          </a:p>
        </p:txBody>
      </p:sp>
      <p:sp>
        <p:nvSpPr>
          <p:cNvPr id="19" name="文字方塊 18"/>
          <p:cNvSpPr txBox="1"/>
          <p:nvPr/>
        </p:nvSpPr>
        <p:spPr>
          <a:xfrm>
            <a:off x="5596478" y="2139702"/>
            <a:ext cx="1620957" cy="1384995"/>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        追蹤</a:t>
            </a:r>
            <a:r>
              <a:rPr lang="zh-TW" altLang="en-US" dirty="0">
                <a:solidFill>
                  <a:srgbClr val="FF0000"/>
                </a:solidFill>
                <a:latin typeface="微軟正黑體" panose="020B0604030504040204" pitchFamily="34" charset="-120"/>
                <a:ea typeface="微軟正黑體" panose="020B0604030504040204" pitchFamily="34" charset="-120"/>
              </a:rPr>
              <a:t>我們</a:t>
            </a:r>
            <a:endParaRPr lang="en-US" altLang="zh-TW" dirty="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b="1" dirty="0">
                <a:solidFill>
                  <a:srgbClr val="009900"/>
                </a:solidFill>
                <a:latin typeface="微軟正黑體" panose="020B0604030504040204" pitchFamily="34" charset="-120"/>
                <a:ea typeface="微軟正黑體" panose="020B0604030504040204" pitchFamily="34" charset="-120"/>
              </a:rPr>
              <a:t>現上</a:t>
            </a:r>
            <a:r>
              <a:rPr lang="zh-TW" altLang="en-US" b="1" dirty="0" smtClean="0">
                <a:solidFill>
                  <a:srgbClr val="009900"/>
                </a:solidFill>
                <a:latin typeface="微軟正黑體" panose="020B0604030504040204" pitchFamily="34" charset="-120"/>
                <a:ea typeface="微軟正黑體" panose="020B0604030504040204" pitchFamily="34" charset="-120"/>
              </a:rPr>
              <a:t>直播</a:t>
            </a:r>
            <a:endParaRPr lang="zh-TW" altLang="en-US" b="1" dirty="0">
              <a:solidFill>
                <a:srgbClr val="009900"/>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食神大當家粉絲團</a:t>
            </a:r>
            <a:endParaRPr lang="en-US" altLang="zh-TW" dirty="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食神大</a:t>
            </a:r>
            <a:r>
              <a:rPr lang="zh-TW" altLang="en-US" dirty="0" smtClean="0">
                <a:solidFill>
                  <a:schemeClr val="tx1"/>
                </a:solidFill>
                <a:latin typeface="微軟正黑體" panose="020B0604030504040204" pitchFamily="34" charset="-120"/>
                <a:ea typeface="微軟正黑體" panose="020B0604030504040204" pitchFamily="34" charset="-120"/>
              </a:rPr>
              <a:t>當家</a:t>
            </a:r>
            <a:r>
              <a:rPr lang="en-US" altLang="zh-TW" dirty="0" smtClean="0">
                <a:solidFill>
                  <a:schemeClr val="tx1"/>
                </a:solidFill>
                <a:latin typeface="微軟正黑體" panose="020B0604030504040204" pitchFamily="34" charset="-120"/>
                <a:ea typeface="微軟正黑體" panose="020B0604030504040204" pitchFamily="34" charset="-120"/>
              </a:rPr>
              <a:t>	Line</a:t>
            </a:r>
            <a:endParaRPr lang="zh-TW" altLang="en-US" dirty="0">
              <a:solidFill>
                <a:schemeClr val="tx1"/>
              </a:solidFill>
              <a:latin typeface="微軟正黑體" panose="020B0604030504040204" pitchFamily="34" charset="-120"/>
              <a:ea typeface="微軟正黑體" panose="020B0604030504040204" pitchFamily="34" charset="-120"/>
            </a:endParaRPr>
          </a:p>
        </p:txBody>
      </p:sp>
      <p:sp>
        <p:nvSpPr>
          <p:cNvPr id="21" name="文字方塊 20"/>
          <p:cNvSpPr txBox="1"/>
          <p:nvPr/>
        </p:nvSpPr>
        <p:spPr>
          <a:xfrm>
            <a:off x="4211960" y="3435846"/>
            <a:ext cx="4910319" cy="1754326"/>
          </a:xfrm>
          <a:prstGeom prst="rect">
            <a:avLst/>
          </a:prstGeom>
          <a:ln w="19050">
            <a:solidFill>
              <a:srgbClr val="FF0066"/>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zh-TW" altLang="en-US" sz="1200" b="1" dirty="0" smtClean="0">
                <a:solidFill>
                  <a:srgbClr val="009900"/>
                </a:solidFill>
                <a:latin typeface="微軟正黑體" panose="020B0604030504040204" pitchFamily="34" charset="-120"/>
                <a:ea typeface="微軟正黑體" panose="020B0604030504040204" pitchFamily="34" charset="-120"/>
              </a:rPr>
              <a:t>註  冊 </a:t>
            </a:r>
            <a:r>
              <a:rPr lang="en-US" altLang="zh-TW" sz="1200" b="1" dirty="0">
                <a:solidFill>
                  <a:srgbClr val="009900"/>
                </a:solidFill>
                <a:latin typeface="微軟正黑體" panose="020B0604030504040204" pitchFamily="34" charset="-120"/>
                <a:ea typeface="微軟正黑體" panose="020B0604030504040204" pitchFamily="34" charset="-120"/>
              </a:rPr>
              <a:t>:</a:t>
            </a:r>
            <a:r>
              <a:rPr lang="zh-TW" altLang="en-US" sz="1200" b="1" dirty="0">
                <a:solidFill>
                  <a:srgbClr val="009900"/>
                </a:solidFill>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留任用戶 </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APP</a:t>
            </a:r>
            <a:r>
              <a:rPr lang="zh-TW" altLang="en-US" sz="1200" dirty="0">
                <a:latin typeface="微軟正黑體" panose="020B0604030504040204" pitchFamily="34" charset="-120"/>
                <a:ea typeface="微軟正黑體" panose="020B0604030504040204" pitchFamily="34" charset="-120"/>
              </a:rPr>
              <a:t>下單直接折扣並加值紅利點數</a:t>
            </a:r>
            <a:endParaRPr lang="en-US" altLang="zh-TW" sz="1200" dirty="0">
              <a:latin typeface="微軟正黑體" panose="020B0604030504040204" pitchFamily="34" charset="-120"/>
              <a:ea typeface="微軟正黑體" panose="020B0604030504040204" pitchFamily="34" charset="-120"/>
            </a:endParaRPr>
          </a:p>
          <a:p>
            <a:r>
              <a:rPr lang="zh-TW" altLang="en-US" sz="1200" b="1" dirty="0" smtClean="0">
                <a:solidFill>
                  <a:srgbClr val="009900"/>
                </a:solidFill>
                <a:latin typeface="微軟正黑體" panose="020B0604030504040204" pitchFamily="34" charset="-120"/>
                <a:ea typeface="微軟正黑體" panose="020B0604030504040204" pitchFamily="34" charset="-120"/>
              </a:rPr>
              <a:t>賺取購物金</a:t>
            </a:r>
            <a:r>
              <a:rPr lang="en-US" altLang="zh-TW" sz="1200" b="1" dirty="0">
                <a:solidFill>
                  <a:srgbClr val="009900"/>
                </a:solidFill>
                <a:latin typeface="微軟正黑體" panose="020B0604030504040204" pitchFamily="34" charset="-120"/>
                <a:ea typeface="微軟正黑體" panose="020B0604030504040204" pitchFamily="34" charset="-120"/>
              </a:rPr>
              <a:t>:</a:t>
            </a:r>
            <a:r>
              <a:rPr lang="zh-TW" altLang="en-US" sz="1200" b="1" dirty="0">
                <a:solidFill>
                  <a:srgbClr val="009900"/>
                </a:solidFill>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1.</a:t>
            </a:r>
            <a:r>
              <a:rPr lang="zh-TW" altLang="en-US" sz="1200" dirty="0">
                <a:latin typeface="微軟正黑體" panose="020B0604030504040204" pitchFamily="34" charset="-120"/>
                <a:ea typeface="微軟正黑體" panose="020B0604030504040204" pitchFamily="34" charset="-120"/>
              </a:rPr>
              <a:t> 發送邀請朋友，立即獲取</a:t>
            </a:r>
            <a:r>
              <a:rPr lang="en-US" altLang="zh-TW" sz="1200" dirty="0">
                <a:latin typeface="微軟正黑體" panose="020B0604030504040204" pitchFamily="34" charset="-120"/>
                <a:ea typeface="微軟正黑體" panose="020B0604030504040204" pitchFamily="34" charset="-120"/>
              </a:rPr>
              <a:t>5</a:t>
            </a:r>
            <a:r>
              <a:rPr lang="zh-TW" altLang="en-US" sz="1200" dirty="0">
                <a:latin typeface="微軟正黑體" panose="020B0604030504040204" pitchFamily="34" charset="-120"/>
                <a:ea typeface="微軟正黑體" panose="020B0604030504040204" pitchFamily="34" charset="-120"/>
              </a:rPr>
              <a:t>點</a:t>
            </a:r>
            <a:r>
              <a:rPr lang="en-US" altLang="zh-TW" sz="1200" dirty="0">
                <a:latin typeface="微軟正黑體" panose="020B0604030504040204" pitchFamily="34" charset="-120"/>
                <a:ea typeface="微軟正黑體" panose="020B0604030504040204" pitchFamily="34" charset="-120"/>
              </a:rPr>
              <a:t>($250)</a:t>
            </a:r>
          </a:p>
          <a:p>
            <a:r>
              <a:rPr lang="zh-TW" altLang="en-US" sz="1200" dirty="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2</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朋友接受邀請，立即獲贈</a:t>
            </a:r>
            <a:r>
              <a:rPr lang="en-US" altLang="zh-TW" sz="1200" dirty="0">
                <a:latin typeface="微軟正黑體" panose="020B0604030504040204" pitchFamily="34" charset="-120"/>
                <a:ea typeface="微軟正黑體" panose="020B0604030504040204" pitchFamily="34" charset="-120"/>
              </a:rPr>
              <a:t>5</a:t>
            </a:r>
            <a:r>
              <a:rPr lang="zh-TW" altLang="en-US" sz="1200" dirty="0">
                <a:latin typeface="微軟正黑體" panose="020B0604030504040204" pitchFamily="34" charset="-120"/>
                <a:ea typeface="微軟正黑體" panose="020B0604030504040204" pitchFamily="34" charset="-120"/>
              </a:rPr>
              <a:t>點</a:t>
            </a:r>
            <a:r>
              <a:rPr lang="en-US" altLang="zh-TW" sz="1200" dirty="0">
                <a:latin typeface="微軟正黑體" panose="020B0604030504040204" pitchFamily="34" charset="-120"/>
                <a:ea typeface="微軟正黑體" panose="020B0604030504040204" pitchFamily="34" charset="-120"/>
              </a:rPr>
              <a:t>($250)</a:t>
            </a:r>
          </a:p>
          <a:p>
            <a:r>
              <a:rPr lang="zh-TW" altLang="en-US" sz="1200" dirty="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  </a:t>
            </a:r>
            <a:r>
              <a:rPr lang="en-US" altLang="zh-TW" sz="1200" dirty="0" smtClean="0">
                <a:latin typeface="微軟正黑體" panose="020B0604030504040204" pitchFamily="34" charset="-120"/>
                <a:ea typeface="微軟正黑體" panose="020B0604030504040204" pitchFamily="34" charset="-120"/>
              </a:rPr>
              <a:t>3</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朋友於限期內消費成功，您將獲取回饋紅利</a:t>
            </a:r>
            <a:r>
              <a:rPr lang="en-US" altLang="zh-TW" sz="1200" dirty="0">
                <a:latin typeface="微軟正黑體" panose="020B0604030504040204" pitchFamily="34" charset="-120"/>
                <a:ea typeface="微軟正黑體" panose="020B0604030504040204" pitchFamily="34" charset="-120"/>
              </a:rPr>
              <a:t>10</a:t>
            </a:r>
            <a:r>
              <a:rPr lang="zh-TW" altLang="en-US" sz="1200" dirty="0">
                <a:latin typeface="微軟正黑體" panose="020B0604030504040204" pitchFamily="34" charset="-120"/>
                <a:ea typeface="微軟正黑體" panose="020B0604030504040204" pitchFamily="34" charset="-120"/>
              </a:rPr>
              <a:t>點</a:t>
            </a:r>
            <a:r>
              <a:rPr lang="en-US" altLang="zh-TW" sz="1200" dirty="0">
                <a:latin typeface="微軟正黑體" panose="020B0604030504040204" pitchFamily="34" charset="-120"/>
                <a:ea typeface="微軟正黑體" panose="020B0604030504040204" pitchFamily="34" charset="-120"/>
              </a:rPr>
              <a:t>($500)</a:t>
            </a:r>
          </a:p>
          <a:p>
            <a:r>
              <a:rPr lang="zh-TW" altLang="en-US" sz="1200" b="1" dirty="0">
                <a:solidFill>
                  <a:srgbClr val="009900"/>
                </a:solidFill>
                <a:latin typeface="微軟正黑體" panose="020B0604030504040204" pitchFamily="34" charset="-120"/>
                <a:ea typeface="微軟正黑體" panose="020B0604030504040204" pitchFamily="34" charset="-120"/>
              </a:rPr>
              <a:t>我的紅利點數 </a:t>
            </a:r>
            <a:r>
              <a:rPr lang="en-US" altLang="zh-TW" sz="1200" b="1" dirty="0">
                <a:solidFill>
                  <a:srgbClr val="009900"/>
                </a:solidFill>
                <a:latin typeface="微軟正黑體" panose="020B0604030504040204" pitchFamily="34" charset="-120"/>
                <a:ea typeface="微軟正黑體" panose="020B0604030504040204" pitchFamily="34" charset="-120"/>
              </a:rPr>
              <a:t>:</a:t>
            </a:r>
            <a:r>
              <a:rPr lang="zh-TW" altLang="en-US" sz="1200" b="1" dirty="0">
                <a:solidFill>
                  <a:srgbClr val="009900"/>
                </a:solidFill>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1.</a:t>
            </a:r>
            <a:r>
              <a:rPr lang="zh-TW" altLang="en-US" sz="1200" dirty="0">
                <a:latin typeface="微軟正黑體" panose="020B0604030504040204" pitchFamily="34" charset="-120"/>
                <a:ea typeface="微軟正黑體" panose="020B0604030504040204" pitchFamily="34" charset="-120"/>
              </a:rPr>
              <a:t>紅利點數 </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每消費滿</a:t>
            </a:r>
            <a:r>
              <a:rPr lang="en-US" altLang="zh-TW" sz="1200" dirty="0">
                <a:latin typeface="微軟正黑體" panose="020B0604030504040204" pitchFamily="34" charset="-120"/>
                <a:ea typeface="微軟正黑體" panose="020B0604030504040204" pitchFamily="34" charset="-120"/>
              </a:rPr>
              <a:t>$100</a:t>
            </a:r>
            <a:r>
              <a:rPr lang="zh-TW" altLang="en-US" sz="1200" dirty="0">
                <a:latin typeface="微軟正黑體" panose="020B0604030504040204" pitchFamily="34" charset="-120"/>
                <a:ea typeface="微軟正黑體" panose="020B0604030504040204" pitchFamily="34" charset="-120"/>
              </a:rPr>
              <a:t>，即獲取紅利</a:t>
            </a:r>
            <a:r>
              <a:rPr lang="en-US" altLang="zh-TW" sz="1200" dirty="0">
                <a:latin typeface="微軟正黑體" panose="020B0604030504040204" pitchFamily="34" charset="-120"/>
                <a:ea typeface="微軟正黑體" panose="020B0604030504040204" pitchFamily="34" charset="-120"/>
              </a:rPr>
              <a:t>1</a:t>
            </a:r>
            <a:r>
              <a:rPr lang="zh-TW" altLang="en-US" sz="1200" dirty="0">
                <a:latin typeface="微軟正黑體" panose="020B0604030504040204" pitchFamily="34" charset="-120"/>
                <a:ea typeface="微軟正黑體" panose="020B0604030504040204" pitchFamily="34" charset="-120"/>
              </a:rPr>
              <a:t>點</a:t>
            </a:r>
            <a:r>
              <a:rPr lang="en-US" altLang="zh-TW" sz="1200" dirty="0">
                <a:latin typeface="微軟正黑體" panose="020B0604030504040204" pitchFamily="34" charset="-120"/>
                <a:ea typeface="微軟正黑體" panose="020B0604030504040204" pitchFamily="34" charset="-120"/>
              </a:rPr>
              <a:t>($50)</a:t>
            </a:r>
            <a:br>
              <a:rPr lang="en-US" altLang="zh-TW" sz="1200" dirty="0">
                <a:latin typeface="微軟正黑體" panose="020B0604030504040204" pitchFamily="34" charset="-120"/>
                <a:ea typeface="微軟正黑體" panose="020B0604030504040204" pitchFamily="34" charset="-120"/>
              </a:rPr>
            </a:br>
            <a:r>
              <a:rPr lang="zh-TW" altLang="en-US" sz="1200" dirty="0">
                <a:latin typeface="微軟正黑體" panose="020B0604030504040204" pitchFamily="34" charset="-120"/>
                <a:ea typeface="微軟正黑體" panose="020B0604030504040204" pitchFamily="34" charset="-120"/>
              </a:rPr>
              <a:t>                       </a:t>
            </a:r>
            <a:r>
              <a:rPr lang="zh-TW" altLang="en-US" sz="1200" dirty="0" smtClean="0">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2.</a:t>
            </a:r>
            <a:r>
              <a:rPr lang="zh-TW" altLang="en-US" sz="1200" dirty="0">
                <a:latin typeface="微軟正黑體" panose="020B0604030504040204" pitchFamily="34" charset="-120"/>
                <a:ea typeface="微軟正黑體" panose="020B0604030504040204" pitchFamily="34" charset="-120"/>
              </a:rPr>
              <a:t>購  物  金 </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 每次消費滿</a:t>
            </a:r>
            <a:r>
              <a:rPr lang="en-US" altLang="zh-TW" sz="1200" dirty="0">
                <a:latin typeface="微軟正黑體" panose="020B0604030504040204" pitchFamily="34" charset="-120"/>
                <a:ea typeface="微軟正黑體" panose="020B0604030504040204" pitchFamily="34" charset="-120"/>
              </a:rPr>
              <a:t>$100</a:t>
            </a:r>
            <a:r>
              <a:rPr lang="zh-TW" altLang="en-US" sz="1200" dirty="0">
                <a:latin typeface="微軟正黑體" panose="020B0604030504040204" pitchFamily="34" charset="-120"/>
                <a:ea typeface="微軟正黑體" panose="020B0604030504040204" pitchFamily="34" charset="-120"/>
              </a:rPr>
              <a:t>，即可折抵</a:t>
            </a:r>
            <a:r>
              <a:rPr lang="en-US" altLang="zh-TW" sz="1200" dirty="0">
                <a:latin typeface="微軟正黑體" panose="020B0604030504040204" pitchFamily="34" charset="-120"/>
                <a:ea typeface="微軟正黑體" panose="020B0604030504040204" pitchFamily="34" charset="-120"/>
              </a:rPr>
              <a:t>$50</a:t>
            </a:r>
            <a:r>
              <a:rPr lang="zh-TW" altLang="en-US" sz="1200" dirty="0">
                <a:latin typeface="微軟正黑體" panose="020B0604030504040204" pitchFamily="34" charset="-120"/>
                <a:ea typeface="微軟正黑體" panose="020B0604030504040204" pitchFamily="34" charset="-120"/>
              </a:rPr>
              <a:t> </a:t>
            </a:r>
            <a:endParaRPr lang="en-US" altLang="zh-TW" sz="1200" dirty="0">
              <a:latin typeface="微軟正黑體" panose="020B0604030504040204" pitchFamily="34" charset="-120"/>
              <a:ea typeface="微軟正黑體" panose="020B0604030504040204" pitchFamily="34" charset="-120"/>
            </a:endParaRPr>
          </a:p>
          <a:p>
            <a:r>
              <a:rPr lang="zh-TW" altLang="en-US" sz="1200" b="1" dirty="0">
                <a:solidFill>
                  <a:srgbClr val="009900"/>
                </a:solidFill>
                <a:latin typeface="微軟正黑體" panose="020B0604030504040204" pitchFamily="34" charset="-120"/>
                <a:ea typeface="微軟正黑體" panose="020B0604030504040204" pitchFamily="34" charset="-120"/>
              </a:rPr>
              <a:t>配 </a:t>
            </a:r>
            <a:r>
              <a:rPr lang="zh-TW" altLang="en-US" sz="1200" b="1" dirty="0" smtClean="0">
                <a:solidFill>
                  <a:srgbClr val="009900"/>
                </a:solidFill>
                <a:latin typeface="微軟正黑體" panose="020B0604030504040204" pitchFamily="34" charset="-120"/>
                <a:ea typeface="微軟正黑體" panose="020B0604030504040204" pitchFamily="34" charset="-120"/>
              </a:rPr>
              <a:t> 送  費 </a:t>
            </a:r>
            <a:r>
              <a:rPr lang="en-US" altLang="zh-TW" sz="1200" b="1" dirty="0">
                <a:solidFill>
                  <a:srgbClr val="009900"/>
                </a:solidFill>
                <a:latin typeface="微軟正黑體" panose="020B0604030504040204" pitchFamily="34" charset="-120"/>
                <a:ea typeface="微軟正黑體" panose="020B0604030504040204" pitchFamily="34" charset="-120"/>
              </a:rPr>
              <a:t>:</a:t>
            </a:r>
            <a:r>
              <a:rPr lang="zh-TW" altLang="en-US" sz="1200" b="1" dirty="0">
                <a:solidFill>
                  <a:srgbClr val="009900"/>
                </a:solidFill>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滿</a:t>
            </a:r>
            <a:r>
              <a:rPr lang="en-US" altLang="zh-TW" sz="1200" dirty="0">
                <a:latin typeface="微軟正黑體" panose="020B0604030504040204" pitchFamily="34" charset="-120"/>
                <a:ea typeface="微軟正黑體" panose="020B0604030504040204" pitchFamily="34" charset="-120"/>
              </a:rPr>
              <a:t>$200</a:t>
            </a:r>
            <a:r>
              <a:rPr lang="zh-TW" altLang="en-US" sz="1200" dirty="0">
                <a:latin typeface="微軟正黑體" panose="020B0604030504040204" pitchFamily="34" charset="-120"/>
                <a:ea typeface="微軟正黑體" panose="020B0604030504040204" pitchFamily="34" charset="-120"/>
              </a:rPr>
              <a:t>即可免</a:t>
            </a:r>
            <a:r>
              <a:rPr lang="zh-TW" altLang="en-US" sz="1200" dirty="0" smtClean="0">
                <a:latin typeface="微軟正黑體" panose="020B0604030504040204" pitchFamily="34" charset="-120"/>
                <a:ea typeface="微軟正黑體" panose="020B0604030504040204" pitchFamily="34" charset="-120"/>
              </a:rPr>
              <a:t>運</a:t>
            </a:r>
            <a:endParaRPr lang="en-US" altLang="zh-TW" sz="1200" dirty="0" smtClean="0">
              <a:latin typeface="微軟正黑體" panose="020B0604030504040204" pitchFamily="34" charset="-120"/>
              <a:ea typeface="微軟正黑體" panose="020B0604030504040204" pitchFamily="34" charset="-120"/>
            </a:endParaRPr>
          </a:p>
          <a:p>
            <a:r>
              <a:rPr lang="zh-TW" altLang="en-US" sz="1200" b="1" dirty="0" smtClean="0">
                <a:solidFill>
                  <a:srgbClr val="009900"/>
                </a:solidFill>
                <a:latin typeface="微軟正黑體" panose="020B0604030504040204" pitchFamily="34" charset="-120"/>
                <a:ea typeface="微軟正黑體" panose="020B0604030504040204" pitchFamily="34" charset="-120"/>
              </a:rPr>
              <a:t>線上製播 </a:t>
            </a:r>
            <a:r>
              <a:rPr lang="en-US" altLang="zh-TW" sz="1200" b="1" dirty="0">
                <a:solidFill>
                  <a:srgbClr val="009900"/>
                </a:solidFill>
                <a:latin typeface="微軟正黑體" panose="020B0604030504040204" pitchFamily="34" charset="-120"/>
                <a:ea typeface="微軟正黑體" panose="020B0604030504040204" pitchFamily="34" charset="-120"/>
              </a:rPr>
              <a:t>:</a:t>
            </a:r>
            <a:r>
              <a:rPr lang="zh-TW" altLang="en-US" sz="1200" b="1" dirty="0">
                <a:solidFill>
                  <a:srgbClr val="009900"/>
                </a:solidFill>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衛生隱憂，取得消費者</a:t>
            </a:r>
            <a:r>
              <a:rPr lang="zh-TW" altLang="en-US" sz="1200" dirty="0" smtClean="0">
                <a:latin typeface="微軟正黑體" panose="020B0604030504040204" pitchFamily="34" charset="-120"/>
                <a:ea typeface="微軟正黑體" panose="020B0604030504040204" pitchFamily="34" charset="-120"/>
              </a:rPr>
              <a:t>信任</a:t>
            </a:r>
            <a:endParaRPr lang="en-US" altLang="zh-TW" sz="1200" dirty="0" smtClean="0">
              <a:latin typeface="微軟正黑體" panose="020B0604030504040204" pitchFamily="34" charset="-120"/>
              <a:ea typeface="微軟正黑體" panose="020B0604030504040204" pitchFamily="34" charset="-120"/>
            </a:endParaRPr>
          </a:p>
          <a:p>
            <a:r>
              <a:rPr lang="en-US" altLang="zh-TW" sz="1200" dirty="0">
                <a:solidFill>
                  <a:srgbClr val="FF0000"/>
                </a:solidFill>
              </a:rPr>
              <a:t> </a:t>
            </a:r>
            <a:r>
              <a:rPr lang="zh-TW" altLang="en-US" sz="1200" dirty="0">
                <a:solidFill>
                  <a:srgbClr val="FF0000"/>
                </a:solidFill>
              </a:rPr>
              <a:t>*</a:t>
            </a:r>
            <a:r>
              <a:rPr lang="zh-TW" altLang="en-US" sz="1200" dirty="0">
                <a:solidFill>
                  <a:srgbClr val="FF0000"/>
                </a:solidFill>
                <a:latin typeface="微軟正黑體" panose="020B0604030504040204" pitchFamily="34" charset="-120"/>
                <a:ea typeface="微軟正黑體" panose="020B0604030504040204" pitchFamily="34" charset="-120"/>
              </a:rPr>
              <a:t>掃</a:t>
            </a:r>
            <a:r>
              <a:rPr lang="en-US" altLang="zh-TW" sz="1200" dirty="0">
                <a:solidFill>
                  <a:srgbClr val="FF0000"/>
                </a:solidFill>
                <a:latin typeface="微軟正黑體" panose="020B0604030504040204" pitchFamily="34" charset="-120"/>
                <a:ea typeface="微軟正黑體" panose="020B0604030504040204" pitchFamily="34" charset="-120"/>
              </a:rPr>
              <a:t>QR</a:t>
            </a:r>
            <a:r>
              <a:rPr lang="zh-TW" altLang="en-US" sz="1200" dirty="0">
                <a:solidFill>
                  <a:srgbClr val="FF0000"/>
                </a:solidFill>
                <a:latin typeface="微軟正黑體" panose="020B0604030504040204" pitchFamily="34" charset="-120"/>
                <a:ea typeface="微軟正黑體" panose="020B0604030504040204" pitchFamily="34" charset="-120"/>
              </a:rPr>
              <a:t>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下單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支付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桌上</a:t>
            </a:r>
            <a:r>
              <a:rPr lang="en-US" altLang="zh-TW" sz="1200" dirty="0">
                <a:solidFill>
                  <a:srgbClr val="FF0000"/>
                </a:solidFill>
                <a:latin typeface="微軟正黑體" panose="020B0604030504040204" pitchFamily="34" charset="-120"/>
                <a:ea typeface="微軟正黑體" panose="020B0604030504040204" pitchFamily="34" charset="-120"/>
              </a:rPr>
              <a:t>QR</a:t>
            </a:r>
            <a:r>
              <a:rPr lang="zh-TW" altLang="en-US" sz="1200" dirty="0">
                <a:solidFill>
                  <a:srgbClr val="FF0000"/>
                </a:solidFill>
                <a:latin typeface="微軟正黑體" panose="020B0604030504040204" pitchFamily="34" charset="-120"/>
                <a:ea typeface="微軟正黑體" panose="020B0604030504040204" pitchFamily="34" charset="-120"/>
              </a:rPr>
              <a:t> </a:t>
            </a:r>
            <a:r>
              <a:rPr lang="en-US" altLang="zh-TW" sz="1200" dirty="0">
                <a:solidFill>
                  <a:srgbClr val="FF0000"/>
                </a:solidFill>
                <a:latin typeface="微軟正黑體" panose="020B0604030504040204" pitchFamily="34" charset="-120"/>
                <a:ea typeface="微軟正黑體" panose="020B0604030504040204" pitchFamily="34" charset="-120"/>
              </a:rPr>
              <a:t>&gt;</a:t>
            </a:r>
            <a:r>
              <a:rPr lang="zh-TW" altLang="en-US" sz="1200" dirty="0">
                <a:solidFill>
                  <a:srgbClr val="FF0000"/>
                </a:solidFill>
                <a:latin typeface="微軟正黑體" panose="020B0604030504040204" pitchFamily="34" charset="-120"/>
                <a:ea typeface="微軟正黑體" panose="020B0604030504040204" pitchFamily="34" charset="-120"/>
              </a:rPr>
              <a:t> 桌號定位</a:t>
            </a:r>
            <a:r>
              <a:rPr lang="en-US" altLang="zh-TW" sz="1200" dirty="0">
                <a:solidFill>
                  <a:srgbClr val="FF0000"/>
                </a:solidFill>
                <a:latin typeface="微軟正黑體" panose="020B0604030504040204" pitchFamily="34" charset="-120"/>
                <a:ea typeface="微軟正黑體" panose="020B0604030504040204" pitchFamily="34" charset="-120"/>
              </a:rPr>
              <a:t>(</a:t>
            </a:r>
            <a:r>
              <a:rPr lang="zh-TW" altLang="en-US" sz="1200" dirty="0">
                <a:solidFill>
                  <a:srgbClr val="FF0000"/>
                </a:solidFill>
                <a:latin typeface="微軟正黑體" panose="020B0604030504040204" pitchFamily="34" charset="-120"/>
                <a:ea typeface="微軟正黑體" panose="020B0604030504040204" pitchFamily="34" charset="-120"/>
              </a:rPr>
              <a:t>餐點直送</a:t>
            </a:r>
            <a:r>
              <a:rPr lang="en-US" altLang="zh-TW" sz="1200" dirty="0" smtClean="0">
                <a:solidFill>
                  <a:srgbClr val="FF0000"/>
                </a:solidFill>
                <a:latin typeface="微軟正黑體" panose="020B0604030504040204" pitchFamily="34" charset="-120"/>
                <a:ea typeface="微軟正黑體" panose="020B0604030504040204" pitchFamily="34" charset="-120"/>
              </a:rPr>
              <a:t>)</a:t>
            </a:r>
            <a:endParaRPr lang="zh-TW" altLang="en-US" sz="1200" dirty="0">
              <a:solidFill>
                <a:srgbClr val="FF0000"/>
              </a:solidFill>
              <a:latin typeface="微軟正黑體" panose="020B0604030504040204" pitchFamily="34" charset="-120"/>
              <a:ea typeface="微軟正黑體" panose="020B0604030504040204" pitchFamily="34" charset="-120"/>
            </a:endParaRPr>
          </a:p>
        </p:txBody>
      </p:sp>
      <p:sp>
        <p:nvSpPr>
          <p:cNvPr id="25" name="圓角矩形 24"/>
          <p:cNvSpPr/>
          <p:nvPr/>
        </p:nvSpPr>
        <p:spPr>
          <a:xfrm>
            <a:off x="3635896" y="2175321"/>
            <a:ext cx="1800200" cy="335111"/>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3707904" y="2139702"/>
            <a:ext cx="1702710" cy="1061829"/>
          </a:xfrm>
          <a:prstGeom prst="rect">
            <a:avLst/>
          </a:prstGeom>
          <a:noFill/>
        </p:spPr>
        <p:txBody>
          <a:bodyPr wrap="none" rtlCol="0">
            <a:spAutoFit/>
          </a:bodyPr>
          <a:lstStyle/>
          <a:p>
            <a:pPr>
              <a:lnSpc>
                <a:spcPct val="150000"/>
              </a:lnSpc>
            </a:pPr>
            <a:r>
              <a:rPr lang="zh-TW" altLang="en-US" dirty="0" smtClean="0">
                <a:solidFill>
                  <a:srgbClr val="FF0000"/>
                </a:solidFill>
                <a:latin typeface="微軟正黑體" panose="020B0604030504040204" pitchFamily="34" charset="-120"/>
                <a:ea typeface="微軟正黑體" panose="020B0604030504040204" pitchFamily="34" charset="-120"/>
              </a:rPr>
              <a:t>          工    具</a:t>
            </a:r>
            <a:endParaRPr lang="en-US" altLang="zh-TW" dirty="0" smtClean="0">
              <a:solidFill>
                <a:srgbClr val="FF0000"/>
              </a:solidFill>
              <a:latin typeface="微軟正黑體" panose="020B0604030504040204" pitchFamily="34" charset="-120"/>
              <a:ea typeface="微軟正黑體" panose="020B0604030504040204" pitchFamily="34" charset="-120"/>
            </a:endParaRPr>
          </a:p>
          <a:p>
            <a:pPr>
              <a:lnSpc>
                <a:spcPct val="150000"/>
              </a:lnSpc>
            </a:pPr>
            <a:r>
              <a:rPr lang="zh-TW" altLang="en-US" dirty="0" smtClean="0">
                <a:solidFill>
                  <a:schemeClr val="tx1"/>
                </a:solidFill>
                <a:latin typeface="微軟正黑體" panose="020B0604030504040204" pitchFamily="34" charset="-120"/>
                <a:ea typeface="微軟正黑體" panose="020B0604030504040204" pitchFamily="34" charset="-120"/>
              </a:rPr>
              <a:t>設置語言</a:t>
            </a:r>
            <a:endParaRPr lang="en-US" altLang="zh-TW" dirty="0" smtClean="0">
              <a:solidFill>
                <a:schemeClr val="tx1"/>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chemeClr val="tx1"/>
                </a:solidFill>
                <a:latin typeface="微軟正黑體" panose="020B0604030504040204" pitchFamily="34" charset="-120"/>
                <a:ea typeface="微軟正黑體" panose="020B0604030504040204" pitchFamily="34" charset="-120"/>
              </a:rPr>
              <a:t>掃描</a:t>
            </a:r>
            <a:r>
              <a:rPr lang="zh-TW" altLang="en-US" dirty="0" smtClean="0">
                <a:solidFill>
                  <a:schemeClr val="tx1"/>
                </a:solidFill>
                <a:latin typeface="微軟正黑體" panose="020B0604030504040204" pitchFamily="34" charset="-120"/>
                <a:ea typeface="微軟正黑體" panose="020B0604030504040204" pitchFamily="34" charset="-120"/>
              </a:rPr>
              <a:t>商家</a:t>
            </a:r>
            <a:r>
              <a:rPr lang="en-US" altLang="zh-TW" dirty="0" smtClean="0">
                <a:solidFill>
                  <a:schemeClr val="tx1"/>
                </a:solidFill>
                <a:latin typeface="微軟正黑體" panose="020B0604030504040204" pitchFamily="34" charset="-120"/>
                <a:ea typeface="微軟正黑體" panose="020B0604030504040204" pitchFamily="34" charset="-120"/>
              </a:rPr>
              <a:t>QR  Code</a:t>
            </a:r>
            <a:endParaRPr lang="zh-TW" altLang="en-US"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303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905143"/>
            <a:ext cx="5328592" cy="3177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Shape 393"/>
          <p:cNvSpPr/>
          <p:nvPr/>
        </p:nvSpPr>
        <p:spPr>
          <a:xfrm>
            <a:off x="395536" y="677646"/>
            <a:ext cx="5670289" cy="441438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A1BEC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文字方塊 3"/>
          <p:cNvSpPr txBox="1"/>
          <p:nvPr/>
        </p:nvSpPr>
        <p:spPr>
          <a:xfrm>
            <a:off x="1884480" y="1873156"/>
            <a:ext cx="2543504" cy="338554"/>
          </a:xfrm>
          <a:prstGeom prst="rect">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使用者名稱 </a:t>
            </a:r>
            <a:r>
              <a:rPr lang="en-US" altLang="zh-TW" sz="1600" dirty="0" smtClean="0">
                <a:solidFill>
                  <a:schemeClr val="bg1">
                    <a:lumMod val="65000"/>
                  </a:schemeClr>
                </a:solidFill>
                <a:latin typeface="微軟正黑體" panose="020B0604030504040204" pitchFamily="34" charset="-120"/>
                <a:ea typeface="微軟正黑體" panose="020B0604030504040204" pitchFamily="34" charset="-120"/>
              </a:rPr>
              <a:t>/</a:t>
            </a:r>
            <a:r>
              <a:rPr lang="zh-TW" altLang="en-US" sz="1600" dirty="0" smtClean="0">
                <a:solidFill>
                  <a:schemeClr val="bg1">
                    <a:lumMod val="65000"/>
                  </a:schemeClr>
                </a:solidFill>
                <a:latin typeface="微軟正黑體" panose="020B0604030504040204" pitchFamily="34" charset="-120"/>
                <a:ea typeface="微軟正黑體" panose="020B0604030504040204" pitchFamily="34" charset="-120"/>
              </a:rPr>
              <a:t> 電子信箱</a:t>
            </a:r>
            <a:endParaRPr lang="zh-TW" altLang="en-US" sz="1600" dirty="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1879156" y="2305204"/>
            <a:ext cx="2548827" cy="338554"/>
          </a:xfrm>
          <a:prstGeom prst="rect">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defPPr marR="0" lvl="0" algn="l" rtl="0">
              <a:lnSpc>
                <a:spcPct val="100000"/>
              </a:lnSpc>
              <a:spcBef>
                <a:spcPts val="0"/>
              </a:spcBef>
              <a:spcAft>
                <a:spcPts val="0"/>
              </a:spcAft>
            </a:defPPr>
            <a:lvl1pPr algn="ctr">
              <a:defRPr sz="1600">
                <a:solidFill>
                  <a:schemeClr val="bg1">
                    <a:lumMod val="65000"/>
                  </a:schemeClr>
                </a:solidFill>
                <a:latin typeface="微軟正黑體" panose="020B0604030504040204" pitchFamily="34" charset="-120"/>
                <a:ea typeface="微軟正黑體" panose="020B0604030504040204" pitchFamily="34" charset="-12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TW" altLang="en-US" dirty="0"/>
              <a:t>密 碼</a:t>
            </a:r>
          </a:p>
        </p:txBody>
      </p:sp>
      <p:sp>
        <p:nvSpPr>
          <p:cNvPr id="6" name="文字方塊 5"/>
          <p:cNvSpPr txBox="1"/>
          <p:nvPr/>
        </p:nvSpPr>
        <p:spPr>
          <a:xfrm>
            <a:off x="1879156" y="3171974"/>
            <a:ext cx="2548828" cy="400110"/>
          </a:xfrm>
          <a:prstGeom prst="rect">
            <a:avLst/>
          </a:prstGeom>
          <a:solidFill>
            <a:srgbClr val="92D050"/>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sz="2000" b="1" dirty="0" smtClean="0">
                <a:solidFill>
                  <a:schemeClr val="bg1"/>
                </a:solidFill>
              </a:rPr>
              <a:t>登   入</a:t>
            </a:r>
            <a:endParaRPr lang="zh-TW" altLang="en-US" sz="2000" b="1" dirty="0">
              <a:solidFill>
                <a:schemeClr val="bg1"/>
              </a:solidFill>
            </a:endParaRPr>
          </a:p>
        </p:txBody>
      </p:sp>
      <p:sp>
        <p:nvSpPr>
          <p:cNvPr id="8" name="文字方塊 7"/>
          <p:cNvSpPr txBox="1"/>
          <p:nvPr/>
        </p:nvSpPr>
        <p:spPr>
          <a:xfrm>
            <a:off x="1842679" y="3676030"/>
            <a:ext cx="1188132" cy="307777"/>
          </a:xfrm>
          <a:prstGeom prst="rect">
            <a:avLst/>
          </a:prstGeom>
          <a:noFill/>
        </p:spPr>
        <p:txBody>
          <a:bodyPr wrap="square" rtlCol="0">
            <a:spAutoFit/>
          </a:bodyPr>
          <a:lstStyle/>
          <a:p>
            <a:r>
              <a:rPr lang="zh-TW" altLang="en-US" dirty="0">
                <a:solidFill>
                  <a:srgbClr val="FF0066"/>
                </a:solidFill>
                <a:latin typeface="微軟正黑體" panose="020B0604030504040204" pitchFamily="34" charset="-120"/>
                <a:ea typeface="微軟正黑體" panose="020B0604030504040204" pitchFamily="34" charset="-120"/>
              </a:rPr>
              <a:t>忘記</a:t>
            </a:r>
            <a:r>
              <a:rPr lang="zh-TW" altLang="en-US" dirty="0" smtClean="0">
                <a:solidFill>
                  <a:srgbClr val="FF0066"/>
                </a:solidFill>
                <a:latin typeface="微軟正黑體" panose="020B0604030504040204" pitchFamily="34" charset="-120"/>
                <a:ea typeface="微軟正黑體" panose="020B0604030504040204" pitchFamily="34" charset="-120"/>
              </a:rPr>
              <a:t>密碼</a:t>
            </a:r>
            <a:r>
              <a:rPr lang="en-US" altLang="zh-TW" dirty="0" smtClean="0">
                <a:solidFill>
                  <a:srgbClr val="FF0066"/>
                </a:solidFill>
                <a:latin typeface="微軟正黑體" panose="020B0604030504040204" pitchFamily="34" charset="-120"/>
                <a:ea typeface="微軟正黑體" panose="020B0604030504040204" pitchFamily="34" charset="-120"/>
              </a:rPr>
              <a:t>?</a:t>
            </a:r>
            <a:endParaRPr lang="zh-TW" altLang="en-US" dirty="0">
              <a:solidFill>
                <a:srgbClr val="FF0066"/>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1552971" y="1347614"/>
            <a:ext cx="3163045" cy="400110"/>
          </a:xfrm>
          <a:prstGeom prst="rect">
            <a:avLst/>
          </a:prstGeom>
          <a:noFill/>
        </p:spPr>
        <p:txBody>
          <a:bodyPr wrap="none" rtlCol="0">
            <a:spAutoFit/>
          </a:bodyPr>
          <a:lstStyle/>
          <a:p>
            <a:r>
              <a:rPr lang="zh-TW" altLang="en-US" sz="2000" dirty="0" smtClean="0">
                <a:solidFill>
                  <a:srgbClr val="92D050"/>
                </a:solidFill>
                <a:latin typeface="微軟正黑體" panose="020B0604030504040204" pitchFamily="34" charset="-120"/>
                <a:ea typeface="微軟正黑體" panose="020B0604030504040204" pitchFamily="34" charset="-120"/>
              </a:rPr>
              <a:t>恭迎食神來當家，上菜囉</a:t>
            </a:r>
            <a:r>
              <a:rPr lang="en-US" altLang="zh-TW" sz="2000" dirty="0" smtClean="0">
                <a:solidFill>
                  <a:srgbClr val="92D050"/>
                </a:solidFill>
                <a:latin typeface="微軟正黑體" panose="020B0604030504040204" pitchFamily="34" charset="-120"/>
                <a:ea typeface="微軟正黑體" panose="020B0604030504040204" pitchFamily="34" charset="-120"/>
              </a:rPr>
              <a:t>!!</a:t>
            </a:r>
            <a:endParaRPr lang="zh-TW" altLang="en-US" sz="2000" dirty="0">
              <a:solidFill>
                <a:srgbClr val="92D050"/>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3635896" y="0"/>
            <a:ext cx="1440160" cy="553998"/>
          </a:xfrm>
          <a:prstGeom prst="rect">
            <a:avLst/>
          </a:prstGeom>
          <a:noFill/>
        </p:spPr>
        <p:txBody>
          <a:bodyPr wrap="square" rtlCol="0">
            <a:spAutoFit/>
          </a:bodyPr>
          <a:lstStyle/>
          <a:p>
            <a:pPr algn="ctr"/>
            <a:r>
              <a:rPr lang="zh-TW" altLang="en-US" sz="3000" dirty="0" smtClean="0">
                <a:solidFill>
                  <a:srgbClr val="FF0066"/>
                </a:solidFill>
                <a:latin typeface="微軟正黑體" panose="020B0604030504040204" pitchFamily="34" charset="-120"/>
                <a:ea typeface="微軟正黑體" panose="020B0604030504040204" pitchFamily="34" charset="-120"/>
                <a:cs typeface="+mn-cs"/>
              </a:rPr>
              <a:t>登  入</a:t>
            </a:r>
            <a:endParaRPr lang="zh-TW" altLang="en-US" sz="3000" dirty="0">
              <a:solidFill>
                <a:srgbClr val="FF0066"/>
              </a:solidFill>
              <a:latin typeface="微軟正黑體" panose="020B0604030504040204" pitchFamily="34" charset="-120"/>
              <a:ea typeface="微軟正黑體" panose="020B0604030504040204" pitchFamily="34" charset="-120"/>
              <a:cs typeface="+mn-cs"/>
            </a:endParaRPr>
          </a:p>
        </p:txBody>
      </p:sp>
      <p:sp>
        <p:nvSpPr>
          <p:cNvPr id="10" name="文字方塊 9"/>
          <p:cNvSpPr txBox="1"/>
          <p:nvPr/>
        </p:nvSpPr>
        <p:spPr>
          <a:xfrm>
            <a:off x="2734052" y="906097"/>
            <a:ext cx="3062084" cy="338554"/>
          </a:xfrm>
          <a:prstGeom prst="rect">
            <a:avLst/>
          </a:prstGeom>
          <a:noFill/>
        </p:spPr>
        <p:txBody>
          <a:bodyPr wrap="square" rtlCol="0">
            <a:spAutoFit/>
          </a:bodyPr>
          <a:lstStyle/>
          <a:p>
            <a:r>
              <a:rPr lang="en-US" altLang="zh-TW" sz="1600" dirty="0">
                <a:solidFill>
                  <a:srgbClr val="FF0066"/>
                </a:solidFill>
                <a:latin typeface="微軟正黑體" panose="020B0604030504040204" pitchFamily="34" charset="-120"/>
                <a:ea typeface="微軟正黑體" panose="020B0604030504040204" pitchFamily="34" charset="-120"/>
              </a:rPr>
              <a:t> </a:t>
            </a:r>
            <a:r>
              <a:rPr lang="zh-TW" altLang="en-US" sz="1600" b="1" dirty="0" smtClean="0">
                <a:solidFill>
                  <a:srgbClr val="FF0066"/>
                </a:solidFill>
                <a:latin typeface="微軟正黑體" panose="020B0604030504040204" pitchFamily="34" charset="-120"/>
                <a:ea typeface="微軟正黑體" panose="020B0604030504040204" pitchFamily="34" charset="-120"/>
              </a:rPr>
              <a:t>登    入</a:t>
            </a:r>
            <a:r>
              <a:rPr lang="zh-TW" altLang="en-US" sz="1600" dirty="0" smtClean="0">
                <a:solidFill>
                  <a:srgbClr val="FF0066"/>
                </a:solidFill>
                <a:latin typeface="微軟正黑體" panose="020B0604030504040204" pitchFamily="34" charset="-120"/>
                <a:ea typeface="微軟正黑體" panose="020B0604030504040204" pitchFamily="34" charset="-120"/>
              </a:rPr>
              <a:t>                                   </a:t>
            </a:r>
            <a:r>
              <a:rPr lang="zh-TW" altLang="en-US" dirty="0" smtClean="0">
                <a:solidFill>
                  <a:schemeClr val="bg1">
                    <a:lumMod val="50000"/>
                  </a:schemeClr>
                </a:solidFill>
                <a:latin typeface="微軟正黑體" panose="020B0604030504040204" pitchFamily="34" charset="-120"/>
                <a:ea typeface="微軟正黑體" panose="020B0604030504040204" pitchFamily="34" charset="-120"/>
              </a:rPr>
              <a:t>註 冊</a:t>
            </a:r>
            <a:r>
              <a:rPr lang="zh-TW" altLang="en-US" sz="1600" dirty="0" smtClean="0">
                <a:solidFill>
                  <a:srgbClr val="FF0066"/>
                </a:solidFill>
                <a:latin typeface="微軟正黑體" panose="020B0604030504040204" pitchFamily="34" charset="-120"/>
                <a:ea typeface="微軟正黑體" panose="020B0604030504040204" pitchFamily="34" charset="-120"/>
              </a:rPr>
              <a:t> </a:t>
            </a:r>
            <a:endParaRPr lang="zh-TW" altLang="en-US" sz="1600" dirty="0">
              <a:solidFill>
                <a:srgbClr val="FF0066"/>
              </a:solidFill>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1871700" y="2730949"/>
            <a:ext cx="1188132" cy="307777"/>
          </a:xfrm>
          <a:prstGeom prst="rect">
            <a:avLst/>
          </a:prstGeom>
          <a:noFill/>
        </p:spPr>
        <p:txBody>
          <a:bodyPr wrap="square" rtlCol="0">
            <a:spAutoFit/>
          </a:bodyPr>
          <a:lstStyle/>
          <a:p>
            <a:r>
              <a:rPr lang="zh-TW" altLang="en-US" dirty="0" smtClean="0">
                <a:solidFill>
                  <a:srgbClr val="FF0066"/>
                </a:solidFill>
                <a:latin typeface="微軟正黑體" panose="020B0604030504040204" pitchFamily="34" charset="-120"/>
                <a:ea typeface="微軟正黑體" panose="020B0604030504040204" pitchFamily="34" charset="-120"/>
              </a:rPr>
              <a:t>記住我</a:t>
            </a:r>
            <a:endParaRPr lang="zh-TW" altLang="en-US" dirty="0">
              <a:solidFill>
                <a:srgbClr val="FF0066"/>
              </a:solidFill>
              <a:latin typeface="微軟正黑體" panose="020B0604030504040204" pitchFamily="34" charset="-120"/>
              <a:ea typeface="微軟正黑體" panose="020B0604030504040204" pitchFamily="34" charset="-120"/>
            </a:endParaRPr>
          </a:p>
        </p:txBody>
      </p:sp>
      <p:grpSp>
        <p:nvGrpSpPr>
          <p:cNvPr id="27" name="群組 26"/>
          <p:cNvGrpSpPr/>
          <p:nvPr/>
        </p:nvGrpSpPr>
        <p:grpSpPr>
          <a:xfrm>
            <a:off x="6804248" y="2038364"/>
            <a:ext cx="2160240" cy="2353331"/>
            <a:chOff x="-468560" y="1194013"/>
            <a:chExt cx="2160240" cy="2353331"/>
          </a:xfrm>
        </p:grpSpPr>
        <p:sp>
          <p:nvSpPr>
            <p:cNvPr id="3" name="文字方塊 2"/>
            <p:cNvSpPr txBox="1"/>
            <p:nvPr/>
          </p:nvSpPr>
          <p:spPr>
            <a:xfrm>
              <a:off x="-468560" y="1194013"/>
              <a:ext cx="2160240" cy="2031325"/>
            </a:xfrm>
            <a:prstGeom prst="rect">
              <a:avLst/>
            </a:prstGeom>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lnSpc>
                  <a:spcPct val="150000"/>
                </a:lnSpc>
              </a:pPr>
              <a:r>
                <a:rPr lang="zh-TW" altLang="en-US" b="1" dirty="0" smtClean="0">
                  <a:solidFill>
                    <a:srgbClr val="FF0066"/>
                  </a:solidFill>
                  <a:cs typeface="Arial"/>
                </a:rPr>
                <a:t>忘記</a:t>
              </a:r>
              <a:r>
                <a:rPr lang="zh-TW" altLang="en-US" b="1" dirty="0">
                  <a:solidFill>
                    <a:srgbClr val="FF0066"/>
                  </a:solidFill>
                  <a:cs typeface="Arial"/>
                </a:rPr>
                <a:t>密碼</a:t>
              </a:r>
              <a:endParaRPr lang="en-US" altLang="zh-TW" b="1" dirty="0">
                <a:solidFill>
                  <a:srgbClr val="FF0066"/>
                </a:solidFill>
                <a:cs typeface="Arial"/>
              </a:endParaRPr>
            </a:p>
            <a:p>
              <a:pPr algn="l">
                <a:lnSpc>
                  <a:spcPct val="150000"/>
                </a:lnSpc>
              </a:pPr>
              <a:r>
                <a:rPr lang="zh-TW" altLang="en-US" sz="1200" dirty="0" smtClean="0"/>
                <a:t>輸入</a:t>
              </a:r>
              <a:r>
                <a:rPr lang="zh-TW" altLang="en-US" sz="1200" dirty="0"/>
                <a:t>使用者名稱</a:t>
              </a:r>
              <a:endParaRPr lang="en-US" altLang="zh-TW" sz="1200" dirty="0"/>
            </a:p>
            <a:p>
              <a:pPr algn="l">
                <a:lnSpc>
                  <a:spcPct val="150000"/>
                </a:lnSpc>
              </a:pPr>
              <a:r>
                <a:rPr lang="zh-TW" altLang="en-US" sz="1200" dirty="0"/>
                <a:t>電子郵件</a:t>
              </a:r>
              <a:r>
                <a:rPr lang="en-US" altLang="zh-TW" sz="1200" dirty="0" smtClean="0"/>
                <a:t>:</a:t>
              </a:r>
              <a:br>
                <a:rPr lang="en-US" altLang="zh-TW" sz="1200" dirty="0" smtClean="0"/>
              </a:br>
              <a:endParaRPr lang="en-US" altLang="zh-TW" sz="1200" dirty="0"/>
            </a:p>
            <a:p>
              <a:pPr algn="l">
                <a:lnSpc>
                  <a:spcPct val="150000"/>
                </a:lnSpc>
              </a:pPr>
              <a:r>
                <a:rPr lang="zh-TW" altLang="en-US" dirty="0"/>
                <a:t>輸入認證</a:t>
              </a:r>
              <a:r>
                <a:rPr lang="zh-TW" altLang="en-US" dirty="0" smtClean="0"/>
                <a:t>碼</a:t>
              </a:r>
              <a:endParaRPr lang="en-US" altLang="zh-TW" dirty="0"/>
            </a:p>
            <a:p>
              <a:pPr algn="l">
                <a:lnSpc>
                  <a:spcPct val="150000"/>
                </a:lnSpc>
              </a:pPr>
              <a:endParaRPr lang="en-US" altLang="zh-TW" dirty="0"/>
            </a:p>
          </p:txBody>
        </p:sp>
        <p:sp>
          <p:nvSpPr>
            <p:cNvPr id="14" name="文字方塊 13"/>
            <p:cNvSpPr txBox="1"/>
            <p:nvPr/>
          </p:nvSpPr>
          <p:spPr>
            <a:xfrm>
              <a:off x="-468560" y="3239567"/>
              <a:ext cx="2160240" cy="307777"/>
            </a:xfrm>
            <a:prstGeom prst="rect">
              <a:avLst/>
            </a:prstGeom>
            <a:solidFill>
              <a:srgbClr val="92D050"/>
            </a:solid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defPPr marR="0" lvl="0" algn="l" rtl="0">
                <a:lnSpc>
                  <a:spcPct val="100000"/>
                </a:lnSpc>
                <a:spcBef>
                  <a:spcPts val="0"/>
                </a:spcBef>
                <a:spcAft>
                  <a:spcPts val="0"/>
                </a:spcAft>
                <a:defRPr/>
              </a:defPPr>
              <a:lvl1pPr algn="ctr">
                <a:defRPr sz="1600">
                  <a:solidFill>
                    <a:schemeClr val="bg1">
                      <a:lumMod val="65000"/>
                    </a:schemeClr>
                  </a:solidFill>
                  <a:latin typeface="微軟正黑體" panose="020B0604030504040204" pitchFamily="34" charset="-120"/>
                  <a:ea typeface="微軟正黑體" panose="020B0604030504040204" pitchFamily="34" charset="-120"/>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zh-TW" altLang="en-US" sz="1400" b="1" dirty="0" smtClean="0">
                  <a:solidFill>
                    <a:schemeClr val="bg1"/>
                  </a:solidFill>
                </a:rPr>
                <a:t>確  認</a:t>
              </a:r>
              <a:endParaRPr lang="zh-TW" altLang="en-US" sz="1400" b="1" dirty="0">
                <a:solidFill>
                  <a:schemeClr val="bg1"/>
                </a:solidFill>
              </a:endParaRPr>
            </a:p>
          </p:txBody>
        </p:sp>
        <p:cxnSp>
          <p:nvCxnSpPr>
            <p:cNvPr id="17" name="直線接點 16"/>
            <p:cNvCxnSpPr/>
            <p:nvPr/>
          </p:nvCxnSpPr>
          <p:spPr>
            <a:xfrm>
              <a:off x="-396552" y="1943423"/>
              <a:ext cx="198753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 name="群組 21"/>
            <p:cNvGrpSpPr/>
            <p:nvPr/>
          </p:nvGrpSpPr>
          <p:grpSpPr>
            <a:xfrm>
              <a:off x="-324544" y="2756997"/>
              <a:ext cx="1152128" cy="338554"/>
              <a:chOff x="-324544" y="2527531"/>
              <a:chExt cx="1152128" cy="338554"/>
            </a:xfrm>
          </p:grpSpPr>
          <p:sp>
            <p:nvSpPr>
              <p:cNvPr id="18" name="矩形 17"/>
              <p:cNvSpPr/>
              <p:nvPr/>
            </p:nvSpPr>
            <p:spPr>
              <a:xfrm>
                <a:off x="-324544" y="2527531"/>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19" name="矩形 18"/>
              <p:cNvSpPr/>
              <p:nvPr/>
            </p:nvSpPr>
            <p:spPr>
              <a:xfrm>
                <a:off x="-13586" y="2527531"/>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0" name="矩形 19"/>
              <p:cNvSpPr/>
              <p:nvPr/>
            </p:nvSpPr>
            <p:spPr>
              <a:xfrm>
                <a:off x="300602" y="2527531"/>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sp>
            <p:nvSpPr>
              <p:cNvPr id="21" name="矩形 20"/>
              <p:cNvSpPr/>
              <p:nvPr/>
            </p:nvSpPr>
            <p:spPr>
              <a:xfrm>
                <a:off x="611560" y="2527531"/>
                <a:ext cx="216024" cy="338554"/>
              </a:xfrm>
              <a:prstGeom prst="rect">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zh-TW" altLang="en-US" sz="1600">
                  <a:solidFill>
                    <a:schemeClr val="bg1">
                      <a:lumMod val="65000"/>
                    </a:schemeClr>
                  </a:solidFill>
                  <a:latin typeface="微軟正黑體" panose="020B0604030504040204" pitchFamily="34" charset="-120"/>
                  <a:ea typeface="微軟正黑體" panose="020B0604030504040204" pitchFamily="34" charset="-120"/>
                </a:endParaRPr>
              </a:p>
            </p:txBody>
          </p:sp>
        </p:grpSp>
        <p:sp>
          <p:nvSpPr>
            <p:cNvPr id="23" name="矩形 22"/>
            <p:cNvSpPr/>
            <p:nvPr/>
          </p:nvSpPr>
          <p:spPr>
            <a:xfrm>
              <a:off x="782940" y="2489290"/>
              <a:ext cx="836732" cy="246221"/>
            </a:xfrm>
            <a:prstGeom prst="rect">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zh-TW" sz="1000" dirty="0" smtClean="0">
                  <a:solidFill>
                    <a:schemeClr val="tx1"/>
                  </a:solidFill>
                  <a:latin typeface="微軟正黑體" panose="020B0604030504040204" pitchFamily="34" charset="-120"/>
                  <a:ea typeface="微軟正黑體" panose="020B0604030504040204" pitchFamily="34" charset="-120"/>
                </a:rPr>
                <a:t>a123</a:t>
              </a:r>
              <a:endParaRPr lang="zh-TW" altLang="en-US" sz="1000" dirty="0">
                <a:solidFill>
                  <a:schemeClr val="tx1"/>
                </a:solidFill>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899592" y="2777322"/>
              <a:ext cx="697627" cy="246221"/>
            </a:xfrm>
            <a:prstGeom prst="rect">
              <a:avLst/>
            </a:prstGeom>
            <a:noFill/>
          </p:spPr>
          <p:txBody>
            <a:bodyPr wrap="none" rtlCol="0">
              <a:spAutoFit/>
            </a:bodyPr>
            <a:lstStyle/>
            <a:p>
              <a:r>
                <a:rPr lang="zh-TW" altLang="en-US" sz="1000" dirty="0">
                  <a:solidFill>
                    <a:srgbClr val="FF0066"/>
                  </a:solidFill>
                  <a:latin typeface="微軟正黑體" panose="020B0604030504040204" pitchFamily="34" charset="-120"/>
                  <a:ea typeface="微軟正黑體" panose="020B0604030504040204" pitchFamily="34" charset="-120"/>
                </a:rPr>
                <a:t>重新整理</a:t>
              </a:r>
            </a:p>
          </p:txBody>
        </p:sp>
      </p:grpSp>
      <p:cxnSp>
        <p:nvCxnSpPr>
          <p:cNvPr id="29" name="肘形接點 28"/>
          <p:cNvCxnSpPr>
            <a:stCxn id="8" idx="3"/>
          </p:cNvCxnSpPr>
          <p:nvPr/>
        </p:nvCxnSpPr>
        <p:spPr>
          <a:xfrm flipV="1">
            <a:off x="3030811" y="2042434"/>
            <a:ext cx="3629421" cy="1787485"/>
          </a:xfrm>
          <a:prstGeom prst="bentConnector3">
            <a:avLst>
              <a:gd name="adj1" fmla="val 89455"/>
            </a:avLst>
          </a:prstGeom>
          <a:ln w="12700">
            <a:solidFill>
              <a:srgbClr val="00B0F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6904944" y="3075806"/>
            <a:ext cx="198753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24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1617</Words>
  <Application>Microsoft Office PowerPoint</Application>
  <PresentationFormat>如螢幕大小 (16:9)</PresentationFormat>
  <Paragraphs>316</Paragraphs>
  <Slides>25</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Nixie One</vt:lpstr>
      <vt:lpstr>Varela Round</vt:lpstr>
      <vt:lpstr>微軟正黑體</vt:lpstr>
      <vt:lpstr>微軟正黑體 Light</vt:lpstr>
      <vt:lpstr>新細明體</vt:lpstr>
      <vt:lpstr>Arial</vt:lpstr>
      <vt:lpstr>Puck template</vt:lpstr>
      <vt:lpstr>QQ食神大當家</vt:lpstr>
      <vt:lpstr>前 言</vt:lpstr>
      <vt:lpstr>命 名</vt:lpstr>
      <vt:lpstr>架構規劃</vt:lpstr>
      <vt:lpstr>PowerPoint 簡報</vt:lpstr>
      <vt:lpstr>PowerPoint 簡報</vt:lpstr>
      <vt:lpstr>PowerPoint 簡報</vt:lpstr>
      <vt:lpstr>PowerPoint 簡報</vt:lpstr>
      <vt:lpstr>PowerPoint 簡報</vt:lpstr>
      <vt:lpstr>PowerPoint 簡報</vt:lpstr>
      <vt:lpstr>PowerPoint 簡報</vt:lpstr>
      <vt:lpstr>PowerPoint 簡報</vt:lpstr>
      <vt:lpstr>掃桌碼 (有座位型商家)</vt:lpstr>
      <vt:lpstr>PowerPoint 簡報</vt:lpstr>
      <vt:lpstr>PowerPoint 簡報</vt:lpstr>
      <vt:lpstr>PowerPoint 簡報</vt:lpstr>
      <vt:lpstr>PowerPoint 簡報</vt:lpstr>
      <vt:lpstr>PowerPoint 簡報</vt:lpstr>
      <vt:lpstr>PowerPoint 簡報</vt:lpstr>
      <vt:lpstr>PowerPoint 簡報</vt:lpstr>
      <vt:lpstr>商   家</vt:lpstr>
      <vt:lpstr>PowerPoint 簡報</vt:lpstr>
      <vt:lpstr>PowerPoint 簡報</vt:lpstr>
      <vt:lpstr>PowerPoint 簡報</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Q食神</dc:title>
  <cp:lastModifiedBy>。娃娃 魔法精靈</cp:lastModifiedBy>
  <cp:revision>231</cp:revision>
  <cp:lastPrinted>2017-04-13T09:31:08Z</cp:lastPrinted>
  <dcterms:modified xsi:type="dcterms:W3CDTF">2019-03-11T14:21:24Z</dcterms:modified>
</cp:coreProperties>
</file>