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59"/>
  </p:notesMasterIdLst>
  <p:handoutMasterIdLst>
    <p:handoutMasterId r:id="rId60"/>
  </p:handoutMasterIdLst>
  <p:sldIdLst>
    <p:sldId id="256" r:id="rId2"/>
    <p:sldId id="561" r:id="rId3"/>
    <p:sldId id="652" r:id="rId4"/>
    <p:sldId id="688" r:id="rId5"/>
    <p:sldId id="712" r:id="rId6"/>
    <p:sldId id="674" r:id="rId7"/>
    <p:sldId id="675" r:id="rId8"/>
    <p:sldId id="679" r:id="rId9"/>
    <p:sldId id="680" r:id="rId10"/>
    <p:sldId id="681" r:id="rId11"/>
    <p:sldId id="682" r:id="rId12"/>
    <p:sldId id="661" r:id="rId13"/>
    <p:sldId id="683" r:id="rId14"/>
    <p:sldId id="663" r:id="rId15"/>
    <p:sldId id="684" r:id="rId16"/>
    <p:sldId id="685" r:id="rId17"/>
    <p:sldId id="686" r:id="rId18"/>
    <p:sldId id="687" r:id="rId19"/>
    <p:sldId id="738" r:id="rId20"/>
    <p:sldId id="710" r:id="rId21"/>
    <p:sldId id="714" r:id="rId22"/>
    <p:sldId id="713" r:id="rId23"/>
    <p:sldId id="715" r:id="rId24"/>
    <p:sldId id="716" r:id="rId25"/>
    <p:sldId id="626" r:id="rId26"/>
    <p:sldId id="627" r:id="rId27"/>
    <p:sldId id="697" r:id="rId28"/>
    <p:sldId id="699" r:id="rId29"/>
    <p:sldId id="698" r:id="rId30"/>
    <p:sldId id="700" r:id="rId31"/>
    <p:sldId id="701" r:id="rId32"/>
    <p:sldId id="702" r:id="rId33"/>
    <p:sldId id="739" r:id="rId34"/>
    <p:sldId id="717" r:id="rId35"/>
    <p:sldId id="723" r:id="rId36"/>
    <p:sldId id="725" r:id="rId37"/>
    <p:sldId id="726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40" r:id="rId46"/>
    <p:sldId id="718" r:id="rId47"/>
    <p:sldId id="727" r:id="rId48"/>
    <p:sldId id="730" r:id="rId49"/>
    <p:sldId id="731" r:id="rId50"/>
    <p:sldId id="732" r:id="rId51"/>
    <p:sldId id="733" r:id="rId52"/>
    <p:sldId id="741" r:id="rId53"/>
    <p:sldId id="734" r:id="rId54"/>
    <p:sldId id="735" r:id="rId55"/>
    <p:sldId id="736" r:id="rId56"/>
    <p:sldId id="737" r:id="rId57"/>
    <p:sldId id="649" r:id="rId58"/>
  </p:sldIdLst>
  <p:sldSz cx="9144000" cy="6858000" type="screen4x3"/>
  <p:notesSz cx="6789738" cy="99298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華康中黑體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06">
          <p15:clr>
            <a:srgbClr val="A4A3A4"/>
          </p15:clr>
        </p15:guide>
        <p15:guide id="4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C6F2"/>
    <a:srgbClr val="47D7C6"/>
    <a:srgbClr val="47C6D7"/>
    <a:srgbClr val="47C6C3"/>
    <a:srgbClr val="47C6FC"/>
    <a:srgbClr val="47C6F2"/>
    <a:srgbClr val="FF6600"/>
    <a:srgbClr val="28E7FF"/>
    <a:srgbClr val="47CDFF"/>
    <a:srgbClr val="9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5" autoAdjust="0"/>
    <p:restoredTop sz="89946" autoAdjust="0"/>
  </p:normalViewPr>
  <p:slideViewPr>
    <p:cSldViewPr>
      <p:cViewPr>
        <p:scale>
          <a:sx n="120" d="100"/>
          <a:sy n="120" d="100"/>
        </p:scale>
        <p:origin x="-42" y="654"/>
      </p:cViewPr>
      <p:guideLst>
        <p:guide orient="horz" pos="3612"/>
        <p:guide orient="horz" pos="391"/>
        <p:guide pos="2835"/>
        <p:guide pos="1519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102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標楷體" pitchFamily="65" charset="-120"/>
              </a:defRPr>
            </a:lvl1pPr>
          </a:lstStyle>
          <a:p>
            <a:pPr>
              <a:defRPr/>
            </a:pPr>
            <a:fld id="{00147A9F-0B70-40BE-B07A-EAB66AA2F184}" type="datetimeFigureOut">
              <a:rPr lang="zh-TW" altLang="en-US"/>
              <a:pPr>
                <a:defRPr/>
              </a:pPr>
              <a:t>2016/1/27</a:t>
            </a:fld>
            <a:endParaRPr lang="en-US" altLang="zh-TW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31338"/>
            <a:ext cx="29416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/>
                <a:ea typeface="標楷體" pitchFamily="65" charset="-120"/>
              </a:defRPr>
            </a:lvl1pPr>
          </a:lstStyle>
          <a:p>
            <a:pPr>
              <a:defRPr/>
            </a:pPr>
            <a:fld id="{A8D2B057-4157-47DF-806E-E855E25583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587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맑은 고딕" pitchFamily="34" charset="-127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6513" y="0"/>
            <a:ext cx="2941637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맑은 고딕" pitchFamily="34" charset="-127"/>
                <a:ea typeface="新細明體" pitchFamily="18" charset="-120"/>
              </a:defRPr>
            </a:lvl1pPr>
          </a:lstStyle>
          <a:p>
            <a:pPr>
              <a:defRPr/>
            </a:pPr>
            <a:fld id="{AE53817E-9B20-4333-9DCD-0F035D34AC1F}" type="datetimeFigureOut">
              <a:rPr lang="zh-TW" altLang="en-US"/>
              <a:pPr>
                <a:defRPr/>
              </a:pPr>
              <a:t>2016/1/27</a:t>
            </a:fld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1638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맑은 고딕" pitchFamily="34" charset="-127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6513" y="9431338"/>
            <a:ext cx="2941637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맑은 고딕" pitchFamily="34" charset="-127"/>
                <a:ea typeface="新細明體" pitchFamily="18" charset="-120"/>
              </a:defRPr>
            </a:lvl1pPr>
          </a:lstStyle>
          <a:p>
            <a:pPr>
              <a:defRPr/>
            </a:pPr>
            <a:fld id="{A9E67E7B-9B32-4E70-8856-7C5C00132A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備忘稿版面配置區 2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74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7288" cy="3724275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39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67E7B-9B32-4E70-8856-7C5C00132AB0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10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7288" cy="3724275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0838" cy="4468812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39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5311352"/>
            <a:ext cx="9144000" cy="1546648"/>
          </a:xfrm>
          <a:prstGeom prst="rect">
            <a:avLst/>
          </a:prstGeom>
          <a:gradFill flip="none" rotWithShape="1">
            <a:gsLst>
              <a:gs pos="55000">
                <a:srgbClr val="002A7C"/>
              </a:gs>
              <a:gs pos="45000">
                <a:srgbClr val="002060">
                  <a:lumMod val="90000"/>
                  <a:lumOff val="10000"/>
                </a:srgbClr>
              </a:gs>
              <a:gs pos="90000">
                <a:srgbClr val="002060"/>
              </a:gs>
              <a:gs pos="10000">
                <a:srgbClr val="00206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5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080120"/>
          </a:xfrm>
        </p:spPr>
        <p:txBody>
          <a:bodyPr/>
          <a:lstStyle>
            <a:lvl1pPr>
              <a:defRPr lang="zh-TW" altLang="en-US" sz="5000" b="1" kern="120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55091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TW" altLang="en-US" sz="3000" kern="120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0" lvl="0" indent="0" algn="ctr" defTabSz="914400" eaLnBrk="1" latinLnBrk="0" hangingPunct="1">
              <a:buFont typeface="Arial" panose="020B0604020202020204" pitchFamily="34" charset="0"/>
              <a:buNone/>
            </a:pPr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7" name="Picture 2" descr="C:\Users\interinfo\Desktop\m0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92696"/>
            <a:ext cx="440974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6228184" y="64533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800" b="1" spc="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粗黑"/>
              </a:rPr>
              <a:t>聰明、友善、</a:t>
            </a:r>
            <a:r>
              <a:rPr lang="zh-TW" altLang="en-US" sz="1800" b="1" spc="3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粗黑"/>
              </a:rPr>
              <a:t>輕巧 </a:t>
            </a:r>
            <a:endParaRPr lang="en-US" altLang="zh-TW" sz="1800" b="1" spc="3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文鼎粗黑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84389" y="6453336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spc="8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800" spc="8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 userDrawn="1"/>
        </p:nvGrpSpPr>
        <p:grpSpPr>
          <a:xfrm>
            <a:off x="-49008" y="0"/>
            <a:ext cx="2028720" cy="6854165"/>
            <a:chOff x="-49008" y="0"/>
            <a:chExt cx="2028720" cy="6854165"/>
          </a:xfrm>
        </p:grpSpPr>
        <p:pic>
          <p:nvPicPr>
            <p:cNvPr id="8" name="Picture 2" descr="C:\Users\interinfo\Desktop\m001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5"/>
            <a:stretch/>
          </p:blipFill>
          <p:spPr bwMode="auto">
            <a:xfrm>
              <a:off x="-36512" y="0"/>
              <a:ext cx="2016224" cy="685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interinfo\Desktop\m002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008" y="4509120"/>
              <a:ext cx="1972780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內容版面配置區 2"/>
          <p:cNvSpPr>
            <a:spLocks noGrp="1"/>
          </p:cNvSpPr>
          <p:nvPr userDrawn="1">
            <p:ph idx="1"/>
          </p:nvPr>
        </p:nvSpPr>
        <p:spPr>
          <a:xfrm>
            <a:off x="1691680" y="980728"/>
            <a:ext cx="7056784" cy="540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5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  <a:lvl2pPr>
              <a:defRPr lang="zh-TW" altLang="en-US" b="0" kern="1200" dirty="0" smtClean="0">
                <a:solidFill>
                  <a:srgbClr val="003399"/>
                </a:solidFill>
                <a:cs typeface="+mn-cs"/>
              </a:defRPr>
            </a:lvl2pPr>
            <a:lvl3pPr>
              <a:defRPr lang="zh-TW" altLang="en-US" sz="1800" b="0" kern="1200" dirty="0" smtClean="0">
                <a:solidFill>
                  <a:srgbClr val="FF9900"/>
                </a:solidFill>
                <a:cs typeface="+mn-cs"/>
              </a:defRPr>
            </a:lvl3pPr>
            <a:lvl4pPr>
              <a:defRPr lang="zh-TW" altLang="en-US" kern="1200" dirty="0" smtClean="0">
                <a:solidFill>
                  <a:schemeClr val="tx1"/>
                </a:solidFill>
                <a:cs typeface="+mn-cs"/>
              </a:defRPr>
            </a:lvl4pPr>
            <a:lvl5pPr>
              <a:defRPr lang="zh-TW" altLang="en-US" kern="1200" dirty="0">
                <a:solidFill>
                  <a:schemeClr val="tx1"/>
                </a:solidFill>
                <a:cs typeface="+mn-cs"/>
              </a:defRPr>
            </a:lvl5pPr>
          </a:lstStyle>
          <a:p>
            <a:pPr marL="457200" lvl="0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按一下以編輯母片文字樣式</a:t>
            </a:r>
          </a:p>
          <a:p>
            <a:pPr marL="914400" lvl="1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第二層</a:t>
            </a:r>
          </a:p>
          <a:p>
            <a:pPr marL="1200150" lvl="2" indent="-28575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第三層</a:t>
            </a:r>
          </a:p>
        </p:txBody>
      </p:sp>
      <p:sp>
        <p:nvSpPr>
          <p:cNvPr id="12" name="文字方塊 11"/>
          <p:cNvSpPr txBox="1"/>
          <p:nvPr userDrawn="1"/>
        </p:nvSpPr>
        <p:spPr>
          <a:xfrm>
            <a:off x="-68417" y="6525344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8388424" y="6525344"/>
            <a:ext cx="720080" cy="3288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DCAE24AA-7D15-46D4-8F48-5BF986730C8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5" name="Picture 2" descr="G:\6 何姐 使用交易資訊設備更新案\交易所LOGO圖檔\LOGO(彩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75202" cy="6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691680" y="-27384"/>
            <a:ext cx="7056784" cy="86409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TW" altLang="en-US" sz="5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defRPr>
            </a:lvl1pPr>
          </a:lstStyle>
          <a:p>
            <a:pPr lvl="0" algn="l" defTabSz="914400" eaLnBrk="1" latinLnBrk="0" hangingPunct="1">
              <a:buNone/>
            </a:pPr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及物件">
    <p:bg>
      <p:bgPr>
        <a:gradFill>
          <a:gsLst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interinfo\Desktop\m0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713684"/>
            <a:ext cx="1424092" cy="8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 userDrawn="1">
            <p:ph idx="1"/>
          </p:nvPr>
        </p:nvSpPr>
        <p:spPr>
          <a:xfrm>
            <a:off x="395536" y="980728"/>
            <a:ext cx="8352928" cy="5472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5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  <a:lvl2pPr>
              <a:defRPr lang="zh-TW" altLang="en-US" b="0" kern="1200" dirty="0" smtClean="0">
                <a:solidFill>
                  <a:srgbClr val="003399"/>
                </a:solidFill>
                <a:cs typeface="+mn-cs"/>
              </a:defRPr>
            </a:lvl2pPr>
            <a:lvl3pPr>
              <a:defRPr lang="zh-TW" altLang="en-US" sz="1800" b="0" kern="1200" dirty="0" smtClean="0">
                <a:solidFill>
                  <a:srgbClr val="FF9900"/>
                </a:solidFill>
                <a:cs typeface="+mn-cs"/>
              </a:defRPr>
            </a:lvl3pPr>
            <a:lvl4pPr>
              <a:defRPr lang="zh-TW" altLang="en-US" kern="1200" dirty="0" smtClean="0">
                <a:solidFill>
                  <a:schemeClr val="tx1"/>
                </a:solidFill>
                <a:cs typeface="+mn-cs"/>
              </a:defRPr>
            </a:lvl4pPr>
            <a:lvl5pPr>
              <a:defRPr lang="zh-TW" altLang="en-US" kern="1200" dirty="0">
                <a:solidFill>
                  <a:schemeClr val="tx1"/>
                </a:solidFill>
                <a:cs typeface="+mn-cs"/>
              </a:defRPr>
            </a:lvl5pPr>
          </a:lstStyle>
          <a:p>
            <a:pPr marL="457200" lvl="0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按一下以編輯母片文字樣式</a:t>
            </a:r>
          </a:p>
          <a:p>
            <a:pPr marL="914400" lvl="1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第二層</a:t>
            </a:r>
          </a:p>
          <a:p>
            <a:pPr marL="1200150" lvl="2" indent="-28575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第三層</a:t>
            </a: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7348407" y="6536377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35496" y="6525344"/>
            <a:ext cx="720080" cy="3288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pPr algn="l">
              <a:defRPr/>
            </a:pPr>
            <a:fld id="{DCAE24AA-7D15-46D4-8F48-5BF986730C8A}" type="slidenum">
              <a:rPr lang="zh-TW" altLang="en-US" smtClean="0"/>
              <a:pPr algn="l"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1" name="Picture 2" descr="G:\6 何姐 使用交易資訊設備更新案\交易所LOGO圖檔\LOGO(彩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75202" cy="6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331640" y="-27384"/>
            <a:ext cx="7416824" cy="86409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TW" altLang="en-US" sz="5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defRPr>
            </a:lvl1pPr>
          </a:lstStyle>
          <a:p>
            <a:pPr lvl="0" algn="l" defTabSz="914400" eaLnBrk="1" latinLnBrk="0" hangingPunct="1">
              <a:buNone/>
            </a:pPr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3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標題及物件">
    <p:bg>
      <p:bgPr>
        <a:gradFill>
          <a:gsLst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:\6 何姐 使用交易資訊設備更新案\交易所LOGO圖檔\LOGO(彩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75202" cy="6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 userDrawn="1">
            <p:ph idx="1"/>
          </p:nvPr>
        </p:nvSpPr>
        <p:spPr>
          <a:xfrm>
            <a:off x="395536" y="980728"/>
            <a:ext cx="8352928" cy="5472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5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  <a:lvl2pPr>
              <a:defRPr lang="zh-TW" altLang="en-US" b="0" kern="1200" dirty="0" smtClean="0">
                <a:solidFill>
                  <a:srgbClr val="003399"/>
                </a:solidFill>
                <a:cs typeface="+mn-cs"/>
              </a:defRPr>
            </a:lvl2pPr>
            <a:lvl3pPr>
              <a:defRPr lang="zh-TW" altLang="en-US" sz="1800" b="0" kern="1200" dirty="0" smtClean="0">
                <a:solidFill>
                  <a:srgbClr val="FF9900"/>
                </a:solidFill>
                <a:cs typeface="+mn-cs"/>
              </a:defRPr>
            </a:lvl3pPr>
            <a:lvl4pPr>
              <a:defRPr lang="zh-TW" altLang="en-US" kern="1200" dirty="0" smtClean="0">
                <a:solidFill>
                  <a:schemeClr val="tx1"/>
                </a:solidFill>
                <a:cs typeface="+mn-cs"/>
              </a:defRPr>
            </a:lvl4pPr>
            <a:lvl5pPr>
              <a:defRPr lang="zh-TW" altLang="en-US" kern="1200" dirty="0">
                <a:solidFill>
                  <a:schemeClr val="tx1"/>
                </a:solidFill>
                <a:cs typeface="+mn-cs"/>
              </a:defRPr>
            </a:lvl5pPr>
          </a:lstStyle>
          <a:p>
            <a:pPr marL="457200" lvl="0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按一下以編輯母片文字樣式</a:t>
            </a:r>
          </a:p>
          <a:p>
            <a:pPr marL="914400" lvl="1" indent="-45720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第二層</a:t>
            </a:r>
          </a:p>
          <a:p>
            <a:pPr marL="1200150" lvl="2" indent="-285750" defTabSz="914400" eaLnBrk="1" latinLnBrk="0" hangingPunct="1">
              <a:buSzPct val="80000"/>
              <a:buFont typeface="Wingdings" panose="05000000000000000000" pitchFamily="2" charset="2"/>
              <a:buChar char="l"/>
            </a:pPr>
            <a:r>
              <a:rPr lang="zh-TW" altLang="en-US" dirty="0" smtClean="0"/>
              <a:t>第三層</a:t>
            </a:r>
          </a:p>
        </p:txBody>
      </p:sp>
      <p:sp>
        <p:nvSpPr>
          <p:cNvPr id="2" name="標題 1"/>
          <p:cNvSpPr>
            <a:spLocks noGrp="1"/>
          </p:cNvSpPr>
          <p:nvPr userDrawn="1">
            <p:ph type="title"/>
          </p:nvPr>
        </p:nvSpPr>
        <p:spPr>
          <a:xfrm>
            <a:off x="1331640" y="-27384"/>
            <a:ext cx="7416824" cy="86409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TW" altLang="en-US" sz="5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defRPr>
            </a:lvl1pPr>
          </a:lstStyle>
          <a:p>
            <a:pPr lvl="0" algn="l" defTabSz="914400" eaLnBrk="1" latinLnBrk="0" hangingPunct="1">
              <a:buNone/>
            </a:pPr>
            <a:r>
              <a:rPr lang="zh-TW" altLang="en-US" dirty="0" smtClean="0"/>
              <a:t>按一下以編輯母片標題</a:t>
            </a:r>
            <a:endParaRPr lang="zh-TW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84555"/>
            <a:ext cx="720080" cy="328821"/>
          </a:xfrm>
          <a:noFill/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AE24AA-7D15-46D4-8F48-5BF986730C8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3591" y="6525344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bg>
      <p:bgPr>
        <a:gradFill>
          <a:gsLst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84555"/>
            <a:ext cx="720080" cy="328821"/>
          </a:xfrm>
          <a:noFill/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AE24AA-7D15-46D4-8F48-5BF986730C8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3591" y="6525344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:\04.任務\20160118_證交所-資訊收費管理系統(會議3)\img\cp1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0" y="116632"/>
            <a:ext cx="8930134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及物件">
    <p:bg>
      <p:bgPr>
        <a:gradFill>
          <a:gsLst>
            <a:gs pos="50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84555"/>
            <a:ext cx="720080" cy="328821"/>
          </a:xfrm>
          <a:noFill/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AE24AA-7D15-46D4-8F48-5BF986730C8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3591" y="6525344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496" y="6481142"/>
            <a:ext cx="648072" cy="376858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zh-TW" altLang="en-US" sz="12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B07F065-8DED-42C7-BF94-7E24AB0D87E0}" type="slidenum">
              <a:rPr lang="en-US" altLang="zh-TW" smtClean="0"/>
              <a:pPr/>
              <a:t>‹#›</a:t>
            </a:fld>
            <a:endParaRPr 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7308304" y="6464369"/>
            <a:ext cx="18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pc="8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www.interinfo.com.tw</a:t>
            </a:r>
            <a:endParaRPr lang="zh-TW" altLang="en-US" sz="1200" spc="8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G:\6 何姐 使用交易資訊設備更新案\交易所LOGO圖檔\LOGO(彩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775202" cy="6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 userDrawn="1"/>
        </p:nvSpPr>
        <p:spPr bwMode="auto">
          <a:xfrm>
            <a:off x="8244408" y="6237312"/>
            <a:ext cx="432048" cy="432048"/>
          </a:xfrm>
          <a:prstGeom prst="ellipse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664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91058070-113C-4C26-96D8-AB432DC4E00B}" type="datetime1">
              <a:rPr lang="ko-KR" altLang="en-US" smtClean="0"/>
              <a:pPr>
                <a:defRPr/>
              </a:pPr>
              <a:t>2016-01-27</a:t>
            </a:fld>
            <a:endParaRPr lang="en-US" altLang="zh-TW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245225"/>
            <a:ext cx="442392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fld id="{C00EC427-8C7F-4344-899C-7F5B76EA7C80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6" r:id="rId3"/>
    <p:sldLayoutId id="2147483737" r:id="rId4"/>
    <p:sldLayoutId id="2147483738" r:id="rId5"/>
    <p:sldLayoutId id="2147483739" r:id="rId6"/>
    <p:sldLayoutId id="214748372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0066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Arial" charset="0"/>
          <a:ea typeface="文鼎粗黑" pitchFamily="49" charset="-120"/>
          <a:cs typeface="文鼎粗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Arial" charset="0"/>
          <a:ea typeface="文鼎粗黑" pitchFamily="49" charset="-120"/>
          <a:cs typeface="文鼎粗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Arial" charset="0"/>
          <a:ea typeface="文鼎粗黑" pitchFamily="49" charset="-120"/>
          <a:cs typeface="文鼎粗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Arial" charset="0"/>
          <a:ea typeface="文鼎粗黑" pitchFamily="49" charset="-120"/>
          <a:cs typeface="文鼎粗黑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Cambr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Cambr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Cambr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660066"/>
          </a:solidFill>
          <a:latin typeface="Cambr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rgbClr val="000099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rgbClr val="660066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660066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rgbClr val="660066"/>
          </a:solidFill>
          <a:latin typeface="微軟正黑體" pitchFamily="34" charset="-120"/>
          <a:ea typeface="微軟正黑體" pitchFamily="34" charset="-120"/>
          <a:cs typeface="微軟正黑體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35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2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3.png"/><Relationship Id="rId5" Type="http://schemas.openxmlformats.org/officeDocument/2006/relationships/image" Target="../media/image28.png"/><Relationship Id="rId10" Type="http://schemas.openxmlformats.org/officeDocument/2006/relationships/image" Target="../media/image22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3.png"/><Relationship Id="rId5" Type="http://schemas.openxmlformats.org/officeDocument/2006/relationships/image" Target="../media/image28.png"/><Relationship Id="rId10" Type="http://schemas.openxmlformats.org/officeDocument/2006/relationships/image" Target="../media/image22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3.png"/><Relationship Id="rId5" Type="http://schemas.openxmlformats.org/officeDocument/2006/relationships/image" Target="../media/image28.png"/><Relationship Id="rId10" Type="http://schemas.openxmlformats.org/officeDocument/2006/relationships/image" Target="../media/image22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6"/>
          <p:cNvGrpSpPr>
            <a:grpSpLocks/>
          </p:cNvGrpSpPr>
          <p:nvPr/>
        </p:nvGrpSpPr>
        <p:grpSpPr bwMode="auto">
          <a:xfrm>
            <a:off x="-538163" y="4724400"/>
            <a:ext cx="9863138" cy="623888"/>
            <a:chOff x="-431" y="3793"/>
            <a:chExt cx="6213" cy="393"/>
          </a:xfrm>
        </p:grpSpPr>
        <p:sp>
          <p:nvSpPr>
            <p:cNvPr id="2" name="Freeform 4"/>
            <p:cNvSpPr>
              <a:spLocks/>
            </p:cNvSpPr>
            <p:nvPr/>
          </p:nvSpPr>
          <p:spPr bwMode="auto">
            <a:xfrm>
              <a:off x="-431" y="3793"/>
              <a:ext cx="3538" cy="393"/>
            </a:xfrm>
            <a:custGeom>
              <a:avLst/>
              <a:gdLst>
                <a:gd name="T0" fmla="*/ 0 w 3538"/>
                <a:gd name="T1" fmla="*/ 0 h 393"/>
                <a:gd name="T2" fmla="*/ 2114 w 3538"/>
                <a:gd name="T3" fmla="*/ 311 h 393"/>
                <a:gd name="T4" fmla="*/ 3538 w 3538"/>
                <a:gd name="T5" fmla="*/ 272 h 393"/>
                <a:gd name="T6" fmla="*/ 3538 w 3538"/>
                <a:gd name="T7" fmla="*/ 317 h 393"/>
                <a:gd name="T8" fmla="*/ 2086 w 3538"/>
                <a:gd name="T9" fmla="*/ 363 h 393"/>
                <a:gd name="T10" fmla="*/ 0 w 3538"/>
                <a:gd name="T11" fmla="*/ 91 h 393"/>
                <a:gd name="T12" fmla="*/ 0 w 3538"/>
                <a:gd name="T1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8" h="393">
                  <a:moveTo>
                    <a:pt x="0" y="0"/>
                  </a:moveTo>
                  <a:cubicBezTo>
                    <a:pt x="742" y="269"/>
                    <a:pt x="1507" y="279"/>
                    <a:pt x="2114" y="311"/>
                  </a:cubicBezTo>
                  <a:cubicBezTo>
                    <a:pt x="2721" y="343"/>
                    <a:pt x="3538" y="272"/>
                    <a:pt x="3538" y="272"/>
                  </a:cubicBezTo>
                  <a:lnTo>
                    <a:pt x="3538" y="317"/>
                  </a:lnTo>
                  <a:cubicBezTo>
                    <a:pt x="3538" y="317"/>
                    <a:pt x="2637" y="393"/>
                    <a:pt x="2086" y="363"/>
                  </a:cubicBezTo>
                  <a:cubicBezTo>
                    <a:pt x="1535" y="333"/>
                    <a:pt x="836" y="367"/>
                    <a:pt x="0" y="91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3107" y="3810"/>
              <a:ext cx="2675" cy="300"/>
            </a:xfrm>
            <a:custGeom>
              <a:avLst/>
              <a:gdLst>
                <a:gd name="T0" fmla="*/ 0 w 2675"/>
                <a:gd name="T1" fmla="*/ 255 h 300"/>
                <a:gd name="T2" fmla="*/ 0 w 2675"/>
                <a:gd name="T3" fmla="*/ 300 h 300"/>
                <a:gd name="T4" fmla="*/ 2133 w 2675"/>
                <a:gd name="T5" fmla="*/ 94 h 300"/>
                <a:gd name="T6" fmla="*/ 2675 w 2675"/>
                <a:gd name="T7" fmla="*/ 262 h 300"/>
                <a:gd name="T8" fmla="*/ 2673 w 2675"/>
                <a:gd name="T9" fmla="*/ 140 h 300"/>
                <a:gd name="T10" fmla="*/ 2071 w 2675"/>
                <a:gd name="T11" fmla="*/ 6 h 300"/>
                <a:gd name="T12" fmla="*/ 0 w 2675"/>
                <a:gd name="T13" fmla="*/ 25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5" h="300">
                  <a:moveTo>
                    <a:pt x="0" y="255"/>
                  </a:moveTo>
                  <a:cubicBezTo>
                    <a:pt x="0" y="277"/>
                    <a:pt x="0" y="300"/>
                    <a:pt x="0" y="300"/>
                  </a:cubicBezTo>
                  <a:cubicBezTo>
                    <a:pt x="355" y="273"/>
                    <a:pt x="1785" y="50"/>
                    <a:pt x="2133" y="94"/>
                  </a:cubicBezTo>
                  <a:cubicBezTo>
                    <a:pt x="2481" y="138"/>
                    <a:pt x="2553" y="206"/>
                    <a:pt x="2675" y="262"/>
                  </a:cubicBezTo>
                  <a:cubicBezTo>
                    <a:pt x="2675" y="262"/>
                    <a:pt x="2673" y="208"/>
                    <a:pt x="2673" y="140"/>
                  </a:cubicBezTo>
                  <a:cubicBezTo>
                    <a:pt x="2575" y="94"/>
                    <a:pt x="2423" y="12"/>
                    <a:pt x="2071" y="6"/>
                  </a:cubicBezTo>
                  <a:cubicBezTo>
                    <a:pt x="1719" y="0"/>
                    <a:pt x="735" y="196"/>
                    <a:pt x="0" y="25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TW" altLang="en-US" sz="180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4932040" y="5445224"/>
            <a:ext cx="40324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5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文鼎粗黑"/>
              </a:rPr>
              <a:t>英特內軟體股份有限公司  </a:t>
            </a:r>
            <a:endParaRPr lang="en-US" altLang="zh-TW" sz="25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文鼎粗黑"/>
            </a:endParaRPr>
          </a:p>
          <a:p>
            <a:pPr algn="r"/>
            <a:r>
              <a:rPr lang="en-US" altLang="zh-TW" sz="2000" dirty="0" smtClean="0">
                <a:solidFill>
                  <a:schemeClr val="bg1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2016.01.04</a:t>
            </a:r>
            <a:endParaRPr lang="zh-TW" altLang="en-US" sz="2000" dirty="0">
              <a:solidFill>
                <a:schemeClr val="bg1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611560" y="4603194"/>
            <a:ext cx="7879081" cy="5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文鼎粗黑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r>
              <a:rPr lang="zh-TW" altLang="en-US" dirty="0"/>
              <a:t>打造單一入口、多元系統、資料共享的資服雲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47664" y="3719354"/>
            <a:ext cx="6062791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eaLnBrk="1" latinLnBrk="0" hangingPunct="1">
              <a:buNone/>
              <a:defRPr sz="5000" b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FF9900"/>
                </a:solidFill>
              </a:rPr>
              <a:t>資訊收費管理系統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群組 151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3" name="群組 152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55" name="圓角矩形 154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56" name="群組 155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57" name="文字方塊 156"/>
              <p:cNvSpPr txBox="1"/>
              <p:nvPr/>
            </p:nvSpPr>
            <p:spPr>
              <a:xfrm>
                <a:off x="2663202" y="1420589"/>
                <a:ext cx="5291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結算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當月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申報狀況</a:t>
                </a:r>
              </a:p>
              <a:p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5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" name="矩形 158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67" name="群組 166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68" name="群組 167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86" name="矩形 185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0" name="群組 169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8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文字方塊 178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2" name="直線接點 171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3" name="群組 172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74" name="圓角化單一角落矩形 173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5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文字方塊 175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539553" y="1358856"/>
            <a:ext cx="1800000" cy="774000"/>
            <a:chOff x="539553" y="1358856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8856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>
            <a:hlinkClick r:id="" action="ppaction://hlinkshowjump?jump=nextslide"/>
          </p:cNvPr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sp>
        <p:nvSpPr>
          <p:cNvPr id="126" name="圓角矩形 125"/>
          <p:cNvSpPr/>
          <p:nvPr/>
        </p:nvSpPr>
        <p:spPr bwMode="auto">
          <a:xfrm>
            <a:off x="2445899" y="1786803"/>
            <a:ext cx="5855716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" name="圓角矩形 2">
            <a:hlinkClick r:id="" action="ppaction://hlinkshowjump?jump=nextslide"/>
          </p:cNvPr>
          <p:cNvSpPr/>
          <p:nvPr/>
        </p:nvSpPr>
        <p:spPr bwMode="auto">
          <a:xfrm>
            <a:off x="6121075" y="2004457"/>
            <a:ext cx="1187229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報表試算與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列印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555776" y="2132856"/>
            <a:ext cx="208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2015/11 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當月結算狀態：未結算</a:t>
            </a:r>
          </a:p>
        </p:txBody>
      </p:sp>
      <p:sp>
        <p:nvSpPr>
          <p:cNvPr id="65" name="圓角矩形 64">
            <a:hlinkClick r:id="" action="ppaction://hlinkshowjump?jump=nextslide"/>
          </p:cNvPr>
          <p:cNvSpPr/>
          <p:nvPr/>
        </p:nvSpPr>
        <p:spPr bwMode="auto">
          <a:xfrm>
            <a:off x="7506778" y="2004456"/>
            <a:ext cx="5936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算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29749"/>
              </p:ext>
            </p:extLst>
          </p:nvPr>
        </p:nvGraphicFramePr>
        <p:xfrm>
          <a:off x="2593297" y="2492896"/>
          <a:ext cx="5579104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09"/>
                <a:gridCol w="599269"/>
                <a:gridCol w="524359"/>
                <a:gridCol w="224725"/>
                <a:gridCol w="524359"/>
                <a:gridCol w="524359"/>
                <a:gridCol w="542267"/>
                <a:gridCol w="720080"/>
                <a:gridCol w="648072"/>
                <a:gridCol w="936105"/>
              </a:tblGrid>
              <a:tr h="118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申報狀態</a:t>
                      </a:r>
                      <a:endParaRPr lang="zh-TW" altLang="en-US" sz="1000" b="0" kern="1200" spc="3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申報結果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戶數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付費方式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本月費用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開立發票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發票金額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發票備註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季繳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不須開立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半年繳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大於預繳金額</a:t>
                      </a:r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--</a:t>
                      </a: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須開立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 bwMode="auto">
          <a:xfrm>
            <a:off x="7315705" y="2935029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639448" y="2924944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639448" y="3772492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639448" y="4293096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15705" y="3789040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315705" y="4293096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66" y="2180924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>
            <a:hlinkClick r:id="" action="ppaction://hlinkshowjump?jump=nextslide"/>
          </p:cNvPr>
          <p:cNvSpPr/>
          <p:nvPr/>
        </p:nvSpPr>
        <p:spPr bwMode="auto">
          <a:xfrm>
            <a:off x="35496" y="4057327"/>
            <a:ext cx="1656182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4283968" y="2905199"/>
            <a:ext cx="504056" cy="176150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6084170" y="1988840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5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755576" cy="288032"/>
          </a:xfrm>
        </p:spPr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 bwMode="auto">
          <a:xfrm>
            <a:off x="2554550" y="2142728"/>
            <a:ext cx="2019274" cy="2363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6" name="矩形 85"/>
          <p:cNvSpPr/>
          <p:nvPr/>
        </p:nvSpPr>
        <p:spPr bwMode="auto">
          <a:xfrm rot="5400000">
            <a:off x="3972282" y="3293918"/>
            <a:ext cx="2188527" cy="5570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98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2445898" y="4005064"/>
            <a:ext cx="6269254" cy="1528624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區別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出當月及非當月的申報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</a:t>
            </a:r>
            <a:endParaRPr lang="en-US" altLang="zh-TW" sz="14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區別出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預繳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及非預繳的資料。</a:t>
            </a:r>
            <a:endParaRPr lang="en-US" altLang="zh-TW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自動判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讀當月費用與發票金額，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無須再由人工將前月及當月資料進行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比對及減扣</a:t>
            </a:r>
            <a:endParaRPr lang="en-US" altLang="zh-TW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7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09149 0.00185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uild="allAtOnce"/>
      <p:bldP spid="65" grpId="0" animBg="1"/>
      <p:bldP spid="2" grpId="0" animBg="1"/>
      <p:bldP spid="86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群組 151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3" name="群組 152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55" name="圓角矩形 154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56" name="群組 155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57" name="文字方塊 156"/>
              <p:cNvSpPr txBox="1"/>
              <p:nvPr/>
            </p:nvSpPr>
            <p:spPr>
              <a:xfrm>
                <a:off x="2663202" y="1420589"/>
                <a:ext cx="5291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結算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當月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申報狀況</a:t>
                </a:r>
              </a:p>
              <a:p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5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" name="矩形 158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67" name="群組 166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68" name="群組 167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86" name="矩形 185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0" name="群組 169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8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文字方塊 178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2" name="直線接點 171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3" name="群組 172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74" name="圓角化單一角落矩形 173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5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文字方塊 175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539553" y="1358856"/>
            <a:ext cx="1800000" cy="774000"/>
            <a:chOff x="539553" y="1358856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8856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>
            <a:hlinkClick r:id="" action="ppaction://hlinkshowjump?jump=nextslide"/>
          </p:cNvPr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sp>
        <p:nvSpPr>
          <p:cNvPr id="126" name="圓角矩形 125"/>
          <p:cNvSpPr/>
          <p:nvPr/>
        </p:nvSpPr>
        <p:spPr bwMode="auto">
          <a:xfrm>
            <a:off x="2445899" y="1786803"/>
            <a:ext cx="5855716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" name="圓角矩形 2">
            <a:hlinkClick r:id="" action="ppaction://hlinkshowjump?jump=nextslide"/>
          </p:cNvPr>
          <p:cNvSpPr/>
          <p:nvPr/>
        </p:nvSpPr>
        <p:spPr bwMode="auto">
          <a:xfrm>
            <a:off x="6121075" y="2004457"/>
            <a:ext cx="1187229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報表試算與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列印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555776" y="2132856"/>
            <a:ext cx="208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2015/11 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當月結算狀態：未結算</a:t>
            </a:r>
          </a:p>
        </p:txBody>
      </p:sp>
      <p:sp>
        <p:nvSpPr>
          <p:cNvPr id="65" name="圓角矩形 64">
            <a:hlinkClick r:id="" action="ppaction://hlinkshowjump?jump=nextslide"/>
          </p:cNvPr>
          <p:cNvSpPr/>
          <p:nvPr/>
        </p:nvSpPr>
        <p:spPr bwMode="auto">
          <a:xfrm>
            <a:off x="7506778" y="2004456"/>
            <a:ext cx="5936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算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39109"/>
              </p:ext>
            </p:extLst>
          </p:nvPr>
        </p:nvGraphicFramePr>
        <p:xfrm>
          <a:off x="2593297" y="2492896"/>
          <a:ext cx="5579104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09"/>
                <a:gridCol w="599269"/>
                <a:gridCol w="524359"/>
                <a:gridCol w="224725"/>
                <a:gridCol w="524359"/>
                <a:gridCol w="524359"/>
                <a:gridCol w="542267"/>
                <a:gridCol w="720080"/>
                <a:gridCol w="648072"/>
                <a:gridCol w="936105"/>
              </a:tblGrid>
              <a:tr h="118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申報狀態</a:t>
                      </a:r>
                      <a:endParaRPr lang="zh-TW" altLang="en-US" sz="1000" b="0" kern="1200" spc="3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申報結果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戶數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付費方式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本月費用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開立發票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發票金額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發票備註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季繳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不須開立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半年繳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大於預繳金額</a:t>
                      </a:r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--</a:t>
                      </a: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須開立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 bwMode="auto">
          <a:xfrm>
            <a:off x="7308304" y="2935029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660232" y="2924944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660232" y="3772492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660232" y="4293096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08304" y="3789040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315705" y="4293096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66" y="2180924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>
            <a:hlinkClick r:id="" action="ppaction://hlinkshowjump?jump=nextslide"/>
          </p:cNvPr>
          <p:cNvSpPr/>
          <p:nvPr/>
        </p:nvSpPr>
        <p:spPr bwMode="auto">
          <a:xfrm>
            <a:off x="35496" y="4057327"/>
            <a:ext cx="1656182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4283968" y="2905199"/>
            <a:ext cx="504056" cy="176150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6084170" y="1969095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5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755576" cy="288032"/>
          </a:xfrm>
        </p:spPr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86" name="矩形 85"/>
          <p:cNvSpPr/>
          <p:nvPr/>
        </p:nvSpPr>
        <p:spPr bwMode="auto">
          <a:xfrm rot="5400000">
            <a:off x="6312544" y="2753858"/>
            <a:ext cx="2188527" cy="163716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445898" y="4037211"/>
            <a:ext cx="6269254" cy="1480021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可修改數據</a:t>
            </a:r>
            <a:endParaRPr lang="en-US" altLang="zh-TW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可填寫備註</a:t>
            </a:r>
            <a:endParaRPr lang="en-US" altLang="zh-TW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依照各公司繳費方式試算發票金額</a:t>
            </a:r>
            <a:endParaRPr lang="en-US" altLang="zh-TW" sz="1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66700" lvl="1" indent="-180975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維護完畢後再進行結算即可，已不需再透過</a:t>
            </a:r>
            <a:r>
              <a:rPr lang="en-US" altLang="zh-TW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BPM</a:t>
            </a:r>
            <a:r>
              <a:rPr lang="zh-TW" altLang="en-US" sz="14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匯出來維護。</a:t>
            </a:r>
          </a:p>
        </p:txBody>
      </p:sp>
      <p:pic>
        <p:nvPicPr>
          <p:cNvPr id="89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09149 0.00185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uild="allAtOnce"/>
      <p:bldP spid="65" grpId="0" animBg="1"/>
      <p:bldP spid="86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263525" indent="-92075"/>
            <a:r>
              <a:rPr lang="zh-TW" altLang="en-US" sz="2800" dirty="0" smtClean="0">
                <a:solidFill>
                  <a:srgbClr val="003399"/>
                </a:solidFill>
              </a:rPr>
              <a:t> 現行</a:t>
            </a:r>
            <a:r>
              <a:rPr lang="zh-TW" altLang="en-US" sz="2800" dirty="0">
                <a:solidFill>
                  <a:srgbClr val="003399"/>
                </a:solidFill>
              </a:rPr>
              <a:t>流程</a:t>
            </a:r>
            <a:endParaRPr lang="en-US" altLang="zh-TW" sz="2800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pic>
        <p:nvPicPr>
          <p:cNvPr id="2" name="Picture 2" descr="C:\Users\interinfo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12293"/>
            <a:ext cx="7191606" cy="39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6088" indent="-263525"/>
            <a:r>
              <a:rPr lang="zh-TW" altLang="en-US" sz="2800" dirty="0" smtClean="0">
                <a:solidFill>
                  <a:srgbClr val="003399"/>
                </a:solidFill>
              </a:rPr>
              <a:t>新</a:t>
            </a:r>
            <a:r>
              <a:rPr lang="zh-TW" altLang="en-US" sz="2800" dirty="0">
                <a:solidFill>
                  <a:srgbClr val="003399"/>
                </a:solidFill>
              </a:rPr>
              <a:t>規劃</a:t>
            </a:r>
          </a:p>
          <a:p>
            <a:pPr marL="355600" indent="0">
              <a:buNone/>
            </a:pPr>
            <a:endParaRPr lang="en-US" altLang="zh-TW" sz="2800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pic>
        <p:nvPicPr>
          <p:cNvPr id="2050" name="Picture 2" descr="C:\Users\interinfo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7396994" cy="319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57200" indent="-285750">
              <a:lnSpc>
                <a:spcPts val="3400"/>
              </a:lnSpc>
            </a:pPr>
            <a:r>
              <a:rPr lang="zh-TW" altLang="en-US" sz="2800" b="1" dirty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  <a:latin typeface="+mj-lt"/>
              </a:rPr>
              <a:t>1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>
                <a:solidFill>
                  <a:srgbClr val="003399"/>
                </a:solidFill>
              </a:rPr>
              <a:t>每月收費時，須由承辦人員至系統上各個功能查詢各公司申報結果，全部查詢完畢後，再人工判斷資訊公司的申報數據及申報</a:t>
            </a:r>
            <a:r>
              <a:rPr lang="zh-TW" altLang="en-US" sz="2800" dirty="0" smtClean="0">
                <a:solidFill>
                  <a:srgbClr val="003399"/>
                </a:solidFill>
              </a:rPr>
              <a:t>狀態</a:t>
            </a:r>
            <a:endParaRPr lang="en-US" altLang="zh-TW" dirty="0">
              <a:solidFill>
                <a:srgbClr val="003399"/>
              </a:solidFill>
            </a:endParaRPr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140968"/>
            <a:ext cx="8352928" cy="2708434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400"/>
              </a:lnSpc>
              <a:buFont typeface="Wingdings" pitchFamily="2" charset="2"/>
              <a:buChar char="u"/>
            </a:pPr>
            <a:r>
              <a:rPr lang="zh-TW" altLang="en-US" sz="2400" dirty="0">
                <a:solidFill>
                  <a:srgbClr val="FF3300"/>
                </a:solidFill>
              </a:rPr>
              <a:t>新系統作法：</a:t>
            </a:r>
            <a:endParaRPr lang="en-US" altLang="zh-TW" sz="2400" dirty="0">
              <a:solidFill>
                <a:srgbClr val="FF3300"/>
              </a:solidFill>
            </a:endParaRPr>
          </a:p>
          <a:p>
            <a:pPr marL="361950" lvl="1" indent="266700" algn="just">
              <a:lnSpc>
                <a:spcPts val="3400"/>
              </a:lnSpc>
              <a:buFont typeface="Wingdings" pitchFamily="2" charset="2"/>
              <a:buChar char="ü"/>
            </a:pP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重新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設計系統存取資料的內容，區別出當月及非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當月的</a:t>
            </a:r>
            <a: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申報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資料，或預繳及非預繳的資料。</a:t>
            </a:r>
            <a:endParaRPr lang="en-US" altLang="zh-TW" sz="2400" dirty="0">
              <a:solidFill>
                <a:srgbClr val="FD390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266700" algn="just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配合申報端資料存取，使監控端系統自動判讀當月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該資</a:t>
            </a:r>
            <a: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公司的申報狀態及申報數據，無須再由人工將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前月及</a:t>
            </a:r>
            <a: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當月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資料進行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比對。</a:t>
            </a:r>
            <a:endParaRPr lang="en-US" altLang="zh-TW" sz="2400" dirty="0">
              <a:solidFill>
                <a:srgbClr val="FD390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1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57200" indent="-28575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2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en-US" altLang="zh-TW" sz="2800" dirty="0" smtClean="0">
                <a:solidFill>
                  <a:srgbClr val="003399"/>
                </a:solidFill>
              </a:rPr>
              <a:t>BPM</a:t>
            </a:r>
            <a:r>
              <a:rPr lang="zh-TW" altLang="en-US" sz="2800" dirty="0">
                <a:solidFill>
                  <a:srgbClr val="003399"/>
                </a:solidFill>
              </a:rPr>
              <a:t>出帳申請</a:t>
            </a:r>
            <a:r>
              <a:rPr lang="en-US" altLang="zh-TW" sz="2800" dirty="0">
                <a:solidFill>
                  <a:srgbClr val="003399"/>
                </a:solidFill>
              </a:rPr>
              <a:t>｢</a:t>
            </a:r>
            <a:r>
              <a:rPr lang="zh-TW" altLang="en-US" sz="2800" dirty="0">
                <a:solidFill>
                  <a:srgbClr val="003399"/>
                </a:solidFill>
              </a:rPr>
              <a:t>資訊使用費明細表</a:t>
            </a:r>
            <a:r>
              <a:rPr lang="en-US" altLang="zh-TW" sz="2800" dirty="0">
                <a:solidFill>
                  <a:srgbClr val="003399"/>
                </a:solidFill>
              </a:rPr>
              <a:t>｣</a:t>
            </a:r>
            <a:r>
              <a:rPr lang="zh-TW" altLang="en-US" sz="2800" dirty="0">
                <a:solidFill>
                  <a:srgbClr val="003399"/>
                </a:solidFill>
              </a:rPr>
              <a:t>、</a:t>
            </a:r>
            <a:r>
              <a:rPr lang="en-US" altLang="zh-TW" sz="2800" dirty="0">
                <a:solidFill>
                  <a:srgbClr val="003399"/>
                </a:solidFill>
              </a:rPr>
              <a:t>｢</a:t>
            </a:r>
            <a:r>
              <a:rPr lang="zh-TW" altLang="en-US" sz="2800" dirty="0">
                <a:solidFill>
                  <a:srgbClr val="003399"/>
                </a:solidFill>
              </a:rPr>
              <a:t>資訊費用月報表</a:t>
            </a:r>
            <a:r>
              <a:rPr lang="en-US" altLang="zh-TW" sz="2800" dirty="0">
                <a:solidFill>
                  <a:srgbClr val="003399"/>
                </a:solidFill>
              </a:rPr>
              <a:t>｣</a:t>
            </a:r>
            <a:r>
              <a:rPr lang="zh-TW" altLang="en-US" sz="2800" dirty="0">
                <a:solidFill>
                  <a:srgbClr val="003399"/>
                </a:solidFill>
              </a:rPr>
              <a:t>內容相似度高，相異處主要為：前者可得</a:t>
            </a:r>
            <a:r>
              <a:rPr lang="en-US" altLang="zh-TW" sz="2800" dirty="0">
                <a:solidFill>
                  <a:srgbClr val="003399"/>
                </a:solidFill>
              </a:rPr>
              <a:t>｢</a:t>
            </a:r>
            <a:r>
              <a:rPr lang="zh-TW" altLang="en-US" sz="2800" dirty="0">
                <a:solidFill>
                  <a:srgbClr val="003399"/>
                </a:solidFill>
              </a:rPr>
              <a:t>預繳剩餘金額</a:t>
            </a:r>
            <a:r>
              <a:rPr lang="en-US" altLang="zh-TW" sz="2800" dirty="0">
                <a:solidFill>
                  <a:srgbClr val="003399"/>
                </a:solidFill>
              </a:rPr>
              <a:t>｣</a:t>
            </a:r>
            <a:r>
              <a:rPr lang="zh-TW" altLang="en-US" sz="2800" dirty="0">
                <a:solidFill>
                  <a:srgbClr val="003399"/>
                </a:solidFill>
              </a:rPr>
              <a:t>，後者可得</a:t>
            </a:r>
            <a:r>
              <a:rPr lang="en-US" altLang="zh-TW" sz="2800" dirty="0">
                <a:solidFill>
                  <a:srgbClr val="003399"/>
                </a:solidFill>
              </a:rPr>
              <a:t>｢</a:t>
            </a:r>
            <a:r>
              <a:rPr lang="zh-TW" altLang="en-US" sz="2800" dirty="0">
                <a:solidFill>
                  <a:srgbClr val="003399"/>
                </a:solidFill>
              </a:rPr>
              <a:t>每月應扣款金額</a:t>
            </a:r>
            <a:r>
              <a:rPr lang="en-US" altLang="zh-TW" sz="2800" dirty="0">
                <a:solidFill>
                  <a:srgbClr val="003399"/>
                </a:solidFill>
              </a:rPr>
              <a:t>｣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04855"/>
            <a:ext cx="8352928" cy="2272417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indent="347663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marL="627063" lvl="1" indent="-265113"/>
            <a:r>
              <a:rPr lang="zh-TW" altLang="en-US" dirty="0"/>
              <a:t>重新規劃報表格式，使得</a:t>
            </a:r>
            <a:r>
              <a:rPr lang="en-US" altLang="zh-TW" dirty="0"/>
              <a:t>｢</a:t>
            </a:r>
            <a:r>
              <a:rPr lang="zh-TW" altLang="en-US" dirty="0"/>
              <a:t>預繳剩餘金額</a:t>
            </a:r>
            <a:r>
              <a:rPr lang="en-US" altLang="zh-TW" dirty="0"/>
              <a:t>｣</a:t>
            </a:r>
            <a:r>
              <a:rPr lang="zh-TW" altLang="en-US" dirty="0"/>
              <a:t>及</a:t>
            </a:r>
            <a:r>
              <a:rPr lang="en-US" altLang="zh-TW" dirty="0"/>
              <a:t>｢</a:t>
            </a:r>
            <a:r>
              <a:rPr lang="zh-TW" altLang="en-US" dirty="0"/>
              <a:t>每月應扣款金額</a:t>
            </a:r>
            <a:r>
              <a:rPr lang="en-US" altLang="zh-TW" dirty="0"/>
              <a:t>｣</a:t>
            </a:r>
            <a:r>
              <a:rPr lang="zh-TW" altLang="en-US" dirty="0"/>
              <a:t>於同一張報表上可</a:t>
            </a:r>
            <a:r>
              <a:rPr lang="zh-TW" altLang="en-US" dirty="0" smtClean="0"/>
              <a:t>一覽無遺</a:t>
            </a:r>
            <a:r>
              <a:rPr lang="zh-TW" altLang="en-US" dirty="0"/>
              <a:t>。</a:t>
            </a:r>
            <a:endParaRPr lang="en-US" altLang="zh-TW" dirty="0"/>
          </a:p>
          <a:p>
            <a:pPr marL="627063" lvl="1" indent="-265113" algn="just"/>
            <a:r>
              <a:rPr lang="zh-TW" altLang="en-US" dirty="0"/>
              <a:t>將報表產製的功能開發在新系統上，以便日後若更動格式或調整顯示內容時，可由英特內公司進行維護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6" name="圓角矩形 5">
            <a:hlinkClick r:id="rId2" action="ppaction://hlinksldjump"/>
          </p:cNvPr>
          <p:cNvSpPr/>
          <p:nvPr/>
        </p:nvSpPr>
        <p:spPr bwMode="auto">
          <a:xfrm>
            <a:off x="395536" y="6381328"/>
            <a:ext cx="2808312" cy="408623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國外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資訊公司收費系統</a:t>
            </a:r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0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57200" indent="-28575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 smtClean="0">
                <a:solidFill>
                  <a:srgbClr val="003399"/>
                </a:solidFill>
              </a:rPr>
              <a:t>3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 smtClean="0">
                <a:solidFill>
                  <a:srgbClr val="003399"/>
                </a:solidFill>
              </a:rPr>
              <a:t>欲</a:t>
            </a:r>
            <a:r>
              <a:rPr lang="zh-TW" altLang="en-US" sz="2800" dirty="0">
                <a:solidFill>
                  <a:srgbClr val="003399"/>
                </a:solidFill>
              </a:rPr>
              <a:t>配合預繳機制備註發票資訊時，需先透過</a:t>
            </a:r>
            <a:r>
              <a:rPr lang="en-US" altLang="zh-TW" sz="2800" dirty="0">
                <a:solidFill>
                  <a:srgbClr val="003399"/>
                </a:solidFill>
              </a:rPr>
              <a:t>BPM</a:t>
            </a:r>
            <a:r>
              <a:rPr lang="zh-TW" altLang="en-US" sz="2800" dirty="0">
                <a:solidFill>
                  <a:srgbClr val="003399"/>
                </a:solidFill>
              </a:rPr>
              <a:t>系統，將申報資料匯出</a:t>
            </a:r>
            <a:r>
              <a:rPr lang="en-US" altLang="zh-TW" sz="2800" dirty="0">
                <a:solidFill>
                  <a:srgbClr val="003399"/>
                </a:solidFill>
              </a:rPr>
              <a:t>EXCEL</a:t>
            </a:r>
            <a:r>
              <a:rPr lang="zh-TW" altLang="en-US" sz="2800" dirty="0">
                <a:solidFill>
                  <a:srgbClr val="003399"/>
                </a:solidFill>
              </a:rPr>
              <a:t>後，於</a:t>
            </a:r>
            <a:r>
              <a:rPr lang="en-US" altLang="zh-TW" sz="2800" dirty="0">
                <a:solidFill>
                  <a:srgbClr val="003399"/>
                </a:solidFill>
              </a:rPr>
              <a:t>EXCEL</a:t>
            </a:r>
            <a:r>
              <a:rPr lang="zh-TW" altLang="en-US" sz="2800" dirty="0">
                <a:solidFill>
                  <a:srgbClr val="003399"/>
                </a:solidFill>
              </a:rPr>
              <a:t>上備註需轉達給財務部的備註訊息後，再將</a:t>
            </a:r>
            <a:r>
              <a:rPr lang="en-US" altLang="zh-TW" sz="2800" dirty="0">
                <a:solidFill>
                  <a:srgbClr val="003399"/>
                </a:solidFill>
              </a:rPr>
              <a:t>EXCEL</a:t>
            </a:r>
            <a:r>
              <a:rPr lang="zh-TW" altLang="en-US" sz="2800" dirty="0">
                <a:solidFill>
                  <a:srgbClr val="003399"/>
                </a:solidFill>
              </a:rPr>
              <a:t>匯入</a:t>
            </a:r>
            <a:r>
              <a:rPr lang="en-US" altLang="zh-TW" sz="2800" dirty="0">
                <a:solidFill>
                  <a:srgbClr val="003399"/>
                </a:solidFill>
              </a:rPr>
              <a:t>BPM</a:t>
            </a:r>
            <a:r>
              <a:rPr lang="zh-TW" altLang="en-US" sz="2800" dirty="0">
                <a:solidFill>
                  <a:srgbClr val="003399"/>
                </a:solidFill>
              </a:rPr>
              <a:t>系統，形成二段式作業</a:t>
            </a:r>
            <a:r>
              <a:rPr lang="en-US" altLang="zh-TW" sz="2800" dirty="0">
                <a:solidFill>
                  <a:srgbClr val="003399"/>
                </a:solidFill>
              </a:rPr>
              <a:t>｣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532847"/>
            <a:ext cx="8352928" cy="2272417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400"/>
              </a:lnSpc>
              <a:buFont typeface="Wingdings" pitchFamily="2" charset="2"/>
              <a:buChar char="u"/>
            </a:pPr>
            <a:r>
              <a:rPr lang="zh-TW" altLang="en-US" sz="2400" b="1" dirty="0" smtClean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zh-TW" altLang="en-US" sz="2400" b="1" dirty="0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rgbClr val="FF33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95250" algn="just">
              <a:lnSpc>
                <a:spcPts val="3400"/>
              </a:lnSpc>
              <a:buFont typeface="Wingdings" pitchFamily="2" charset="2"/>
              <a:buChar char="ü"/>
            </a:pP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新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系統所設計的計費作業，便會包含</a:t>
            </a:r>
            <a:r>
              <a:rPr lang="zh-TW" altLang="en-US" sz="2400" u="sng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修改數據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u="sng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</a:t>
            </a:r>
            <a:r>
              <a:rPr lang="zh-TW" altLang="en-US" sz="2400" u="sng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</a:t>
            </a:r>
            <a:r>
              <a:rPr lang="en-US" altLang="zh-TW" sz="2400" u="sng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u="sng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400" u="sng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u="sng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依照各公司繳費方式試算發票金額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等功能，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後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於計費作業即可完成修改或註記，維護完畢後再</a:t>
            </a: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出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帳結算即可，已不需要再到</a:t>
            </a:r>
            <a:r>
              <a:rPr lang="en-US" altLang="zh-TW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BPM</a:t>
            </a:r>
            <a:r>
              <a:rPr lang="zh-TW" altLang="en-US" sz="2400" dirty="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匯出來維護。</a:t>
            </a:r>
            <a:endParaRPr lang="en-US" altLang="zh-TW" sz="2400" dirty="0">
              <a:solidFill>
                <a:srgbClr val="FD390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>
            <a:hlinkClick r:id="rId2" action="ppaction://hlinksldjump"/>
          </p:cNvPr>
          <p:cNvSpPr/>
          <p:nvPr/>
        </p:nvSpPr>
        <p:spPr bwMode="auto">
          <a:xfrm>
            <a:off x="413086" y="6332745"/>
            <a:ext cx="2790762" cy="408623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國外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資訊公司收費系統</a:t>
            </a:r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30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6088" indent="-263525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4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>
                <a:solidFill>
                  <a:srgbClr val="003399"/>
                </a:solidFill>
              </a:rPr>
              <a:t>報表顯示之資訊已不符合現有</a:t>
            </a:r>
            <a:r>
              <a:rPr lang="zh-TW" altLang="en-US" sz="2800" dirty="0" smtClean="0">
                <a:solidFill>
                  <a:srgbClr val="003399"/>
                </a:solidFill>
              </a:rPr>
              <a:t>需求</a:t>
            </a:r>
            <a:endParaRPr lang="en-US" altLang="zh-TW" sz="2800" dirty="0">
              <a:solidFill>
                <a:srgbClr val="003399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348880"/>
            <a:ext cx="8352928" cy="1400383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計畫：</a:t>
            </a:r>
            <a:endParaRPr lang="en-US" altLang="zh-TW" dirty="0"/>
          </a:p>
          <a:p>
            <a:pPr lvl="1" indent="-95250"/>
            <a:r>
              <a:rPr lang="zh-TW" altLang="en-US" dirty="0"/>
              <a:t> 淘汰舊有的報表格式，並依照各承辦人員需要，重新設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zh-TW" altLang="en-US" dirty="0" smtClean="0"/>
              <a:t>計</a:t>
            </a:r>
            <a:r>
              <a:rPr lang="zh-TW" altLang="en-US" dirty="0"/>
              <a:t>須產出之</a:t>
            </a:r>
            <a:r>
              <a:rPr lang="zh-TW" altLang="en-US" dirty="0" smtClean="0"/>
              <a:t>報表。</a:t>
            </a:r>
            <a:endParaRPr lang="en-US" altLang="zh-TW" dirty="0"/>
          </a:p>
        </p:txBody>
      </p:sp>
      <p:sp>
        <p:nvSpPr>
          <p:cNvPr id="6" name="圓角矩形 5">
            <a:hlinkClick r:id="rId2" action="ppaction://hlinksldjump"/>
          </p:cNvPr>
          <p:cNvSpPr/>
          <p:nvPr/>
        </p:nvSpPr>
        <p:spPr bwMode="auto">
          <a:xfrm>
            <a:off x="395536" y="6309320"/>
            <a:ext cx="2808312" cy="408623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國外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資訊公司收費系統</a:t>
            </a:r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00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國外資訊公司收費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6088" indent="-263525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 smtClean="0">
                <a:solidFill>
                  <a:srgbClr val="003399"/>
                </a:solidFill>
              </a:rPr>
              <a:t>5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 smtClean="0">
                <a:solidFill>
                  <a:srgbClr val="003399"/>
                </a:solidFill>
              </a:rPr>
              <a:t>現有</a:t>
            </a:r>
            <a:r>
              <a:rPr lang="zh-TW" altLang="en-US" sz="2800" dirty="0">
                <a:solidFill>
                  <a:srgbClr val="003399"/>
                </a:solidFill>
              </a:rPr>
              <a:t>系統之功能已不符合現行收費制度的需求，需去蕪存菁、整併更新，但仍需保有新增收費項目的彈性</a:t>
            </a:r>
            <a:endParaRPr lang="en-US" altLang="zh-TW" sz="2800" dirty="0">
              <a:solidFill>
                <a:srgbClr val="003399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140968"/>
            <a:ext cx="8352928" cy="2708434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marL="628650" lvl="1" indent="-266700" algn="just">
              <a:tabLst>
                <a:tab pos="628650" algn="l"/>
              </a:tabLst>
            </a:pPr>
            <a:r>
              <a:rPr lang="zh-TW" altLang="en-US" dirty="0" smtClean="0"/>
              <a:t>現有</a:t>
            </a:r>
            <a:r>
              <a:rPr lang="zh-TW" altLang="en-US" dirty="0"/>
              <a:t>系統包含多達 </a:t>
            </a:r>
            <a:r>
              <a:rPr lang="en-US" altLang="zh-TW" dirty="0"/>
              <a:t>9</a:t>
            </a:r>
            <a:r>
              <a:rPr lang="zh-TW" altLang="en-US" dirty="0"/>
              <a:t>大項</a:t>
            </a:r>
            <a:r>
              <a:rPr lang="en-US" altLang="zh-TW" dirty="0"/>
              <a:t>--53</a:t>
            </a:r>
            <a:r>
              <a:rPr lang="zh-TW" altLang="en-US" dirty="0"/>
              <a:t>小項 之作業功能，但現行業務所需的作業，已非舊有功能可囊括；故依照訪談承辦人員之需求後，整理出僅需約 </a:t>
            </a:r>
            <a:r>
              <a:rPr lang="en-US" altLang="zh-TW" dirty="0"/>
              <a:t>5</a:t>
            </a:r>
            <a:r>
              <a:rPr lang="zh-TW" altLang="en-US" dirty="0"/>
              <a:t>大項</a:t>
            </a:r>
            <a:r>
              <a:rPr lang="en-US" altLang="zh-TW" dirty="0"/>
              <a:t>--18</a:t>
            </a:r>
            <a:r>
              <a:rPr lang="zh-TW" altLang="en-US" dirty="0"/>
              <a:t>小項 功能，而這</a:t>
            </a:r>
            <a:r>
              <a:rPr lang="en-US" altLang="zh-TW" dirty="0"/>
              <a:t>18</a:t>
            </a:r>
            <a:r>
              <a:rPr lang="zh-TW" altLang="en-US" dirty="0"/>
              <a:t>小項的功能是將舊系統的</a:t>
            </a:r>
            <a:r>
              <a:rPr lang="en-US" altLang="zh-TW" dirty="0"/>
              <a:t>53</a:t>
            </a:r>
            <a:r>
              <a:rPr lang="zh-TW" altLang="en-US" dirty="0"/>
              <a:t>小項去蕪存菁、重新整併而得，設計架構上也會考量到新增項目的彈性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6" name="圓角矩形 5">
            <a:hlinkClick r:id="rId2" action="ppaction://hlinksldjump"/>
          </p:cNvPr>
          <p:cNvSpPr/>
          <p:nvPr/>
        </p:nvSpPr>
        <p:spPr bwMode="auto">
          <a:xfrm>
            <a:off x="395536" y="6332745"/>
            <a:ext cx="2808312" cy="408623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</a:t>
            </a: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國外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資訊公司收費系統</a:t>
            </a:r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3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295896" y="708331"/>
            <a:ext cx="8640960" cy="6492654"/>
            <a:chOff x="395536" y="908720"/>
            <a:chExt cx="8352928" cy="6276232"/>
          </a:xfrm>
        </p:grpSpPr>
        <p:pic>
          <p:nvPicPr>
            <p:cNvPr id="85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08720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矩形 85"/>
            <p:cNvSpPr/>
            <p:nvPr/>
          </p:nvSpPr>
          <p:spPr bwMode="auto">
            <a:xfrm>
              <a:off x="1403648" y="1340891"/>
              <a:ext cx="6372708" cy="4763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grpSp>
        <p:nvGrpSpPr>
          <p:cNvPr id="77" name="群組 76"/>
          <p:cNvGrpSpPr/>
          <p:nvPr/>
        </p:nvGrpSpPr>
        <p:grpSpPr>
          <a:xfrm>
            <a:off x="1544013" y="1412775"/>
            <a:ext cx="6124331" cy="4608513"/>
            <a:chOff x="1431185" y="1412775"/>
            <a:chExt cx="6309167" cy="4747601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1431185" y="1412775"/>
              <a:ext cx="6309167" cy="4747601"/>
            </a:xfrm>
            <a:prstGeom prst="roundRect">
              <a:avLst>
                <a:gd name="adj" fmla="val 420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36617" y="2022461"/>
              <a:ext cx="6303735" cy="385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3749" y="1522505"/>
              <a:ext cx="2285970" cy="4223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1431186" y="2022461"/>
              <a:ext cx="6307141" cy="0"/>
              <a:chOff x="1431186" y="2024887"/>
              <a:chExt cx="6307141" cy="0"/>
            </a:xfrm>
          </p:grpSpPr>
          <p:cxnSp>
            <p:nvCxnSpPr>
              <p:cNvPr id="67" name="直線接點 66"/>
              <p:cNvCxnSpPr/>
              <p:nvPr/>
            </p:nvCxnSpPr>
            <p:spPr bwMode="auto">
              <a:xfrm>
                <a:off x="1431186" y="2024887"/>
                <a:ext cx="2095802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接點 67"/>
              <p:cNvCxnSpPr/>
              <p:nvPr/>
            </p:nvCxnSpPr>
            <p:spPr bwMode="auto">
              <a:xfrm>
                <a:off x="3502061" y="2024887"/>
                <a:ext cx="215005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接點 68"/>
              <p:cNvCxnSpPr/>
              <p:nvPr/>
            </p:nvCxnSpPr>
            <p:spPr bwMode="auto">
              <a:xfrm>
                <a:off x="5642526" y="2024887"/>
                <a:ext cx="209580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6" name="Picture 2" descr="D:\04.任務\20160118_證交所-資訊收費管理系統(會議3)\img\logo_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306" y="1479053"/>
              <a:ext cx="520436" cy="46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文字方塊 82"/>
          <p:cNvSpPr txBox="1"/>
          <p:nvPr/>
        </p:nvSpPr>
        <p:spPr>
          <a:xfrm>
            <a:off x="6465771" y="57332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8" name="群組 187"/>
          <p:cNvGrpSpPr/>
          <p:nvPr/>
        </p:nvGrpSpPr>
        <p:grpSpPr>
          <a:xfrm>
            <a:off x="1640270" y="2152800"/>
            <a:ext cx="3906000" cy="1947279"/>
            <a:chOff x="1809498" y="2152800"/>
            <a:chExt cx="3906000" cy="1947279"/>
          </a:xfrm>
        </p:grpSpPr>
        <p:sp>
          <p:nvSpPr>
            <p:cNvPr id="189" name="矩形 188"/>
            <p:cNvSpPr/>
            <p:nvPr/>
          </p:nvSpPr>
          <p:spPr bwMode="auto">
            <a:xfrm>
              <a:off x="1809498" y="2152800"/>
              <a:ext cx="3906000" cy="16662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90" name="群組 189"/>
            <p:cNvGrpSpPr/>
            <p:nvPr/>
          </p:nvGrpSpPr>
          <p:grpSpPr>
            <a:xfrm>
              <a:off x="4213611" y="2229986"/>
              <a:ext cx="1306248" cy="1870093"/>
              <a:chOff x="4213611" y="2229986"/>
              <a:chExt cx="1306248" cy="1870093"/>
            </a:xfrm>
          </p:grpSpPr>
          <p:sp>
            <p:nvSpPr>
              <p:cNvPr id="192" name="矩形 44"/>
              <p:cNvSpPr/>
              <p:nvPr/>
            </p:nvSpPr>
            <p:spPr bwMode="auto">
              <a:xfrm rot="19283178">
                <a:off x="4424928" y="2229986"/>
                <a:ext cx="1094931" cy="1870093"/>
              </a:xfrm>
              <a:custGeom>
                <a:avLst/>
                <a:gdLst>
                  <a:gd name="connsiteX0" fmla="*/ 0 w 580501"/>
                  <a:gd name="connsiteY0" fmla="*/ 0 h 1408368"/>
                  <a:gd name="connsiteX1" fmla="*/ 580501 w 580501"/>
                  <a:gd name="connsiteY1" fmla="*/ 0 h 1408368"/>
                  <a:gd name="connsiteX2" fmla="*/ 580501 w 580501"/>
                  <a:gd name="connsiteY2" fmla="*/ 1408368 h 1408368"/>
                  <a:gd name="connsiteX3" fmla="*/ 0 w 580501"/>
                  <a:gd name="connsiteY3" fmla="*/ 1408368 h 1408368"/>
                  <a:gd name="connsiteX4" fmla="*/ 0 w 580501"/>
                  <a:gd name="connsiteY4" fmla="*/ 0 h 1408368"/>
                  <a:gd name="connsiteX0" fmla="*/ 0 w 580501"/>
                  <a:gd name="connsiteY0" fmla="*/ 2938 h 1411306"/>
                  <a:gd name="connsiteX1" fmla="*/ 314625 w 580501"/>
                  <a:gd name="connsiteY1" fmla="*/ 0 h 1411306"/>
                  <a:gd name="connsiteX2" fmla="*/ 580501 w 580501"/>
                  <a:gd name="connsiteY2" fmla="*/ 2938 h 1411306"/>
                  <a:gd name="connsiteX3" fmla="*/ 580501 w 580501"/>
                  <a:gd name="connsiteY3" fmla="*/ 1411306 h 1411306"/>
                  <a:gd name="connsiteX4" fmla="*/ 0 w 580501"/>
                  <a:gd name="connsiteY4" fmla="*/ 1411306 h 1411306"/>
                  <a:gd name="connsiteX5" fmla="*/ 0 w 580501"/>
                  <a:gd name="connsiteY5" fmla="*/ 2938 h 1411306"/>
                  <a:gd name="connsiteX0" fmla="*/ 0 w 580501"/>
                  <a:gd name="connsiteY0" fmla="*/ 177201 h 1585569"/>
                  <a:gd name="connsiteX1" fmla="*/ 459800 w 580501"/>
                  <a:gd name="connsiteY1" fmla="*/ 0 h 1585569"/>
                  <a:gd name="connsiteX2" fmla="*/ 580501 w 580501"/>
                  <a:gd name="connsiteY2" fmla="*/ 177201 h 1585569"/>
                  <a:gd name="connsiteX3" fmla="*/ 580501 w 580501"/>
                  <a:gd name="connsiteY3" fmla="*/ 1585569 h 1585569"/>
                  <a:gd name="connsiteX4" fmla="*/ 0 w 580501"/>
                  <a:gd name="connsiteY4" fmla="*/ 1585569 h 1585569"/>
                  <a:gd name="connsiteX5" fmla="*/ 0 w 580501"/>
                  <a:gd name="connsiteY5" fmla="*/ 177201 h 1585569"/>
                  <a:gd name="connsiteX0" fmla="*/ 0 w 580501"/>
                  <a:gd name="connsiteY0" fmla="*/ 177201 h 1585569"/>
                  <a:gd name="connsiteX1" fmla="*/ 216370 w 580501"/>
                  <a:gd name="connsiteY1" fmla="*/ 101055 h 1585569"/>
                  <a:gd name="connsiteX2" fmla="*/ 459800 w 580501"/>
                  <a:gd name="connsiteY2" fmla="*/ 0 h 1585569"/>
                  <a:gd name="connsiteX3" fmla="*/ 580501 w 580501"/>
                  <a:gd name="connsiteY3" fmla="*/ 177201 h 1585569"/>
                  <a:gd name="connsiteX4" fmla="*/ 580501 w 580501"/>
                  <a:gd name="connsiteY4" fmla="*/ 1585569 h 1585569"/>
                  <a:gd name="connsiteX5" fmla="*/ 0 w 580501"/>
                  <a:gd name="connsiteY5" fmla="*/ 1585569 h 1585569"/>
                  <a:gd name="connsiteX6" fmla="*/ 0 w 580501"/>
                  <a:gd name="connsiteY6" fmla="*/ 177201 h 1585569"/>
                  <a:gd name="connsiteX0" fmla="*/ 0 w 580501"/>
                  <a:gd name="connsiteY0" fmla="*/ 221361 h 1629729"/>
                  <a:gd name="connsiteX1" fmla="*/ 179082 w 580501"/>
                  <a:gd name="connsiteY1" fmla="*/ 0 h 1629729"/>
                  <a:gd name="connsiteX2" fmla="*/ 459800 w 580501"/>
                  <a:gd name="connsiteY2" fmla="*/ 44160 h 1629729"/>
                  <a:gd name="connsiteX3" fmla="*/ 580501 w 580501"/>
                  <a:gd name="connsiteY3" fmla="*/ 221361 h 1629729"/>
                  <a:gd name="connsiteX4" fmla="*/ 580501 w 580501"/>
                  <a:gd name="connsiteY4" fmla="*/ 1629729 h 1629729"/>
                  <a:gd name="connsiteX5" fmla="*/ 0 w 580501"/>
                  <a:gd name="connsiteY5" fmla="*/ 1629729 h 1629729"/>
                  <a:gd name="connsiteX6" fmla="*/ 0 w 580501"/>
                  <a:gd name="connsiteY6" fmla="*/ 221361 h 1629729"/>
                  <a:gd name="connsiteX0" fmla="*/ 0 w 580501"/>
                  <a:gd name="connsiteY0" fmla="*/ 221361 h 1629729"/>
                  <a:gd name="connsiteX1" fmla="*/ 179082 w 580501"/>
                  <a:gd name="connsiteY1" fmla="*/ 0 h 1629729"/>
                  <a:gd name="connsiteX2" fmla="*/ 435047 w 580501"/>
                  <a:gd name="connsiteY2" fmla="*/ 18921 h 1629729"/>
                  <a:gd name="connsiteX3" fmla="*/ 580501 w 580501"/>
                  <a:gd name="connsiteY3" fmla="*/ 221361 h 1629729"/>
                  <a:gd name="connsiteX4" fmla="*/ 580501 w 580501"/>
                  <a:gd name="connsiteY4" fmla="*/ 1629729 h 1629729"/>
                  <a:gd name="connsiteX5" fmla="*/ 0 w 580501"/>
                  <a:gd name="connsiteY5" fmla="*/ 1629729 h 1629729"/>
                  <a:gd name="connsiteX6" fmla="*/ 0 w 580501"/>
                  <a:gd name="connsiteY6" fmla="*/ 221361 h 1629729"/>
                  <a:gd name="connsiteX0" fmla="*/ 0 w 580501"/>
                  <a:gd name="connsiteY0" fmla="*/ 221361 h 1629729"/>
                  <a:gd name="connsiteX1" fmla="*/ 179082 w 580501"/>
                  <a:gd name="connsiteY1" fmla="*/ 0 h 1629729"/>
                  <a:gd name="connsiteX2" fmla="*/ 435047 w 580501"/>
                  <a:gd name="connsiteY2" fmla="*/ 18921 h 1629729"/>
                  <a:gd name="connsiteX3" fmla="*/ 580501 w 580501"/>
                  <a:gd name="connsiteY3" fmla="*/ 221361 h 1629729"/>
                  <a:gd name="connsiteX4" fmla="*/ 580501 w 580501"/>
                  <a:gd name="connsiteY4" fmla="*/ 1629729 h 1629729"/>
                  <a:gd name="connsiteX5" fmla="*/ 0 w 580501"/>
                  <a:gd name="connsiteY5" fmla="*/ 1629729 h 1629729"/>
                  <a:gd name="connsiteX6" fmla="*/ 981 w 580501"/>
                  <a:gd name="connsiteY6" fmla="*/ 473528 h 1629729"/>
                  <a:gd name="connsiteX7" fmla="*/ 0 w 580501"/>
                  <a:gd name="connsiteY7" fmla="*/ 221361 h 1629729"/>
                  <a:gd name="connsiteX0" fmla="*/ 0 w 580501"/>
                  <a:gd name="connsiteY0" fmla="*/ 221361 h 1629729"/>
                  <a:gd name="connsiteX1" fmla="*/ 179082 w 580501"/>
                  <a:gd name="connsiteY1" fmla="*/ 0 h 1629729"/>
                  <a:gd name="connsiteX2" fmla="*/ 435047 w 580501"/>
                  <a:gd name="connsiteY2" fmla="*/ 18921 h 1629729"/>
                  <a:gd name="connsiteX3" fmla="*/ 580501 w 580501"/>
                  <a:gd name="connsiteY3" fmla="*/ 221361 h 1629729"/>
                  <a:gd name="connsiteX4" fmla="*/ 580501 w 580501"/>
                  <a:gd name="connsiteY4" fmla="*/ 1629729 h 1629729"/>
                  <a:gd name="connsiteX5" fmla="*/ 0 w 580501"/>
                  <a:gd name="connsiteY5" fmla="*/ 1629729 h 1629729"/>
                  <a:gd name="connsiteX6" fmla="*/ 981 w 580501"/>
                  <a:gd name="connsiteY6" fmla="*/ 473528 h 1629729"/>
                  <a:gd name="connsiteX7" fmla="*/ 0 w 580501"/>
                  <a:gd name="connsiteY7" fmla="*/ 221361 h 1629729"/>
                  <a:gd name="connsiteX0" fmla="*/ 0 w 580501"/>
                  <a:gd name="connsiteY0" fmla="*/ 221361 h 1629729"/>
                  <a:gd name="connsiteX1" fmla="*/ 179082 w 580501"/>
                  <a:gd name="connsiteY1" fmla="*/ 0 h 1629729"/>
                  <a:gd name="connsiteX2" fmla="*/ 435047 w 580501"/>
                  <a:gd name="connsiteY2" fmla="*/ 18921 h 1629729"/>
                  <a:gd name="connsiteX3" fmla="*/ 580501 w 580501"/>
                  <a:gd name="connsiteY3" fmla="*/ 221361 h 1629729"/>
                  <a:gd name="connsiteX4" fmla="*/ 579516 w 580501"/>
                  <a:gd name="connsiteY4" fmla="*/ 1497244 h 1629729"/>
                  <a:gd name="connsiteX5" fmla="*/ 580501 w 580501"/>
                  <a:gd name="connsiteY5" fmla="*/ 1629729 h 1629729"/>
                  <a:gd name="connsiteX6" fmla="*/ 0 w 580501"/>
                  <a:gd name="connsiteY6" fmla="*/ 1629729 h 1629729"/>
                  <a:gd name="connsiteX7" fmla="*/ 981 w 580501"/>
                  <a:gd name="connsiteY7" fmla="*/ 473528 h 1629729"/>
                  <a:gd name="connsiteX8" fmla="*/ 0 w 580501"/>
                  <a:gd name="connsiteY8" fmla="*/ 221361 h 1629729"/>
                  <a:gd name="connsiteX0" fmla="*/ 0 w 580501"/>
                  <a:gd name="connsiteY0" fmla="*/ 221361 h 1631247"/>
                  <a:gd name="connsiteX1" fmla="*/ 179082 w 580501"/>
                  <a:gd name="connsiteY1" fmla="*/ 0 h 1631247"/>
                  <a:gd name="connsiteX2" fmla="*/ 435047 w 580501"/>
                  <a:gd name="connsiteY2" fmla="*/ 18921 h 1631247"/>
                  <a:gd name="connsiteX3" fmla="*/ 580501 w 580501"/>
                  <a:gd name="connsiteY3" fmla="*/ 221361 h 1631247"/>
                  <a:gd name="connsiteX4" fmla="*/ 579516 w 580501"/>
                  <a:gd name="connsiteY4" fmla="*/ 1497244 h 1631247"/>
                  <a:gd name="connsiteX5" fmla="*/ 520387 w 580501"/>
                  <a:gd name="connsiteY5" fmla="*/ 1631247 h 1631247"/>
                  <a:gd name="connsiteX6" fmla="*/ 0 w 580501"/>
                  <a:gd name="connsiteY6" fmla="*/ 1629729 h 1631247"/>
                  <a:gd name="connsiteX7" fmla="*/ 981 w 580501"/>
                  <a:gd name="connsiteY7" fmla="*/ 473528 h 1631247"/>
                  <a:gd name="connsiteX8" fmla="*/ 0 w 580501"/>
                  <a:gd name="connsiteY8" fmla="*/ 221361 h 1631247"/>
                  <a:gd name="connsiteX0" fmla="*/ 1104 w 581605"/>
                  <a:gd name="connsiteY0" fmla="*/ 221361 h 1631247"/>
                  <a:gd name="connsiteX1" fmla="*/ 180186 w 581605"/>
                  <a:gd name="connsiteY1" fmla="*/ 0 h 1631247"/>
                  <a:gd name="connsiteX2" fmla="*/ 436151 w 581605"/>
                  <a:gd name="connsiteY2" fmla="*/ 18921 h 1631247"/>
                  <a:gd name="connsiteX3" fmla="*/ 581605 w 581605"/>
                  <a:gd name="connsiteY3" fmla="*/ 221361 h 1631247"/>
                  <a:gd name="connsiteX4" fmla="*/ 580620 w 581605"/>
                  <a:gd name="connsiteY4" fmla="*/ 1497244 h 1631247"/>
                  <a:gd name="connsiteX5" fmla="*/ 521491 w 581605"/>
                  <a:gd name="connsiteY5" fmla="*/ 1631247 h 1631247"/>
                  <a:gd name="connsiteX6" fmla="*/ 0 w 581605"/>
                  <a:gd name="connsiteY6" fmla="*/ 1407413 h 1631247"/>
                  <a:gd name="connsiteX7" fmla="*/ 2085 w 581605"/>
                  <a:gd name="connsiteY7" fmla="*/ 473528 h 1631247"/>
                  <a:gd name="connsiteX8" fmla="*/ 1104 w 581605"/>
                  <a:gd name="connsiteY8" fmla="*/ 221361 h 1631247"/>
                  <a:gd name="connsiteX0" fmla="*/ 1104 w 581605"/>
                  <a:gd name="connsiteY0" fmla="*/ 221361 h 1631247"/>
                  <a:gd name="connsiteX1" fmla="*/ 180186 w 581605"/>
                  <a:gd name="connsiteY1" fmla="*/ 0 h 1631247"/>
                  <a:gd name="connsiteX2" fmla="*/ 436151 w 581605"/>
                  <a:gd name="connsiteY2" fmla="*/ 18921 h 1631247"/>
                  <a:gd name="connsiteX3" fmla="*/ 581605 w 581605"/>
                  <a:gd name="connsiteY3" fmla="*/ 221361 h 1631247"/>
                  <a:gd name="connsiteX4" fmla="*/ 578078 w 581605"/>
                  <a:gd name="connsiteY4" fmla="*/ 1140572 h 1631247"/>
                  <a:gd name="connsiteX5" fmla="*/ 521491 w 581605"/>
                  <a:gd name="connsiteY5" fmla="*/ 1631247 h 1631247"/>
                  <a:gd name="connsiteX6" fmla="*/ 0 w 581605"/>
                  <a:gd name="connsiteY6" fmla="*/ 1407413 h 1631247"/>
                  <a:gd name="connsiteX7" fmla="*/ 2085 w 581605"/>
                  <a:gd name="connsiteY7" fmla="*/ 473528 h 1631247"/>
                  <a:gd name="connsiteX8" fmla="*/ 1104 w 581605"/>
                  <a:gd name="connsiteY8" fmla="*/ 221361 h 1631247"/>
                  <a:gd name="connsiteX0" fmla="*/ 1104 w 581605"/>
                  <a:gd name="connsiteY0" fmla="*/ 221361 h 1666572"/>
                  <a:gd name="connsiteX1" fmla="*/ 180186 w 581605"/>
                  <a:gd name="connsiteY1" fmla="*/ 0 h 1666572"/>
                  <a:gd name="connsiteX2" fmla="*/ 436151 w 581605"/>
                  <a:gd name="connsiteY2" fmla="*/ 18921 h 1666572"/>
                  <a:gd name="connsiteX3" fmla="*/ 581605 w 581605"/>
                  <a:gd name="connsiteY3" fmla="*/ 221361 h 1666572"/>
                  <a:gd name="connsiteX4" fmla="*/ 578078 w 581605"/>
                  <a:gd name="connsiteY4" fmla="*/ 1140572 h 1666572"/>
                  <a:gd name="connsiteX5" fmla="*/ 149633 w 581605"/>
                  <a:gd name="connsiteY5" fmla="*/ 1666572 h 1666572"/>
                  <a:gd name="connsiteX6" fmla="*/ 0 w 581605"/>
                  <a:gd name="connsiteY6" fmla="*/ 1407413 h 1666572"/>
                  <a:gd name="connsiteX7" fmla="*/ 2085 w 581605"/>
                  <a:gd name="connsiteY7" fmla="*/ 473528 h 1666572"/>
                  <a:gd name="connsiteX8" fmla="*/ 1104 w 581605"/>
                  <a:gd name="connsiteY8" fmla="*/ 221361 h 1666572"/>
                  <a:gd name="connsiteX0" fmla="*/ 981 w 581482"/>
                  <a:gd name="connsiteY0" fmla="*/ 221361 h 1666572"/>
                  <a:gd name="connsiteX1" fmla="*/ 180063 w 581482"/>
                  <a:gd name="connsiteY1" fmla="*/ 0 h 1666572"/>
                  <a:gd name="connsiteX2" fmla="*/ 436028 w 581482"/>
                  <a:gd name="connsiteY2" fmla="*/ 18921 h 1666572"/>
                  <a:gd name="connsiteX3" fmla="*/ 581482 w 581482"/>
                  <a:gd name="connsiteY3" fmla="*/ 221361 h 1666572"/>
                  <a:gd name="connsiteX4" fmla="*/ 577955 w 581482"/>
                  <a:gd name="connsiteY4" fmla="*/ 1140572 h 1666572"/>
                  <a:gd name="connsiteX5" fmla="*/ 149510 w 581482"/>
                  <a:gd name="connsiteY5" fmla="*/ 1666572 h 1666572"/>
                  <a:gd name="connsiteX6" fmla="*/ 0 w 581482"/>
                  <a:gd name="connsiteY6" fmla="*/ 1548297 h 1666572"/>
                  <a:gd name="connsiteX7" fmla="*/ 1962 w 581482"/>
                  <a:gd name="connsiteY7" fmla="*/ 473528 h 1666572"/>
                  <a:gd name="connsiteX8" fmla="*/ 981 w 581482"/>
                  <a:gd name="connsiteY8" fmla="*/ 221361 h 1666572"/>
                  <a:gd name="connsiteX0" fmla="*/ 981 w 581482"/>
                  <a:gd name="connsiteY0" fmla="*/ 221361 h 1548297"/>
                  <a:gd name="connsiteX1" fmla="*/ 180063 w 581482"/>
                  <a:gd name="connsiteY1" fmla="*/ 0 h 1548297"/>
                  <a:gd name="connsiteX2" fmla="*/ 436028 w 581482"/>
                  <a:gd name="connsiteY2" fmla="*/ 18921 h 1548297"/>
                  <a:gd name="connsiteX3" fmla="*/ 581482 w 581482"/>
                  <a:gd name="connsiteY3" fmla="*/ 221361 h 1548297"/>
                  <a:gd name="connsiteX4" fmla="*/ 577955 w 581482"/>
                  <a:gd name="connsiteY4" fmla="*/ 1140572 h 1548297"/>
                  <a:gd name="connsiteX5" fmla="*/ 409656 w 581482"/>
                  <a:gd name="connsiteY5" fmla="*/ 1464332 h 1548297"/>
                  <a:gd name="connsiteX6" fmla="*/ 0 w 581482"/>
                  <a:gd name="connsiteY6" fmla="*/ 1548297 h 1548297"/>
                  <a:gd name="connsiteX7" fmla="*/ 1962 w 581482"/>
                  <a:gd name="connsiteY7" fmla="*/ 473528 h 1548297"/>
                  <a:gd name="connsiteX8" fmla="*/ 981 w 581482"/>
                  <a:gd name="connsiteY8" fmla="*/ 221361 h 1548297"/>
                  <a:gd name="connsiteX0" fmla="*/ 981 w 581482"/>
                  <a:gd name="connsiteY0" fmla="*/ 221361 h 1659697"/>
                  <a:gd name="connsiteX1" fmla="*/ 180063 w 581482"/>
                  <a:gd name="connsiteY1" fmla="*/ 0 h 1659697"/>
                  <a:gd name="connsiteX2" fmla="*/ 436028 w 581482"/>
                  <a:gd name="connsiteY2" fmla="*/ 18921 h 1659697"/>
                  <a:gd name="connsiteX3" fmla="*/ 581482 w 581482"/>
                  <a:gd name="connsiteY3" fmla="*/ 221361 h 1659697"/>
                  <a:gd name="connsiteX4" fmla="*/ 577955 w 581482"/>
                  <a:gd name="connsiteY4" fmla="*/ 1140572 h 1659697"/>
                  <a:gd name="connsiteX5" fmla="*/ 155454 w 581482"/>
                  <a:gd name="connsiteY5" fmla="*/ 1659697 h 1659697"/>
                  <a:gd name="connsiteX6" fmla="*/ 0 w 581482"/>
                  <a:gd name="connsiteY6" fmla="*/ 1548297 h 1659697"/>
                  <a:gd name="connsiteX7" fmla="*/ 1962 w 581482"/>
                  <a:gd name="connsiteY7" fmla="*/ 473528 h 1659697"/>
                  <a:gd name="connsiteX8" fmla="*/ 981 w 581482"/>
                  <a:gd name="connsiteY8" fmla="*/ 221361 h 1659697"/>
                  <a:gd name="connsiteX0" fmla="*/ 40276 w 582913"/>
                  <a:gd name="connsiteY0" fmla="*/ 213770 h 1659697"/>
                  <a:gd name="connsiteX1" fmla="*/ 181494 w 582913"/>
                  <a:gd name="connsiteY1" fmla="*/ 0 h 1659697"/>
                  <a:gd name="connsiteX2" fmla="*/ 437459 w 582913"/>
                  <a:gd name="connsiteY2" fmla="*/ 18921 h 1659697"/>
                  <a:gd name="connsiteX3" fmla="*/ 582913 w 582913"/>
                  <a:gd name="connsiteY3" fmla="*/ 221361 h 1659697"/>
                  <a:gd name="connsiteX4" fmla="*/ 579386 w 582913"/>
                  <a:gd name="connsiteY4" fmla="*/ 1140572 h 1659697"/>
                  <a:gd name="connsiteX5" fmla="*/ 156885 w 582913"/>
                  <a:gd name="connsiteY5" fmla="*/ 1659697 h 1659697"/>
                  <a:gd name="connsiteX6" fmla="*/ 1431 w 582913"/>
                  <a:gd name="connsiteY6" fmla="*/ 1548297 h 1659697"/>
                  <a:gd name="connsiteX7" fmla="*/ 3393 w 582913"/>
                  <a:gd name="connsiteY7" fmla="*/ 473528 h 1659697"/>
                  <a:gd name="connsiteX8" fmla="*/ 40276 w 582913"/>
                  <a:gd name="connsiteY8" fmla="*/ 213770 h 1659697"/>
                  <a:gd name="connsiteX0" fmla="*/ 40276 w 582913"/>
                  <a:gd name="connsiteY0" fmla="*/ 194849 h 1640776"/>
                  <a:gd name="connsiteX1" fmla="*/ 163888 w 582913"/>
                  <a:gd name="connsiteY1" fmla="*/ 11332 h 1640776"/>
                  <a:gd name="connsiteX2" fmla="*/ 437459 w 582913"/>
                  <a:gd name="connsiteY2" fmla="*/ 0 h 1640776"/>
                  <a:gd name="connsiteX3" fmla="*/ 582913 w 582913"/>
                  <a:gd name="connsiteY3" fmla="*/ 202440 h 1640776"/>
                  <a:gd name="connsiteX4" fmla="*/ 579386 w 582913"/>
                  <a:gd name="connsiteY4" fmla="*/ 1121651 h 1640776"/>
                  <a:gd name="connsiteX5" fmla="*/ 156885 w 582913"/>
                  <a:gd name="connsiteY5" fmla="*/ 1640776 h 1640776"/>
                  <a:gd name="connsiteX6" fmla="*/ 1431 w 582913"/>
                  <a:gd name="connsiteY6" fmla="*/ 1529376 h 1640776"/>
                  <a:gd name="connsiteX7" fmla="*/ 3393 w 582913"/>
                  <a:gd name="connsiteY7" fmla="*/ 454607 h 1640776"/>
                  <a:gd name="connsiteX8" fmla="*/ 40276 w 582913"/>
                  <a:gd name="connsiteY8" fmla="*/ 194849 h 1640776"/>
                  <a:gd name="connsiteX0" fmla="*/ 36991 w 579628"/>
                  <a:gd name="connsiteY0" fmla="*/ 194849 h 1640776"/>
                  <a:gd name="connsiteX1" fmla="*/ 160603 w 579628"/>
                  <a:gd name="connsiteY1" fmla="*/ 11332 h 1640776"/>
                  <a:gd name="connsiteX2" fmla="*/ 434174 w 579628"/>
                  <a:gd name="connsiteY2" fmla="*/ 0 h 1640776"/>
                  <a:gd name="connsiteX3" fmla="*/ 579628 w 579628"/>
                  <a:gd name="connsiteY3" fmla="*/ 202440 h 1640776"/>
                  <a:gd name="connsiteX4" fmla="*/ 576101 w 579628"/>
                  <a:gd name="connsiteY4" fmla="*/ 1121651 h 1640776"/>
                  <a:gd name="connsiteX5" fmla="*/ 153600 w 579628"/>
                  <a:gd name="connsiteY5" fmla="*/ 1640776 h 1640776"/>
                  <a:gd name="connsiteX6" fmla="*/ 24894 w 579628"/>
                  <a:gd name="connsiteY6" fmla="*/ 1501177 h 1640776"/>
                  <a:gd name="connsiteX7" fmla="*/ 108 w 579628"/>
                  <a:gd name="connsiteY7" fmla="*/ 454607 h 1640776"/>
                  <a:gd name="connsiteX8" fmla="*/ 36991 w 579628"/>
                  <a:gd name="connsiteY8" fmla="*/ 194849 h 1640776"/>
                  <a:gd name="connsiteX0" fmla="*/ 36991 w 579628"/>
                  <a:gd name="connsiteY0" fmla="*/ 194849 h 1663392"/>
                  <a:gd name="connsiteX1" fmla="*/ 160603 w 579628"/>
                  <a:gd name="connsiteY1" fmla="*/ 11332 h 1663392"/>
                  <a:gd name="connsiteX2" fmla="*/ 434174 w 579628"/>
                  <a:gd name="connsiteY2" fmla="*/ 0 h 1663392"/>
                  <a:gd name="connsiteX3" fmla="*/ 579628 w 579628"/>
                  <a:gd name="connsiteY3" fmla="*/ 202440 h 1663392"/>
                  <a:gd name="connsiteX4" fmla="*/ 576101 w 579628"/>
                  <a:gd name="connsiteY4" fmla="*/ 1121651 h 1663392"/>
                  <a:gd name="connsiteX5" fmla="*/ 227397 w 579628"/>
                  <a:gd name="connsiteY5" fmla="*/ 1663392 h 1663392"/>
                  <a:gd name="connsiteX6" fmla="*/ 24894 w 579628"/>
                  <a:gd name="connsiteY6" fmla="*/ 1501177 h 1663392"/>
                  <a:gd name="connsiteX7" fmla="*/ 108 w 579628"/>
                  <a:gd name="connsiteY7" fmla="*/ 454607 h 1663392"/>
                  <a:gd name="connsiteX8" fmla="*/ 36991 w 579628"/>
                  <a:gd name="connsiteY8" fmla="*/ 194849 h 1663392"/>
                  <a:gd name="connsiteX0" fmla="*/ 36963 w 579600"/>
                  <a:gd name="connsiteY0" fmla="*/ 194849 h 1663392"/>
                  <a:gd name="connsiteX1" fmla="*/ 160575 w 579600"/>
                  <a:gd name="connsiteY1" fmla="*/ 11332 h 1663392"/>
                  <a:gd name="connsiteX2" fmla="*/ 434146 w 579600"/>
                  <a:gd name="connsiteY2" fmla="*/ 0 h 1663392"/>
                  <a:gd name="connsiteX3" fmla="*/ 579600 w 579600"/>
                  <a:gd name="connsiteY3" fmla="*/ 202440 h 1663392"/>
                  <a:gd name="connsiteX4" fmla="*/ 576073 w 579600"/>
                  <a:gd name="connsiteY4" fmla="*/ 1121651 h 1663392"/>
                  <a:gd name="connsiteX5" fmla="*/ 227369 w 579600"/>
                  <a:gd name="connsiteY5" fmla="*/ 1663392 h 1663392"/>
                  <a:gd name="connsiteX6" fmla="*/ 49409 w 579600"/>
                  <a:gd name="connsiteY6" fmla="*/ 1521810 h 1663392"/>
                  <a:gd name="connsiteX7" fmla="*/ 80 w 579600"/>
                  <a:gd name="connsiteY7" fmla="*/ 454607 h 1663392"/>
                  <a:gd name="connsiteX8" fmla="*/ 36963 w 579600"/>
                  <a:gd name="connsiteY8" fmla="*/ 194849 h 1663392"/>
                  <a:gd name="connsiteX0" fmla="*/ 37050 w 579687"/>
                  <a:gd name="connsiteY0" fmla="*/ 194849 h 1663392"/>
                  <a:gd name="connsiteX1" fmla="*/ 160662 w 579687"/>
                  <a:gd name="connsiteY1" fmla="*/ 11332 h 1663392"/>
                  <a:gd name="connsiteX2" fmla="*/ 434233 w 579687"/>
                  <a:gd name="connsiteY2" fmla="*/ 0 h 1663392"/>
                  <a:gd name="connsiteX3" fmla="*/ 579687 w 579687"/>
                  <a:gd name="connsiteY3" fmla="*/ 202440 h 1663392"/>
                  <a:gd name="connsiteX4" fmla="*/ 576160 w 579687"/>
                  <a:gd name="connsiteY4" fmla="*/ 1121651 h 1663392"/>
                  <a:gd name="connsiteX5" fmla="*/ 227456 w 579687"/>
                  <a:gd name="connsiteY5" fmla="*/ 1663392 h 1663392"/>
                  <a:gd name="connsiteX6" fmla="*/ 55481 w 579687"/>
                  <a:gd name="connsiteY6" fmla="*/ 1508036 h 1663392"/>
                  <a:gd name="connsiteX7" fmla="*/ 167 w 579687"/>
                  <a:gd name="connsiteY7" fmla="*/ 454607 h 1663392"/>
                  <a:gd name="connsiteX8" fmla="*/ 37050 w 579687"/>
                  <a:gd name="connsiteY8" fmla="*/ 194849 h 1663392"/>
                  <a:gd name="connsiteX0" fmla="*/ 37050 w 579687"/>
                  <a:gd name="connsiteY0" fmla="*/ 194849 h 1554378"/>
                  <a:gd name="connsiteX1" fmla="*/ 160662 w 579687"/>
                  <a:gd name="connsiteY1" fmla="*/ 11332 h 1554378"/>
                  <a:gd name="connsiteX2" fmla="*/ 434233 w 579687"/>
                  <a:gd name="connsiteY2" fmla="*/ 0 h 1554378"/>
                  <a:gd name="connsiteX3" fmla="*/ 579687 w 579687"/>
                  <a:gd name="connsiteY3" fmla="*/ 202440 h 1554378"/>
                  <a:gd name="connsiteX4" fmla="*/ 576160 w 579687"/>
                  <a:gd name="connsiteY4" fmla="*/ 1121651 h 1554378"/>
                  <a:gd name="connsiteX5" fmla="*/ 243178 w 579687"/>
                  <a:gd name="connsiteY5" fmla="*/ 1554378 h 1554378"/>
                  <a:gd name="connsiteX6" fmla="*/ 55481 w 579687"/>
                  <a:gd name="connsiteY6" fmla="*/ 1508036 h 1554378"/>
                  <a:gd name="connsiteX7" fmla="*/ 167 w 579687"/>
                  <a:gd name="connsiteY7" fmla="*/ 454607 h 1554378"/>
                  <a:gd name="connsiteX8" fmla="*/ 37050 w 579687"/>
                  <a:gd name="connsiteY8" fmla="*/ 194849 h 1554378"/>
                  <a:gd name="connsiteX0" fmla="*/ 37050 w 579687"/>
                  <a:gd name="connsiteY0" fmla="*/ 194849 h 1655360"/>
                  <a:gd name="connsiteX1" fmla="*/ 160662 w 579687"/>
                  <a:gd name="connsiteY1" fmla="*/ 11332 h 1655360"/>
                  <a:gd name="connsiteX2" fmla="*/ 434233 w 579687"/>
                  <a:gd name="connsiteY2" fmla="*/ 0 h 1655360"/>
                  <a:gd name="connsiteX3" fmla="*/ 579687 w 579687"/>
                  <a:gd name="connsiteY3" fmla="*/ 202440 h 1655360"/>
                  <a:gd name="connsiteX4" fmla="*/ 576160 w 579687"/>
                  <a:gd name="connsiteY4" fmla="*/ 1121651 h 1655360"/>
                  <a:gd name="connsiteX5" fmla="*/ 229084 w 579687"/>
                  <a:gd name="connsiteY5" fmla="*/ 1655360 h 1655360"/>
                  <a:gd name="connsiteX6" fmla="*/ 55481 w 579687"/>
                  <a:gd name="connsiteY6" fmla="*/ 1508036 h 1655360"/>
                  <a:gd name="connsiteX7" fmla="*/ 167 w 579687"/>
                  <a:gd name="connsiteY7" fmla="*/ 454607 h 1655360"/>
                  <a:gd name="connsiteX8" fmla="*/ 37050 w 579687"/>
                  <a:gd name="connsiteY8" fmla="*/ 194849 h 1655360"/>
                  <a:gd name="connsiteX0" fmla="*/ 37050 w 579687"/>
                  <a:gd name="connsiteY0" fmla="*/ 194849 h 1655360"/>
                  <a:gd name="connsiteX1" fmla="*/ 160662 w 579687"/>
                  <a:gd name="connsiteY1" fmla="*/ 11332 h 1655360"/>
                  <a:gd name="connsiteX2" fmla="*/ 434233 w 579687"/>
                  <a:gd name="connsiteY2" fmla="*/ 0 h 1655360"/>
                  <a:gd name="connsiteX3" fmla="*/ 579687 w 579687"/>
                  <a:gd name="connsiteY3" fmla="*/ 202440 h 1655360"/>
                  <a:gd name="connsiteX4" fmla="*/ 576160 w 579687"/>
                  <a:gd name="connsiteY4" fmla="*/ 1121651 h 1655360"/>
                  <a:gd name="connsiteX5" fmla="*/ 229084 w 579687"/>
                  <a:gd name="connsiteY5" fmla="*/ 1655360 h 1655360"/>
                  <a:gd name="connsiteX6" fmla="*/ 55481 w 579687"/>
                  <a:gd name="connsiteY6" fmla="*/ 1508036 h 1655360"/>
                  <a:gd name="connsiteX7" fmla="*/ 167 w 579687"/>
                  <a:gd name="connsiteY7" fmla="*/ 454607 h 1655360"/>
                  <a:gd name="connsiteX8" fmla="*/ 37050 w 579687"/>
                  <a:gd name="connsiteY8" fmla="*/ 194849 h 1655360"/>
                  <a:gd name="connsiteX0" fmla="*/ 37050 w 579687"/>
                  <a:gd name="connsiteY0" fmla="*/ 194849 h 1643320"/>
                  <a:gd name="connsiteX1" fmla="*/ 160662 w 579687"/>
                  <a:gd name="connsiteY1" fmla="*/ 11332 h 1643320"/>
                  <a:gd name="connsiteX2" fmla="*/ 434233 w 579687"/>
                  <a:gd name="connsiteY2" fmla="*/ 0 h 1643320"/>
                  <a:gd name="connsiteX3" fmla="*/ 579687 w 579687"/>
                  <a:gd name="connsiteY3" fmla="*/ 202440 h 1643320"/>
                  <a:gd name="connsiteX4" fmla="*/ 576160 w 579687"/>
                  <a:gd name="connsiteY4" fmla="*/ 1121651 h 1643320"/>
                  <a:gd name="connsiteX5" fmla="*/ 220354 w 579687"/>
                  <a:gd name="connsiteY5" fmla="*/ 1643320 h 1643320"/>
                  <a:gd name="connsiteX6" fmla="*/ 55481 w 579687"/>
                  <a:gd name="connsiteY6" fmla="*/ 1508036 h 1643320"/>
                  <a:gd name="connsiteX7" fmla="*/ 167 w 579687"/>
                  <a:gd name="connsiteY7" fmla="*/ 454607 h 1643320"/>
                  <a:gd name="connsiteX8" fmla="*/ 37050 w 579687"/>
                  <a:gd name="connsiteY8" fmla="*/ 194849 h 1643320"/>
                  <a:gd name="connsiteX0" fmla="*/ 37050 w 579687"/>
                  <a:gd name="connsiteY0" fmla="*/ 194849 h 1643320"/>
                  <a:gd name="connsiteX1" fmla="*/ 160662 w 579687"/>
                  <a:gd name="connsiteY1" fmla="*/ 11332 h 1643320"/>
                  <a:gd name="connsiteX2" fmla="*/ 434233 w 579687"/>
                  <a:gd name="connsiteY2" fmla="*/ 0 h 1643320"/>
                  <a:gd name="connsiteX3" fmla="*/ 579687 w 579687"/>
                  <a:gd name="connsiteY3" fmla="*/ 202440 h 1643320"/>
                  <a:gd name="connsiteX4" fmla="*/ 576160 w 579687"/>
                  <a:gd name="connsiteY4" fmla="*/ 1121651 h 1643320"/>
                  <a:gd name="connsiteX5" fmla="*/ 220354 w 579687"/>
                  <a:gd name="connsiteY5" fmla="*/ 1643320 h 1643320"/>
                  <a:gd name="connsiteX6" fmla="*/ 55481 w 579687"/>
                  <a:gd name="connsiteY6" fmla="*/ 1508036 h 1643320"/>
                  <a:gd name="connsiteX7" fmla="*/ 167 w 579687"/>
                  <a:gd name="connsiteY7" fmla="*/ 454607 h 1643320"/>
                  <a:gd name="connsiteX8" fmla="*/ 37050 w 579687"/>
                  <a:gd name="connsiteY8" fmla="*/ 194849 h 1643320"/>
                  <a:gd name="connsiteX0" fmla="*/ 37050 w 579687"/>
                  <a:gd name="connsiteY0" fmla="*/ 194849 h 1643320"/>
                  <a:gd name="connsiteX1" fmla="*/ 160662 w 579687"/>
                  <a:gd name="connsiteY1" fmla="*/ 11332 h 1643320"/>
                  <a:gd name="connsiteX2" fmla="*/ 434233 w 579687"/>
                  <a:gd name="connsiteY2" fmla="*/ 0 h 1643320"/>
                  <a:gd name="connsiteX3" fmla="*/ 579687 w 579687"/>
                  <a:gd name="connsiteY3" fmla="*/ 202440 h 1643320"/>
                  <a:gd name="connsiteX4" fmla="*/ 578374 w 579687"/>
                  <a:gd name="connsiteY4" fmla="*/ 1165823 h 1643320"/>
                  <a:gd name="connsiteX5" fmla="*/ 220354 w 579687"/>
                  <a:gd name="connsiteY5" fmla="*/ 1643320 h 1643320"/>
                  <a:gd name="connsiteX6" fmla="*/ 55481 w 579687"/>
                  <a:gd name="connsiteY6" fmla="*/ 1508036 h 1643320"/>
                  <a:gd name="connsiteX7" fmla="*/ 167 w 579687"/>
                  <a:gd name="connsiteY7" fmla="*/ 454607 h 1643320"/>
                  <a:gd name="connsiteX8" fmla="*/ 37050 w 579687"/>
                  <a:gd name="connsiteY8" fmla="*/ 194849 h 1643320"/>
                  <a:gd name="connsiteX0" fmla="*/ 37050 w 579687"/>
                  <a:gd name="connsiteY0" fmla="*/ 194849 h 1643320"/>
                  <a:gd name="connsiteX1" fmla="*/ 160662 w 579687"/>
                  <a:gd name="connsiteY1" fmla="*/ 11332 h 1643320"/>
                  <a:gd name="connsiteX2" fmla="*/ 434233 w 579687"/>
                  <a:gd name="connsiteY2" fmla="*/ 0 h 1643320"/>
                  <a:gd name="connsiteX3" fmla="*/ 579687 w 579687"/>
                  <a:gd name="connsiteY3" fmla="*/ 202440 h 1643320"/>
                  <a:gd name="connsiteX4" fmla="*/ 578374 w 579687"/>
                  <a:gd name="connsiteY4" fmla="*/ 1165823 h 1643320"/>
                  <a:gd name="connsiteX5" fmla="*/ 220354 w 579687"/>
                  <a:gd name="connsiteY5" fmla="*/ 1643320 h 1643320"/>
                  <a:gd name="connsiteX6" fmla="*/ 55481 w 579687"/>
                  <a:gd name="connsiteY6" fmla="*/ 1508036 h 1643320"/>
                  <a:gd name="connsiteX7" fmla="*/ 167 w 579687"/>
                  <a:gd name="connsiteY7" fmla="*/ 454607 h 1643320"/>
                  <a:gd name="connsiteX8" fmla="*/ 37050 w 579687"/>
                  <a:gd name="connsiteY8" fmla="*/ 194849 h 1643320"/>
                  <a:gd name="connsiteX0" fmla="*/ 37050 w 579687"/>
                  <a:gd name="connsiteY0" fmla="*/ 194849 h 1514603"/>
                  <a:gd name="connsiteX1" fmla="*/ 160662 w 579687"/>
                  <a:gd name="connsiteY1" fmla="*/ 11332 h 1514603"/>
                  <a:gd name="connsiteX2" fmla="*/ 434233 w 579687"/>
                  <a:gd name="connsiteY2" fmla="*/ 0 h 1514603"/>
                  <a:gd name="connsiteX3" fmla="*/ 579687 w 579687"/>
                  <a:gd name="connsiteY3" fmla="*/ 202440 h 1514603"/>
                  <a:gd name="connsiteX4" fmla="*/ 578374 w 579687"/>
                  <a:gd name="connsiteY4" fmla="*/ 1165823 h 1514603"/>
                  <a:gd name="connsiteX5" fmla="*/ 370347 w 579687"/>
                  <a:gd name="connsiteY5" fmla="*/ 1394685 h 1514603"/>
                  <a:gd name="connsiteX6" fmla="*/ 55481 w 579687"/>
                  <a:gd name="connsiteY6" fmla="*/ 1508036 h 1514603"/>
                  <a:gd name="connsiteX7" fmla="*/ 167 w 579687"/>
                  <a:gd name="connsiteY7" fmla="*/ 454607 h 1514603"/>
                  <a:gd name="connsiteX8" fmla="*/ 37050 w 579687"/>
                  <a:gd name="connsiteY8" fmla="*/ 194849 h 1514603"/>
                  <a:gd name="connsiteX0" fmla="*/ 37050 w 579687"/>
                  <a:gd name="connsiteY0" fmla="*/ 194849 h 1514603"/>
                  <a:gd name="connsiteX1" fmla="*/ 160662 w 579687"/>
                  <a:gd name="connsiteY1" fmla="*/ 11332 h 1514603"/>
                  <a:gd name="connsiteX2" fmla="*/ 434233 w 579687"/>
                  <a:gd name="connsiteY2" fmla="*/ 0 h 1514603"/>
                  <a:gd name="connsiteX3" fmla="*/ 579687 w 579687"/>
                  <a:gd name="connsiteY3" fmla="*/ 202440 h 1514603"/>
                  <a:gd name="connsiteX4" fmla="*/ 575156 w 579687"/>
                  <a:gd name="connsiteY4" fmla="*/ 1024879 h 1514603"/>
                  <a:gd name="connsiteX5" fmla="*/ 370347 w 579687"/>
                  <a:gd name="connsiteY5" fmla="*/ 1394685 h 1514603"/>
                  <a:gd name="connsiteX6" fmla="*/ 55481 w 579687"/>
                  <a:gd name="connsiteY6" fmla="*/ 1508036 h 1514603"/>
                  <a:gd name="connsiteX7" fmla="*/ 167 w 579687"/>
                  <a:gd name="connsiteY7" fmla="*/ 454607 h 1514603"/>
                  <a:gd name="connsiteX8" fmla="*/ 37050 w 579687"/>
                  <a:gd name="connsiteY8" fmla="*/ 194849 h 1514603"/>
                  <a:gd name="connsiteX0" fmla="*/ 37104 w 579741"/>
                  <a:gd name="connsiteY0" fmla="*/ 194849 h 1394685"/>
                  <a:gd name="connsiteX1" fmla="*/ 160716 w 579741"/>
                  <a:gd name="connsiteY1" fmla="*/ 11332 h 1394685"/>
                  <a:gd name="connsiteX2" fmla="*/ 434287 w 579741"/>
                  <a:gd name="connsiteY2" fmla="*/ 0 h 1394685"/>
                  <a:gd name="connsiteX3" fmla="*/ 579741 w 579741"/>
                  <a:gd name="connsiteY3" fmla="*/ 202440 h 1394685"/>
                  <a:gd name="connsiteX4" fmla="*/ 575210 w 579741"/>
                  <a:gd name="connsiteY4" fmla="*/ 1024879 h 1394685"/>
                  <a:gd name="connsiteX5" fmla="*/ 370401 w 579741"/>
                  <a:gd name="connsiteY5" fmla="*/ 1394685 h 1394685"/>
                  <a:gd name="connsiteX6" fmla="*/ 20675 w 579741"/>
                  <a:gd name="connsiteY6" fmla="*/ 986090 h 1394685"/>
                  <a:gd name="connsiteX7" fmla="*/ 221 w 579741"/>
                  <a:gd name="connsiteY7" fmla="*/ 454607 h 1394685"/>
                  <a:gd name="connsiteX8" fmla="*/ 37104 w 579741"/>
                  <a:gd name="connsiteY8" fmla="*/ 194849 h 1394685"/>
                  <a:gd name="connsiteX0" fmla="*/ 37104 w 579741"/>
                  <a:gd name="connsiteY0" fmla="*/ 194849 h 1139808"/>
                  <a:gd name="connsiteX1" fmla="*/ 160716 w 579741"/>
                  <a:gd name="connsiteY1" fmla="*/ 11332 h 1139808"/>
                  <a:gd name="connsiteX2" fmla="*/ 434287 w 579741"/>
                  <a:gd name="connsiteY2" fmla="*/ 0 h 1139808"/>
                  <a:gd name="connsiteX3" fmla="*/ 579741 w 579741"/>
                  <a:gd name="connsiteY3" fmla="*/ 202440 h 1139808"/>
                  <a:gd name="connsiteX4" fmla="*/ 575210 w 579741"/>
                  <a:gd name="connsiteY4" fmla="*/ 1024879 h 1139808"/>
                  <a:gd name="connsiteX5" fmla="*/ 363543 w 579741"/>
                  <a:gd name="connsiteY5" fmla="*/ 1139808 h 1139808"/>
                  <a:gd name="connsiteX6" fmla="*/ 20675 w 579741"/>
                  <a:gd name="connsiteY6" fmla="*/ 986090 h 1139808"/>
                  <a:gd name="connsiteX7" fmla="*/ 221 w 579741"/>
                  <a:gd name="connsiteY7" fmla="*/ 454607 h 1139808"/>
                  <a:gd name="connsiteX8" fmla="*/ 37104 w 579741"/>
                  <a:gd name="connsiteY8" fmla="*/ 194849 h 1139808"/>
                  <a:gd name="connsiteX0" fmla="*/ 37104 w 579741"/>
                  <a:gd name="connsiteY0" fmla="*/ 194849 h 1405475"/>
                  <a:gd name="connsiteX1" fmla="*/ 160716 w 579741"/>
                  <a:gd name="connsiteY1" fmla="*/ 11332 h 1405475"/>
                  <a:gd name="connsiteX2" fmla="*/ 434287 w 579741"/>
                  <a:gd name="connsiteY2" fmla="*/ 0 h 1405475"/>
                  <a:gd name="connsiteX3" fmla="*/ 579741 w 579741"/>
                  <a:gd name="connsiteY3" fmla="*/ 202440 h 1405475"/>
                  <a:gd name="connsiteX4" fmla="*/ 575210 w 579741"/>
                  <a:gd name="connsiteY4" fmla="*/ 1024879 h 1405475"/>
                  <a:gd name="connsiteX5" fmla="*/ 367793 w 579741"/>
                  <a:gd name="connsiteY5" fmla="*/ 1405475 h 1405475"/>
                  <a:gd name="connsiteX6" fmla="*/ 20675 w 579741"/>
                  <a:gd name="connsiteY6" fmla="*/ 986090 h 1405475"/>
                  <a:gd name="connsiteX7" fmla="*/ 221 w 579741"/>
                  <a:gd name="connsiteY7" fmla="*/ 454607 h 1405475"/>
                  <a:gd name="connsiteX8" fmla="*/ 37104 w 579741"/>
                  <a:gd name="connsiteY8" fmla="*/ 194849 h 1405475"/>
                  <a:gd name="connsiteX0" fmla="*/ 37104 w 579741"/>
                  <a:gd name="connsiteY0" fmla="*/ 194849 h 1469212"/>
                  <a:gd name="connsiteX1" fmla="*/ 160716 w 579741"/>
                  <a:gd name="connsiteY1" fmla="*/ 11332 h 1469212"/>
                  <a:gd name="connsiteX2" fmla="*/ 434287 w 579741"/>
                  <a:gd name="connsiteY2" fmla="*/ 0 h 1469212"/>
                  <a:gd name="connsiteX3" fmla="*/ 579741 w 579741"/>
                  <a:gd name="connsiteY3" fmla="*/ 202440 h 1469212"/>
                  <a:gd name="connsiteX4" fmla="*/ 575210 w 579741"/>
                  <a:gd name="connsiteY4" fmla="*/ 1024879 h 1469212"/>
                  <a:gd name="connsiteX5" fmla="*/ 367793 w 579741"/>
                  <a:gd name="connsiteY5" fmla="*/ 1405475 h 1469212"/>
                  <a:gd name="connsiteX6" fmla="*/ 20675 w 579741"/>
                  <a:gd name="connsiteY6" fmla="*/ 986090 h 1469212"/>
                  <a:gd name="connsiteX7" fmla="*/ 221 w 579741"/>
                  <a:gd name="connsiteY7" fmla="*/ 454607 h 1469212"/>
                  <a:gd name="connsiteX8" fmla="*/ 37104 w 579741"/>
                  <a:gd name="connsiteY8" fmla="*/ 194849 h 1469212"/>
                  <a:gd name="connsiteX0" fmla="*/ 37104 w 579741"/>
                  <a:gd name="connsiteY0" fmla="*/ 194849 h 1405689"/>
                  <a:gd name="connsiteX1" fmla="*/ 160716 w 579741"/>
                  <a:gd name="connsiteY1" fmla="*/ 11332 h 1405689"/>
                  <a:gd name="connsiteX2" fmla="*/ 434287 w 579741"/>
                  <a:gd name="connsiteY2" fmla="*/ 0 h 1405689"/>
                  <a:gd name="connsiteX3" fmla="*/ 579741 w 579741"/>
                  <a:gd name="connsiteY3" fmla="*/ 202440 h 1405689"/>
                  <a:gd name="connsiteX4" fmla="*/ 575210 w 579741"/>
                  <a:gd name="connsiteY4" fmla="*/ 1024879 h 1405689"/>
                  <a:gd name="connsiteX5" fmla="*/ 367793 w 579741"/>
                  <a:gd name="connsiteY5" fmla="*/ 1405475 h 1405689"/>
                  <a:gd name="connsiteX6" fmla="*/ 20675 w 579741"/>
                  <a:gd name="connsiteY6" fmla="*/ 986090 h 1405689"/>
                  <a:gd name="connsiteX7" fmla="*/ 221 w 579741"/>
                  <a:gd name="connsiteY7" fmla="*/ 454607 h 1405689"/>
                  <a:gd name="connsiteX8" fmla="*/ 37104 w 579741"/>
                  <a:gd name="connsiteY8" fmla="*/ 194849 h 1405689"/>
                  <a:gd name="connsiteX0" fmla="*/ 37104 w 579741"/>
                  <a:gd name="connsiteY0" fmla="*/ 194849 h 1405549"/>
                  <a:gd name="connsiteX1" fmla="*/ 160716 w 579741"/>
                  <a:gd name="connsiteY1" fmla="*/ 11332 h 1405549"/>
                  <a:gd name="connsiteX2" fmla="*/ 434287 w 579741"/>
                  <a:gd name="connsiteY2" fmla="*/ 0 h 1405549"/>
                  <a:gd name="connsiteX3" fmla="*/ 579741 w 579741"/>
                  <a:gd name="connsiteY3" fmla="*/ 202440 h 1405549"/>
                  <a:gd name="connsiteX4" fmla="*/ 573341 w 579741"/>
                  <a:gd name="connsiteY4" fmla="*/ 1022611 h 1405549"/>
                  <a:gd name="connsiteX5" fmla="*/ 367793 w 579741"/>
                  <a:gd name="connsiteY5" fmla="*/ 1405475 h 1405549"/>
                  <a:gd name="connsiteX6" fmla="*/ 20675 w 579741"/>
                  <a:gd name="connsiteY6" fmla="*/ 986090 h 1405549"/>
                  <a:gd name="connsiteX7" fmla="*/ 221 w 579741"/>
                  <a:gd name="connsiteY7" fmla="*/ 454607 h 1405549"/>
                  <a:gd name="connsiteX8" fmla="*/ 37104 w 579741"/>
                  <a:gd name="connsiteY8" fmla="*/ 194849 h 1405549"/>
                  <a:gd name="connsiteX0" fmla="*/ 37104 w 579741"/>
                  <a:gd name="connsiteY0" fmla="*/ 194849 h 1405546"/>
                  <a:gd name="connsiteX1" fmla="*/ 160716 w 579741"/>
                  <a:gd name="connsiteY1" fmla="*/ 11332 h 1405546"/>
                  <a:gd name="connsiteX2" fmla="*/ 434287 w 579741"/>
                  <a:gd name="connsiteY2" fmla="*/ 0 h 1405546"/>
                  <a:gd name="connsiteX3" fmla="*/ 579741 w 579741"/>
                  <a:gd name="connsiteY3" fmla="*/ 202440 h 1405546"/>
                  <a:gd name="connsiteX4" fmla="*/ 573341 w 579741"/>
                  <a:gd name="connsiteY4" fmla="*/ 1022611 h 1405546"/>
                  <a:gd name="connsiteX5" fmla="*/ 367793 w 579741"/>
                  <a:gd name="connsiteY5" fmla="*/ 1405475 h 1405546"/>
                  <a:gd name="connsiteX6" fmla="*/ 20675 w 579741"/>
                  <a:gd name="connsiteY6" fmla="*/ 986090 h 1405546"/>
                  <a:gd name="connsiteX7" fmla="*/ 221 w 579741"/>
                  <a:gd name="connsiteY7" fmla="*/ 454607 h 1405546"/>
                  <a:gd name="connsiteX8" fmla="*/ 37104 w 579741"/>
                  <a:gd name="connsiteY8" fmla="*/ 194849 h 1405546"/>
                  <a:gd name="connsiteX0" fmla="*/ 37104 w 579741"/>
                  <a:gd name="connsiteY0" fmla="*/ 194849 h 1405516"/>
                  <a:gd name="connsiteX1" fmla="*/ 160716 w 579741"/>
                  <a:gd name="connsiteY1" fmla="*/ 11332 h 1405516"/>
                  <a:gd name="connsiteX2" fmla="*/ 434287 w 579741"/>
                  <a:gd name="connsiteY2" fmla="*/ 0 h 1405516"/>
                  <a:gd name="connsiteX3" fmla="*/ 579741 w 579741"/>
                  <a:gd name="connsiteY3" fmla="*/ 202440 h 1405516"/>
                  <a:gd name="connsiteX4" fmla="*/ 573341 w 579741"/>
                  <a:gd name="connsiteY4" fmla="*/ 1022611 h 1405516"/>
                  <a:gd name="connsiteX5" fmla="*/ 367793 w 579741"/>
                  <a:gd name="connsiteY5" fmla="*/ 1405475 h 1405516"/>
                  <a:gd name="connsiteX6" fmla="*/ 20675 w 579741"/>
                  <a:gd name="connsiteY6" fmla="*/ 986090 h 1405516"/>
                  <a:gd name="connsiteX7" fmla="*/ 221 w 579741"/>
                  <a:gd name="connsiteY7" fmla="*/ 454607 h 1405516"/>
                  <a:gd name="connsiteX8" fmla="*/ 37104 w 579741"/>
                  <a:gd name="connsiteY8" fmla="*/ 194849 h 1405516"/>
                  <a:gd name="connsiteX0" fmla="*/ 37104 w 579741"/>
                  <a:gd name="connsiteY0" fmla="*/ 194849 h 1405520"/>
                  <a:gd name="connsiteX1" fmla="*/ 160716 w 579741"/>
                  <a:gd name="connsiteY1" fmla="*/ 11332 h 1405520"/>
                  <a:gd name="connsiteX2" fmla="*/ 434287 w 579741"/>
                  <a:gd name="connsiteY2" fmla="*/ 0 h 1405520"/>
                  <a:gd name="connsiteX3" fmla="*/ 579741 w 579741"/>
                  <a:gd name="connsiteY3" fmla="*/ 202440 h 1405520"/>
                  <a:gd name="connsiteX4" fmla="*/ 573341 w 579741"/>
                  <a:gd name="connsiteY4" fmla="*/ 1022611 h 1405520"/>
                  <a:gd name="connsiteX5" fmla="*/ 367793 w 579741"/>
                  <a:gd name="connsiteY5" fmla="*/ 1405475 h 1405520"/>
                  <a:gd name="connsiteX6" fmla="*/ 20675 w 579741"/>
                  <a:gd name="connsiteY6" fmla="*/ 986090 h 1405520"/>
                  <a:gd name="connsiteX7" fmla="*/ 221 w 579741"/>
                  <a:gd name="connsiteY7" fmla="*/ 454607 h 1405520"/>
                  <a:gd name="connsiteX8" fmla="*/ 37104 w 579741"/>
                  <a:gd name="connsiteY8" fmla="*/ 194849 h 1405520"/>
                  <a:gd name="connsiteX0" fmla="*/ 37104 w 579741"/>
                  <a:gd name="connsiteY0" fmla="*/ 194849 h 1419406"/>
                  <a:gd name="connsiteX1" fmla="*/ 160716 w 579741"/>
                  <a:gd name="connsiteY1" fmla="*/ 11332 h 1419406"/>
                  <a:gd name="connsiteX2" fmla="*/ 434287 w 579741"/>
                  <a:gd name="connsiteY2" fmla="*/ 0 h 1419406"/>
                  <a:gd name="connsiteX3" fmla="*/ 579741 w 579741"/>
                  <a:gd name="connsiteY3" fmla="*/ 202440 h 1419406"/>
                  <a:gd name="connsiteX4" fmla="*/ 573341 w 579741"/>
                  <a:gd name="connsiteY4" fmla="*/ 1022611 h 1419406"/>
                  <a:gd name="connsiteX5" fmla="*/ 367793 w 579741"/>
                  <a:gd name="connsiteY5" fmla="*/ 1405475 h 1419406"/>
                  <a:gd name="connsiteX6" fmla="*/ 20675 w 579741"/>
                  <a:gd name="connsiteY6" fmla="*/ 986090 h 1419406"/>
                  <a:gd name="connsiteX7" fmla="*/ 221 w 579741"/>
                  <a:gd name="connsiteY7" fmla="*/ 454607 h 1419406"/>
                  <a:gd name="connsiteX8" fmla="*/ 37104 w 579741"/>
                  <a:gd name="connsiteY8" fmla="*/ 194849 h 1419406"/>
                  <a:gd name="connsiteX0" fmla="*/ 37104 w 579741"/>
                  <a:gd name="connsiteY0" fmla="*/ 194849 h 1405594"/>
                  <a:gd name="connsiteX1" fmla="*/ 160716 w 579741"/>
                  <a:gd name="connsiteY1" fmla="*/ 11332 h 1405594"/>
                  <a:gd name="connsiteX2" fmla="*/ 434287 w 579741"/>
                  <a:gd name="connsiteY2" fmla="*/ 0 h 1405594"/>
                  <a:gd name="connsiteX3" fmla="*/ 579741 w 579741"/>
                  <a:gd name="connsiteY3" fmla="*/ 202440 h 1405594"/>
                  <a:gd name="connsiteX4" fmla="*/ 573341 w 579741"/>
                  <a:gd name="connsiteY4" fmla="*/ 1022611 h 1405594"/>
                  <a:gd name="connsiteX5" fmla="*/ 367793 w 579741"/>
                  <a:gd name="connsiteY5" fmla="*/ 1405475 h 1405594"/>
                  <a:gd name="connsiteX6" fmla="*/ 20675 w 579741"/>
                  <a:gd name="connsiteY6" fmla="*/ 986090 h 1405594"/>
                  <a:gd name="connsiteX7" fmla="*/ 221 w 579741"/>
                  <a:gd name="connsiteY7" fmla="*/ 454607 h 1405594"/>
                  <a:gd name="connsiteX8" fmla="*/ 37104 w 579741"/>
                  <a:gd name="connsiteY8" fmla="*/ 194849 h 1405594"/>
                  <a:gd name="connsiteX0" fmla="*/ 50836 w 593473"/>
                  <a:gd name="connsiteY0" fmla="*/ 194849 h 1405594"/>
                  <a:gd name="connsiteX1" fmla="*/ 174448 w 593473"/>
                  <a:gd name="connsiteY1" fmla="*/ 11332 h 1405594"/>
                  <a:gd name="connsiteX2" fmla="*/ 448019 w 593473"/>
                  <a:gd name="connsiteY2" fmla="*/ 0 h 1405594"/>
                  <a:gd name="connsiteX3" fmla="*/ 593473 w 593473"/>
                  <a:gd name="connsiteY3" fmla="*/ 202440 h 1405594"/>
                  <a:gd name="connsiteX4" fmla="*/ 587073 w 593473"/>
                  <a:gd name="connsiteY4" fmla="*/ 1022611 h 1405594"/>
                  <a:gd name="connsiteX5" fmla="*/ 381525 w 593473"/>
                  <a:gd name="connsiteY5" fmla="*/ 1405475 h 1405594"/>
                  <a:gd name="connsiteX6" fmla="*/ 34407 w 593473"/>
                  <a:gd name="connsiteY6" fmla="*/ 986090 h 1405594"/>
                  <a:gd name="connsiteX7" fmla="*/ 143 w 593473"/>
                  <a:gd name="connsiteY7" fmla="*/ 475059 h 1405594"/>
                  <a:gd name="connsiteX8" fmla="*/ 50836 w 593473"/>
                  <a:gd name="connsiteY8" fmla="*/ 194849 h 1405594"/>
                  <a:gd name="connsiteX0" fmla="*/ 50694 w 593331"/>
                  <a:gd name="connsiteY0" fmla="*/ 194849 h 1405594"/>
                  <a:gd name="connsiteX1" fmla="*/ 174306 w 593331"/>
                  <a:gd name="connsiteY1" fmla="*/ 11332 h 1405594"/>
                  <a:gd name="connsiteX2" fmla="*/ 447877 w 593331"/>
                  <a:gd name="connsiteY2" fmla="*/ 0 h 1405594"/>
                  <a:gd name="connsiteX3" fmla="*/ 593331 w 593331"/>
                  <a:gd name="connsiteY3" fmla="*/ 202440 h 1405594"/>
                  <a:gd name="connsiteX4" fmla="*/ 586931 w 593331"/>
                  <a:gd name="connsiteY4" fmla="*/ 1022611 h 1405594"/>
                  <a:gd name="connsiteX5" fmla="*/ 381383 w 593331"/>
                  <a:gd name="connsiteY5" fmla="*/ 1405475 h 1405594"/>
                  <a:gd name="connsiteX6" fmla="*/ 34265 w 593331"/>
                  <a:gd name="connsiteY6" fmla="*/ 986090 h 1405594"/>
                  <a:gd name="connsiteX7" fmla="*/ 1 w 593331"/>
                  <a:gd name="connsiteY7" fmla="*/ 475059 h 1405594"/>
                  <a:gd name="connsiteX8" fmla="*/ 50694 w 593331"/>
                  <a:gd name="connsiteY8" fmla="*/ 194849 h 1405594"/>
                  <a:gd name="connsiteX0" fmla="*/ 50694 w 593331"/>
                  <a:gd name="connsiteY0" fmla="*/ 194849 h 1405594"/>
                  <a:gd name="connsiteX1" fmla="*/ 174306 w 593331"/>
                  <a:gd name="connsiteY1" fmla="*/ 11332 h 1405594"/>
                  <a:gd name="connsiteX2" fmla="*/ 447877 w 593331"/>
                  <a:gd name="connsiteY2" fmla="*/ 0 h 1405594"/>
                  <a:gd name="connsiteX3" fmla="*/ 593331 w 593331"/>
                  <a:gd name="connsiteY3" fmla="*/ 202440 h 1405594"/>
                  <a:gd name="connsiteX4" fmla="*/ 586931 w 593331"/>
                  <a:gd name="connsiteY4" fmla="*/ 1022611 h 1405594"/>
                  <a:gd name="connsiteX5" fmla="*/ 381383 w 593331"/>
                  <a:gd name="connsiteY5" fmla="*/ 1405475 h 1405594"/>
                  <a:gd name="connsiteX6" fmla="*/ 34265 w 593331"/>
                  <a:gd name="connsiteY6" fmla="*/ 986090 h 1405594"/>
                  <a:gd name="connsiteX7" fmla="*/ 1 w 593331"/>
                  <a:gd name="connsiteY7" fmla="*/ 475059 h 1405594"/>
                  <a:gd name="connsiteX8" fmla="*/ 50694 w 593331"/>
                  <a:gd name="connsiteY8" fmla="*/ 194849 h 1405594"/>
                  <a:gd name="connsiteX0" fmla="*/ 50694 w 593331"/>
                  <a:gd name="connsiteY0" fmla="*/ 194849 h 1405594"/>
                  <a:gd name="connsiteX1" fmla="*/ 174306 w 593331"/>
                  <a:gd name="connsiteY1" fmla="*/ 11332 h 1405594"/>
                  <a:gd name="connsiteX2" fmla="*/ 447877 w 593331"/>
                  <a:gd name="connsiteY2" fmla="*/ 0 h 1405594"/>
                  <a:gd name="connsiteX3" fmla="*/ 593331 w 593331"/>
                  <a:gd name="connsiteY3" fmla="*/ 202440 h 1405594"/>
                  <a:gd name="connsiteX4" fmla="*/ 586931 w 593331"/>
                  <a:gd name="connsiteY4" fmla="*/ 1022611 h 1405594"/>
                  <a:gd name="connsiteX5" fmla="*/ 381383 w 593331"/>
                  <a:gd name="connsiteY5" fmla="*/ 1405475 h 1405594"/>
                  <a:gd name="connsiteX6" fmla="*/ 34265 w 593331"/>
                  <a:gd name="connsiteY6" fmla="*/ 986090 h 1405594"/>
                  <a:gd name="connsiteX7" fmla="*/ 1 w 593331"/>
                  <a:gd name="connsiteY7" fmla="*/ 475059 h 1405594"/>
                  <a:gd name="connsiteX8" fmla="*/ 50694 w 593331"/>
                  <a:gd name="connsiteY8" fmla="*/ 194849 h 1405594"/>
                  <a:gd name="connsiteX0" fmla="*/ 50694 w 593331"/>
                  <a:gd name="connsiteY0" fmla="*/ 290910 h 1501655"/>
                  <a:gd name="connsiteX1" fmla="*/ 258296 w 593331"/>
                  <a:gd name="connsiteY1" fmla="*/ 0 h 1501655"/>
                  <a:gd name="connsiteX2" fmla="*/ 447877 w 593331"/>
                  <a:gd name="connsiteY2" fmla="*/ 96061 h 1501655"/>
                  <a:gd name="connsiteX3" fmla="*/ 593331 w 593331"/>
                  <a:gd name="connsiteY3" fmla="*/ 298501 h 1501655"/>
                  <a:gd name="connsiteX4" fmla="*/ 586931 w 593331"/>
                  <a:gd name="connsiteY4" fmla="*/ 1118672 h 1501655"/>
                  <a:gd name="connsiteX5" fmla="*/ 381383 w 593331"/>
                  <a:gd name="connsiteY5" fmla="*/ 1501536 h 1501655"/>
                  <a:gd name="connsiteX6" fmla="*/ 34265 w 593331"/>
                  <a:gd name="connsiteY6" fmla="*/ 1082151 h 1501655"/>
                  <a:gd name="connsiteX7" fmla="*/ 1 w 593331"/>
                  <a:gd name="connsiteY7" fmla="*/ 571120 h 1501655"/>
                  <a:gd name="connsiteX8" fmla="*/ 50694 w 593331"/>
                  <a:gd name="connsiteY8" fmla="*/ 290910 h 1501655"/>
                  <a:gd name="connsiteX0" fmla="*/ 50694 w 602485"/>
                  <a:gd name="connsiteY0" fmla="*/ 290910 h 1501764"/>
                  <a:gd name="connsiteX1" fmla="*/ 258296 w 602485"/>
                  <a:gd name="connsiteY1" fmla="*/ 0 h 1501764"/>
                  <a:gd name="connsiteX2" fmla="*/ 447877 w 602485"/>
                  <a:gd name="connsiteY2" fmla="*/ 96061 h 1501764"/>
                  <a:gd name="connsiteX3" fmla="*/ 588125 w 602485"/>
                  <a:gd name="connsiteY3" fmla="*/ 343354 h 1501764"/>
                  <a:gd name="connsiteX4" fmla="*/ 586931 w 602485"/>
                  <a:gd name="connsiteY4" fmla="*/ 1118672 h 1501764"/>
                  <a:gd name="connsiteX5" fmla="*/ 381383 w 602485"/>
                  <a:gd name="connsiteY5" fmla="*/ 1501536 h 1501764"/>
                  <a:gd name="connsiteX6" fmla="*/ 34265 w 602485"/>
                  <a:gd name="connsiteY6" fmla="*/ 1082151 h 1501764"/>
                  <a:gd name="connsiteX7" fmla="*/ 1 w 602485"/>
                  <a:gd name="connsiteY7" fmla="*/ 571120 h 1501764"/>
                  <a:gd name="connsiteX8" fmla="*/ 50694 w 602485"/>
                  <a:gd name="connsiteY8" fmla="*/ 290910 h 1501764"/>
                  <a:gd name="connsiteX0" fmla="*/ 50694 w 588125"/>
                  <a:gd name="connsiteY0" fmla="*/ 290910 h 1501654"/>
                  <a:gd name="connsiteX1" fmla="*/ 258296 w 588125"/>
                  <a:gd name="connsiteY1" fmla="*/ 0 h 1501654"/>
                  <a:gd name="connsiteX2" fmla="*/ 447877 w 588125"/>
                  <a:gd name="connsiteY2" fmla="*/ 96061 h 1501654"/>
                  <a:gd name="connsiteX3" fmla="*/ 588125 w 588125"/>
                  <a:gd name="connsiteY3" fmla="*/ 343354 h 1501654"/>
                  <a:gd name="connsiteX4" fmla="*/ 586931 w 588125"/>
                  <a:gd name="connsiteY4" fmla="*/ 1118672 h 1501654"/>
                  <a:gd name="connsiteX5" fmla="*/ 381383 w 588125"/>
                  <a:gd name="connsiteY5" fmla="*/ 1501536 h 1501654"/>
                  <a:gd name="connsiteX6" fmla="*/ 34265 w 588125"/>
                  <a:gd name="connsiteY6" fmla="*/ 1082151 h 1501654"/>
                  <a:gd name="connsiteX7" fmla="*/ 1 w 588125"/>
                  <a:gd name="connsiteY7" fmla="*/ 571120 h 1501654"/>
                  <a:gd name="connsiteX8" fmla="*/ 50694 w 588125"/>
                  <a:gd name="connsiteY8" fmla="*/ 290910 h 1501654"/>
                  <a:gd name="connsiteX0" fmla="*/ 52159 w 589590"/>
                  <a:gd name="connsiteY0" fmla="*/ 290910 h 1501654"/>
                  <a:gd name="connsiteX1" fmla="*/ 259761 w 589590"/>
                  <a:gd name="connsiteY1" fmla="*/ 0 h 1501654"/>
                  <a:gd name="connsiteX2" fmla="*/ 449342 w 589590"/>
                  <a:gd name="connsiteY2" fmla="*/ 96061 h 1501654"/>
                  <a:gd name="connsiteX3" fmla="*/ 589590 w 589590"/>
                  <a:gd name="connsiteY3" fmla="*/ 343354 h 1501654"/>
                  <a:gd name="connsiteX4" fmla="*/ 588396 w 589590"/>
                  <a:gd name="connsiteY4" fmla="*/ 1118672 h 1501654"/>
                  <a:gd name="connsiteX5" fmla="*/ 382848 w 589590"/>
                  <a:gd name="connsiteY5" fmla="*/ 1501536 h 1501654"/>
                  <a:gd name="connsiteX6" fmla="*/ 35730 w 589590"/>
                  <a:gd name="connsiteY6" fmla="*/ 1082151 h 1501654"/>
                  <a:gd name="connsiteX7" fmla="*/ 11053 w 589590"/>
                  <a:gd name="connsiteY7" fmla="*/ 596781 h 1501654"/>
                  <a:gd name="connsiteX8" fmla="*/ 52159 w 589590"/>
                  <a:gd name="connsiteY8" fmla="*/ 290910 h 1501654"/>
                  <a:gd name="connsiteX0" fmla="*/ 41107 w 578538"/>
                  <a:gd name="connsiteY0" fmla="*/ 290910 h 1501654"/>
                  <a:gd name="connsiteX1" fmla="*/ 248709 w 578538"/>
                  <a:gd name="connsiteY1" fmla="*/ 0 h 1501654"/>
                  <a:gd name="connsiteX2" fmla="*/ 438290 w 578538"/>
                  <a:gd name="connsiteY2" fmla="*/ 96061 h 1501654"/>
                  <a:gd name="connsiteX3" fmla="*/ 578538 w 578538"/>
                  <a:gd name="connsiteY3" fmla="*/ 343354 h 1501654"/>
                  <a:gd name="connsiteX4" fmla="*/ 577344 w 578538"/>
                  <a:gd name="connsiteY4" fmla="*/ 1118672 h 1501654"/>
                  <a:gd name="connsiteX5" fmla="*/ 371796 w 578538"/>
                  <a:gd name="connsiteY5" fmla="*/ 1501536 h 1501654"/>
                  <a:gd name="connsiteX6" fmla="*/ 24678 w 578538"/>
                  <a:gd name="connsiteY6" fmla="*/ 1082151 h 1501654"/>
                  <a:gd name="connsiteX7" fmla="*/ 1 w 578538"/>
                  <a:gd name="connsiteY7" fmla="*/ 596781 h 1501654"/>
                  <a:gd name="connsiteX8" fmla="*/ 41107 w 578538"/>
                  <a:gd name="connsiteY8" fmla="*/ 290910 h 1501654"/>
                  <a:gd name="connsiteX0" fmla="*/ 41107 w 578538"/>
                  <a:gd name="connsiteY0" fmla="*/ 290910 h 1501654"/>
                  <a:gd name="connsiteX1" fmla="*/ 248709 w 578538"/>
                  <a:gd name="connsiteY1" fmla="*/ 0 h 1501654"/>
                  <a:gd name="connsiteX2" fmla="*/ 438290 w 578538"/>
                  <a:gd name="connsiteY2" fmla="*/ 96061 h 1501654"/>
                  <a:gd name="connsiteX3" fmla="*/ 578538 w 578538"/>
                  <a:gd name="connsiteY3" fmla="*/ 343354 h 1501654"/>
                  <a:gd name="connsiteX4" fmla="*/ 577344 w 578538"/>
                  <a:gd name="connsiteY4" fmla="*/ 1118672 h 1501654"/>
                  <a:gd name="connsiteX5" fmla="*/ 371796 w 578538"/>
                  <a:gd name="connsiteY5" fmla="*/ 1501536 h 1501654"/>
                  <a:gd name="connsiteX6" fmla="*/ 24678 w 578538"/>
                  <a:gd name="connsiteY6" fmla="*/ 1082151 h 1501654"/>
                  <a:gd name="connsiteX7" fmla="*/ 1 w 578538"/>
                  <a:gd name="connsiteY7" fmla="*/ 596781 h 1501654"/>
                  <a:gd name="connsiteX8" fmla="*/ 41107 w 578538"/>
                  <a:gd name="connsiteY8" fmla="*/ 290910 h 1501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8538" h="1501654">
                    <a:moveTo>
                      <a:pt x="41107" y="290910"/>
                    </a:moveTo>
                    <a:lnTo>
                      <a:pt x="248709" y="0"/>
                    </a:lnTo>
                    <a:lnTo>
                      <a:pt x="438290" y="96061"/>
                    </a:lnTo>
                    <a:lnTo>
                      <a:pt x="578538" y="343354"/>
                    </a:lnTo>
                    <a:cubicBezTo>
                      <a:pt x="578210" y="768648"/>
                      <a:pt x="573054" y="1115861"/>
                      <a:pt x="577344" y="1118672"/>
                    </a:cubicBezTo>
                    <a:cubicBezTo>
                      <a:pt x="581634" y="1121483"/>
                      <a:pt x="377246" y="1509432"/>
                      <a:pt x="371796" y="1501536"/>
                    </a:cubicBezTo>
                    <a:cubicBezTo>
                      <a:pt x="366346" y="1493640"/>
                      <a:pt x="28578" y="1106364"/>
                      <a:pt x="24678" y="1082151"/>
                    </a:cubicBezTo>
                    <a:cubicBezTo>
                      <a:pt x="20778" y="1057938"/>
                      <a:pt x="211" y="653150"/>
                      <a:pt x="1" y="596781"/>
                    </a:cubicBezTo>
                    <a:cubicBezTo>
                      <a:pt x="-209" y="540412"/>
                      <a:pt x="41434" y="374966"/>
                      <a:pt x="41107" y="29091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3611" y="2293951"/>
                <a:ext cx="1040370" cy="13940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1" name="文字方塊 190"/>
            <p:cNvSpPr txBox="1"/>
            <p:nvPr/>
          </p:nvSpPr>
          <p:spPr>
            <a:xfrm>
              <a:off x="1922847" y="2636912"/>
              <a:ext cx="21703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dirty="0"/>
                <a:t>國內資訊公司</a:t>
              </a:r>
              <a:endParaRPr lang="en-US" altLang="zh-TW" dirty="0"/>
            </a:p>
            <a:p>
              <a:r>
                <a:rPr lang="zh-TW" altLang="en-US" dirty="0"/>
                <a:t>收費系統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619672" y="2132856"/>
            <a:ext cx="5940448" cy="3711475"/>
            <a:chOff x="1619672" y="2132856"/>
            <a:chExt cx="5940448" cy="3711475"/>
          </a:xfrm>
        </p:grpSpPr>
        <p:grpSp>
          <p:nvGrpSpPr>
            <p:cNvPr id="180" name="群組 179"/>
            <p:cNvGrpSpPr/>
            <p:nvPr/>
          </p:nvGrpSpPr>
          <p:grpSpPr>
            <a:xfrm>
              <a:off x="5648659" y="2132856"/>
              <a:ext cx="1911461" cy="1928776"/>
              <a:chOff x="5648659" y="2111590"/>
              <a:chExt cx="1911461" cy="1928776"/>
            </a:xfrm>
          </p:grpSpPr>
          <p:sp>
            <p:nvSpPr>
              <p:cNvPr id="181" name="矩形 180"/>
              <p:cNvSpPr/>
              <p:nvPr/>
            </p:nvSpPr>
            <p:spPr bwMode="auto">
              <a:xfrm>
                <a:off x="5652120" y="2132856"/>
                <a:ext cx="1908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82" name="群組 181"/>
              <p:cNvGrpSpPr/>
              <p:nvPr/>
            </p:nvGrpSpPr>
            <p:grpSpPr>
              <a:xfrm>
                <a:off x="6243386" y="2111590"/>
                <a:ext cx="1090178" cy="1928776"/>
                <a:chOff x="6243386" y="2111590"/>
                <a:chExt cx="1090178" cy="1928776"/>
              </a:xfrm>
            </p:grpSpPr>
            <p:grpSp>
              <p:nvGrpSpPr>
                <p:cNvPr id="184" name="群組 183"/>
                <p:cNvGrpSpPr/>
                <p:nvPr/>
              </p:nvGrpSpPr>
              <p:grpSpPr>
                <a:xfrm>
                  <a:off x="6564099" y="2111590"/>
                  <a:ext cx="769465" cy="1928776"/>
                  <a:chOff x="6564099" y="2111590"/>
                  <a:chExt cx="769465" cy="1928776"/>
                </a:xfrm>
              </p:grpSpPr>
              <p:sp>
                <p:nvSpPr>
                  <p:cNvPr id="186" name="矩形 44"/>
                  <p:cNvSpPr/>
                  <p:nvPr/>
                </p:nvSpPr>
                <p:spPr bwMode="auto">
                  <a:xfrm rot="19283178">
                    <a:off x="6747022" y="2111590"/>
                    <a:ext cx="586542" cy="1839909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42" h="1700036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318" y="815730"/>
                          <a:pt x="586542" y="1211464"/>
                        </a:cubicBezTo>
                        <a:cubicBezTo>
                          <a:pt x="586870" y="1255626"/>
                          <a:pt x="198856" y="1655874"/>
                          <a:pt x="199184" y="1700036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187" name="矩形 12"/>
                  <p:cNvSpPr/>
                  <p:nvPr/>
                </p:nvSpPr>
                <p:spPr bwMode="auto">
                  <a:xfrm rot="19307609">
                    <a:off x="6564099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185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386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文字方塊 182"/>
              <p:cNvSpPr txBox="1"/>
              <p:nvPr/>
            </p:nvSpPr>
            <p:spPr>
              <a:xfrm>
                <a:off x="5648659" y="3068960"/>
                <a:ext cx="1875669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300" dirty="0" smtClean="0"/>
                  <a:t>證券商</a:t>
                </a:r>
                <a:r>
                  <a:rPr lang="en-US" altLang="zh-TW" spc="300" dirty="0" smtClean="0"/>
                  <a:t/>
                </a:r>
                <a:br>
                  <a:rPr lang="en-US" altLang="zh-TW" spc="300" dirty="0" smtClean="0"/>
                </a:br>
                <a:r>
                  <a:rPr lang="zh-TW" altLang="en-US" spc="0" dirty="0" smtClean="0"/>
                  <a:t>收費</a:t>
                </a:r>
                <a:r>
                  <a:rPr lang="zh-TW" altLang="en-US" spc="0" dirty="0"/>
                  <a:t>系統</a:t>
                </a:r>
              </a:p>
            </p:txBody>
          </p:sp>
        </p:grpSp>
        <p:grpSp>
          <p:nvGrpSpPr>
            <p:cNvPr id="194" name="群組 193"/>
            <p:cNvGrpSpPr/>
            <p:nvPr/>
          </p:nvGrpSpPr>
          <p:grpSpPr>
            <a:xfrm>
              <a:off x="3635896" y="3890645"/>
              <a:ext cx="1908000" cy="1953686"/>
              <a:chOff x="3795054" y="3890645"/>
              <a:chExt cx="1908000" cy="1953686"/>
            </a:xfrm>
          </p:grpSpPr>
          <p:sp>
            <p:nvSpPr>
              <p:cNvPr id="195" name="矩形 194"/>
              <p:cNvSpPr/>
              <p:nvPr/>
            </p:nvSpPr>
            <p:spPr bwMode="auto">
              <a:xfrm>
                <a:off x="3795054" y="3922986"/>
                <a:ext cx="1908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6" name="群組 195"/>
              <p:cNvGrpSpPr/>
              <p:nvPr/>
            </p:nvGrpSpPr>
            <p:grpSpPr>
              <a:xfrm>
                <a:off x="4216471" y="3890645"/>
                <a:ext cx="1400172" cy="1953686"/>
                <a:chOff x="4216471" y="3890645"/>
                <a:chExt cx="1400172" cy="1953686"/>
              </a:xfrm>
            </p:grpSpPr>
            <p:sp>
              <p:nvSpPr>
                <p:cNvPr id="198" name="矩形 20"/>
                <p:cNvSpPr/>
                <p:nvPr/>
              </p:nvSpPr>
              <p:spPr bwMode="auto">
                <a:xfrm rot="19096840">
                  <a:off x="4439945" y="3890645"/>
                  <a:ext cx="1176698" cy="195368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95368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22705" y="1336772"/>
                        <a:pt x="1132912" y="1342878"/>
                      </a:cubicBezTo>
                      <a:cubicBezTo>
                        <a:pt x="1143119" y="1348984"/>
                        <a:pt x="805595" y="1716128"/>
                        <a:pt x="596525" y="195368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9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7" name="文字方塊 196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5648658" y="3922986"/>
              <a:ext cx="1908000" cy="1880084"/>
              <a:chOff x="5648658" y="3922986"/>
              <a:chExt cx="1908000" cy="1880084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5648658" y="3922986"/>
                <a:ext cx="1908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202" name="群組 201"/>
              <p:cNvGrpSpPr/>
              <p:nvPr/>
            </p:nvGrpSpPr>
            <p:grpSpPr>
              <a:xfrm>
                <a:off x="6050528" y="4077072"/>
                <a:ext cx="1431118" cy="1725998"/>
                <a:chOff x="6050528" y="4077072"/>
                <a:chExt cx="1431118" cy="1725998"/>
              </a:xfrm>
            </p:grpSpPr>
            <p:sp>
              <p:nvSpPr>
                <p:cNvPr id="204" name="矩形 23"/>
                <p:cNvSpPr/>
                <p:nvPr/>
              </p:nvSpPr>
              <p:spPr bwMode="auto">
                <a:xfrm rot="19083263">
                  <a:off x="6399086" y="4092922"/>
                  <a:ext cx="1082560" cy="1710148"/>
                </a:xfrm>
                <a:custGeom>
                  <a:avLst/>
                  <a:gdLst>
                    <a:gd name="connsiteX0" fmla="*/ 0 w 1088121"/>
                    <a:gd name="connsiteY0" fmla="*/ 0 h 1833674"/>
                    <a:gd name="connsiteX1" fmla="*/ 1088121 w 1088121"/>
                    <a:gd name="connsiteY1" fmla="*/ 0 h 1833674"/>
                    <a:gd name="connsiteX2" fmla="*/ 1088121 w 1088121"/>
                    <a:gd name="connsiteY2" fmla="*/ 1833674 h 1833674"/>
                    <a:gd name="connsiteX3" fmla="*/ 0 w 1088121"/>
                    <a:gd name="connsiteY3" fmla="*/ 1833674 h 1833674"/>
                    <a:gd name="connsiteX4" fmla="*/ 0 w 1088121"/>
                    <a:gd name="connsiteY4" fmla="*/ 0 h 1833674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8121 w 1088121"/>
                    <a:gd name="connsiteY2" fmla="*/ 183367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11019 w 1088121"/>
                    <a:gd name="connsiteY4" fmla="*/ 1408165 h 1833736"/>
                    <a:gd name="connsiteX5" fmla="*/ 0 w 1088121"/>
                    <a:gd name="connsiteY5" fmla="*/ 0 h 1833736"/>
                    <a:gd name="connsiteX0" fmla="*/ 0 w 1088121"/>
                    <a:gd name="connsiteY0" fmla="*/ 0 h 1836919"/>
                    <a:gd name="connsiteX1" fmla="*/ 1088121 w 1088121"/>
                    <a:gd name="connsiteY1" fmla="*/ 0 h 1836919"/>
                    <a:gd name="connsiteX2" fmla="*/ 1086938 w 1088121"/>
                    <a:gd name="connsiteY2" fmla="*/ 1179494 h 1836919"/>
                    <a:gd name="connsiteX3" fmla="*/ 501806 w 1088121"/>
                    <a:gd name="connsiteY3" fmla="*/ 1836919 h 1836919"/>
                    <a:gd name="connsiteX4" fmla="*/ 11019 w 1088121"/>
                    <a:gd name="connsiteY4" fmla="*/ 1408165 h 1836919"/>
                    <a:gd name="connsiteX5" fmla="*/ 0 w 1088121"/>
                    <a:gd name="connsiteY5" fmla="*/ 0 h 1836919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0 w 1088121"/>
                    <a:gd name="connsiteY5" fmla="*/ 0 h 1837637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8016 w 1088121"/>
                    <a:gd name="connsiteY5" fmla="*/ 419886 h 1837637"/>
                    <a:gd name="connsiteX6" fmla="*/ 0 w 1088121"/>
                    <a:gd name="connsiteY6" fmla="*/ 0 h 1837637"/>
                    <a:gd name="connsiteX0" fmla="*/ 50236 w 1080105"/>
                    <a:gd name="connsiteY0" fmla="*/ 270056 h 1837637"/>
                    <a:gd name="connsiteX1" fmla="*/ 1080105 w 1080105"/>
                    <a:gd name="connsiteY1" fmla="*/ 0 h 1837637"/>
                    <a:gd name="connsiteX2" fmla="*/ 1078922 w 1080105"/>
                    <a:gd name="connsiteY2" fmla="*/ 1179494 h 1837637"/>
                    <a:gd name="connsiteX3" fmla="*/ 480339 w 1080105"/>
                    <a:gd name="connsiteY3" fmla="*/ 1837637 h 1837637"/>
                    <a:gd name="connsiteX4" fmla="*/ 3003 w 1080105"/>
                    <a:gd name="connsiteY4" fmla="*/ 1408165 h 1837637"/>
                    <a:gd name="connsiteX5" fmla="*/ 0 w 1080105"/>
                    <a:gd name="connsiteY5" fmla="*/ 419886 h 1837637"/>
                    <a:gd name="connsiteX6" fmla="*/ 50236 w 1080105"/>
                    <a:gd name="connsiteY6" fmla="*/ 270056 h 1837637"/>
                    <a:gd name="connsiteX0" fmla="*/ 50236 w 1080105"/>
                    <a:gd name="connsiteY0" fmla="*/ 270056 h 1837637"/>
                    <a:gd name="connsiteX1" fmla="*/ 531498 w 1080105"/>
                    <a:gd name="connsiteY1" fmla="*/ 141969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739320 w 1080105"/>
                    <a:gd name="connsiteY2" fmla="*/ 181466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578982 w 1080105"/>
                    <a:gd name="connsiteY2" fmla="*/ 210255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124448"/>
                    <a:gd name="connsiteY0" fmla="*/ 270056 h 1837637"/>
                    <a:gd name="connsiteX1" fmla="*/ 408111 w 1124448"/>
                    <a:gd name="connsiteY1" fmla="*/ 357641 h 1837637"/>
                    <a:gd name="connsiteX2" fmla="*/ 578982 w 1124448"/>
                    <a:gd name="connsiteY2" fmla="*/ 210255 h 1837637"/>
                    <a:gd name="connsiteX3" fmla="*/ 1080105 w 1124448"/>
                    <a:gd name="connsiteY3" fmla="*/ 0 h 1837637"/>
                    <a:gd name="connsiteX4" fmla="*/ 1082560 w 1124448"/>
                    <a:gd name="connsiteY4" fmla="*/ 483527 h 1837637"/>
                    <a:gd name="connsiteX5" fmla="*/ 1078922 w 1124448"/>
                    <a:gd name="connsiteY5" fmla="*/ 1179494 h 1837637"/>
                    <a:gd name="connsiteX6" fmla="*/ 480339 w 1124448"/>
                    <a:gd name="connsiteY6" fmla="*/ 1837637 h 1837637"/>
                    <a:gd name="connsiteX7" fmla="*/ 3003 w 1124448"/>
                    <a:gd name="connsiteY7" fmla="*/ 1408165 h 1837637"/>
                    <a:gd name="connsiteX8" fmla="*/ 0 w 1124448"/>
                    <a:gd name="connsiteY8" fmla="*/ 419886 h 1837637"/>
                    <a:gd name="connsiteX9" fmla="*/ 50236 w 1124448"/>
                    <a:gd name="connsiteY9" fmla="*/ 270056 h 1837637"/>
                    <a:gd name="connsiteX0" fmla="*/ 50236 w 1124448"/>
                    <a:gd name="connsiteY0" fmla="*/ 97469 h 1665050"/>
                    <a:gd name="connsiteX1" fmla="*/ 408111 w 1124448"/>
                    <a:gd name="connsiteY1" fmla="*/ 185054 h 1665050"/>
                    <a:gd name="connsiteX2" fmla="*/ 578982 w 1124448"/>
                    <a:gd name="connsiteY2" fmla="*/ 37668 h 1665050"/>
                    <a:gd name="connsiteX3" fmla="*/ 816151 w 1124448"/>
                    <a:gd name="connsiteY3" fmla="*/ 0 h 1665050"/>
                    <a:gd name="connsiteX4" fmla="*/ 1082560 w 1124448"/>
                    <a:gd name="connsiteY4" fmla="*/ 310940 h 1665050"/>
                    <a:gd name="connsiteX5" fmla="*/ 1078922 w 1124448"/>
                    <a:gd name="connsiteY5" fmla="*/ 1006907 h 1665050"/>
                    <a:gd name="connsiteX6" fmla="*/ 480339 w 1124448"/>
                    <a:gd name="connsiteY6" fmla="*/ 1665050 h 1665050"/>
                    <a:gd name="connsiteX7" fmla="*/ 3003 w 1124448"/>
                    <a:gd name="connsiteY7" fmla="*/ 1235578 h 1665050"/>
                    <a:gd name="connsiteX8" fmla="*/ 0 w 1124448"/>
                    <a:gd name="connsiteY8" fmla="*/ 247299 h 1665050"/>
                    <a:gd name="connsiteX9" fmla="*/ 50236 w 1124448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78922 w 1082560"/>
                    <a:gd name="connsiteY5" fmla="*/ 1006907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52649 w 1082560"/>
                    <a:gd name="connsiteY5" fmla="*/ 1148440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710148"/>
                    <a:gd name="connsiteX1" fmla="*/ 408111 w 1082560"/>
                    <a:gd name="connsiteY1" fmla="*/ 185054 h 1710148"/>
                    <a:gd name="connsiteX2" fmla="*/ 578982 w 1082560"/>
                    <a:gd name="connsiteY2" fmla="*/ 37668 h 1710148"/>
                    <a:gd name="connsiteX3" fmla="*/ 816151 w 1082560"/>
                    <a:gd name="connsiteY3" fmla="*/ 0 h 1710148"/>
                    <a:gd name="connsiteX4" fmla="*/ 1082560 w 1082560"/>
                    <a:gd name="connsiteY4" fmla="*/ 310940 h 1710148"/>
                    <a:gd name="connsiteX5" fmla="*/ 1052649 w 1082560"/>
                    <a:gd name="connsiteY5" fmla="*/ 1148440 h 1710148"/>
                    <a:gd name="connsiteX6" fmla="*/ 540729 w 1082560"/>
                    <a:gd name="connsiteY6" fmla="*/ 1710148 h 1710148"/>
                    <a:gd name="connsiteX7" fmla="*/ 3003 w 1082560"/>
                    <a:gd name="connsiteY7" fmla="*/ 1235578 h 1710148"/>
                    <a:gd name="connsiteX8" fmla="*/ 0 w 1082560"/>
                    <a:gd name="connsiteY8" fmla="*/ 247299 h 1710148"/>
                    <a:gd name="connsiteX9" fmla="*/ 50236 w 1082560"/>
                    <a:gd name="connsiteY9" fmla="*/ 97469 h 1710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2560" h="1710148">
                      <a:moveTo>
                        <a:pt x="50236" y="97469"/>
                      </a:moveTo>
                      <a:lnTo>
                        <a:pt x="408111" y="185054"/>
                      </a:lnTo>
                      <a:lnTo>
                        <a:pt x="578982" y="37668"/>
                      </a:lnTo>
                      <a:lnTo>
                        <a:pt x="816151" y="0"/>
                      </a:lnTo>
                      <a:cubicBezTo>
                        <a:pt x="900080" y="45545"/>
                        <a:pt x="1081820" y="286400"/>
                        <a:pt x="1082560" y="310940"/>
                      </a:cubicBezTo>
                      <a:cubicBezTo>
                        <a:pt x="1066979" y="282393"/>
                        <a:pt x="1054507" y="783000"/>
                        <a:pt x="1052649" y="1148440"/>
                      </a:cubicBezTo>
                      <a:lnTo>
                        <a:pt x="540729" y="1710148"/>
                      </a:lnTo>
                      <a:lnTo>
                        <a:pt x="3003" y="1235578"/>
                      </a:lnTo>
                      <a:lnTo>
                        <a:pt x="0" y="247299"/>
                      </a:lnTo>
                      <a:lnTo>
                        <a:pt x="50236" y="974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05" name="Picture 4" descr="D:\04.任務\20160118_證交所-資訊收費管理系統(會議3)\img\icon_05-其他客戶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0528" y="4077072"/>
                  <a:ext cx="1030217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3" name="文字方塊 202"/>
              <p:cNvSpPr txBox="1"/>
              <p:nvPr/>
            </p:nvSpPr>
            <p:spPr>
              <a:xfrm>
                <a:off x="5652120" y="4857413"/>
                <a:ext cx="18722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  <p:grpSp>
          <p:nvGrpSpPr>
            <p:cNvPr id="206" name="群組 205"/>
            <p:cNvGrpSpPr/>
            <p:nvPr/>
          </p:nvGrpSpPr>
          <p:grpSpPr>
            <a:xfrm>
              <a:off x="1619672" y="3922986"/>
              <a:ext cx="2199589" cy="1669360"/>
              <a:chOff x="1619672" y="3922986"/>
              <a:chExt cx="2199589" cy="1669360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1640269" y="3922986"/>
                <a:ext cx="1908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1619672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209" name="群組 208"/>
              <p:cNvGrpSpPr/>
              <p:nvPr/>
            </p:nvGrpSpPr>
            <p:grpSpPr>
              <a:xfrm>
                <a:off x="1974232" y="4056485"/>
                <a:ext cx="1845029" cy="1376546"/>
                <a:chOff x="1974232" y="4056485"/>
                <a:chExt cx="1845029" cy="1376546"/>
              </a:xfrm>
            </p:grpSpPr>
            <p:sp>
              <p:nvSpPr>
                <p:cNvPr id="210" name="矩形 31"/>
                <p:cNvSpPr/>
                <p:nvPr/>
              </p:nvSpPr>
              <p:spPr bwMode="auto">
                <a:xfrm rot="18865581">
                  <a:off x="2377824" y="3991593"/>
                  <a:ext cx="1037846" cy="1845029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441241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61946" y="3318341"/>
                        <a:pt x="2061472" y="3473366"/>
                      </a:cubicBezTo>
                      <a:lnTo>
                        <a:pt x="1124095" y="4441241"/>
                      </a:lnTo>
                      <a:cubicBezTo>
                        <a:pt x="887997" y="4195595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11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58" name="群組 57"/>
          <p:cNvGrpSpPr/>
          <p:nvPr/>
        </p:nvGrpSpPr>
        <p:grpSpPr>
          <a:xfrm>
            <a:off x="7466222" y="2047305"/>
            <a:ext cx="206111" cy="3699173"/>
            <a:chOff x="7748299" y="1059217"/>
            <a:chExt cx="206111" cy="3907886"/>
          </a:xfrm>
        </p:grpSpPr>
        <p:sp>
          <p:nvSpPr>
            <p:cNvPr id="62" name="矩形 61"/>
            <p:cNvSpPr/>
            <p:nvPr/>
          </p:nvSpPr>
          <p:spPr bwMode="auto">
            <a:xfrm>
              <a:off x="7887017" y="1059218"/>
              <a:ext cx="67393" cy="3907884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817658" y="1059218"/>
              <a:ext cx="69359" cy="3907885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748299" y="1059217"/>
              <a:ext cx="69359" cy="3907885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547664" y="2134728"/>
            <a:ext cx="5843244" cy="3679325"/>
            <a:chOff x="1547664" y="2134728"/>
            <a:chExt cx="5843244" cy="3679325"/>
          </a:xfrm>
        </p:grpSpPr>
        <p:grpSp>
          <p:nvGrpSpPr>
            <p:cNvPr id="88" name="群組 87"/>
            <p:cNvGrpSpPr/>
            <p:nvPr/>
          </p:nvGrpSpPr>
          <p:grpSpPr>
            <a:xfrm>
              <a:off x="1649257" y="2155581"/>
              <a:ext cx="3744000" cy="1947279"/>
              <a:chOff x="1809498" y="2152800"/>
              <a:chExt cx="3744000" cy="1947279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809498" y="2152800"/>
                <a:ext cx="3744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4057647" y="2229986"/>
                <a:ext cx="1306248" cy="1870093"/>
                <a:chOff x="4057647" y="2229986"/>
                <a:chExt cx="1306248" cy="1870093"/>
              </a:xfrm>
            </p:grpSpPr>
            <p:sp>
              <p:nvSpPr>
                <p:cNvPr id="96" name="矩形 44"/>
                <p:cNvSpPr/>
                <p:nvPr/>
              </p:nvSpPr>
              <p:spPr bwMode="auto">
                <a:xfrm rot="19283178">
                  <a:off x="4268964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97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7647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文字方塊 90"/>
              <p:cNvSpPr txBox="1"/>
              <p:nvPr/>
            </p:nvSpPr>
            <p:spPr>
              <a:xfrm>
                <a:off x="1860908" y="2636912"/>
                <a:ext cx="217031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國內資訊公司</a:t>
                </a:r>
                <a:endParaRPr lang="en-US" altLang="zh-TW" dirty="0"/>
              </a:p>
              <a:p>
                <a:r>
                  <a:rPr lang="zh-TW" altLang="en-US" dirty="0"/>
                  <a:t>收費系統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5456278" y="2134728"/>
              <a:ext cx="1934630" cy="1926903"/>
              <a:chOff x="5600294" y="2113463"/>
              <a:chExt cx="1934630" cy="1926903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5652120" y="2132856"/>
                <a:ext cx="1800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6201593" y="2113463"/>
                <a:ext cx="1084831" cy="1926903"/>
                <a:chOff x="6201593" y="2113463"/>
                <a:chExt cx="1084831" cy="1926903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6522306" y="2113463"/>
                  <a:ext cx="764118" cy="1926903"/>
                  <a:chOff x="6522306" y="2113463"/>
                  <a:chExt cx="764118" cy="1926903"/>
                </a:xfrm>
              </p:grpSpPr>
              <p:sp>
                <p:nvSpPr>
                  <p:cNvPr id="81" name="矩形 44"/>
                  <p:cNvSpPr/>
                  <p:nvPr/>
                </p:nvSpPr>
                <p:spPr bwMode="auto">
                  <a:xfrm rot="19283178">
                    <a:off x="6699917" y="2113463"/>
                    <a:ext cx="586507" cy="1822875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  <a:gd name="connsiteX0" fmla="*/ 981 w 586507"/>
                      <a:gd name="connsiteY0" fmla="*/ 221361 h 1700036"/>
                      <a:gd name="connsiteX1" fmla="*/ 180063 w 586507"/>
                      <a:gd name="connsiteY1" fmla="*/ 0 h 1700036"/>
                      <a:gd name="connsiteX2" fmla="*/ 436028 w 586507"/>
                      <a:gd name="connsiteY2" fmla="*/ 18921 h 1700036"/>
                      <a:gd name="connsiteX3" fmla="*/ 544158 w 586507"/>
                      <a:gd name="connsiteY3" fmla="*/ 193817 h 1700036"/>
                      <a:gd name="connsiteX4" fmla="*/ 586507 w 586507"/>
                      <a:gd name="connsiteY4" fmla="*/ 1171091 h 1700036"/>
                      <a:gd name="connsiteX5" fmla="*/ 199184 w 586507"/>
                      <a:gd name="connsiteY5" fmla="*/ 1700036 h 1700036"/>
                      <a:gd name="connsiteX6" fmla="*/ 0 w 586507"/>
                      <a:gd name="connsiteY6" fmla="*/ 1548297 h 1700036"/>
                      <a:gd name="connsiteX7" fmla="*/ 1962 w 586507"/>
                      <a:gd name="connsiteY7" fmla="*/ 473528 h 1700036"/>
                      <a:gd name="connsiteX8" fmla="*/ 981 w 586507"/>
                      <a:gd name="connsiteY8" fmla="*/ 221361 h 1700036"/>
                      <a:gd name="connsiteX0" fmla="*/ 981 w 586507"/>
                      <a:gd name="connsiteY0" fmla="*/ 221361 h 1684297"/>
                      <a:gd name="connsiteX1" fmla="*/ 180063 w 586507"/>
                      <a:gd name="connsiteY1" fmla="*/ 0 h 1684297"/>
                      <a:gd name="connsiteX2" fmla="*/ 436028 w 586507"/>
                      <a:gd name="connsiteY2" fmla="*/ 18921 h 1684297"/>
                      <a:gd name="connsiteX3" fmla="*/ 544158 w 586507"/>
                      <a:gd name="connsiteY3" fmla="*/ 193817 h 1684297"/>
                      <a:gd name="connsiteX4" fmla="*/ 586507 w 586507"/>
                      <a:gd name="connsiteY4" fmla="*/ 1171091 h 1684297"/>
                      <a:gd name="connsiteX5" fmla="*/ 177857 w 586507"/>
                      <a:gd name="connsiteY5" fmla="*/ 1684297 h 1684297"/>
                      <a:gd name="connsiteX6" fmla="*/ 0 w 586507"/>
                      <a:gd name="connsiteY6" fmla="*/ 1548297 h 1684297"/>
                      <a:gd name="connsiteX7" fmla="*/ 1962 w 586507"/>
                      <a:gd name="connsiteY7" fmla="*/ 473528 h 1684297"/>
                      <a:gd name="connsiteX8" fmla="*/ 981 w 586507"/>
                      <a:gd name="connsiteY8" fmla="*/ 221361 h 168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07" h="1684297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283" y="775357"/>
                          <a:pt x="586507" y="1171091"/>
                        </a:cubicBezTo>
                        <a:cubicBezTo>
                          <a:pt x="586835" y="1215253"/>
                          <a:pt x="177529" y="1640135"/>
                          <a:pt x="177857" y="1684297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82" name="矩形 12"/>
                  <p:cNvSpPr/>
                  <p:nvPr/>
                </p:nvSpPr>
                <p:spPr bwMode="auto">
                  <a:xfrm rot="19307609">
                    <a:off x="6522306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80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1593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文字方塊 77"/>
              <p:cNvSpPr txBox="1"/>
              <p:nvPr/>
            </p:nvSpPr>
            <p:spPr>
              <a:xfrm>
                <a:off x="5600294" y="3107956"/>
                <a:ext cx="1934630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300" dirty="0" smtClean="0"/>
                  <a:t>證券商</a:t>
                </a:r>
                <a:r>
                  <a:rPr lang="en-US" altLang="zh-TW" spc="300" dirty="0" smtClean="0"/>
                  <a:t/>
                </a:r>
                <a:br>
                  <a:rPr lang="en-US" altLang="zh-TW" spc="300" dirty="0" smtClean="0"/>
                </a:br>
                <a:r>
                  <a:rPr lang="zh-TW" altLang="en-US" spc="0" dirty="0" smtClean="0"/>
                  <a:t>收費</a:t>
                </a:r>
                <a:r>
                  <a:rPr lang="zh-TW" altLang="en-US" spc="0" dirty="0"/>
                  <a:t>系統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3563888" y="3899351"/>
              <a:ext cx="1882278" cy="1885016"/>
              <a:chOff x="3795054" y="3899352"/>
              <a:chExt cx="1882278" cy="1885016"/>
            </a:xfrm>
          </p:grpSpPr>
          <p:sp>
            <p:nvSpPr>
              <p:cNvPr id="99" name="矩形 98"/>
              <p:cNvSpPr/>
              <p:nvPr/>
            </p:nvSpPr>
            <p:spPr bwMode="auto">
              <a:xfrm>
                <a:off x="3795054" y="3922986"/>
                <a:ext cx="1800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216471" y="3899352"/>
                <a:ext cx="1377322" cy="1885016"/>
                <a:chOff x="4216471" y="3899352"/>
                <a:chExt cx="1377322" cy="1885016"/>
              </a:xfrm>
            </p:grpSpPr>
            <p:sp>
              <p:nvSpPr>
                <p:cNvPr id="102" name="矩形 20"/>
                <p:cNvSpPr/>
                <p:nvPr/>
              </p:nvSpPr>
              <p:spPr bwMode="auto">
                <a:xfrm rot="19096840">
                  <a:off x="4417095" y="3899352"/>
                  <a:ext cx="1176698" cy="188501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6472 w 1176698"/>
                    <a:gd name="connsiteY4" fmla="*/ 1236344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97426"/>
                    <a:gd name="connsiteY0" fmla="*/ 0 h 1885016"/>
                    <a:gd name="connsiteX1" fmla="*/ 773064 w 1197426"/>
                    <a:gd name="connsiteY1" fmla="*/ 311779 h 1885016"/>
                    <a:gd name="connsiteX2" fmla="*/ 845959 w 1197426"/>
                    <a:gd name="connsiteY2" fmla="*/ 230017 h 1885016"/>
                    <a:gd name="connsiteX3" fmla="*/ 1176698 w 1197426"/>
                    <a:gd name="connsiteY3" fmla="*/ 459339 h 1885016"/>
                    <a:gd name="connsiteX4" fmla="*/ 1136472 w 1197426"/>
                    <a:gd name="connsiteY4" fmla="*/ 1236344 h 1885016"/>
                    <a:gd name="connsiteX5" fmla="*/ 529758 w 1197426"/>
                    <a:gd name="connsiteY5" fmla="*/ 1885016 h 1885016"/>
                    <a:gd name="connsiteX6" fmla="*/ 6422 w 1197426"/>
                    <a:gd name="connsiteY6" fmla="*/ 1430343 h 1885016"/>
                    <a:gd name="connsiteX7" fmla="*/ 0 w 1197426"/>
                    <a:gd name="connsiteY7" fmla="*/ 477524 h 1885016"/>
                    <a:gd name="connsiteX8" fmla="*/ 434111 w 1197426"/>
                    <a:gd name="connsiteY8" fmla="*/ 0 h 1885016"/>
                    <a:gd name="connsiteX0" fmla="*/ 434111 w 1176698"/>
                    <a:gd name="connsiteY0" fmla="*/ 0 h 1885016"/>
                    <a:gd name="connsiteX1" fmla="*/ 773064 w 1176698"/>
                    <a:gd name="connsiteY1" fmla="*/ 311779 h 1885016"/>
                    <a:gd name="connsiteX2" fmla="*/ 845959 w 1176698"/>
                    <a:gd name="connsiteY2" fmla="*/ 230017 h 1885016"/>
                    <a:gd name="connsiteX3" fmla="*/ 1176698 w 1176698"/>
                    <a:gd name="connsiteY3" fmla="*/ 459339 h 1885016"/>
                    <a:gd name="connsiteX4" fmla="*/ 1136472 w 1176698"/>
                    <a:gd name="connsiteY4" fmla="*/ 1236344 h 1885016"/>
                    <a:gd name="connsiteX5" fmla="*/ 529758 w 1176698"/>
                    <a:gd name="connsiteY5" fmla="*/ 1885016 h 1885016"/>
                    <a:gd name="connsiteX6" fmla="*/ 6422 w 1176698"/>
                    <a:gd name="connsiteY6" fmla="*/ 1430343 h 1885016"/>
                    <a:gd name="connsiteX7" fmla="*/ 0 w 1176698"/>
                    <a:gd name="connsiteY7" fmla="*/ 477524 h 1885016"/>
                    <a:gd name="connsiteX8" fmla="*/ 434111 w 1176698"/>
                    <a:gd name="connsiteY8" fmla="*/ 0 h 1885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88501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74274" y="1210569"/>
                        <a:pt x="1136472" y="1236344"/>
                      </a:cubicBezTo>
                      <a:cubicBezTo>
                        <a:pt x="1098670" y="1262119"/>
                        <a:pt x="738828" y="1647458"/>
                        <a:pt x="529758" y="188501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3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文字方塊 100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1547664" y="3922985"/>
              <a:ext cx="2222424" cy="1669360"/>
              <a:chOff x="1547664" y="3922986"/>
              <a:chExt cx="2222424" cy="1669360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640269" y="3922986"/>
                <a:ext cx="1800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547664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1988411" y="4056485"/>
                <a:ext cx="1781677" cy="1354373"/>
                <a:chOff x="1988411" y="4056485"/>
                <a:chExt cx="1781677" cy="1354373"/>
              </a:xfrm>
            </p:grpSpPr>
            <p:sp>
              <p:nvSpPr>
                <p:cNvPr id="114" name="矩形 31"/>
                <p:cNvSpPr/>
                <p:nvPr/>
              </p:nvSpPr>
              <p:spPr bwMode="auto">
                <a:xfrm rot="18865581">
                  <a:off x="2360327" y="4001096"/>
                  <a:ext cx="1037846" cy="1781677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86662 w 2440379"/>
                    <a:gd name="connsiteY4" fmla="*/ 3218081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288744"/>
                    <a:gd name="connsiteX1" fmla="*/ 1347303 w 2440379"/>
                    <a:gd name="connsiteY1" fmla="*/ 0 h 4288744"/>
                    <a:gd name="connsiteX2" fmla="*/ 2066811 w 2440379"/>
                    <a:gd name="connsiteY2" fmla="*/ 336266 h 4288744"/>
                    <a:gd name="connsiteX3" fmla="*/ 2440379 w 2440379"/>
                    <a:gd name="connsiteY3" fmla="*/ 1102863 h 4288744"/>
                    <a:gd name="connsiteX4" fmla="*/ 2086662 w 2440379"/>
                    <a:gd name="connsiteY4" fmla="*/ 3218081 h 4288744"/>
                    <a:gd name="connsiteX5" fmla="*/ 978084 w 2440379"/>
                    <a:gd name="connsiteY5" fmla="*/ 4288743 h 4288744"/>
                    <a:gd name="connsiteX6" fmla="*/ 0 w 2440379"/>
                    <a:gd name="connsiteY6" fmla="*/ 3293495 h 4288744"/>
                    <a:gd name="connsiteX7" fmla="*/ 468241 w 2440379"/>
                    <a:gd name="connsiteY7" fmla="*/ 828387 h 4288744"/>
                    <a:gd name="connsiteX8" fmla="*/ 889736 w 2440379"/>
                    <a:gd name="connsiteY8" fmla="*/ 416667 h 428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288744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87136" y="3063056"/>
                        <a:pt x="2086662" y="3218081"/>
                      </a:cubicBezTo>
                      <a:cubicBezTo>
                        <a:pt x="1774203" y="3540706"/>
                        <a:pt x="1290543" y="3966118"/>
                        <a:pt x="978084" y="4288743"/>
                      </a:cubicBezTo>
                      <a:cubicBezTo>
                        <a:pt x="741986" y="4043097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15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群組 4"/>
            <p:cNvGrpSpPr/>
            <p:nvPr/>
          </p:nvGrpSpPr>
          <p:grpSpPr>
            <a:xfrm>
              <a:off x="5436096" y="3882343"/>
              <a:ext cx="1952163" cy="1931710"/>
              <a:chOff x="5436096" y="3882343"/>
              <a:chExt cx="1952163" cy="193171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508104" y="3922985"/>
                <a:ext cx="1800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6086347" y="3882343"/>
                <a:ext cx="1099307" cy="1931710"/>
                <a:chOff x="6086347" y="3882343"/>
                <a:chExt cx="1099307" cy="1931710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 rot="19350494">
                  <a:off x="6205921" y="3882343"/>
                  <a:ext cx="979733" cy="1931710"/>
                </a:xfrm>
                <a:custGeom>
                  <a:avLst/>
                  <a:gdLst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72097 w 972097"/>
                    <a:gd name="connsiteY2" fmla="*/ 1677835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394494 w 972097"/>
                    <a:gd name="connsiteY3" fmla="*/ 1439606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524588 w 972097"/>
                    <a:gd name="connsiteY3" fmla="*/ 1651207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51207"/>
                    <a:gd name="connsiteX1" fmla="*/ 972097 w 972097"/>
                    <a:gd name="connsiteY1" fmla="*/ 0 h 1651207"/>
                    <a:gd name="connsiteX2" fmla="*/ 953842 w 972097"/>
                    <a:gd name="connsiteY2" fmla="*/ 1096208 h 1651207"/>
                    <a:gd name="connsiteX3" fmla="*/ 524588 w 972097"/>
                    <a:gd name="connsiteY3" fmla="*/ 1651207 h 1651207"/>
                    <a:gd name="connsiteX4" fmla="*/ 4073 w 972097"/>
                    <a:gd name="connsiteY4" fmla="*/ 1302544 h 1651207"/>
                    <a:gd name="connsiteX5" fmla="*/ 0 w 972097"/>
                    <a:gd name="connsiteY5" fmla="*/ 0 h 1651207"/>
                    <a:gd name="connsiteX0" fmla="*/ 0 w 972097"/>
                    <a:gd name="connsiteY0" fmla="*/ 0 h 1677017"/>
                    <a:gd name="connsiteX1" fmla="*/ 972097 w 972097"/>
                    <a:gd name="connsiteY1" fmla="*/ 0 h 1677017"/>
                    <a:gd name="connsiteX2" fmla="*/ 953842 w 972097"/>
                    <a:gd name="connsiteY2" fmla="*/ 1096208 h 1677017"/>
                    <a:gd name="connsiteX3" fmla="*/ 513390 w 972097"/>
                    <a:gd name="connsiteY3" fmla="*/ 1677017 h 1677017"/>
                    <a:gd name="connsiteX4" fmla="*/ 4073 w 972097"/>
                    <a:gd name="connsiteY4" fmla="*/ 1302544 h 1677017"/>
                    <a:gd name="connsiteX5" fmla="*/ 0 w 972097"/>
                    <a:gd name="connsiteY5" fmla="*/ 0 h 1677017"/>
                    <a:gd name="connsiteX0" fmla="*/ 0 w 972097"/>
                    <a:gd name="connsiteY0" fmla="*/ 1681 h 1678698"/>
                    <a:gd name="connsiteX1" fmla="*/ 143934 w 972097"/>
                    <a:gd name="connsiteY1" fmla="*/ 0 h 1678698"/>
                    <a:gd name="connsiteX2" fmla="*/ 972097 w 972097"/>
                    <a:gd name="connsiteY2" fmla="*/ 1681 h 1678698"/>
                    <a:gd name="connsiteX3" fmla="*/ 953842 w 972097"/>
                    <a:gd name="connsiteY3" fmla="*/ 1097889 h 1678698"/>
                    <a:gd name="connsiteX4" fmla="*/ 513390 w 972097"/>
                    <a:gd name="connsiteY4" fmla="*/ 1678698 h 1678698"/>
                    <a:gd name="connsiteX5" fmla="*/ 4073 w 972097"/>
                    <a:gd name="connsiteY5" fmla="*/ 1304225 h 1678698"/>
                    <a:gd name="connsiteX6" fmla="*/ 0 w 972097"/>
                    <a:gd name="connsiteY6" fmla="*/ 1681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1709 w 979733"/>
                    <a:gd name="connsiteY5" fmla="*/ 1304225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4741 w 979733"/>
                    <a:gd name="connsiteY3" fmla="*/ 1044632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34181 h 1693667"/>
                    <a:gd name="connsiteX1" fmla="*/ 151570 w 979733"/>
                    <a:gd name="connsiteY1" fmla="*/ 14969 h 1693667"/>
                    <a:gd name="connsiteX2" fmla="*/ 514772 w 979733"/>
                    <a:gd name="connsiteY2" fmla="*/ 0 h 1693667"/>
                    <a:gd name="connsiteX3" fmla="*/ 979733 w 979733"/>
                    <a:gd name="connsiteY3" fmla="*/ 16650 h 1693667"/>
                    <a:gd name="connsiteX4" fmla="*/ 964741 w 979733"/>
                    <a:gd name="connsiteY4" fmla="*/ 1059601 h 1693667"/>
                    <a:gd name="connsiteX5" fmla="*/ 521026 w 979733"/>
                    <a:gd name="connsiteY5" fmla="*/ 1693667 h 1693667"/>
                    <a:gd name="connsiteX6" fmla="*/ 1249 w 979733"/>
                    <a:gd name="connsiteY6" fmla="*/ 1273179 h 1693667"/>
                    <a:gd name="connsiteX7" fmla="*/ 0 w 979733"/>
                    <a:gd name="connsiteY7" fmla="*/ 234181 h 1693667"/>
                    <a:gd name="connsiteX0" fmla="*/ 0 w 979733"/>
                    <a:gd name="connsiteY0" fmla="*/ 635776 h 2095262"/>
                    <a:gd name="connsiteX1" fmla="*/ 151570 w 979733"/>
                    <a:gd name="connsiteY1" fmla="*/ 416564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  <a:gd name="connsiteX0" fmla="*/ 0 w 979733"/>
                    <a:gd name="connsiteY0" fmla="*/ 635776 h 2095262"/>
                    <a:gd name="connsiteX1" fmla="*/ 190361 w 979733"/>
                    <a:gd name="connsiteY1" fmla="*/ 495482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9733" h="2095262">
                      <a:moveTo>
                        <a:pt x="0" y="635776"/>
                      </a:moveTo>
                      <a:lnTo>
                        <a:pt x="190361" y="495482"/>
                      </a:lnTo>
                      <a:lnTo>
                        <a:pt x="480575" y="0"/>
                      </a:lnTo>
                      <a:lnTo>
                        <a:pt x="979733" y="418245"/>
                      </a:lnTo>
                      <a:lnTo>
                        <a:pt x="964741" y="1461196"/>
                      </a:lnTo>
                      <a:lnTo>
                        <a:pt x="521026" y="2095262"/>
                      </a:lnTo>
                      <a:lnTo>
                        <a:pt x="1249" y="1674774"/>
                      </a:lnTo>
                      <a:cubicBezTo>
                        <a:pt x="-109" y="1240593"/>
                        <a:pt x="1358" y="1069957"/>
                        <a:pt x="0" y="6357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9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6347" y="4077071"/>
                  <a:ext cx="645893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" name="文字方塊 106"/>
              <p:cNvSpPr txBox="1"/>
              <p:nvPr/>
            </p:nvSpPr>
            <p:spPr>
              <a:xfrm>
                <a:off x="5436096" y="4881354"/>
                <a:ext cx="1952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pic>
        <p:nvPicPr>
          <p:cNvPr id="2055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1634224" cy="17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1619327" y="2040541"/>
            <a:ext cx="5846895" cy="4686243"/>
            <a:chOff x="1549968" y="2050194"/>
            <a:chExt cx="5846895" cy="4686243"/>
          </a:xfrm>
        </p:grpSpPr>
        <p:sp>
          <p:nvSpPr>
            <p:cNvPr id="70" name="矩形 69"/>
            <p:cNvSpPr/>
            <p:nvPr/>
          </p:nvSpPr>
          <p:spPr bwMode="auto">
            <a:xfrm>
              <a:off x="1549968" y="2060848"/>
              <a:ext cx="5846895" cy="369476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451898" y="2050194"/>
              <a:ext cx="2957177" cy="4686243"/>
              <a:chOff x="3451898" y="2050194"/>
              <a:chExt cx="2957177" cy="4686243"/>
            </a:xfrm>
          </p:grpSpPr>
          <p:sp>
            <p:nvSpPr>
              <p:cNvPr id="9" name="矩形 8"/>
              <p:cNvSpPr/>
              <p:nvPr/>
            </p:nvSpPr>
            <p:spPr bwMode="auto">
              <a:xfrm rot="19191205">
                <a:off x="4347945" y="2050194"/>
                <a:ext cx="2061130" cy="4686243"/>
              </a:xfrm>
              <a:custGeom>
                <a:avLst/>
                <a:gdLst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41505 w 2341505"/>
                  <a:gd name="connsiteY2" fmla="*/ 3810443 h 3810443"/>
                  <a:gd name="connsiteX3" fmla="*/ 0 w 2341505"/>
                  <a:gd name="connsiteY3" fmla="*/ 3810443 h 3810443"/>
                  <a:gd name="connsiteX4" fmla="*/ 0 w 2341505"/>
                  <a:gd name="connsiteY4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0 w 2341505"/>
                  <a:gd name="connsiteY4" fmla="*/ 3810443 h 3810443"/>
                  <a:gd name="connsiteX5" fmla="*/ 0 w 2341505"/>
                  <a:gd name="connsiteY5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0 w 2341505"/>
                  <a:gd name="connsiteY4" fmla="*/ 3810443 h 3810443"/>
                  <a:gd name="connsiteX5" fmla="*/ 4624 w 2341505"/>
                  <a:gd name="connsiteY5" fmla="*/ 2208634 h 3810443"/>
                  <a:gd name="connsiteX6" fmla="*/ 0 w 2341505"/>
                  <a:gd name="connsiteY6" fmla="*/ 0 h 3810443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135903 w 2477408"/>
                  <a:gd name="connsiteY0" fmla="*/ 0 h 3810443"/>
                  <a:gd name="connsiteX1" fmla="*/ 2477408 w 2477408"/>
                  <a:gd name="connsiteY1" fmla="*/ 0 h 3810443"/>
                  <a:gd name="connsiteX2" fmla="*/ 2474584 w 2477408"/>
                  <a:gd name="connsiteY2" fmla="*/ 3267700 h 3810443"/>
                  <a:gd name="connsiteX3" fmla="*/ 2477408 w 2477408"/>
                  <a:gd name="connsiteY3" fmla="*/ 3810443 h 3810443"/>
                  <a:gd name="connsiteX4" fmla="*/ 2021390 w 2477408"/>
                  <a:gd name="connsiteY4" fmla="*/ 3805811 h 3810443"/>
                  <a:gd name="connsiteX5" fmla="*/ 140527 w 2477408"/>
                  <a:gd name="connsiteY5" fmla="*/ 2208634 h 3810443"/>
                  <a:gd name="connsiteX6" fmla="*/ 135903 w 2477408"/>
                  <a:gd name="connsiteY6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1885487 w 2341505"/>
                  <a:gd name="connsiteY4" fmla="*/ 3805811 h 3810443"/>
                  <a:gd name="connsiteX5" fmla="*/ 4624 w 2341505"/>
                  <a:gd name="connsiteY5" fmla="*/ 2208634 h 3810443"/>
                  <a:gd name="connsiteX6" fmla="*/ 0 w 2341505"/>
                  <a:gd name="connsiteY6" fmla="*/ 0 h 3810443"/>
                  <a:gd name="connsiteX0" fmla="*/ 0 w 2341505"/>
                  <a:gd name="connsiteY0" fmla="*/ 0 h 3805811"/>
                  <a:gd name="connsiteX1" fmla="*/ 2341505 w 2341505"/>
                  <a:gd name="connsiteY1" fmla="*/ 0 h 3805811"/>
                  <a:gd name="connsiteX2" fmla="*/ 2338681 w 2341505"/>
                  <a:gd name="connsiteY2" fmla="*/ 3267700 h 3805811"/>
                  <a:gd name="connsiteX3" fmla="*/ 2167650 w 2341505"/>
                  <a:gd name="connsiteY3" fmla="*/ 3514271 h 3805811"/>
                  <a:gd name="connsiteX4" fmla="*/ 1885487 w 2341505"/>
                  <a:gd name="connsiteY4" fmla="*/ 3805811 h 3805811"/>
                  <a:gd name="connsiteX5" fmla="*/ 4624 w 2341505"/>
                  <a:gd name="connsiteY5" fmla="*/ 2208634 h 3805811"/>
                  <a:gd name="connsiteX6" fmla="*/ 0 w 2341505"/>
                  <a:gd name="connsiteY6" fmla="*/ 0 h 3805811"/>
                  <a:gd name="connsiteX0" fmla="*/ 0 w 2341505"/>
                  <a:gd name="connsiteY0" fmla="*/ 0 h 3805811"/>
                  <a:gd name="connsiteX1" fmla="*/ 2341505 w 2341505"/>
                  <a:gd name="connsiteY1" fmla="*/ 0 h 3805811"/>
                  <a:gd name="connsiteX2" fmla="*/ 2338681 w 2341505"/>
                  <a:gd name="connsiteY2" fmla="*/ 3267700 h 3805811"/>
                  <a:gd name="connsiteX3" fmla="*/ 2167650 w 2341505"/>
                  <a:gd name="connsiteY3" fmla="*/ 3514271 h 3805811"/>
                  <a:gd name="connsiteX4" fmla="*/ 1885487 w 2341505"/>
                  <a:gd name="connsiteY4" fmla="*/ 3805811 h 3805811"/>
                  <a:gd name="connsiteX5" fmla="*/ 4624 w 2341505"/>
                  <a:gd name="connsiteY5" fmla="*/ 2208634 h 3805811"/>
                  <a:gd name="connsiteX6" fmla="*/ 0 w 2341505"/>
                  <a:gd name="connsiteY6" fmla="*/ 0 h 3805811"/>
                  <a:gd name="connsiteX0" fmla="*/ 0 w 2341505"/>
                  <a:gd name="connsiteY0" fmla="*/ 0 h 3887344"/>
                  <a:gd name="connsiteX1" fmla="*/ 2341505 w 2341505"/>
                  <a:gd name="connsiteY1" fmla="*/ 0 h 3887344"/>
                  <a:gd name="connsiteX2" fmla="*/ 2338681 w 2341505"/>
                  <a:gd name="connsiteY2" fmla="*/ 3267700 h 3887344"/>
                  <a:gd name="connsiteX3" fmla="*/ 1885487 w 2341505"/>
                  <a:gd name="connsiteY3" fmla="*/ 3805811 h 3887344"/>
                  <a:gd name="connsiteX4" fmla="*/ 4624 w 2341505"/>
                  <a:gd name="connsiteY4" fmla="*/ 2208634 h 3887344"/>
                  <a:gd name="connsiteX5" fmla="*/ 0 w 2341505"/>
                  <a:gd name="connsiteY5" fmla="*/ 0 h 3887344"/>
                  <a:gd name="connsiteX0" fmla="*/ 0 w 2341505"/>
                  <a:gd name="connsiteY0" fmla="*/ 0 h 3826932"/>
                  <a:gd name="connsiteX1" fmla="*/ 2341505 w 2341505"/>
                  <a:gd name="connsiteY1" fmla="*/ 0 h 3826932"/>
                  <a:gd name="connsiteX2" fmla="*/ 2338681 w 2341505"/>
                  <a:gd name="connsiteY2" fmla="*/ 3267700 h 3826932"/>
                  <a:gd name="connsiteX3" fmla="*/ 1885487 w 2341505"/>
                  <a:gd name="connsiteY3" fmla="*/ 3805811 h 3826932"/>
                  <a:gd name="connsiteX4" fmla="*/ 4624 w 2341505"/>
                  <a:gd name="connsiteY4" fmla="*/ 2208634 h 3826932"/>
                  <a:gd name="connsiteX5" fmla="*/ 0 w 2341505"/>
                  <a:gd name="connsiteY5" fmla="*/ 0 h 3826932"/>
                  <a:gd name="connsiteX0" fmla="*/ 0 w 2344877"/>
                  <a:gd name="connsiteY0" fmla="*/ 0 h 3807677"/>
                  <a:gd name="connsiteX1" fmla="*/ 2341505 w 2344877"/>
                  <a:gd name="connsiteY1" fmla="*/ 0 h 3807677"/>
                  <a:gd name="connsiteX2" fmla="*/ 2338681 w 2344877"/>
                  <a:gd name="connsiteY2" fmla="*/ 3267700 h 3807677"/>
                  <a:gd name="connsiteX3" fmla="*/ 1885487 w 2344877"/>
                  <a:gd name="connsiteY3" fmla="*/ 3805811 h 3807677"/>
                  <a:gd name="connsiteX4" fmla="*/ 4624 w 2344877"/>
                  <a:gd name="connsiteY4" fmla="*/ 2208634 h 3807677"/>
                  <a:gd name="connsiteX5" fmla="*/ 0 w 2344877"/>
                  <a:gd name="connsiteY5" fmla="*/ 0 h 3807677"/>
                  <a:gd name="connsiteX0" fmla="*/ 0 w 2344877"/>
                  <a:gd name="connsiteY0" fmla="*/ 0 h 3807677"/>
                  <a:gd name="connsiteX1" fmla="*/ 1554421 w 2344877"/>
                  <a:gd name="connsiteY1" fmla="*/ 1894 h 3807677"/>
                  <a:gd name="connsiteX2" fmla="*/ 2341505 w 2344877"/>
                  <a:gd name="connsiteY2" fmla="*/ 0 h 3807677"/>
                  <a:gd name="connsiteX3" fmla="*/ 2338681 w 2344877"/>
                  <a:gd name="connsiteY3" fmla="*/ 3267700 h 3807677"/>
                  <a:gd name="connsiteX4" fmla="*/ 1885487 w 2344877"/>
                  <a:gd name="connsiteY4" fmla="*/ 3805811 h 3807677"/>
                  <a:gd name="connsiteX5" fmla="*/ 4624 w 2344877"/>
                  <a:gd name="connsiteY5" fmla="*/ 2208634 h 3807677"/>
                  <a:gd name="connsiteX6" fmla="*/ 0 w 2344877"/>
                  <a:gd name="connsiteY6" fmla="*/ 0 h 3807677"/>
                  <a:gd name="connsiteX0" fmla="*/ 0 w 2344877"/>
                  <a:gd name="connsiteY0" fmla="*/ 0 h 3807677"/>
                  <a:gd name="connsiteX1" fmla="*/ 642162 w 2344877"/>
                  <a:gd name="connsiteY1" fmla="*/ 5001 h 3807677"/>
                  <a:gd name="connsiteX2" fmla="*/ 1554421 w 2344877"/>
                  <a:gd name="connsiteY2" fmla="*/ 1894 h 3807677"/>
                  <a:gd name="connsiteX3" fmla="*/ 2341505 w 2344877"/>
                  <a:gd name="connsiteY3" fmla="*/ 0 h 3807677"/>
                  <a:gd name="connsiteX4" fmla="*/ 2338681 w 2344877"/>
                  <a:gd name="connsiteY4" fmla="*/ 3267700 h 3807677"/>
                  <a:gd name="connsiteX5" fmla="*/ 1885487 w 2344877"/>
                  <a:gd name="connsiteY5" fmla="*/ 3805811 h 3807677"/>
                  <a:gd name="connsiteX6" fmla="*/ 4624 w 2344877"/>
                  <a:gd name="connsiteY6" fmla="*/ 2208634 h 3807677"/>
                  <a:gd name="connsiteX7" fmla="*/ 0 w 2344877"/>
                  <a:gd name="connsiteY7" fmla="*/ 0 h 3807677"/>
                  <a:gd name="connsiteX0" fmla="*/ 0 w 2344877"/>
                  <a:gd name="connsiteY0" fmla="*/ 0 h 3807677"/>
                  <a:gd name="connsiteX1" fmla="*/ 667424 w 2344877"/>
                  <a:gd name="connsiteY1" fmla="*/ 63691 h 3807677"/>
                  <a:gd name="connsiteX2" fmla="*/ 1554421 w 2344877"/>
                  <a:gd name="connsiteY2" fmla="*/ 1894 h 3807677"/>
                  <a:gd name="connsiteX3" fmla="*/ 2341505 w 2344877"/>
                  <a:gd name="connsiteY3" fmla="*/ 0 h 3807677"/>
                  <a:gd name="connsiteX4" fmla="*/ 2338681 w 2344877"/>
                  <a:gd name="connsiteY4" fmla="*/ 3267700 h 3807677"/>
                  <a:gd name="connsiteX5" fmla="*/ 1885487 w 2344877"/>
                  <a:gd name="connsiteY5" fmla="*/ 3805811 h 3807677"/>
                  <a:gd name="connsiteX6" fmla="*/ 4624 w 2344877"/>
                  <a:gd name="connsiteY6" fmla="*/ 2208634 h 3807677"/>
                  <a:gd name="connsiteX7" fmla="*/ 0 w 2344877"/>
                  <a:gd name="connsiteY7" fmla="*/ 0 h 3807677"/>
                  <a:gd name="connsiteX0" fmla="*/ 0 w 2344877"/>
                  <a:gd name="connsiteY0" fmla="*/ 915933 h 4723610"/>
                  <a:gd name="connsiteX1" fmla="*/ 820823 w 2344877"/>
                  <a:gd name="connsiteY1" fmla="*/ 0 h 4723610"/>
                  <a:gd name="connsiteX2" fmla="*/ 1554421 w 2344877"/>
                  <a:gd name="connsiteY2" fmla="*/ 917827 h 4723610"/>
                  <a:gd name="connsiteX3" fmla="*/ 2341505 w 2344877"/>
                  <a:gd name="connsiteY3" fmla="*/ 915933 h 4723610"/>
                  <a:gd name="connsiteX4" fmla="*/ 2338681 w 2344877"/>
                  <a:gd name="connsiteY4" fmla="*/ 4183633 h 4723610"/>
                  <a:gd name="connsiteX5" fmla="*/ 1885487 w 2344877"/>
                  <a:gd name="connsiteY5" fmla="*/ 4721744 h 4723610"/>
                  <a:gd name="connsiteX6" fmla="*/ 4624 w 2344877"/>
                  <a:gd name="connsiteY6" fmla="*/ 3124567 h 4723610"/>
                  <a:gd name="connsiteX7" fmla="*/ 0 w 2344877"/>
                  <a:gd name="connsiteY7" fmla="*/ 915933 h 4723610"/>
                  <a:gd name="connsiteX0" fmla="*/ 0 w 2344877"/>
                  <a:gd name="connsiteY0" fmla="*/ 915933 h 4723610"/>
                  <a:gd name="connsiteX1" fmla="*/ 820823 w 2344877"/>
                  <a:gd name="connsiteY1" fmla="*/ 0 h 4723610"/>
                  <a:gd name="connsiteX2" fmla="*/ 1693324 w 2344877"/>
                  <a:gd name="connsiteY2" fmla="*/ 324721 h 4723610"/>
                  <a:gd name="connsiteX3" fmla="*/ 2341505 w 2344877"/>
                  <a:gd name="connsiteY3" fmla="*/ 915933 h 4723610"/>
                  <a:gd name="connsiteX4" fmla="*/ 2338681 w 2344877"/>
                  <a:gd name="connsiteY4" fmla="*/ 4183633 h 4723610"/>
                  <a:gd name="connsiteX5" fmla="*/ 1885487 w 2344877"/>
                  <a:gd name="connsiteY5" fmla="*/ 4721744 h 4723610"/>
                  <a:gd name="connsiteX6" fmla="*/ 4624 w 2344877"/>
                  <a:gd name="connsiteY6" fmla="*/ 3124567 h 4723610"/>
                  <a:gd name="connsiteX7" fmla="*/ 0 w 2344877"/>
                  <a:gd name="connsiteY7" fmla="*/ 915933 h 4723610"/>
                  <a:gd name="connsiteX0" fmla="*/ 0 w 2370907"/>
                  <a:gd name="connsiteY0" fmla="*/ 915933 h 4737482"/>
                  <a:gd name="connsiteX1" fmla="*/ 820823 w 2370907"/>
                  <a:gd name="connsiteY1" fmla="*/ 0 h 4737482"/>
                  <a:gd name="connsiteX2" fmla="*/ 1693324 w 2370907"/>
                  <a:gd name="connsiteY2" fmla="*/ 324721 h 4737482"/>
                  <a:gd name="connsiteX3" fmla="*/ 2335175 w 2370907"/>
                  <a:gd name="connsiteY3" fmla="*/ 1159810 h 4737482"/>
                  <a:gd name="connsiteX4" fmla="*/ 2338681 w 2370907"/>
                  <a:gd name="connsiteY4" fmla="*/ 4183633 h 4737482"/>
                  <a:gd name="connsiteX5" fmla="*/ 1885487 w 2370907"/>
                  <a:gd name="connsiteY5" fmla="*/ 4721744 h 4737482"/>
                  <a:gd name="connsiteX6" fmla="*/ 4624 w 2370907"/>
                  <a:gd name="connsiteY6" fmla="*/ 3124567 h 4737482"/>
                  <a:gd name="connsiteX7" fmla="*/ 0 w 2370907"/>
                  <a:gd name="connsiteY7" fmla="*/ 915933 h 4737482"/>
                  <a:gd name="connsiteX0" fmla="*/ 142757 w 2503407"/>
                  <a:gd name="connsiteY0" fmla="*/ 1036732 h 4737482"/>
                  <a:gd name="connsiteX1" fmla="*/ 953323 w 2503407"/>
                  <a:gd name="connsiteY1" fmla="*/ 0 h 4737482"/>
                  <a:gd name="connsiteX2" fmla="*/ 1825824 w 2503407"/>
                  <a:gd name="connsiteY2" fmla="*/ 324721 h 4737482"/>
                  <a:gd name="connsiteX3" fmla="*/ 2467675 w 2503407"/>
                  <a:gd name="connsiteY3" fmla="*/ 1159810 h 4737482"/>
                  <a:gd name="connsiteX4" fmla="*/ 2471181 w 2503407"/>
                  <a:gd name="connsiteY4" fmla="*/ 4183633 h 4737482"/>
                  <a:gd name="connsiteX5" fmla="*/ 2017987 w 2503407"/>
                  <a:gd name="connsiteY5" fmla="*/ 4721744 h 4737482"/>
                  <a:gd name="connsiteX6" fmla="*/ 137124 w 2503407"/>
                  <a:gd name="connsiteY6" fmla="*/ 3124567 h 4737482"/>
                  <a:gd name="connsiteX7" fmla="*/ 142757 w 2503407"/>
                  <a:gd name="connsiteY7" fmla="*/ 1036732 h 4737482"/>
                  <a:gd name="connsiteX0" fmla="*/ 161202 w 2521852"/>
                  <a:gd name="connsiteY0" fmla="*/ 1036732 h 4737482"/>
                  <a:gd name="connsiteX1" fmla="*/ 971768 w 2521852"/>
                  <a:gd name="connsiteY1" fmla="*/ 0 h 4737482"/>
                  <a:gd name="connsiteX2" fmla="*/ 1844269 w 2521852"/>
                  <a:gd name="connsiteY2" fmla="*/ 324721 h 4737482"/>
                  <a:gd name="connsiteX3" fmla="*/ 2486120 w 2521852"/>
                  <a:gd name="connsiteY3" fmla="*/ 1159810 h 4737482"/>
                  <a:gd name="connsiteX4" fmla="*/ 2489626 w 2521852"/>
                  <a:gd name="connsiteY4" fmla="*/ 4183633 h 4737482"/>
                  <a:gd name="connsiteX5" fmla="*/ 2036432 w 2521852"/>
                  <a:gd name="connsiteY5" fmla="*/ 4721744 h 4737482"/>
                  <a:gd name="connsiteX6" fmla="*/ 155569 w 2521852"/>
                  <a:gd name="connsiteY6" fmla="*/ 3124567 h 4737482"/>
                  <a:gd name="connsiteX7" fmla="*/ 161202 w 2521852"/>
                  <a:gd name="connsiteY7" fmla="*/ 1036732 h 4737482"/>
                  <a:gd name="connsiteX0" fmla="*/ 56890 w 2417540"/>
                  <a:gd name="connsiteY0" fmla="*/ 1036732 h 4737482"/>
                  <a:gd name="connsiteX1" fmla="*/ 867456 w 2417540"/>
                  <a:gd name="connsiteY1" fmla="*/ 0 h 4737482"/>
                  <a:gd name="connsiteX2" fmla="*/ 1739957 w 2417540"/>
                  <a:gd name="connsiteY2" fmla="*/ 324721 h 4737482"/>
                  <a:gd name="connsiteX3" fmla="*/ 2381808 w 2417540"/>
                  <a:gd name="connsiteY3" fmla="*/ 1159810 h 4737482"/>
                  <a:gd name="connsiteX4" fmla="*/ 2385314 w 2417540"/>
                  <a:gd name="connsiteY4" fmla="*/ 4183633 h 4737482"/>
                  <a:gd name="connsiteX5" fmla="*/ 1932120 w 2417540"/>
                  <a:gd name="connsiteY5" fmla="*/ 4721744 h 4737482"/>
                  <a:gd name="connsiteX6" fmla="*/ 51257 w 2417540"/>
                  <a:gd name="connsiteY6" fmla="*/ 3124567 h 4737482"/>
                  <a:gd name="connsiteX7" fmla="*/ 56890 w 2417540"/>
                  <a:gd name="connsiteY7" fmla="*/ 1036732 h 4737482"/>
                  <a:gd name="connsiteX0" fmla="*/ 56890 w 2389043"/>
                  <a:gd name="connsiteY0" fmla="*/ 1036732 h 4723526"/>
                  <a:gd name="connsiteX1" fmla="*/ 867456 w 2389043"/>
                  <a:gd name="connsiteY1" fmla="*/ 0 h 4723526"/>
                  <a:gd name="connsiteX2" fmla="*/ 1739957 w 2389043"/>
                  <a:gd name="connsiteY2" fmla="*/ 324721 h 4723526"/>
                  <a:gd name="connsiteX3" fmla="*/ 2381808 w 2389043"/>
                  <a:gd name="connsiteY3" fmla="*/ 1159810 h 4723526"/>
                  <a:gd name="connsiteX4" fmla="*/ 2385314 w 2389043"/>
                  <a:gd name="connsiteY4" fmla="*/ 4183633 h 4723526"/>
                  <a:gd name="connsiteX5" fmla="*/ 1932120 w 2389043"/>
                  <a:gd name="connsiteY5" fmla="*/ 4721744 h 4723526"/>
                  <a:gd name="connsiteX6" fmla="*/ 51257 w 2389043"/>
                  <a:gd name="connsiteY6" fmla="*/ 3124567 h 4723526"/>
                  <a:gd name="connsiteX7" fmla="*/ 56890 w 2389043"/>
                  <a:gd name="connsiteY7" fmla="*/ 1036732 h 4723526"/>
                  <a:gd name="connsiteX0" fmla="*/ 56890 w 2389043"/>
                  <a:gd name="connsiteY0" fmla="*/ 1036732 h 4721744"/>
                  <a:gd name="connsiteX1" fmla="*/ 867456 w 2389043"/>
                  <a:gd name="connsiteY1" fmla="*/ 0 h 4721744"/>
                  <a:gd name="connsiteX2" fmla="*/ 1739957 w 2389043"/>
                  <a:gd name="connsiteY2" fmla="*/ 324721 h 4721744"/>
                  <a:gd name="connsiteX3" fmla="*/ 2381808 w 2389043"/>
                  <a:gd name="connsiteY3" fmla="*/ 1159810 h 4721744"/>
                  <a:gd name="connsiteX4" fmla="*/ 2385314 w 2389043"/>
                  <a:gd name="connsiteY4" fmla="*/ 4183633 h 4721744"/>
                  <a:gd name="connsiteX5" fmla="*/ 1932120 w 2389043"/>
                  <a:gd name="connsiteY5" fmla="*/ 4721744 h 4721744"/>
                  <a:gd name="connsiteX6" fmla="*/ 51257 w 2389043"/>
                  <a:gd name="connsiteY6" fmla="*/ 3124567 h 4721744"/>
                  <a:gd name="connsiteX7" fmla="*/ 56890 w 2389043"/>
                  <a:gd name="connsiteY7" fmla="*/ 1036732 h 4721744"/>
                  <a:gd name="connsiteX0" fmla="*/ 143531 w 2505179"/>
                  <a:gd name="connsiteY0" fmla="*/ 1011855 h 4721745"/>
                  <a:gd name="connsiteX1" fmla="*/ 983592 w 2505179"/>
                  <a:gd name="connsiteY1" fmla="*/ 0 h 4721745"/>
                  <a:gd name="connsiteX2" fmla="*/ 1856093 w 2505179"/>
                  <a:gd name="connsiteY2" fmla="*/ 324721 h 4721745"/>
                  <a:gd name="connsiteX3" fmla="*/ 2497944 w 2505179"/>
                  <a:gd name="connsiteY3" fmla="*/ 1159810 h 4721745"/>
                  <a:gd name="connsiteX4" fmla="*/ 2501450 w 2505179"/>
                  <a:gd name="connsiteY4" fmla="*/ 4183633 h 4721745"/>
                  <a:gd name="connsiteX5" fmla="*/ 2048256 w 2505179"/>
                  <a:gd name="connsiteY5" fmla="*/ 4721744 h 4721745"/>
                  <a:gd name="connsiteX6" fmla="*/ 167393 w 2505179"/>
                  <a:gd name="connsiteY6" fmla="*/ 3124567 h 4721745"/>
                  <a:gd name="connsiteX7" fmla="*/ 143531 w 2505179"/>
                  <a:gd name="connsiteY7" fmla="*/ 1011855 h 4721745"/>
                  <a:gd name="connsiteX0" fmla="*/ 57604 w 2419252"/>
                  <a:gd name="connsiteY0" fmla="*/ 1011855 h 4721744"/>
                  <a:gd name="connsiteX1" fmla="*/ 897665 w 2419252"/>
                  <a:gd name="connsiteY1" fmla="*/ 0 h 4721744"/>
                  <a:gd name="connsiteX2" fmla="*/ 1770166 w 2419252"/>
                  <a:gd name="connsiteY2" fmla="*/ 324721 h 4721744"/>
                  <a:gd name="connsiteX3" fmla="*/ 2412017 w 2419252"/>
                  <a:gd name="connsiteY3" fmla="*/ 1159810 h 4721744"/>
                  <a:gd name="connsiteX4" fmla="*/ 2415523 w 2419252"/>
                  <a:gd name="connsiteY4" fmla="*/ 4183633 h 4721744"/>
                  <a:gd name="connsiteX5" fmla="*/ 1962329 w 2419252"/>
                  <a:gd name="connsiteY5" fmla="*/ 4721744 h 4721744"/>
                  <a:gd name="connsiteX6" fmla="*/ 81466 w 2419252"/>
                  <a:gd name="connsiteY6" fmla="*/ 3124567 h 4721744"/>
                  <a:gd name="connsiteX7" fmla="*/ 57604 w 2419252"/>
                  <a:gd name="connsiteY7" fmla="*/ 1011855 h 4721744"/>
                  <a:gd name="connsiteX0" fmla="*/ 34048 w 2395696"/>
                  <a:gd name="connsiteY0" fmla="*/ 1011855 h 4721744"/>
                  <a:gd name="connsiteX1" fmla="*/ 874109 w 2395696"/>
                  <a:gd name="connsiteY1" fmla="*/ 0 h 4721744"/>
                  <a:gd name="connsiteX2" fmla="*/ 1746610 w 2395696"/>
                  <a:gd name="connsiteY2" fmla="*/ 324721 h 4721744"/>
                  <a:gd name="connsiteX3" fmla="*/ 2388461 w 2395696"/>
                  <a:gd name="connsiteY3" fmla="*/ 1159810 h 4721744"/>
                  <a:gd name="connsiteX4" fmla="*/ 2391967 w 2395696"/>
                  <a:gd name="connsiteY4" fmla="*/ 4183633 h 4721744"/>
                  <a:gd name="connsiteX5" fmla="*/ 1938773 w 2395696"/>
                  <a:gd name="connsiteY5" fmla="*/ 4721744 h 4721744"/>
                  <a:gd name="connsiteX6" fmla="*/ 57910 w 2395696"/>
                  <a:gd name="connsiteY6" fmla="*/ 3124567 h 4721744"/>
                  <a:gd name="connsiteX7" fmla="*/ 34048 w 2395696"/>
                  <a:gd name="connsiteY7" fmla="*/ 1011855 h 4721744"/>
                  <a:gd name="connsiteX0" fmla="*/ 47044 w 2408692"/>
                  <a:gd name="connsiteY0" fmla="*/ 1011855 h 4742543"/>
                  <a:gd name="connsiteX1" fmla="*/ 887105 w 2408692"/>
                  <a:gd name="connsiteY1" fmla="*/ 0 h 4742543"/>
                  <a:gd name="connsiteX2" fmla="*/ 1759606 w 2408692"/>
                  <a:gd name="connsiteY2" fmla="*/ 324721 h 4742543"/>
                  <a:gd name="connsiteX3" fmla="*/ 2401457 w 2408692"/>
                  <a:gd name="connsiteY3" fmla="*/ 1159810 h 4742543"/>
                  <a:gd name="connsiteX4" fmla="*/ 2404963 w 2408692"/>
                  <a:gd name="connsiteY4" fmla="*/ 4183633 h 4742543"/>
                  <a:gd name="connsiteX5" fmla="*/ 1951769 w 2408692"/>
                  <a:gd name="connsiteY5" fmla="*/ 4721744 h 4742543"/>
                  <a:gd name="connsiteX6" fmla="*/ 32359 w 2408692"/>
                  <a:gd name="connsiteY6" fmla="*/ 3298520 h 4742543"/>
                  <a:gd name="connsiteX7" fmla="*/ 47044 w 2408692"/>
                  <a:gd name="connsiteY7" fmla="*/ 1011855 h 4742543"/>
                  <a:gd name="connsiteX0" fmla="*/ 47044 w 2408692"/>
                  <a:gd name="connsiteY0" fmla="*/ 1011855 h 4736981"/>
                  <a:gd name="connsiteX1" fmla="*/ 887105 w 2408692"/>
                  <a:gd name="connsiteY1" fmla="*/ 0 h 4736981"/>
                  <a:gd name="connsiteX2" fmla="*/ 1759606 w 2408692"/>
                  <a:gd name="connsiteY2" fmla="*/ 324721 h 4736981"/>
                  <a:gd name="connsiteX3" fmla="*/ 2401457 w 2408692"/>
                  <a:gd name="connsiteY3" fmla="*/ 1159810 h 4736981"/>
                  <a:gd name="connsiteX4" fmla="*/ 2404963 w 2408692"/>
                  <a:gd name="connsiteY4" fmla="*/ 4183633 h 4736981"/>
                  <a:gd name="connsiteX5" fmla="*/ 1951769 w 2408692"/>
                  <a:gd name="connsiteY5" fmla="*/ 4721744 h 4736981"/>
                  <a:gd name="connsiteX6" fmla="*/ 32359 w 2408692"/>
                  <a:gd name="connsiteY6" fmla="*/ 3298520 h 4736981"/>
                  <a:gd name="connsiteX7" fmla="*/ 47044 w 2408692"/>
                  <a:gd name="connsiteY7" fmla="*/ 1011855 h 4736981"/>
                  <a:gd name="connsiteX0" fmla="*/ 38987 w 2400635"/>
                  <a:gd name="connsiteY0" fmla="*/ 1011855 h 4736981"/>
                  <a:gd name="connsiteX1" fmla="*/ 879048 w 2400635"/>
                  <a:gd name="connsiteY1" fmla="*/ 0 h 4736981"/>
                  <a:gd name="connsiteX2" fmla="*/ 1751549 w 2400635"/>
                  <a:gd name="connsiteY2" fmla="*/ 324721 h 4736981"/>
                  <a:gd name="connsiteX3" fmla="*/ 2393400 w 2400635"/>
                  <a:gd name="connsiteY3" fmla="*/ 1159810 h 4736981"/>
                  <a:gd name="connsiteX4" fmla="*/ 2396906 w 2400635"/>
                  <a:gd name="connsiteY4" fmla="*/ 4183633 h 4736981"/>
                  <a:gd name="connsiteX5" fmla="*/ 1943712 w 2400635"/>
                  <a:gd name="connsiteY5" fmla="*/ 4721744 h 4736981"/>
                  <a:gd name="connsiteX6" fmla="*/ 24302 w 2400635"/>
                  <a:gd name="connsiteY6" fmla="*/ 3298520 h 4736981"/>
                  <a:gd name="connsiteX7" fmla="*/ 38987 w 2400635"/>
                  <a:gd name="connsiteY7" fmla="*/ 1011855 h 4736981"/>
                  <a:gd name="connsiteX0" fmla="*/ 38987 w 2406005"/>
                  <a:gd name="connsiteY0" fmla="*/ 1011855 h 4754067"/>
                  <a:gd name="connsiteX1" fmla="*/ 879048 w 2406005"/>
                  <a:gd name="connsiteY1" fmla="*/ 0 h 4754067"/>
                  <a:gd name="connsiteX2" fmla="*/ 1751549 w 2406005"/>
                  <a:gd name="connsiteY2" fmla="*/ 324721 h 4754067"/>
                  <a:gd name="connsiteX3" fmla="*/ 2393400 w 2406005"/>
                  <a:gd name="connsiteY3" fmla="*/ 1159810 h 4754067"/>
                  <a:gd name="connsiteX4" fmla="*/ 2403096 w 2406005"/>
                  <a:gd name="connsiteY4" fmla="*/ 4326937 h 4754067"/>
                  <a:gd name="connsiteX5" fmla="*/ 1943712 w 2406005"/>
                  <a:gd name="connsiteY5" fmla="*/ 4721744 h 4754067"/>
                  <a:gd name="connsiteX6" fmla="*/ 24302 w 2406005"/>
                  <a:gd name="connsiteY6" fmla="*/ 3298520 h 4754067"/>
                  <a:gd name="connsiteX7" fmla="*/ 38987 w 2406005"/>
                  <a:gd name="connsiteY7" fmla="*/ 1011855 h 4754067"/>
                  <a:gd name="connsiteX0" fmla="*/ 38987 w 2406005"/>
                  <a:gd name="connsiteY0" fmla="*/ 1011855 h 4728001"/>
                  <a:gd name="connsiteX1" fmla="*/ 879048 w 2406005"/>
                  <a:gd name="connsiteY1" fmla="*/ 0 h 4728001"/>
                  <a:gd name="connsiteX2" fmla="*/ 1751549 w 2406005"/>
                  <a:gd name="connsiteY2" fmla="*/ 324721 h 4728001"/>
                  <a:gd name="connsiteX3" fmla="*/ 2393400 w 2406005"/>
                  <a:gd name="connsiteY3" fmla="*/ 1159810 h 4728001"/>
                  <a:gd name="connsiteX4" fmla="*/ 2403096 w 2406005"/>
                  <a:gd name="connsiteY4" fmla="*/ 4326937 h 4728001"/>
                  <a:gd name="connsiteX5" fmla="*/ 1943712 w 2406005"/>
                  <a:gd name="connsiteY5" fmla="*/ 4721744 h 4728001"/>
                  <a:gd name="connsiteX6" fmla="*/ 24302 w 2406005"/>
                  <a:gd name="connsiteY6" fmla="*/ 3298520 h 4728001"/>
                  <a:gd name="connsiteX7" fmla="*/ 38987 w 2406005"/>
                  <a:gd name="connsiteY7" fmla="*/ 1011855 h 4728001"/>
                  <a:gd name="connsiteX0" fmla="*/ 704102 w 2416116"/>
                  <a:gd name="connsiteY0" fmla="*/ 1142012 h 4728001"/>
                  <a:gd name="connsiteX1" fmla="*/ 889159 w 2416116"/>
                  <a:gd name="connsiteY1" fmla="*/ 0 h 4728001"/>
                  <a:gd name="connsiteX2" fmla="*/ 1761660 w 2416116"/>
                  <a:gd name="connsiteY2" fmla="*/ 324721 h 4728001"/>
                  <a:gd name="connsiteX3" fmla="*/ 2403511 w 2416116"/>
                  <a:gd name="connsiteY3" fmla="*/ 1159810 h 4728001"/>
                  <a:gd name="connsiteX4" fmla="*/ 2413207 w 2416116"/>
                  <a:gd name="connsiteY4" fmla="*/ 4326937 h 4728001"/>
                  <a:gd name="connsiteX5" fmla="*/ 1953823 w 2416116"/>
                  <a:gd name="connsiteY5" fmla="*/ 4721744 h 4728001"/>
                  <a:gd name="connsiteX6" fmla="*/ 34413 w 2416116"/>
                  <a:gd name="connsiteY6" fmla="*/ 3298520 h 4728001"/>
                  <a:gd name="connsiteX7" fmla="*/ 704102 w 2416116"/>
                  <a:gd name="connsiteY7" fmla="*/ 1142012 h 4728001"/>
                  <a:gd name="connsiteX0" fmla="*/ 162721 w 2540921"/>
                  <a:gd name="connsiteY0" fmla="*/ 1382330 h 4728001"/>
                  <a:gd name="connsiteX1" fmla="*/ 1013964 w 2540921"/>
                  <a:gd name="connsiteY1" fmla="*/ 0 h 4728001"/>
                  <a:gd name="connsiteX2" fmla="*/ 1886465 w 2540921"/>
                  <a:gd name="connsiteY2" fmla="*/ 324721 h 4728001"/>
                  <a:gd name="connsiteX3" fmla="*/ 2528316 w 2540921"/>
                  <a:gd name="connsiteY3" fmla="*/ 1159810 h 4728001"/>
                  <a:gd name="connsiteX4" fmla="*/ 2538012 w 2540921"/>
                  <a:gd name="connsiteY4" fmla="*/ 4326937 h 4728001"/>
                  <a:gd name="connsiteX5" fmla="*/ 2078628 w 2540921"/>
                  <a:gd name="connsiteY5" fmla="*/ 4721744 h 4728001"/>
                  <a:gd name="connsiteX6" fmla="*/ 159218 w 2540921"/>
                  <a:gd name="connsiteY6" fmla="*/ 3298520 h 4728001"/>
                  <a:gd name="connsiteX7" fmla="*/ 162721 w 2540921"/>
                  <a:gd name="connsiteY7" fmla="*/ 1382330 h 4728001"/>
                  <a:gd name="connsiteX0" fmla="*/ 156139 w 2568835"/>
                  <a:gd name="connsiteY0" fmla="*/ 1382330 h 4517123"/>
                  <a:gd name="connsiteX1" fmla="*/ 1007382 w 2568835"/>
                  <a:gd name="connsiteY1" fmla="*/ 0 h 4517123"/>
                  <a:gd name="connsiteX2" fmla="*/ 1879883 w 2568835"/>
                  <a:gd name="connsiteY2" fmla="*/ 324721 h 4517123"/>
                  <a:gd name="connsiteX3" fmla="*/ 2521734 w 2568835"/>
                  <a:gd name="connsiteY3" fmla="*/ 1159810 h 4517123"/>
                  <a:gd name="connsiteX4" fmla="*/ 2531430 w 2568835"/>
                  <a:gd name="connsiteY4" fmla="*/ 4326937 h 4517123"/>
                  <a:gd name="connsiteX5" fmla="*/ 1982270 w 2568835"/>
                  <a:gd name="connsiteY5" fmla="*/ 4135021 h 4517123"/>
                  <a:gd name="connsiteX6" fmla="*/ 152636 w 2568835"/>
                  <a:gd name="connsiteY6" fmla="*/ 3298520 h 4517123"/>
                  <a:gd name="connsiteX7" fmla="*/ 156139 w 2568835"/>
                  <a:gd name="connsiteY7" fmla="*/ 1382330 h 4517123"/>
                  <a:gd name="connsiteX0" fmla="*/ 156139 w 2568835"/>
                  <a:gd name="connsiteY0" fmla="*/ 1382330 h 4512837"/>
                  <a:gd name="connsiteX1" fmla="*/ 1007382 w 2568835"/>
                  <a:gd name="connsiteY1" fmla="*/ 0 h 4512837"/>
                  <a:gd name="connsiteX2" fmla="*/ 1879883 w 2568835"/>
                  <a:gd name="connsiteY2" fmla="*/ 324721 h 4512837"/>
                  <a:gd name="connsiteX3" fmla="*/ 2521734 w 2568835"/>
                  <a:gd name="connsiteY3" fmla="*/ 1159810 h 4512837"/>
                  <a:gd name="connsiteX4" fmla="*/ 2531430 w 2568835"/>
                  <a:gd name="connsiteY4" fmla="*/ 4326937 h 4512837"/>
                  <a:gd name="connsiteX5" fmla="*/ 1982270 w 2568835"/>
                  <a:gd name="connsiteY5" fmla="*/ 4135021 h 4512837"/>
                  <a:gd name="connsiteX6" fmla="*/ 152636 w 2568835"/>
                  <a:gd name="connsiteY6" fmla="*/ 3298520 h 4512837"/>
                  <a:gd name="connsiteX7" fmla="*/ 156139 w 2568835"/>
                  <a:gd name="connsiteY7" fmla="*/ 1382330 h 4512837"/>
                  <a:gd name="connsiteX0" fmla="*/ 168331 w 2568782"/>
                  <a:gd name="connsiteY0" fmla="*/ 1382330 h 4786411"/>
                  <a:gd name="connsiteX1" fmla="*/ 1019574 w 2568782"/>
                  <a:gd name="connsiteY1" fmla="*/ 0 h 4786411"/>
                  <a:gd name="connsiteX2" fmla="*/ 1892075 w 2568782"/>
                  <a:gd name="connsiteY2" fmla="*/ 324721 h 4786411"/>
                  <a:gd name="connsiteX3" fmla="*/ 2533926 w 2568782"/>
                  <a:gd name="connsiteY3" fmla="*/ 1159810 h 4786411"/>
                  <a:gd name="connsiteX4" fmla="*/ 2543622 w 2568782"/>
                  <a:gd name="connsiteY4" fmla="*/ 4326937 h 4786411"/>
                  <a:gd name="connsiteX5" fmla="*/ 2160690 w 2568782"/>
                  <a:gd name="connsiteY5" fmla="*/ 4743545 h 4786411"/>
                  <a:gd name="connsiteX6" fmla="*/ 164828 w 2568782"/>
                  <a:gd name="connsiteY6" fmla="*/ 3298520 h 4786411"/>
                  <a:gd name="connsiteX7" fmla="*/ 168331 w 2568782"/>
                  <a:gd name="connsiteY7" fmla="*/ 1382330 h 4786411"/>
                  <a:gd name="connsiteX0" fmla="*/ 168331 w 2568782"/>
                  <a:gd name="connsiteY0" fmla="*/ 1382330 h 4759894"/>
                  <a:gd name="connsiteX1" fmla="*/ 1019574 w 2568782"/>
                  <a:gd name="connsiteY1" fmla="*/ 0 h 4759894"/>
                  <a:gd name="connsiteX2" fmla="*/ 1892075 w 2568782"/>
                  <a:gd name="connsiteY2" fmla="*/ 324721 h 4759894"/>
                  <a:gd name="connsiteX3" fmla="*/ 2533926 w 2568782"/>
                  <a:gd name="connsiteY3" fmla="*/ 1159810 h 4759894"/>
                  <a:gd name="connsiteX4" fmla="*/ 2543622 w 2568782"/>
                  <a:gd name="connsiteY4" fmla="*/ 4326937 h 4759894"/>
                  <a:gd name="connsiteX5" fmla="*/ 2160690 w 2568782"/>
                  <a:gd name="connsiteY5" fmla="*/ 4743545 h 4759894"/>
                  <a:gd name="connsiteX6" fmla="*/ 164828 w 2568782"/>
                  <a:gd name="connsiteY6" fmla="*/ 3298520 h 4759894"/>
                  <a:gd name="connsiteX7" fmla="*/ 168331 w 2568782"/>
                  <a:gd name="connsiteY7" fmla="*/ 1382330 h 4759894"/>
                  <a:gd name="connsiteX0" fmla="*/ 168331 w 2937370"/>
                  <a:gd name="connsiteY0" fmla="*/ 1382330 h 4892070"/>
                  <a:gd name="connsiteX1" fmla="*/ 1019574 w 2937370"/>
                  <a:gd name="connsiteY1" fmla="*/ 0 h 4892070"/>
                  <a:gd name="connsiteX2" fmla="*/ 1892075 w 2937370"/>
                  <a:gd name="connsiteY2" fmla="*/ 324721 h 4892070"/>
                  <a:gd name="connsiteX3" fmla="*/ 2533926 w 2937370"/>
                  <a:gd name="connsiteY3" fmla="*/ 1159810 h 4892070"/>
                  <a:gd name="connsiteX4" fmla="*/ 2931595 w 2937370"/>
                  <a:gd name="connsiteY4" fmla="*/ 4440082 h 4892070"/>
                  <a:gd name="connsiteX5" fmla="*/ 2160690 w 2937370"/>
                  <a:gd name="connsiteY5" fmla="*/ 4743545 h 4892070"/>
                  <a:gd name="connsiteX6" fmla="*/ 164828 w 2937370"/>
                  <a:gd name="connsiteY6" fmla="*/ 3298520 h 4892070"/>
                  <a:gd name="connsiteX7" fmla="*/ 168331 w 2937370"/>
                  <a:gd name="connsiteY7" fmla="*/ 1382330 h 4892070"/>
                  <a:gd name="connsiteX0" fmla="*/ 168331 w 2581954"/>
                  <a:gd name="connsiteY0" fmla="*/ 1382330 h 4846140"/>
                  <a:gd name="connsiteX1" fmla="*/ 1019574 w 2581954"/>
                  <a:gd name="connsiteY1" fmla="*/ 0 h 4846140"/>
                  <a:gd name="connsiteX2" fmla="*/ 1892075 w 2581954"/>
                  <a:gd name="connsiteY2" fmla="*/ 324721 h 4846140"/>
                  <a:gd name="connsiteX3" fmla="*/ 2533926 w 2581954"/>
                  <a:gd name="connsiteY3" fmla="*/ 1159810 h 4846140"/>
                  <a:gd name="connsiteX4" fmla="*/ 2559876 w 2581954"/>
                  <a:gd name="connsiteY4" fmla="*/ 4330313 h 4846140"/>
                  <a:gd name="connsiteX5" fmla="*/ 2160690 w 2581954"/>
                  <a:gd name="connsiteY5" fmla="*/ 4743545 h 4846140"/>
                  <a:gd name="connsiteX6" fmla="*/ 164828 w 2581954"/>
                  <a:gd name="connsiteY6" fmla="*/ 3298520 h 4846140"/>
                  <a:gd name="connsiteX7" fmla="*/ 168331 w 2581954"/>
                  <a:gd name="connsiteY7" fmla="*/ 1382330 h 4846140"/>
                  <a:gd name="connsiteX0" fmla="*/ 168331 w 2562828"/>
                  <a:gd name="connsiteY0" fmla="*/ 1382330 h 4775596"/>
                  <a:gd name="connsiteX1" fmla="*/ 1019574 w 2562828"/>
                  <a:gd name="connsiteY1" fmla="*/ 0 h 4775596"/>
                  <a:gd name="connsiteX2" fmla="*/ 1892075 w 2562828"/>
                  <a:gd name="connsiteY2" fmla="*/ 324721 h 4775596"/>
                  <a:gd name="connsiteX3" fmla="*/ 2533926 w 2562828"/>
                  <a:gd name="connsiteY3" fmla="*/ 1159810 h 4775596"/>
                  <a:gd name="connsiteX4" fmla="*/ 2559876 w 2562828"/>
                  <a:gd name="connsiteY4" fmla="*/ 4330313 h 4775596"/>
                  <a:gd name="connsiteX5" fmla="*/ 2160690 w 2562828"/>
                  <a:gd name="connsiteY5" fmla="*/ 4743545 h 4775596"/>
                  <a:gd name="connsiteX6" fmla="*/ 164828 w 2562828"/>
                  <a:gd name="connsiteY6" fmla="*/ 3298520 h 4775596"/>
                  <a:gd name="connsiteX7" fmla="*/ 168331 w 2562828"/>
                  <a:gd name="connsiteY7" fmla="*/ 1382330 h 4775596"/>
                  <a:gd name="connsiteX0" fmla="*/ 168331 w 2562828"/>
                  <a:gd name="connsiteY0" fmla="*/ 1382330 h 4743557"/>
                  <a:gd name="connsiteX1" fmla="*/ 1019574 w 2562828"/>
                  <a:gd name="connsiteY1" fmla="*/ 0 h 4743557"/>
                  <a:gd name="connsiteX2" fmla="*/ 1892075 w 2562828"/>
                  <a:gd name="connsiteY2" fmla="*/ 324721 h 4743557"/>
                  <a:gd name="connsiteX3" fmla="*/ 2533926 w 2562828"/>
                  <a:gd name="connsiteY3" fmla="*/ 1159810 h 4743557"/>
                  <a:gd name="connsiteX4" fmla="*/ 2559876 w 2562828"/>
                  <a:gd name="connsiteY4" fmla="*/ 4330313 h 4743557"/>
                  <a:gd name="connsiteX5" fmla="*/ 2160690 w 2562828"/>
                  <a:gd name="connsiteY5" fmla="*/ 4743545 h 4743557"/>
                  <a:gd name="connsiteX6" fmla="*/ 164828 w 2562828"/>
                  <a:gd name="connsiteY6" fmla="*/ 3298520 h 4743557"/>
                  <a:gd name="connsiteX7" fmla="*/ 168331 w 2562828"/>
                  <a:gd name="connsiteY7" fmla="*/ 1382330 h 4743557"/>
                  <a:gd name="connsiteX0" fmla="*/ 31302 w 2425799"/>
                  <a:gd name="connsiteY0" fmla="*/ 1382330 h 4743552"/>
                  <a:gd name="connsiteX1" fmla="*/ 882545 w 2425799"/>
                  <a:gd name="connsiteY1" fmla="*/ 0 h 4743552"/>
                  <a:gd name="connsiteX2" fmla="*/ 1755046 w 2425799"/>
                  <a:gd name="connsiteY2" fmla="*/ 324721 h 4743552"/>
                  <a:gd name="connsiteX3" fmla="*/ 2396897 w 2425799"/>
                  <a:gd name="connsiteY3" fmla="*/ 1159810 h 4743552"/>
                  <a:gd name="connsiteX4" fmla="*/ 2422847 w 2425799"/>
                  <a:gd name="connsiteY4" fmla="*/ 4330313 h 4743552"/>
                  <a:gd name="connsiteX5" fmla="*/ 2023661 w 2425799"/>
                  <a:gd name="connsiteY5" fmla="*/ 4743545 h 4743552"/>
                  <a:gd name="connsiteX6" fmla="*/ 27799 w 2425799"/>
                  <a:gd name="connsiteY6" fmla="*/ 3298520 h 4743552"/>
                  <a:gd name="connsiteX7" fmla="*/ 31302 w 2425799"/>
                  <a:gd name="connsiteY7" fmla="*/ 1382330 h 4743552"/>
                  <a:gd name="connsiteX0" fmla="*/ 31302 w 2458715"/>
                  <a:gd name="connsiteY0" fmla="*/ 1382330 h 4770642"/>
                  <a:gd name="connsiteX1" fmla="*/ 882545 w 2458715"/>
                  <a:gd name="connsiteY1" fmla="*/ 0 h 4770642"/>
                  <a:gd name="connsiteX2" fmla="*/ 1755046 w 2458715"/>
                  <a:gd name="connsiteY2" fmla="*/ 324721 h 4770642"/>
                  <a:gd name="connsiteX3" fmla="*/ 2440292 w 2458715"/>
                  <a:gd name="connsiteY3" fmla="*/ 1115568 h 4770642"/>
                  <a:gd name="connsiteX4" fmla="*/ 2422847 w 2458715"/>
                  <a:gd name="connsiteY4" fmla="*/ 4330313 h 4770642"/>
                  <a:gd name="connsiteX5" fmla="*/ 2023661 w 2458715"/>
                  <a:gd name="connsiteY5" fmla="*/ 4743545 h 4770642"/>
                  <a:gd name="connsiteX6" fmla="*/ 27799 w 2458715"/>
                  <a:gd name="connsiteY6" fmla="*/ 3298520 h 4770642"/>
                  <a:gd name="connsiteX7" fmla="*/ 31302 w 2458715"/>
                  <a:gd name="connsiteY7" fmla="*/ 1382330 h 4770642"/>
                  <a:gd name="connsiteX0" fmla="*/ 31302 w 2459917"/>
                  <a:gd name="connsiteY0" fmla="*/ 1382330 h 4770642"/>
                  <a:gd name="connsiteX1" fmla="*/ 882545 w 2459917"/>
                  <a:gd name="connsiteY1" fmla="*/ 0 h 4770642"/>
                  <a:gd name="connsiteX2" fmla="*/ 1755046 w 2459917"/>
                  <a:gd name="connsiteY2" fmla="*/ 324721 h 4770642"/>
                  <a:gd name="connsiteX3" fmla="*/ 2440292 w 2459917"/>
                  <a:gd name="connsiteY3" fmla="*/ 1115568 h 4770642"/>
                  <a:gd name="connsiteX4" fmla="*/ 2422847 w 2459917"/>
                  <a:gd name="connsiteY4" fmla="*/ 4330313 h 4770642"/>
                  <a:gd name="connsiteX5" fmla="*/ 2023661 w 2459917"/>
                  <a:gd name="connsiteY5" fmla="*/ 4743545 h 4770642"/>
                  <a:gd name="connsiteX6" fmla="*/ 27799 w 2459917"/>
                  <a:gd name="connsiteY6" fmla="*/ 3298520 h 4770642"/>
                  <a:gd name="connsiteX7" fmla="*/ 31302 w 2459917"/>
                  <a:gd name="connsiteY7" fmla="*/ 1382330 h 4770642"/>
                  <a:gd name="connsiteX0" fmla="*/ 31302 w 2492257"/>
                  <a:gd name="connsiteY0" fmla="*/ 1382330 h 4770642"/>
                  <a:gd name="connsiteX1" fmla="*/ 882545 w 2492257"/>
                  <a:gd name="connsiteY1" fmla="*/ 0 h 4770642"/>
                  <a:gd name="connsiteX2" fmla="*/ 1894874 w 2492257"/>
                  <a:gd name="connsiteY2" fmla="*/ 182165 h 4770642"/>
                  <a:gd name="connsiteX3" fmla="*/ 2440292 w 2492257"/>
                  <a:gd name="connsiteY3" fmla="*/ 1115568 h 4770642"/>
                  <a:gd name="connsiteX4" fmla="*/ 2422847 w 2492257"/>
                  <a:gd name="connsiteY4" fmla="*/ 4330313 h 4770642"/>
                  <a:gd name="connsiteX5" fmla="*/ 2023661 w 2492257"/>
                  <a:gd name="connsiteY5" fmla="*/ 4743545 h 4770642"/>
                  <a:gd name="connsiteX6" fmla="*/ 27799 w 2492257"/>
                  <a:gd name="connsiteY6" fmla="*/ 3298520 h 4770642"/>
                  <a:gd name="connsiteX7" fmla="*/ 31302 w 2492257"/>
                  <a:gd name="connsiteY7" fmla="*/ 1382330 h 4770642"/>
                  <a:gd name="connsiteX0" fmla="*/ 31302 w 2492257"/>
                  <a:gd name="connsiteY0" fmla="*/ 1382330 h 4770642"/>
                  <a:gd name="connsiteX1" fmla="*/ 882545 w 2492257"/>
                  <a:gd name="connsiteY1" fmla="*/ 0 h 4770642"/>
                  <a:gd name="connsiteX2" fmla="*/ 1894874 w 2492257"/>
                  <a:gd name="connsiteY2" fmla="*/ 182165 h 4770642"/>
                  <a:gd name="connsiteX3" fmla="*/ 2440292 w 2492257"/>
                  <a:gd name="connsiteY3" fmla="*/ 1115568 h 4770642"/>
                  <a:gd name="connsiteX4" fmla="*/ 2422847 w 2492257"/>
                  <a:gd name="connsiteY4" fmla="*/ 4330313 h 4770642"/>
                  <a:gd name="connsiteX5" fmla="*/ 2023661 w 2492257"/>
                  <a:gd name="connsiteY5" fmla="*/ 4743545 h 4770642"/>
                  <a:gd name="connsiteX6" fmla="*/ 27799 w 2492257"/>
                  <a:gd name="connsiteY6" fmla="*/ 3298520 h 4770642"/>
                  <a:gd name="connsiteX7" fmla="*/ 31302 w 2492257"/>
                  <a:gd name="connsiteY7" fmla="*/ 1382330 h 4770642"/>
                  <a:gd name="connsiteX0" fmla="*/ 31302 w 2492257"/>
                  <a:gd name="connsiteY0" fmla="*/ 1384402 h 4772714"/>
                  <a:gd name="connsiteX1" fmla="*/ 882545 w 2492257"/>
                  <a:gd name="connsiteY1" fmla="*/ 2072 h 4772714"/>
                  <a:gd name="connsiteX2" fmla="*/ 1894874 w 2492257"/>
                  <a:gd name="connsiteY2" fmla="*/ 184237 h 4772714"/>
                  <a:gd name="connsiteX3" fmla="*/ 2440292 w 2492257"/>
                  <a:gd name="connsiteY3" fmla="*/ 1117640 h 4772714"/>
                  <a:gd name="connsiteX4" fmla="*/ 2422847 w 2492257"/>
                  <a:gd name="connsiteY4" fmla="*/ 4332385 h 4772714"/>
                  <a:gd name="connsiteX5" fmla="*/ 2023661 w 2492257"/>
                  <a:gd name="connsiteY5" fmla="*/ 4745617 h 4772714"/>
                  <a:gd name="connsiteX6" fmla="*/ 27799 w 2492257"/>
                  <a:gd name="connsiteY6" fmla="*/ 3300592 h 4772714"/>
                  <a:gd name="connsiteX7" fmla="*/ 31302 w 2492257"/>
                  <a:gd name="connsiteY7" fmla="*/ 1384402 h 4772714"/>
                  <a:gd name="connsiteX0" fmla="*/ 31302 w 2492257"/>
                  <a:gd name="connsiteY0" fmla="*/ 1384713 h 4773025"/>
                  <a:gd name="connsiteX1" fmla="*/ 882545 w 2492257"/>
                  <a:gd name="connsiteY1" fmla="*/ 2383 h 4773025"/>
                  <a:gd name="connsiteX2" fmla="*/ 1894874 w 2492257"/>
                  <a:gd name="connsiteY2" fmla="*/ 184548 h 4773025"/>
                  <a:gd name="connsiteX3" fmla="*/ 2440292 w 2492257"/>
                  <a:gd name="connsiteY3" fmla="*/ 1117951 h 4773025"/>
                  <a:gd name="connsiteX4" fmla="*/ 2422847 w 2492257"/>
                  <a:gd name="connsiteY4" fmla="*/ 4332696 h 4773025"/>
                  <a:gd name="connsiteX5" fmla="*/ 2023661 w 2492257"/>
                  <a:gd name="connsiteY5" fmla="*/ 4745928 h 4773025"/>
                  <a:gd name="connsiteX6" fmla="*/ 27799 w 2492257"/>
                  <a:gd name="connsiteY6" fmla="*/ 3300903 h 4773025"/>
                  <a:gd name="connsiteX7" fmla="*/ 31302 w 2492257"/>
                  <a:gd name="connsiteY7" fmla="*/ 1384713 h 4773025"/>
                  <a:gd name="connsiteX0" fmla="*/ 31302 w 2492257"/>
                  <a:gd name="connsiteY0" fmla="*/ 1384713 h 4773025"/>
                  <a:gd name="connsiteX1" fmla="*/ 882545 w 2492257"/>
                  <a:gd name="connsiteY1" fmla="*/ 2383 h 4773025"/>
                  <a:gd name="connsiteX2" fmla="*/ 1894874 w 2492257"/>
                  <a:gd name="connsiteY2" fmla="*/ 184548 h 4773025"/>
                  <a:gd name="connsiteX3" fmla="*/ 2440292 w 2492257"/>
                  <a:gd name="connsiteY3" fmla="*/ 1117951 h 4773025"/>
                  <a:gd name="connsiteX4" fmla="*/ 2422847 w 2492257"/>
                  <a:gd name="connsiteY4" fmla="*/ 4332696 h 4773025"/>
                  <a:gd name="connsiteX5" fmla="*/ 2023661 w 2492257"/>
                  <a:gd name="connsiteY5" fmla="*/ 4745928 h 4773025"/>
                  <a:gd name="connsiteX6" fmla="*/ 27799 w 2492257"/>
                  <a:gd name="connsiteY6" fmla="*/ 3300903 h 4773025"/>
                  <a:gd name="connsiteX7" fmla="*/ 31302 w 2492257"/>
                  <a:gd name="connsiteY7" fmla="*/ 1384713 h 4773025"/>
                  <a:gd name="connsiteX0" fmla="*/ 31302 w 2460595"/>
                  <a:gd name="connsiteY0" fmla="*/ 1384713 h 4773025"/>
                  <a:gd name="connsiteX1" fmla="*/ 882545 w 2460595"/>
                  <a:gd name="connsiteY1" fmla="*/ 2383 h 4773025"/>
                  <a:gd name="connsiteX2" fmla="*/ 1894874 w 2460595"/>
                  <a:gd name="connsiteY2" fmla="*/ 184548 h 4773025"/>
                  <a:gd name="connsiteX3" fmla="*/ 2440292 w 2460595"/>
                  <a:gd name="connsiteY3" fmla="*/ 1117951 h 4773025"/>
                  <a:gd name="connsiteX4" fmla="*/ 2422847 w 2460595"/>
                  <a:gd name="connsiteY4" fmla="*/ 4332696 h 4773025"/>
                  <a:gd name="connsiteX5" fmla="*/ 2023661 w 2460595"/>
                  <a:gd name="connsiteY5" fmla="*/ 4745928 h 4773025"/>
                  <a:gd name="connsiteX6" fmla="*/ 27799 w 2460595"/>
                  <a:gd name="connsiteY6" fmla="*/ 3300903 h 4773025"/>
                  <a:gd name="connsiteX7" fmla="*/ 31302 w 2460595"/>
                  <a:gd name="connsiteY7" fmla="*/ 1384713 h 4773025"/>
                  <a:gd name="connsiteX0" fmla="*/ 31302 w 2441572"/>
                  <a:gd name="connsiteY0" fmla="*/ 1384713 h 4745935"/>
                  <a:gd name="connsiteX1" fmla="*/ 882545 w 2441572"/>
                  <a:gd name="connsiteY1" fmla="*/ 2383 h 4745935"/>
                  <a:gd name="connsiteX2" fmla="*/ 1894874 w 2441572"/>
                  <a:gd name="connsiteY2" fmla="*/ 184548 h 4745935"/>
                  <a:gd name="connsiteX3" fmla="*/ 2440292 w 2441572"/>
                  <a:gd name="connsiteY3" fmla="*/ 1117951 h 4745935"/>
                  <a:gd name="connsiteX4" fmla="*/ 2422847 w 2441572"/>
                  <a:gd name="connsiteY4" fmla="*/ 4332696 h 4745935"/>
                  <a:gd name="connsiteX5" fmla="*/ 2023661 w 2441572"/>
                  <a:gd name="connsiteY5" fmla="*/ 4745928 h 4745935"/>
                  <a:gd name="connsiteX6" fmla="*/ 27799 w 2441572"/>
                  <a:gd name="connsiteY6" fmla="*/ 3300903 h 4745935"/>
                  <a:gd name="connsiteX7" fmla="*/ 31302 w 2441572"/>
                  <a:gd name="connsiteY7" fmla="*/ 1384713 h 4745935"/>
                  <a:gd name="connsiteX0" fmla="*/ 26244 w 2436514"/>
                  <a:gd name="connsiteY0" fmla="*/ 1384713 h 4745935"/>
                  <a:gd name="connsiteX1" fmla="*/ 877487 w 2436514"/>
                  <a:gd name="connsiteY1" fmla="*/ 2383 h 4745935"/>
                  <a:gd name="connsiteX2" fmla="*/ 1889816 w 2436514"/>
                  <a:gd name="connsiteY2" fmla="*/ 184548 h 4745935"/>
                  <a:gd name="connsiteX3" fmla="*/ 2435234 w 2436514"/>
                  <a:gd name="connsiteY3" fmla="*/ 1117951 h 4745935"/>
                  <a:gd name="connsiteX4" fmla="*/ 2417789 w 2436514"/>
                  <a:gd name="connsiteY4" fmla="*/ 4332696 h 4745935"/>
                  <a:gd name="connsiteX5" fmla="*/ 2018603 w 2436514"/>
                  <a:gd name="connsiteY5" fmla="*/ 4745928 h 4745935"/>
                  <a:gd name="connsiteX6" fmla="*/ 22741 w 2436514"/>
                  <a:gd name="connsiteY6" fmla="*/ 3300903 h 4745935"/>
                  <a:gd name="connsiteX7" fmla="*/ 26244 w 2436514"/>
                  <a:gd name="connsiteY7" fmla="*/ 1384713 h 4745935"/>
                  <a:gd name="connsiteX0" fmla="*/ 13176 w 2423446"/>
                  <a:gd name="connsiteY0" fmla="*/ 1384713 h 4745935"/>
                  <a:gd name="connsiteX1" fmla="*/ 864419 w 2423446"/>
                  <a:gd name="connsiteY1" fmla="*/ 2383 h 4745935"/>
                  <a:gd name="connsiteX2" fmla="*/ 1876748 w 2423446"/>
                  <a:gd name="connsiteY2" fmla="*/ 184548 h 4745935"/>
                  <a:gd name="connsiteX3" fmla="*/ 2422166 w 2423446"/>
                  <a:gd name="connsiteY3" fmla="*/ 1117951 h 4745935"/>
                  <a:gd name="connsiteX4" fmla="*/ 2404721 w 2423446"/>
                  <a:gd name="connsiteY4" fmla="*/ 4332696 h 4745935"/>
                  <a:gd name="connsiteX5" fmla="*/ 2005535 w 2423446"/>
                  <a:gd name="connsiteY5" fmla="*/ 4745928 h 4745935"/>
                  <a:gd name="connsiteX6" fmla="*/ 9673 w 2423446"/>
                  <a:gd name="connsiteY6" fmla="*/ 3300903 h 4745935"/>
                  <a:gd name="connsiteX7" fmla="*/ 13176 w 2423446"/>
                  <a:gd name="connsiteY7" fmla="*/ 1384713 h 4745935"/>
                  <a:gd name="connsiteX0" fmla="*/ 3592 w 2413862"/>
                  <a:gd name="connsiteY0" fmla="*/ 1384713 h 4745935"/>
                  <a:gd name="connsiteX1" fmla="*/ 854835 w 2413862"/>
                  <a:gd name="connsiteY1" fmla="*/ 2383 h 4745935"/>
                  <a:gd name="connsiteX2" fmla="*/ 1867164 w 2413862"/>
                  <a:gd name="connsiteY2" fmla="*/ 184548 h 4745935"/>
                  <a:gd name="connsiteX3" fmla="*/ 2412582 w 2413862"/>
                  <a:gd name="connsiteY3" fmla="*/ 1117951 h 4745935"/>
                  <a:gd name="connsiteX4" fmla="*/ 2395137 w 2413862"/>
                  <a:gd name="connsiteY4" fmla="*/ 4332696 h 4745935"/>
                  <a:gd name="connsiteX5" fmla="*/ 1995951 w 2413862"/>
                  <a:gd name="connsiteY5" fmla="*/ 4745928 h 4745935"/>
                  <a:gd name="connsiteX6" fmla="*/ 89 w 2413862"/>
                  <a:gd name="connsiteY6" fmla="*/ 3300903 h 4745935"/>
                  <a:gd name="connsiteX7" fmla="*/ 3592 w 2413862"/>
                  <a:gd name="connsiteY7" fmla="*/ 1384713 h 4745935"/>
                  <a:gd name="connsiteX0" fmla="*/ 17121 w 2427391"/>
                  <a:gd name="connsiteY0" fmla="*/ 1384713 h 4745935"/>
                  <a:gd name="connsiteX1" fmla="*/ 868364 w 2427391"/>
                  <a:gd name="connsiteY1" fmla="*/ 2383 h 4745935"/>
                  <a:gd name="connsiteX2" fmla="*/ 1880693 w 2427391"/>
                  <a:gd name="connsiteY2" fmla="*/ 184548 h 4745935"/>
                  <a:gd name="connsiteX3" fmla="*/ 2426111 w 2427391"/>
                  <a:gd name="connsiteY3" fmla="*/ 1117951 h 4745935"/>
                  <a:gd name="connsiteX4" fmla="*/ 2408666 w 2427391"/>
                  <a:gd name="connsiteY4" fmla="*/ 4332696 h 4745935"/>
                  <a:gd name="connsiteX5" fmla="*/ 2009480 w 2427391"/>
                  <a:gd name="connsiteY5" fmla="*/ 4745928 h 4745935"/>
                  <a:gd name="connsiteX6" fmla="*/ 13618 w 2427391"/>
                  <a:gd name="connsiteY6" fmla="*/ 3300903 h 4745935"/>
                  <a:gd name="connsiteX7" fmla="*/ 17121 w 2427391"/>
                  <a:gd name="connsiteY7" fmla="*/ 1384713 h 474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7391" h="4745935">
                    <a:moveTo>
                      <a:pt x="17121" y="1384713"/>
                    </a:moveTo>
                    <a:cubicBezTo>
                      <a:pt x="60840" y="975877"/>
                      <a:pt x="44984" y="265252"/>
                      <a:pt x="868364" y="2383"/>
                    </a:cubicBezTo>
                    <a:cubicBezTo>
                      <a:pt x="1510865" y="-18498"/>
                      <a:pt x="1710966" y="102452"/>
                      <a:pt x="1880693" y="184548"/>
                    </a:cubicBezTo>
                    <a:cubicBezTo>
                      <a:pt x="2117309" y="369982"/>
                      <a:pt x="2420682" y="671568"/>
                      <a:pt x="2426111" y="1117951"/>
                    </a:cubicBezTo>
                    <a:cubicBezTo>
                      <a:pt x="2431540" y="1564334"/>
                      <a:pt x="2418558" y="4307406"/>
                      <a:pt x="2408666" y="4332696"/>
                    </a:cubicBezTo>
                    <a:cubicBezTo>
                      <a:pt x="2398774" y="4357986"/>
                      <a:pt x="2003881" y="4742083"/>
                      <a:pt x="2009480" y="4745928"/>
                    </a:cubicBezTo>
                    <a:cubicBezTo>
                      <a:pt x="2015079" y="4749773"/>
                      <a:pt x="-1835" y="3297764"/>
                      <a:pt x="13618" y="3300903"/>
                    </a:cubicBezTo>
                    <a:cubicBezTo>
                      <a:pt x="29071" y="3304042"/>
                      <a:pt x="-26598" y="1793549"/>
                      <a:pt x="17121" y="138471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2" name="Picture 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51898" y="2293950"/>
                <a:ext cx="2056206" cy="2597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文字方塊 72"/>
            <p:cNvSpPr txBox="1"/>
            <p:nvPr/>
          </p:nvSpPr>
          <p:spPr>
            <a:xfrm>
              <a:off x="1549968" y="4941168"/>
              <a:ext cx="583829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國</a:t>
              </a:r>
              <a:r>
                <a:rPr lang="zh-TW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內</a:t>
              </a:r>
              <a:r>
                <a:rPr lang="zh-TW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資訊公司收費</a:t>
              </a:r>
              <a:r>
                <a:rPr lang="zh-TW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</a:t>
              </a:r>
            </a:p>
          </p:txBody>
        </p:sp>
      </p:grpSp>
      <p:sp>
        <p:nvSpPr>
          <p:cNvPr id="94" name="矩形 93"/>
          <p:cNvSpPr/>
          <p:nvPr/>
        </p:nvSpPr>
        <p:spPr bwMode="auto">
          <a:xfrm>
            <a:off x="1544013" y="2045008"/>
            <a:ext cx="69359" cy="3697066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2" name="手繪多邊形 11"/>
          <p:cNvSpPr/>
          <p:nvPr/>
        </p:nvSpPr>
        <p:spPr bwMode="auto">
          <a:xfrm>
            <a:off x="2882900" y="3257550"/>
            <a:ext cx="2012950" cy="1454150"/>
          </a:xfrm>
          <a:custGeom>
            <a:avLst/>
            <a:gdLst>
              <a:gd name="connsiteX0" fmla="*/ 0 w 2012950"/>
              <a:gd name="connsiteY0" fmla="*/ 0 h 1454150"/>
              <a:gd name="connsiteX1" fmla="*/ 0 w 2012950"/>
              <a:gd name="connsiteY1" fmla="*/ 0 h 1454150"/>
              <a:gd name="connsiteX2" fmla="*/ 279400 w 2012950"/>
              <a:gd name="connsiteY2" fmla="*/ 152400 h 1454150"/>
              <a:gd name="connsiteX3" fmla="*/ 1492250 w 2012950"/>
              <a:gd name="connsiteY3" fmla="*/ 1060450 h 1454150"/>
              <a:gd name="connsiteX4" fmla="*/ 1593850 w 2012950"/>
              <a:gd name="connsiteY4" fmla="*/ 1130300 h 1454150"/>
              <a:gd name="connsiteX5" fmla="*/ 1720850 w 2012950"/>
              <a:gd name="connsiteY5" fmla="*/ 1225550 h 1454150"/>
              <a:gd name="connsiteX6" fmla="*/ 1758950 w 2012950"/>
              <a:gd name="connsiteY6" fmla="*/ 1257300 h 1454150"/>
              <a:gd name="connsiteX7" fmla="*/ 1784350 w 2012950"/>
              <a:gd name="connsiteY7" fmla="*/ 1276350 h 1454150"/>
              <a:gd name="connsiteX8" fmla="*/ 1822450 w 2012950"/>
              <a:gd name="connsiteY8" fmla="*/ 1314450 h 1454150"/>
              <a:gd name="connsiteX9" fmla="*/ 1841500 w 2012950"/>
              <a:gd name="connsiteY9" fmla="*/ 1346200 h 1454150"/>
              <a:gd name="connsiteX10" fmla="*/ 1943100 w 2012950"/>
              <a:gd name="connsiteY10" fmla="*/ 1409700 h 1454150"/>
              <a:gd name="connsiteX11" fmla="*/ 1962150 w 2012950"/>
              <a:gd name="connsiteY11" fmla="*/ 1416050 h 1454150"/>
              <a:gd name="connsiteX12" fmla="*/ 1993900 w 2012950"/>
              <a:gd name="connsiteY12" fmla="*/ 1441450 h 1454150"/>
              <a:gd name="connsiteX13" fmla="*/ 2012950 w 2012950"/>
              <a:gd name="connsiteY13" fmla="*/ 1454150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2950" h="1454150">
                <a:moveTo>
                  <a:pt x="0" y="0"/>
                </a:moveTo>
                <a:lnTo>
                  <a:pt x="0" y="0"/>
                </a:lnTo>
                <a:cubicBezTo>
                  <a:pt x="172840" y="23045"/>
                  <a:pt x="66800" y="-7050"/>
                  <a:pt x="279400" y="152400"/>
                </a:cubicBezTo>
                <a:lnTo>
                  <a:pt x="1492250" y="1060450"/>
                </a:lnTo>
                <a:cubicBezTo>
                  <a:pt x="1525224" y="1084981"/>
                  <a:pt x="1560240" y="1106648"/>
                  <a:pt x="1593850" y="1130300"/>
                </a:cubicBezTo>
                <a:cubicBezTo>
                  <a:pt x="1639356" y="1162322"/>
                  <a:pt x="1677743" y="1191065"/>
                  <a:pt x="1720850" y="1225550"/>
                </a:cubicBezTo>
                <a:cubicBezTo>
                  <a:pt x="1733759" y="1235877"/>
                  <a:pt x="1745725" y="1247381"/>
                  <a:pt x="1758950" y="1257300"/>
                </a:cubicBezTo>
                <a:cubicBezTo>
                  <a:pt x="1767417" y="1263650"/>
                  <a:pt x="1776866" y="1268866"/>
                  <a:pt x="1784350" y="1276350"/>
                </a:cubicBezTo>
                <a:cubicBezTo>
                  <a:pt x="1831608" y="1323608"/>
                  <a:pt x="1777555" y="1284520"/>
                  <a:pt x="1822450" y="1314450"/>
                </a:cubicBezTo>
                <a:cubicBezTo>
                  <a:pt x="1828800" y="1325033"/>
                  <a:pt x="1832173" y="1338117"/>
                  <a:pt x="1841500" y="1346200"/>
                </a:cubicBezTo>
                <a:cubicBezTo>
                  <a:pt x="1859482" y="1361784"/>
                  <a:pt x="1910891" y="1395896"/>
                  <a:pt x="1943100" y="1409700"/>
                </a:cubicBezTo>
                <a:cubicBezTo>
                  <a:pt x="1949252" y="1412337"/>
                  <a:pt x="1955800" y="1413933"/>
                  <a:pt x="1962150" y="1416050"/>
                </a:cubicBezTo>
                <a:cubicBezTo>
                  <a:pt x="1972733" y="1424517"/>
                  <a:pt x="1983057" y="1433318"/>
                  <a:pt x="1993900" y="1441450"/>
                </a:cubicBezTo>
                <a:cubicBezTo>
                  <a:pt x="2000005" y="1446029"/>
                  <a:pt x="1758950" y="1452033"/>
                  <a:pt x="2012950" y="145415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66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395536" y="825176"/>
            <a:ext cx="8352928" cy="6276232"/>
            <a:chOff x="395536" y="969192"/>
            <a:chExt cx="8352928" cy="6276232"/>
          </a:xfrm>
        </p:grpSpPr>
        <p:pic>
          <p:nvPicPr>
            <p:cNvPr id="1028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69192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D:\00.素材\02.圖庫\影像\240387-130G20R01279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38"/>
            <a:stretch/>
          </p:blipFill>
          <p:spPr bwMode="auto">
            <a:xfrm>
              <a:off x="1403648" y="1412776"/>
              <a:ext cx="6368687" cy="4752527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標題 20"/>
          <p:cNvSpPr>
            <a:spLocks noGrp="1"/>
          </p:cNvSpPr>
          <p:nvPr>
            <p:ph type="title"/>
          </p:nvPr>
        </p:nvSpPr>
        <p:spPr>
          <a:xfrm>
            <a:off x="1331640" y="-27384"/>
            <a:ext cx="6440695" cy="86409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FF9900"/>
                </a:solidFill>
              </a:rPr>
              <a:t>資訊收費管理系統</a:t>
            </a:r>
            <a:endParaRPr lang="zh-TW" altLang="en-US" dirty="0">
              <a:solidFill>
                <a:srgbClr val="FF99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grpSp>
        <p:nvGrpSpPr>
          <p:cNvPr id="22" name="群組 21"/>
          <p:cNvGrpSpPr/>
          <p:nvPr/>
        </p:nvGrpSpPr>
        <p:grpSpPr>
          <a:xfrm>
            <a:off x="2937908" y="2204864"/>
            <a:ext cx="3254272" cy="3340864"/>
            <a:chOff x="2937908" y="2308848"/>
            <a:chExt cx="3254272" cy="3340864"/>
          </a:xfrm>
        </p:grpSpPr>
        <p:sp>
          <p:nvSpPr>
            <p:cNvPr id="27" name="矩形 26"/>
            <p:cNvSpPr/>
            <p:nvPr/>
          </p:nvSpPr>
          <p:spPr bwMode="auto">
            <a:xfrm>
              <a:off x="2937908" y="2308848"/>
              <a:ext cx="3254272" cy="334086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17928" y="2409352"/>
              <a:ext cx="2894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800" b="1" spc="-15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800" b="1" spc="-1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3203848" y="3212976"/>
              <a:ext cx="2749997" cy="434602"/>
              <a:chOff x="3215003" y="3068960"/>
              <a:chExt cx="2749997" cy="434602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3215003" y="3068960"/>
                <a:ext cx="2749997" cy="434602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 w="19050">
                <a:solidFill>
                  <a:srgbClr val="989898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37" name="文字方塊 11"/>
              <p:cNvSpPr txBox="1"/>
              <p:nvPr/>
            </p:nvSpPr>
            <p:spPr>
              <a:xfrm>
                <a:off x="3779912" y="3140968"/>
                <a:ext cx="10743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500" dirty="0">
                    <a:solidFill>
                      <a:srgbClr val="989898"/>
                    </a:solidFill>
                    <a:latin typeface="+mj-lt"/>
                  </a:rPr>
                  <a:t>Username</a:t>
                </a:r>
                <a:endParaRPr lang="zh-TW" altLang="en-US" sz="1500" dirty="0">
                  <a:solidFill>
                    <a:srgbClr val="989898"/>
                  </a:solidFill>
                  <a:latin typeface="+mj-lt"/>
                </a:endParaRPr>
              </a:p>
            </p:txBody>
          </p:sp>
          <p:pic>
            <p:nvPicPr>
              <p:cNvPr id="38" name="Picture 7" descr="D:\04.任務\20160118_證交所-資訊收費管理系統(會議3)\img\icon-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9192" y="3167819"/>
                <a:ext cx="378712" cy="26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群組 18"/>
            <p:cNvGrpSpPr/>
            <p:nvPr/>
          </p:nvGrpSpPr>
          <p:grpSpPr>
            <a:xfrm>
              <a:off x="3190155" y="3933056"/>
              <a:ext cx="2749997" cy="384044"/>
              <a:chOff x="3190155" y="4041532"/>
              <a:chExt cx="2749997" cy="384044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3190155" y="4041532"/>
                <a:ext cx="2749997" cy="384044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 w="19050">
                <a:solidFill>
                  <a:srgbClr val="989898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34" name="文字方塊 14"/>
              <p:cNvSpPr txBox="1"/>
              <p:nvPr/>
            </p:nvSpPr>
            <p:spPr>
              <a:xfrm>
                <a:off x="3764185" y="4089741"/>
                <a:ext cx="99899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en-US" altLang="zh-TW" sz="1500" dirty="0" err="1">
                    <a:solidFill>
                      <a:srgbClr val="989898"/>
                    </a:solidFill>
                    <a:latin typeface="+mj-lt"/>
                  </a:rPr>
                  <a:t>Passeord</a:t>
                </a:r>
                <a:endParaRPr lang="zh-TW" altLang="en-US" sz="1500" dirty="0">
                  <a:solidFill>
                    <a:srgbClr val="989898"/>
                  </a:solidFill>
                  <a:latin typeface="+mj-lt"/>
                </a:endParaRPr>
              </a:p>
            </p:txBody>
          </p:sp>
          <p:pic>
            <p:nvPicPr>
              <p:cNvPr id="35" name="Picture 8" descr="D:\04.任務\20160118_證交所-資訊收費管理系統(會議3)\img\icon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747" y="4096072"/>
                <a:ext cx="211196" cy="292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矩形 30"/>
            <p:cNvSpPr/>
            <p:nvPr/>
          </p:nvSpPr>
          <p:spPr bwMode="auto">
            <a:xfrm>
              <a:off x="3190155" y="4927078"/>
              <a:ext cx="2749997" cy="434602"/>
            </a:xfrm>
            <a:prstGeom prst="rect">
              <a:avLst/>
            </a:prstGeom>
            <a:gradFill>
              <a:gsLst>
                <a:gs pos="1000">
                  <a:srgbClr val="FF9900"/>
                </a:gs>
                <a:gs pos="80000">
                  <a:srgbClr val="FFC000"/>
                </a:gs>
                <a:gs pos="100000">
                  <a:srgbClr val="FFC000"/>
                </a:gs>
              </a:gsLst>
            </a:gradFill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Login</a:t>
              </a:r>
              <a:endParaRPr lang="zh-TW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pic>
        <p:nvPicPr>
          <p:cNvPr id="41" name="Picture 2" descr="D:\04.任務\20160118_證交所-資訊收費管理系統(會議3)\img\logo_01_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58" y="1255864"/>
            <a:ext cx="2487311" cy="7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88085" y="1351377"/>
            <a:ext cx="238016" cy="3882932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329836" y="1348771"/>
            <a:ext cx="238016" cy="3880429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8269077" y="1352628"/>
            <a:ext cx="238016" cy="3880429"/>
          </a:xfrm>
          <a:prstGeom prst="rect">
            <a:avLst/>
          </a:prstGeom>
          <a:solidFill>
            <a:srgbClr val="FF625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2267743" y="1351547"/>
            <a:ext cx="6181101" cy="3875363"/>
            <a:chOff x="1907703" y="1339704"/>
            <a:chExt cx="6181101" cy="3875363"/>
          </a:xfrm>
        </p:grpSpPr>
        <p:sp>
          <p:nvSpPr>
            <p:cNvPr id="113" name="矩形 112"/>
            <p:cNvSpPr/>
            <p:nvPr/>
          </p:nvSpPr>
          <p:spPr bwMode="auto">
            <a:xfrm>
              <a:off x="1907703" y="1339704"/>
              <a:ext cx="6181101" cy="3875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411760" y="1420589"/>
              <a:ext cx="2556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國內資訊公司收費系統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首 頁</a:t>
              </a:r>
            </a:p>
          </p:txBody>
        </p:sp>
        <p:pic>
          <p:nvPicPr>
            <p:cNvPr id="163" name="Picture 5" descr="D:\04.任務\20160118_證交所-資訊收費管理系統(會議3)\img\icon_02-2國內資訊公司收費系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88" y="1404667"/>
              <a:ext cx="206272" cy="2616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/>
          <p:cNvSpPr/>
          <p:nvPr/>
        </p:nvSpPr>
        <p:spPr bwMode="auto">
          <a:xfrm>
            <a:off x="626014" y="1340769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22365" y="4446835"/>
            <a:ext cx="1800000" cy="774000"/>
          </a:xfrm>
          <a:prstGeom prst="rect">
            <a:avLst/>
          </a:prstGeom>
          <a:solidFill>
            <a:srgbClr val="FFF0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1760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資料分析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45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22366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31760" y="2898835"/>
            <a:ext cx="1790605" cy="774000"/>
          </a:xfrm>
          <a:prstGeom prst="rect">
            <a:avLst/>
          </a:prstGeom>
          <a:solidFill>
            <a:srgbClr val="F5D23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1760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33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26015" y="3672835"/>
            <a:ext cx="1796350" cy="774000"/>
          </a:xfrm>
          <a:prstGeom prst="rect">
            <a:avLst/>
          </a:prstGeom>
          <a:solidFill>
            <a:srgbClr val="F5DC5A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760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84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26014" y="2124835"/>
            <a:ext cx="1796351" cy="774000"/>
          </a:xfrm>
          <a:prstGeom prst="rect">
            <a:avLst/>
          </a:prstGeom>
          <a:solidFill>
            <a:srgbClr val="F5C82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1760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65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12" y="3413157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群組 118"/>
          <p:cNvGrpSpPr/>
          <p:nvPr/>
        </p:nvGrpSpPr>
        <p:grpSpPr>
          <a:xfrm>
            <a:off x="556503" y="549472"/>
            <a:ext cx="8064897" cy="855987"/>
            <a:chOff x="539552" y="548679"/>
            <a:chExt cx="8064897" cy="855987"/>
          </a:xfrm>
        </p:grpSpPr>
        <p:grpSp>
          <p:nvGrpSpPr>
            <p:cNvPr id="120" name="群組 119"/>
            <p:cNvGrpSpPr/>
            <p:nvPr/>
          </p:nvGrpSpPr>
          <p:grpSpPr>
            <a:xfrm>
              <a:off x="5856267" y="548690"/>
              <a:ext cx="917779" cy="795006"/>
              <a:chOff x="5856267" y="548690"/>
              <a:chExt cx="917779" cy="795006"/>
            </a:xfrm>
          </p:grpSpPr>
          <p:sp>
            <p:nvSpPr>
              <p:cNvPr id="159" name="矩形 158"/>
              <p:cNvSpPr/>
              <p:nvPr/>
            </p:nvSpPr>
            <p:spPr bwMode="auto">
              <a:xfrm>
                <a:off x="5856267" y="548690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6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596986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5917523" y="999642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6774046" y="548679"/>
              <a:ext cx="917779" cy="795017"/>
              <a:chOff x="6774046" y="548679"/>
              <a:chExt cx="917779" cy="795017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6774046" y="548679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2" y="688689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字方塊 157"/>
              <p:cNvSpPr txBox="1"/>
              <p:nvPr/>
            </p:nvSpPr>
            <p:spPr>
              <a:xfrm>
                <a:off x="6774046" y="1052736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7689247" y="548691"/>
              <a:ext cx="915202" cy="797576"/>
              <a:chOff x="7689247" y="548691"/>
              <a:chExt cx="915202" cy="797576"/>
            </a:xfrm>
          </p:grpSpPr>
          <p:sp>
            <p:nvSpPr>
              <p:cNvPr id="150" name="圓角化單一角落矩形 149"/>
              <p:cNvSpPr/>
              <p:nvPr/>
            </p:nvSpPr>
            <p:spPr bwMode="auto">
              <a:xfrm>
                <a:off x="7689247" y="548691"/>
                <a:ext cx="915202" cy="797576"/>
              </a:xfrm>
              <a:prstGeom prst="round1Rect">
                <a:avLst>
                  <a:gd name="adj" fmla="val 26299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3" y="688689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7740352" y="1001421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3563888" y="548691"/>
              <a:ext cx="916975" cy="797613"/>
              <a:chOff x="3563888" y="548691"/>
              <a:chExt cx="916975" cy="797613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文字方塊 148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直線接點 125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7" name="群組 126"/>
            <p:cNvGrpSpPr/>
            <p:nvPr/>
          </p:nvGrpSpPr>
          <p:grpSpPr>
            <a:xfrm>
              <a:off x="4475355" y="548679"/>
              <a:ext cx="1392789" cy="855987"/>
              <a:chOff x="4475355" y="548679"/>
              <a:chExt cx="1392789" cy="855987"/>
            </a:xfrm>
          </p:grpSpPr>
          <p:sp>
            <p:nvSpPr>
              <p:cNvPr id="144" name="圓角化單一角落矩形 143"/>
              <p:cNvSpPr/>
              <p:nvPr/>
            </p:nvSpPr>
            <p:spPr bwMode="auto">
              <a:xfrm flipH="1">
                <a:off x="4475355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4943" y="60460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文字方塊 145"/>
              <p:cNvSpPr txBox="1"/>
              <p:nvPr/>
            </p:nvSpPr>
            <p:spPr>
              <a:xfrm>
                <a:off x="4726909" y="100221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2" name="群組 11"/>
          <p:cNvGrpSpPr/>
          <p:nvPr/>
        </p:nvGrpSpPr>
        <p:grpSpPr>
          <a:xfrm>
            <a:off x="2782605" y="1770663"/>
            <a:ext cx="5270528" cy="3242513"/>
            <a:chOff x="2699792" y="1770663"/>
            <a:chExt cx="5270528" cy="3242513"/>
          </a:xfrm>
        </p:grpSpPr>
        <p:grpSp>
          <p:nvGrpSpPr>
            <p:cNvPr id="19" name="群組 18"/>
            <p:cNvGrpSpPr/>
            <p:nvPr/>
          </p:nvGrpSpPr>
          <p:grpSpPr>
            <a:xfrm>
              <a:off x="2699792" y="1773861"/>
              <a:ext cx="2462216" cy="1543125"/>
              <a:chOff x="2980852" y="1700808"/>
              <a:chExt cx="2462216" cy="1543125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2980852" y="1700808"/>
                <a:ext cx="2462216" cy="1543125"/>
                <a:chOff x="2980852" y="1597843"/>
                <a:chExt cx="2462216" cy="1543125"/>
              </a:xfrm>
            </p:grpSpPr>
            <p:sp>
              <p:nvSpPr>
                <p:cNvPr id="14" name="圓角矩形 13"/>
                <p:cNvSpPr/>
                <p:nvPr/>
              </p:nvSpPr>
              <p:spPr bwMode="auto">
                <a:xfrm>
                  <a:off x="2980852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10" name="文字方塊 109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1" name="文字方塊 150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5" name="文字方塊 154"/>
                <p:cNvSpPr txBox="1"/>
                <p:nvPr/>
              </p:nvSpPr>
              <p:spPr>
                <a:xfrm>
                  <a:off x="3228076" y="251340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6" name="文字方塊 155"/>
                <p:cNvSpPr txBox="1"/>
                <p:nvPr/>
              </p:nvSpPr>
              <p:spPr>
                <a:xfrm>
                  <a:off x="3231245" y="2786814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02" name="文字方塊 101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常用功能</a:t>
                </a:r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>
              <a:off x="2699792" y="3470051"/>
              <a:ext cx="2462216" cy="1543125"/>
              <a:chOff x="3001889" y="1700808"/>
              <a:chExt cx="2462216" cy="1543125"/>
            </a:xfrm>
          </p:grpSpPr>
          <p:grpSp>
            <p:nvGrpSpPr>
              <p:cNvPr id="173" name="群組 172"/>
              <p:cNvGrpSpPr/>
              <p:nvPr/>
            </p:nvGrpSpPr>
            <p:grpSpPr>
              <a:xfrm>
                <a:off x="3001889" y="1700808"/>
                <a:ext cx="2462216" cy="1543125"/>
                <a:chOff x="3001889" y="1597843"/>
                <a:chExt cx="2462216" cy="1543125"/>
              </a:xfrm>
            </p:grpSpPr>
            <p:sp>
              <p:nvSpPr>
                <p:cNvPr id="175" name="圓角矩形 174"/>
                <p:cNvSpPr/>
                <p:nvPr/>
              </p:nvSpPr>
              <p:spPr bwMode="auto">
                <a:xfrm>
                  <a:off x="3001889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6" name="文字方塊 175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7" name="文字方塊 176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74" name="文字方塊 173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/>
                  <a:t>自訂提醒</a:t>
                </a:r>
              </a:p>
            </p:txBody>
          </p:sp>
        </p:grpSp>
        <p:grpSp>
          <p:nvGrpSpPr>
            <p:cNvPr id="180" name="群組 179"/>
            <p:cNvGrpSpPr/>
            <p:nvPr/>
          </p:nvGrpSpPr>
          <p:grpSpPr>
            <a:xfrm>
              <a:off x="5508104" y="1770663"/>
              <a:ext cx="2462216" cy="1543125"/>
              <a:chOff x="2980852" y="1700808"/>
              <a:chExt cx="2462216" cy="1543125"/>
            </a:xfrm>
          </p:grpSpPr>
          <p:grpSp>
            <p:nvGrpSpPr>
              <p:cNvPr id="181" name="群組 180"/>
              <p:cNvGrpSpPr/>
              <p:nvPr/>
            </p:nvGrpSpPr>
            <p:grpSpPr>
              <a:xfrm>
                <a:off x="2980852" y="1700808"/>
                <a:ext cx="2462216" cy="1543125"/>
                <a:chOff x="2980852" y="1597843"/>
                <a:chExt cx="2462216" cy="1543125"/>
              </a:xfrm>
            </p:grpSpPr>
            <p:sp>
              <p:nvSpPr>
                <p:cNvPr id="183" name="圓角矩形 182"/>
                <p:cNvSpPr/>
                <p:nvPr/>
              </p:nvSpPr>
              <p:spPr bwMode="auto">
                <a:xfrm>
                  <a:off x="2980852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84" name="文字方塊 183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5" name="文字方塊 184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6" name="文字方塊 185"/>
                <p:cNvSpPr txBox="1"/>
                <p:nvPr/>
              </p:nvSpPr>
              <p:spPr>
                <a:xfrm>
                  <a:off x="3228076" y="251340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7" name="文字方塊 186"/>
                <p:cNvSpPr txBox="1"/>
                <p:nvPr/>
              </p:nvSpPr>
              <p:spPr>
                <a:xfrm>
                  <a:off x="3231245" y="2786814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82" name="文字方塊 181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系統通知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5508104" y="3470051"/>
              <a:ext cx="2462216" cy="1543125"/>
              <a:chOff x="3001889" y="1700808"/>
              <a:chExt cx="2462216" cy="1543125"/>
            </a:xfrm>
          </p:grpSpPr>
          <p:grpSp>
            <p:nvGrpSpPr>
              <p:cNvPr id="189" name="群組 188"/>
              <p:cNvGrpSpPr/>
              <p:nvPr/>
            </p:nvGrpSpPr>
            <p:grpSpPr>
              <a:xfrm>
                <a:off x="3001889" y="1700808"/>
                <a:ext cx="2462216" cy="1543125"/>
                <a:chOff x="3001889" y="1597843"/>
                <a:chExt cx="2462216" cy="1543125"/>
              </a:xfrm>
            </p:grpSpPr>
            <p:sp>
              <p:nvSpPr>
                <p:cNvPr id="191" name="圓角矩形 190"/>
                <p:cNvSpPr/>
                <p:nvPr/>
              </p:nvSpPr>
              <p:spPr bwMode="auto">
                <a:xfrm>
                  <a:off x="3001889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92" name="文字方塊 191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93" name="文字方塊 192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90" name="文字方塊 189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申報進度</a:t>
                </a: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611560" y="2901573"/>
            <a:ext cx="1809394" cy="362341"/>
            <a:chOff x="-1773898" y="2454837"/>
            <a:chExt cx="1809394" cy="362341"/>
          </a:xfrm>
        </p:grpSpPr>
        <p:sp>
          <p:nvSpPr>
            <p:cNvPr id="75" name="矩形 74"/>
            <p:cNvSpPr/>
            <p:nvPr/>
          </p:nvSpPr>
          <p:spPr bwMode="auto">
            <a:xfrm>
              <a:off x="-1773898" y="2454837"/>
              <a:ext cx="1809394" cy="362341"/>
            </a:xfrm>
            <a:prstGeom prst="rect">
              <a:avLst/>
            </a:prstGeom>
            <a:solidFill>
              <a:srgbClr val="F5D23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476912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11560" y="3263914"/>
            <a:ext cx="1861403" cy="1955625"/>
            <a:chOff x="-1539283" y="3317471"/>
            <a:chExt cx="1861403" cy="1955625"/>
          </a:xfrm>
        </p:grpSpPr>
        <p:sp>
          <p:nvSpPr>
            <p:cNvPr id="81" name="矩形 80"/>
            <p:cNvSpPr/>
            <p:nvPr/>
          </p:nvSpPr>
          <p:spPr bwMode="auto">
            <a:xfrm>
              <a:off x="-1534586" y="5187162"/>
              <a:ext cx="1800000" cy="85934"/>
            </a:xfrm>
            <a:prstGeom prst="rect">
              <a:avLst/>
            </a:prstGeom>
            <a:solidFill>
              <a:srgbClr val="F5DC5A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-1539283" y="3317471"/>
              <a:ext cx="1861403" cy="1869690"/>
              <a:chOff x="-1539283" y="3317471"/>
              <a:chExt cx="1861403" cy="1869690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-1539283" y="3317471"/>
                <a:ext cx="1790604" cy="186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-1476672" y="3337245"/>
                <a:ext cx="1798792" cy="1849916"/>
                <a:chOff x="-1476672" y="3337245"/>
                <a:chExt cx="1798792" cy="1849916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-1467274" y="3337245"/>
                  <a:ext cx="162749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證券商申報交易戶數查詢</a:t>
                  </a: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1467274" y="3799264"/>
                  <a:ext cx="165618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資訊廠商申報交易戶數查詢</a:t>
                  </a: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1467274" y="4283575"/>
                  <a:ext cx="17893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r>
                    <a:rPr lang="zh-TW" altLang="en-US" sz="1400" b="1" spc="-1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戶數差異</a:t>
                  </a: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分析</a:t>
                  </a:r>
                  <a:endParaRPr lang="zh-TW" altLang="en-US" sz="14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1476672" y="4591352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結    算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-1476672" y="4879384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解    鎖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sp>
        <p:nvSpPr>
          <p:cNvPr id="162" name="矩形 161"/>
          <p:cNvSpPr/>
          <p:nvPr/>
        </p:nvSpPr>
        <p:spPr bwMode="auto">
          <a:xfrm>
            <a:off x="557496" y="1352629"/>
            <a:ext cx="64870" cy="3866910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771800" y="1412776"/>
            <a:ext cx="270088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國內資訊公司收費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5" name="圓角矩形 114"/>
          <p:cNvSpPr/>
          <p:nvPr/>
        </p:nvSpPr>
        <p:spPr bwMode="auto">
          <a:xfrm>
            <a:off x="3070637" y="3121467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比對</a:t>
            </a:r>
            <a:endParaRPr lang="zh-TW" altLang="en-US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528657" y="2731134"/>
            <a:ext cx="1800200" cy="130009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TW" altLang="en-US" sz="1400" dirty="0"/>
              <a:t>異常明細：</a:t>
            </a:r>
            <a:endParaRPr lang="en-US" altLang="zh-TW" sz="1400" dirty="0"/>
          </a:p>
          <a:p>
            <a:pPr algn="l"/>
            <a:r>
              <a:rPr lang="en-US" altLang="zh-TW" sz="1400" u="sng" dirty="0"/>
              <a:t>XXXXXXXXX</a:t>
            </a:r>
            <a:br>
              <a:rPr lang="en-US" altLang="zh-TW" sz="1400" u="sng" dirty="0"/>
            </a:br>
            <a:r>
              <a:rPr lang="en-US" altLang="zh-TW" sz="1400" u="sng" dirty="0"/>
              <a:t>XXXXX</a:t>
            </a:r>
          </a:p>
          <a:p>
            <a:pPr algn="l"/>
            <a:r>
              <a:rPr lang="en-US" altLang="zh-TW" sz="1400" u="sng" dirty="0"/>
              <a:t>XXXXX</a:t>
            </a:r>
            <a:endParaRPr lang="zh-TW" altLang="en-US" sz="1400" u="sng" dirty="0"/>
          </a:p>
        </p:txBody>
      </p:sp>
      <p:sp>
        <p:nvSpPr>
          <p:cNvPr id="117" name="向上箭號 116"/>
          <p:cNvSpPr/>
          <p:nvPr/>
        </p:nvSpPr>
        <p:spPr bwMode="auto">
          <a:xfrm rot="2783325">
            <a:off x="6435743" y="3893202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圓角矩形 120"/>
          <p:cNvSpPr/>
          <p:nvPr/>
        </p:nvSpPr>
        <p:spPr bwMode="auto">
          <a:xfrm>
            <a:off x="4816689" y="1988840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稽 催</a:t>
            </a:r>
          </a:p>
        </p:txBody>
      </p:sp>
      <p:sp>
        <p:nvSpPr>
          <p:cNvPr id="124" name="圓角矩形 123"/>
          <p:cNvSpPr/>
          <p:nvPr/>
        </p:nvSpPr>
        <p:spPr bwMode="auto">
          <a:xfrm>
            <a:off x="6564572" y="3046684"/>
            <a:ext cx="1330601" cy="668989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例外狀況</a:t>
            </a:r>
            <a:r>
              <a:rPr lang="zh-TW" altLang="en-US" sz="20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  </a:t>
            </a:r>
            <a:r>
              <a:rPr lang="zh-TW" altLang="en-US" sz="20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鎖</a:t>
            </a:r>
          </a:p>
        </p:txBody>
      </p:sp>
      <p:sp>
        <p:nvSpPr>
          <p:cNvPr id="128" name="圓角矩形 127"/>
          <p:cNvSpPr/>
          <p:nvPr/>
        </p:nvSpPr>
        <p:spPr bwMode="auto">
          <a:xfrm>
            <a:off x="4816689" y="4289101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算</a:t>
            </a:r>
          </a:p>
        </p:txBody>
      </p:sp>
      <p:sp>
        <p:nvSpPr>
          <p:cNvPr id="130" name="向上箭號 129"/>
          <p:cNvSpPr/>
          <p:nvPr/>
        </p:nvSpPr>
        <p:spPr bwMode="auto">
          <a:xfrm rot="7980000">
            <a:off x="4039428" y="3966474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1" name="向上箭號 130"/>
          <p:cNvSpPr/>
          <p:nvPr/>
        </p:nvSpPr>
        <p:spPr bwMode="auto">
          <a:xfrm rot="2783325">
            <a:off x="4040438" y="2043620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2" name="向上箭號 131"/>
          <p:cNvSpPr/>
          <p:nvPr/>
        </p:nvSpPr>
        <p:spPr bwMode="auto">
          <a:xfrm rot="7980000">
            <a:off x="6435744" y="2094266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88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97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21" grpId="0" animBg="1"/>
      <p:bldP spid="121" grpId="1" animBg="1"/>
      <p:bldP spid="124" grpId="0" animBg="1"/>
      <p:bldP spid="124" grpId="1" animBg="1"/>
      <p:bldP spid="128" grpId="0" animBg="1"/>
      <p:bldP spid="128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88085" y="1351377"/>
            <a:ext cx="238016" cy="3882932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329836" y="1348771"/>
            <a:ext cx="238016" cy="3880429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8264644" y="1352628"/>
            <a:ext cx="238016" cy="3880429"/>
          </a:xfrm>
          <a:prstGeom prst="rect">
            <a:avLst/>
          </a:prstGeom>
          <a:solidFill>
            <a:srgbClr val="FF625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3357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2354990" y="1351547"/>
            <a:ext cx="6075462" cy="3875363"/>
            <a:chOff x="1907704" y="1339704"/>
            <a:chExt cx="6075462" cy="3875363"/>
          </a:xfrm>
        </p:grpSpPr>
        <p:sp>
          <p:nvSpPr>
            <p:cNvPr id="113" name="矩形 112"/>
            <p:cNvSpPr/>
            <p:nvPr/>
          </p:nvSpPr>
          <p:spPr bwMode="auto">
            <a:xfrm>
              <a:off x="1907704" y="1339704"/>
              <a:ext cx="6075462" cy="3875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324514" y="1400933"/>
              <a:ext cx="2556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國內資訊公司收費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 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計費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結算</a:t>
              </a:r>
            </a:p>
          </p:txBody>
        </p:sp>
        <p:pic>
          <p:nvPicPr>
            <p:cNvPr id="163" name="Picture 5" descr="D:\04.任務\20160118_證交所-資訊收費管理系統(會議3)\img\icon_02-2國內資訊公司收費系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242" y="1404667"/>
              <a:ext cx="206272" cy="2616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/>
          <p:cNvSpPr/>
          <p:nvPr/>
        </p:nvSpPr>
        <p:spPr bwMode="auto">
          <a:xfrm>
            <a:off x="626014" y="1340769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22365" y="4446835"/>
            <a:ext cx="1800000" cy="774000"/>
          </a:xfrm>
          <a:prstGeom prst="rect">
            <a:avLst/>
          </a:prstGeom>
          <a:solidFill>
            <a:srgbClr val="FFF0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1760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資料分析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45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22366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31760" y="2898835"/>
            <a:ext cx="1790605" cy="774000"/>
          </a:xfrm>
          <a:prstGeom prst="rect">
            <a:avLst/>
          </a:prstGeom>
          <a:solidFill>
            <a:srgbClr val="F5D23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1760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33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26015" y="3672835"/>
            <a:ext cx="1796350" cy="774000"/>
          </a:xfrm>
          <a:prstGeom prst="rect">
            <a:avLst/>
          </a:prstGeom>
          <a:solidFill>
            <a:srgbClr val="F5DC5A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760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84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26014" y="2124835"/>
            <a:ext cx="1796351" cy="774000"/>
          </a:xfrm>
          <a:prstGeom prst="rect">
            <a:avLst/>
          </a:prstGeom>
          <a:solidFill>
            <a:srgbClr val="F5C82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1760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65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群組 118"/>
          <p:cNvGrpSpPr/>
          <p:nvPr/>
        </p:nvGrpSpPr>
        <p:grpSpPr>
          <a:xfrm>
            <a:off x="556503" y="549472"/>
            <a:ext cx="8064897" cy="855987"/>
            <a:chOff x="539552" y="548679"/>
            <a:chExt cx="8064897" cy="855987"/>
          </a:xfrm>
        </p:grpSpPr>
        <p:grpSp>
          <p:nvGrpSpPr>
            <p:cNvPr id="120" name="群組 119"/>
            <p:cNvGrpSpPr/>
            <p:nvPr/>
          </p:nvGrpSpPr>
          <p:grpSpPr>
            <a:xfrm>
              <a:off x="5856267" y="548690"/>
              <a:ext cx="917779" cy="795006"/>
              <a:chOff x="5856267" y="548690"/>
              <a:chExt cx="917779" cy="795006"/>
            </a:xfrm>
          </p:grpSpPr>
          <p:sp>
            <p:nvSpPr>
              <p:cNvPr id="159" name="矩形 158"/>
              <p:cNvSpPr/>
              <p:nvPr/>
            </p:nvSpPr>
            <p:spPr bwMode="auto">
              <a:xfrm>
                <a:off x="5856267" y="548690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6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596986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5917523" y="999642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6774046" y="548679"/>
              <a:ext cx="917779" cy="795017"/>
              <a:chOff x="6774046" y="548679"/>
              <a:chExt cx="917779" cy="795017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6774046" y="548679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2" y="688689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字方塊 157"/>
              <p:cNvSpPr txBox="1"/>
              <p:nvPr/>
            </p:nvSpPr>
            <p:spPr>
              <a:xfrm>
                <a:off x="6774046" y="1052736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7689247" y="548691"/>
              <a:ext cx="915202" cy="797576"/>
              <a:chOff x="7689247" y="548691"/>
              <a:chExt cx="915202" cy="797576"/>
            </a:xfrm>
          </p:grpSpPr>
          <p:sp>
            <p:nvSpPr>
              <p:cNvPr id="150" name="圓角化單一角落矩形 149"/>
              <p:cNvSpPr/>
              <p:nvPr/>
            </p:nvSpPr>
            <p:spPr bwMode="auto">
              <a:xfrm>
                <a:off x="7689247" y="548691"/>
                <a:ext cx="915202" cy="797576"/>
              </a:xfrm>
              <a:prstGeom prst="round1Rect">
                <a:avLst>
                  <a:gd name="adj" fmla="val 26299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3" y="688689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7740352" y="1001421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3563888" y="548691"/>
              <a:ext cx="916975" cy="797613"/>
              <a:chOff x="3563888" y="548691"/>
              <a:chExt cx="916975" cy="797613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文字方塊 148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直線接點 125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7" name="群組 126"/>
            <p:cNvGrpSpPr/>
            <p:nvPr/>
          </p:nvGrpSpPr>
          <p:grpSpPr>
            <a:xfrm>
              <a:off x="4475355" y="548679"/>
              <a:ext cx="1392789" cy="855987"/>
              <a:chOff x="4475355" y="548679"/>
              <a:chExt cx="1392789" cy="855987"/>
            </a:xfrm>
          </p:grpSpPr>
          <p:sp>
            <p:nvSpPr>
              <p:cNvPr id="144" name="圓角化單一角落矩形 143"/>
              <p:cNvSpPr/>
              <p:nvPr/>
            </p:nvSpPr>
            <p:spPr bwMode="auto">
              <a:xfrm flipH="1">
                <a:off x="4475355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4943" y="60460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文字方塊 145"/>
              <p:cNvSpPr txBox="1"/>
              <p:nvPr/>
            </p:nvSpPr>
            <p:spPr>
              <a:xfrm>
                <a:off x="4726909" y="100221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611560" y="2901573"/>
            <a:ext cx="1809394" cy="362341"/>
            <a:chOff x="-1773898" y="2454837"/>
            <a:chExt cx="1809394" cy="362341"/>
          </a:xfrm>
        </p:grpSpPr>
        <p:sp>
          <p:nvSpPr>
            <p:cNvPr id="75" name="矩形 74"/>
            <p:cNvSpPr/>
            <p:nvPr/>
          </p:nvSpPr>
          <p:spPr bwMode="auto">
            <a:xfrm>
              <a:off x="-1773898" y="2454837"/>
              <a:ext cx="1809394" cy="362341"/>
            </a:xfrm>
            <a:prstGeom prst="rect">
              <a:avLst/>
            </a:prstGeom>
            <a:solidFill>
              <a:srgbClr val="F5D23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476912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11560" y="3263914"/>
            <a:ext cx="1861403" cy="1955625"/>
            <a:chOff x="-1539283" y="3317471"/>
            <a:chExt cx="1861403" cy="1955625"/>
          </a:xfrm>
        </p:grpSpPr>
        <p:sp>
          <p:nvSpPr>
            <p:cNvPr id="81" name="矩形 80"/>
            <p:cNvSpPr/>
            <p:nvPr/>
          </p:nvSpPr>
          <p:spPr bwMode="auto">
            <a:xfrm>
              <a:off x="-1534586" y="5187162"/>
              <a:ext cx="1800000" cy="85934"/>
            </a:xfrm>
            <a:prstGeom prst="rect">
              <a:avLst/>
            </a:prstGeom>
            <a:solidFill>
              <a:srgbClr val="F5DC5A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-1539283" y="3317471"/>
              <a:ext cx="1861403" cy="1869690"/>
              <a:chOff x="-1539283" y="3317471"/>
              <a:chExt cx="1861403" cy="1869690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-1539283" y="3317471"/>
                <a:ext cx="1790604" cy="186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-1476672" y="3337245"/>
                <a:ext cx="1798792" cy="1849916"/>
                <a:chOff x="-1476672" y="3337245"/>
                <a:chExt cx="1798792" cy="1849916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-1467274" y="3337245"/>
                  <a:ext cx="162749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證券商申報交易戶數查詢</a:t>
                  </a: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1467274" y="3799264"/>
                  <a:ext cx="165618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資訊廠商申報交易戶數查詢</a:t>
                  </a: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1467274" y="4283575"/>
                  <a:ext cx="17893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r>
                    <a:rPr lang="zh-TW" altLang="en-US" sz="1400" b="1" spc="-1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戶數差異</a:t>
                  </a: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分析</a:t>
                  </a:r>
                  <a:endParaRPr lang="zh-TW" altLang="en-US" sz="14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1476672" y="4591352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結    算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-1476672" y="4879384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解    鎖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sp>
        <p:nvSpPr>
          <p:cNvPr id="162" name="矩形 161"/>
          <p:cNvSpPr/>
          <p:nvPr/>
        </p:nvSpPr>
        <p:spPr bwMode="auto">
          <a:xfrm>
            <a:off x="563986" y="1352628"/>
            <a:ext cx="72208" cy="3868207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5" name="圓角矩形 114"/>
          <p:cNvSpPr/>
          <p:nvPr/>
        </p:nvSpPr>
        <p:spPr bwMode="auto">
          <a:xfrm>
            <a:off x="3001674" y="3121467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比對</a:t>
            </a:r>
            <a:endParaRPr lang="zh-TW" altLang="en-US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459694" y="2731134"/>
            <a:ext cx="1800200" cy="130009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TW" altLang="en-US" sz="1400" dirty="0"/>
              <a:t>異常明細：</a:t>
            </a:r>
            <a:endParaRPr lang="en-US" altLang="zh-TW" sz="1400" dirty="0"/>
          </a:p>
          <a:p>
            <a:pPr algn="l"/>
            <a:r>
              <a:rPr lang="en-US" altLang="zh-TW" sz="1400" u="sng" dirty="0"/>
              <a:t>XXXXXXXXX</a:t>
            </a:r>
            <a:br>
              <a:rPr lang="en-US" altLang="zh-TW" sz="1400" u="sng" dirty="0"/>
            </a:br>
            <a:r>
              <a:rPr lang="en-US" altLang="zh-TW" sz="1400" u="sng" dirty="0"/>
              <a:t>XXXXX</a:t>
            </a:r>
          </a:p>
          <a:p>
            <a:pPr algn="l"/>
            <a:r>
              <a:rPr lang="en-US" altLang="zh-TW" sz="1400" u="sng" dirty="0"/>
              <a:t>XXXXX</a:t>
            </a:r>
            <a:endParaRPr lang="zh-TW" altLang="en-US" sz="1400" u="sng" dirty="0"/>
          </a:p>
        </p:txBody>
      </p:sp>
      <p:sp>
        <p:nvSpPr>
          <p:cNvPr id="117" name="向上箭號 116"/>
          <p:cNvSpPr/>
          <p:nvPr/>
        </p:nvSpPr>
        <p:spPr bwMode="auto">
          <a:xfrm rot="2783325">
            <a:off x="6366780" y="3893202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圓角矩形 120"/>
          <p:cNvSpPr/>
          <p:nvPr/>
        </p:nvSpPr>
        <p:spPr bwMode="auto">
          <a:xfrm>
            <a:off x="4747726" y="1988840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稽 催</a:t>
            </a:r>
          </a:p>
        </p:txBody>
      </p:sp>
      <p:sp>
        <p:nvSpPr>
          <p:cNvPr id="124" name="圓角矩形 123"/>
          <p:cNvSpPr/>
          <p:nvPr/>
        </p:nvSpPr>
        <p:spPr bwMode="auto">
          <a:xfrm>
            <a:off x="6495609" y="3046684"/>
            <a:ext cx="1330601" cy="668989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例外狀況</a:t>
            </a:r>
            <a:r>
              <a:rPr lang="zh-TW" altLang="en-US" sz="20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  </a:t>
            </a:r>
            <a:r>
              <a:rPr lang="zh-TW" altLang="en-US" sz="20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鎖</a:t>
            </a:r>
          </a:p>
        </p:txBody>
      </p:sp>
      <p:sp>
        <p:nvSpPr>
          <p:cNvPr id="128" name="圓角矩形 127"/>
          <p:cNvSpPr/>
          <p:nvPr/>
        </p:nvSpPr>
        <p:spPr bwMode="auto">
          <a:xfrm>
            <a:off x="4747726" y="4289101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算</a:t>
            </a:r>
          </a:p>
        </p:txBody>
      </p:sp>
      <p:sp>
        <p:nvSpPr>
          <p:cNvPr id="130" name="向上箭號 129"/>
          <p:cNvSpPr/>
          <p:nvPr/>
        </p:nvSpPr>
        <p:spPr bwMode="auto">
          <a:xfrm rot="7980000">
            <a:off x="3970465" y="3966474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1" name="向上箭號 130"/>
          <p:cNvSpPr/>
          <p:nvPr/>
        </p:nvSpPr>
        <p:spPr bwMode="auto">
          <a:xfrm rot="2783325">
            <a:off x="3971475" y="2043620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2" name="向上箭號 131"/>
          <p:cNvSpPr/>
          <p:nvPr/>
        </p:nvSpPr>
        <p:spPr bwMode="auto">
          <a:xfrm rot="7980000">
            <a:off x="6366781" y="2094266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7" name="Picture 7" descr="C:\Users\interinfo\Desktop\icon_0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79" y="3356992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矩形 111">
            <a:hlinkClick r:id="" action="ppaction://hlinkshowjump?jump=nextslide"/>
          </p:cNvPr>
          <p:cNvSpPr/>
          <p:nvPr/>
        </p:nvSpPr>
        <p:spPr bwMode="auto">
          <a:xfrm>
            <a:off x="3001674" y="3121466"/>
            <a:ext cx="1224136" cy="52355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4" name="矩形 113">
            <a:hlinkClick r:id="" action="ppaction://hlinkshowjump?jump=nextslide"/>
          </p:cNvPr>
          <p:cNvSpPr/>
          <p:nvPr/>
        </p:nvSpPr>
        <p:spPr bwMode="auto">
          <a:xfrm>
            <a:off x="693668" y="3337492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0" name="矩形 79">
            <a:hlinkClick r:id="" action="ppaction://hlinkshowjump?jump=nextslide"/>
          </p:cNvPr>
          <p:cNvSpPr/>
          <p:nvPr/>
        </p:nvSpPr>
        <p:spPr bwMode="auto">
          <a:xfrm>
            <a:off x="2915816" y="3078527"/>
            <a:ext cx="1543878" cy="63850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5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88085" y="1351377"/>
            <a:ext cx="238016" cy="3882932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329836" y="1348771"/>
            <a:ext cx="238016" cy="3880429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8269077" y="1352628"/>
            <a:ext cx="238016" cy="3880429"/>
          </a:xfrm>
          <a:prstGeom prst="rect">
            <a:avLst/>
          </a:prstGeom>
          <a:solidFill>
            <a:srgbClr val="FF625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2354991" y="1351547"/>
            <a:ext cx="6079894" cy="3875363"/>
            <a:chOff x="1907705" y="1339704"/>
            <a:chExt cx="6079894" cy="3875363"/>
          </a:xfrm>
        </p:grpSpPr>
        <p:sp>
          <p:nvSpPr>
            <p:cNvPr id="113" name="矩形 112"/>
            <p:cNvSpPr/>
            <p:nvPr/>
          </p:nvSpPr>
          <p:spPr bwMode="auto">
            <a:xfrm>
              <a:off x="1907705" y="1339704"/>
              <a:ext cx="6079894" cy="3875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324514" y="1400933"/>
              <a:ext cx="2556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國內資訊公司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收費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 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計費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結算</a:t>
              </a:r>
            </a:p>
          </p:txBody>
        </p:sp>
        <p:pic>
          <p:nvPicPr>
            <p:cNvPr id="163" name="Picture 5" descr="D:\04.任務\20160118_證交所-資訊收費管理系統(會議3)\img\icon_02-2國內資訊公司收費系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242" y="1404667"/>
              <a:ext cx="206272" cy="2616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/>
          <p:cNvSpPr/>
          <p:nvPr/>
        </p:nvSpPr>
        <p:spPr bwMode="auto">
          <a:xfrm>
            <a:off x="556503" y="1340769"/>
            <a:ext cx="1855257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26798" y="4446835"/>
            <a:ext cx="1800000" cy="774000"/>
          </a:xfrm>
          <a:prstGeom prst="rect">
            <a:avLst/>
          </a:prstGeom>
          <a:solidFill>
            <a:srgbClr val="FFF0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6193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資料分析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78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26799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36193" y="2898835"/>
            <a:ext cx="1790605" cy="774000"/>
          </a:xfrm>
          <a:prstGeom prst="rect">
            <a:avLst/>
          </a:prstGeom>
          <a:solidFill>
            <a:srgbClr val="F5D23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6193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66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30448" y="3672835"/>
            <a:ext cx="1796350" cy="774000"/>
          </a:xfrm>
          <a:prstGeom prst="rect">
            <a:avLst/>
          </a:prstGeom>
          <a:solidFill>
            <a:srgbClr val="F5DC5A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6193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17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30447" y="2124835"/>
            <a:ext cx="1796351" cy="774000"/>
          </a:xfrm>
          <a:prstGeom prst="rect">
            <a:avLst/>
          </a:prstGeom>
          <a:solidFill>
            <a:srgbClr val="F5C82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6193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98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群組 118"/>
          <p:cNvGrpSpPr/>
          <p:nvPr/>
        </p:nvGrpSpPr>
        <p:grpSpPr>
          <a:xfrm>
            <a:off x="556503" y="549472"/>
            <a:ext cx="8064897" cy="855987"/>
            <a:chOff x="539552" y="548679"/>
            <a:chExt cx="8064897" cy="855987"/>
          </a:xfrm>
        </p:grpSpPr>
        <p:grpSp>
          <p:nvGrpSpPr>
            <p:cNvPr id="120" name="群組 119"/>
            <p:cNvGrpSpPr/>
            <p:nvPr/>
          </p:nvGrpSpPr>
          <p:grpSpPr>
            <a:xfrm>
              <a:off x="5856267" y="548690"/>
              <a:ext cx="917779" cy="795006"/>
              <a:chOff x="5856267" y="548690"/>
              <a:chExt cx="917779" cy="795006"/>
            </a:xfrm>
          </p:grpSpPr>
          <p:sp>
            <p:nvSpPr>
              <p:cNvPr id="159" name="矩形 158"/>
              <p:cNvSpPr/>
              <p:nvPr/>
            </p:nvSpPr>
            <p:spPr bwMode="auto">
              <a:xfrm>
                <a:off x="5856267" y="548690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6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596986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5917523" y="999642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6774046" y="548679"/>
              <a:ext cx="917779" cy="795017"/>
              <a:chOff x="6774046" y="548679"/>
              <a:chExt cx="917779" cy="795017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6774046" y="548679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2" y="688689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字方塊 157"/>
              <p:cNvSpPr txBox="1"/>
              <p:nvPr/>
            </p:nvSpPr>
            <p:spPr>
              <a:xfrm>
                <a:off x="6774046" y="1052736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7689247" y="548691"/>
              <a:ext cx="915202" cy="797576"/>
              <a:chOff x="7689247" y="548691"/>
              <a:chExt cx="915202" cy="797576"/>
            </a:xfrm>
          </p:grpSpPr>
          <p:sp>
            <p:nvSpPr>
              <p:cNvPr id="150" name="圓角化單一角落矩形 149"/>
              <p:cNvSpPr/>
              <p:nvPr/>
            </p:nvSpPr>
            <p:spPr bwMode="auto">
              <a:xfrm>
                <a:off x="7689247" y="548691"/>
                <a:ext cx="915202" cy="797576"/>
              </a:xfrm>
              <a:prstGeom prst="round1Rect">
                <a:avLst>
                  <a:gd name="adj" fmla="val 26299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00056" y="688689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7740352" y="1001421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3563888" y="548691"/>
              <a:ext cx="916975" cy="797613"/>
              <a:chOff x="3563888" y="548691"/>
              <a:chExt cx="916975" cy="797613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文字方塊 148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直線接點 125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7" name="群組 126"/>
            <p:cNvGrpSpPr/>
            <p:nvPr/>
          </p:nvGrpSpPr>
          <p:grpSpPr>
            <a:xfrm>
              <a:off x="4475355" y="548679"/>
              <a:ext cx="1392789" cy="855987"/>
              <a:chOff x="4475355" y="548679"/>
              <a:chExt cx="1392789" cy="855987"/>
            </a:xfrm>
          </p:grpSpPr>
          <p:sp>
            <p:nvSpPr>
              <p:cNvPr id="144" name="圓角化單一角落矩形 143"/>
              <p:cNvSpPr/>
              <p:nvPr/>
            </p:nvSpPr>
            <p:spPr bwMode="auto">
              <a:xfrm flipH="1">
                <a:off x="4475355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4943" y="60460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文字方塊 145"/>
              <p:cNvSpPr txBox="1"/>
              <p:nvPr/>
            </p:nvSpPr>
            <p:spPr>
              <a:xfrm>
                <a:off x="4726909" y="100221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615993" y="2901573"/>
            <a:ext cx="1809394" cy="362341"/>
            <a:chOff x="-1773898" y="2454837"/>
            <a:chExt cx="1809394" cy="362341"/>
          </a:xfrm>
        </p:grpSpPr>
        <p:sp>
          <p:nvSpPr>
            <p:cNvPr id="75" name="矩形 74"/>
            <p:cNvSpPr/>
            <p:nvPr/>
          </p:nvSpPr>
          <p:spPr bwMode="auto">
            <a:xfrm>
              <a:off x="-1773898" y="2454837"/>
              <a:ext cx="1809394" cy="362341"/>
            </a:xfrm>
            <a:prstGeom prst="rect">
              <a:avLst/>
            </a:prstGeom>
            <a:solidFill>
              <a:srgbClr val="F5D23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476912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15993" y="3263914"/>
            <a:ext cx="1804697" cy="1955625"/>
            <a:chOff x="528747" y="3263914"/>
            <a:chExt cx="1804697" cy="1955625"/>
          </a:xfrm>
        </p:grpSpPr>
        <p:sp>
          <p:nvSpPr>
            <p:cNvPr id="81" name="矩形 80"/>
            <p:cNvSpPr/>
            <p:nvPr/>
          </p:nvSpPr>
          <p:spPr bwMode="auto">
            <a:xfrm>
              <a:off x="533444" y="5133605"/>
              <a:ext cx="1800000" cy="85934"/>
            </a:xfrm>
            <a:prstGeom prst="rect">
              <a:avLst/>
            </a:prstGeom>
            <a:solidFill>
              <a:srgbClr val="F5DC5A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28747" y="3263914"/>
              <a:ext cx="1790604" cy="1869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688002" y="3283688"/>
            <a:ext cx="162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證券商申報交易戶數查詢</a:t>
            </a:r>
          </a:p>
        </p:txBody>
      </p:sp>
      <p:sp>
        <p:nvSpPr>
          <p:cNvPr id="90" name="矩形 89"/>
          <p:cNvSpPr/>
          <p:nvPr/>
        </p:nvSpPr>
        <p:spPr>
          <a:xfrm>
            <a:off x="688002" y="3745707"/>
            <a:ext cx="165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資訊廠商申報交易戶數查詢</a:t>
            </a:r>
          </a:p>
        </p:txBody>
      </p:sp>
      <p:sp>
        <p:nvSpPr>
          <p:cNvPr id="92" name="矩形 91"/>
          <p:cNvSpPr/>
          <p:nvPr/>
        </p:nvSpPr>
        <p:spPr>
          <a:xfrm>
            <a:off x="688002" y="4230018"/>
            <a:ext cx="1789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</a:t>
            </a:r>
            <a:r>
              <a:rPr lang="zh-TW" altLang="en-US" sz="1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戶數差異</a:t>
            </a:r>
            <a:r>
              <a:rPr lang="zh-TW" altLang="en-US" sz="14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分析</a:t>
            </a:r>
            <a:endParaRPr lang="zh-TW" altLang="en-US" sz="1400" b="1" spc="-15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78604" y="4537795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  算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78604" y="4825827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    鎖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55519" y="1353233"/>
            <a:ext cx="65171" cy="3866306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4" name="橢圓 133"/>
          <p:cNvSpPr/>
          <p:nvPr/>
        </p:nvSpPr>
        <p:spPr bwMode="auto">
          <a:xfrm>
            <a:off x="2915816" y="2224708"/>
            <a:ext cx="2281588" cy="228158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003062" y="3081154"/>
            <a:ext cx="211799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</a:t>
            </a:r>
            <a:r>
              <a:rPr lang="zh-TW" altLang="en-US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申報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交易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戶數查詢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5650338" y="2204864"/>
            <a:ext cx="2321276" cy="2321274"/>
            <a:chOff x="4560851" y="1476275"/>
            <a:chExt cx="2321275" cy="2321274"/>
          </a:xfrm>
          <a:solidFill>
            <a:srgbClr val="FF6600"/>
          </a:solidFill>
        </p:grpSpPr>
        <p:sp>
          <p:nvSpPr>
            <p:cNvPr id="141" name="橢圓 140"/>
            <p:cNvSpPr/>
            <p:nvPr/>
          </p:nvSpPr>
          <p:spPr bwMode="auto">
            <a:xfrm>
              <a:off x="4560851" y="1476275"/>
              <a:ext cx="2321275" cy="23212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solidFill>
                <a:schemeClr val="bg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4634640" y="2348947"/>
              <a:ext cx="2177190" cy="711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資訊廠商申報交易戶數查詢</a:t>
              </a:r>
            </a:p>
          </p:txBody>
        </p:sp>
      </p:grpSp>
      <p:sp>
        <p:nvSpPr>
          <p:cNvPr id="143" name="矩形 142">
            <a:hlinkClick r:id="" action="ppaction://hlinkshowjump?jump=nextslide"/>
          </p:cNvPr>
          <p:cNvSpPr/>
          <p:nvPr/>
        </p:nvSpPr>
        <p:spPr bwMode="auto">
          <a:xfrm>
            <a:off x="2865034" y="2142030"/>
            <a:ext cx="2355038" cy="23957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>
            <a:hlinkClick r:id="" action="ppaction://hlinkshowjump?jump=nextslide"/>
          </p:cNvPr>
          <p:cNvSpPr/>
          <p:nvPr/>
        </p:nvSpPr>
        <p:spPr bwMode="auto">
          <a:xfrm>
            <a:off x="770814" y="3328316"/>
            <a:ext cx="1584176" cy="460724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165" name="Picture 7" descr="C:\Users\interinfo\Desktop\icon_0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69" y="357301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7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9687 1.85185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39552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88085" y="1351377"/>
            <a:ext cx="238016" cy="3882932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329836" y="1348771"/>
            <a:ext cx="238016" cy="3880429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8269077" y="1352628"/>
            <a:ext cx="238016" cy="3880429"/>
          </a:xfrm>
          <a:prstGeom prst="rect">
            <a:avLst/>
          </a:prstGeom>
          <a:solidFill>
            <a:srgbClr val="FF625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2339752" y="1351547"/>
            <a:ext cx="6105672" cy="3875363"/>
            <a:chOff x="1904284" y="1339704"/>
            <a:chExt cx="6105672" cy="3875363"/>
          </a:xfrm>
        </p:grpSpPr>
        <p:sp>
          <p:nvSpPr>
            <p:cNvPr id="113" name="矩形 112"/>
            <p:cNvSpPr/>
            <p:nvPr/>
          </p:nvSpPr>
          <p:spPr bwMode="auto">
            <a:xfrm>
              <a:off x="1904284" y="1339704"/>
              <a:ext cx="6105672" cy="3875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336332" y="1400933"/>
              <a:ext cx="531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國內資訊公司收費系統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 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計費結算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 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證券商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申報交易戶數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查詢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163" name="Picture 5" descr="D:\04.任務\20160118_證交所-資訊收費管理系統(會議3)\img\icon_02-2國內資訊公司收費系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308" y="1404667"/>
              <a:ext cx="206272" cy="2616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/>
          <p:cNvSpPr/>
          <p:nvPr/>
        </p:nvSpPr>
        <p:spPr bwMode="auto">
          <a:xfrm>
            <a:off x="618629" y="1340769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14981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矩形 128"/>
          <p:cNvSpPr/>
          <p:nvPr/>
        </p:nvSpPr>
        <p:spPr bwMode="auto">
          <a:xfrm>
            <a:off x="618629" y="2124835"/>
            <a:ext cx="1796351" cy="774000"/>
          </a:xfrm>
          <a:prstGeom prst="rect">
            <a:avLst/>
          </a:prstGeom>
          <a:solidFill>
            <a:srgbClr val="F5C82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4375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80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群組 118"/>
          <p:cNvGrpSpPr/>
          <p:nvPr/>
        </p:nvGrpSpPr>
        <p:grpSpPr>
          <a:xfrm>
            <a:off x="556503" y="549472"/>
            <a:ext cx="8064897" cy="855987"/>
            <a:chOff x="539552" y="548679"/>
            <a:chExt cx="8064897" cy="855987"/>
          </a:xfrm>
        </p:grpSpPr>
        <p:grpSp>
          <p:nvGrpSpPr>
            <p:cNvPr id="120" name="群組 119"/>
            <p:cNvGrpSpPr/>
            <p:nvPr/>
          </p:nvGrpSpPr>
          <p:grpSpPr>
            <a:xfrm>
              <a:off x="5856267" y="548690"/>
              <a:ext cx="917779" cy="795006"/>
              <a:chOff x="5856267" y="548690"/>
              <a:chExt cx="917779" cy="795006"/>
            </a:xfrm>
          </p:grpSpPr>
          <p:sp>
            <p:nvSpPr>
              <p:cNvPr id="159" name="矩形 158"/>
              <p:cNvSpPr/>
              <p:nvPr/>
            </p:nvSpPr>
            <p:spPr bwMode="auto">
              <a:xfrm>
                <a:off x="5856267" y="548690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6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596986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5917523" y="999642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6774046" y="548679"/>
              <a:ext cx="917779" cy="795017"/>
              <a:chOff x="6774046" y="548679"/>
              <a:chExt cx="917779" cy="795017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6774046" y="548679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2" y="688689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字方塊 157"/>
              <p:cNvSpPr txBox="1"/>
              <p:nvPr/>
            </p:nvSpPr>
            <p:spPr>
              <a:xfrm>
                <a:off x="6774046" y="1052736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7689247" y="548691"/>
              <a:ext cx="915202" cy="797576"/>
              <a:chOff x="7689247" y="548691"/>
              <a:chExt cx="915202" cy="797576"/>
            </a:xfrm>
          </p:grpSpPr>
          <p:sp>
            <p:nvSpPr>
              <p:cNvPr id="150" name="圓角化單一角落矩形 149"/>
              <p:cNvSpPr/>
              <p:nvPr/>
            </p:nvSpPr>
            <p:spPr bwMode="auto">
              <a:xfrm>
                <a:off x="7689247" y="548691"/>
                <a:ext cx="915202" cy="797576"/>
              </a:xfrm>
              <a:prstGeom prst="round1Rect">
                <a:avLst>
                  <a:gd name="adj" fmla="val 26299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3" y="688689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7740352" y="1001421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3563888" y="548691"/>
              <a:ext cx="916975" cy="797613"/>
              <a:chOff x="3563888" y="548691"/>
              <a:chExt cx="916975" cy="797613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文字方塊 148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直線接點 125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7" name="群組 126"/>
            <p:cNvGrpSpPr/>
            <p:nvPr/>
          </p:nvGrpSpPr>
          <p:grpSpPr>
            <a:xfrm>
              <a:off x="4475355" y="548679"/>
              <a:ext cx="1392789" cy="855987"/>
              <a:chOff x="4475355" y="548679"/>
              <a:chExt cx="1392789" cy="855987"/>
            </a:xfrm>
          </p:grpSpPr>
          <p:sp>
            <p:nvSpPr>
              <p:cNvPr id="144" name="圓角化單一角落矩形 143"/>
              <p:cNvSpPr/>
              <p:nvPr/>
            </p:nvSpPr>
            <p:spPr bwMode="auto">
              <a:xfrm flipH="1">
                <a:off x="4475355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4943" y="60460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文字方塊 145"/>
              <p:cNvSpPr txBox="1"/>
              <p:nvPr/>
            </p:nvSpPr>
            <p:spPr>
              <a:xfrm>
                <a:off x="4726909" y="100221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614981" y="2898835"/>
            <a:ext cx="1795460" cy="362341"/>
            <a:chOff x="-1759964" y="2454837"/>
            <a:chExt cx="1795460" cy="362341"/>
          </a:xfrm>
        </p:grpSpPr>
        <p:sp>
          <p:nvSpPr>
            <p:cNvPr id="75" name="矩形 74"/>
            <p:cNvSpPr/>
            <p:nvPr/>
          </p:nvSpPr>
          <p:spPr bwMode="auto">
            <a:xfrm>
              <a:off x="-1759964" y="2454837"/>
              <a:ext cx="1795460" cy="362341"/>
            </a:xfrm>
            <a:prstGeom prst="rect">
              <a:avLst/>
            </a:prstGeom>
            <a:solidFill>
              <a:srgbClr val="F5D23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476912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11560" y="3261176"/>
            <a:ext cx="1861403" cy="1955625"/>
            <a:chOff x="-1539283" y="3317471"/>
            <a:chExt cx="1861403" cy="1955625"/>
          </a:xfrm>
        </p:grpSpPr>
        <p:sp>
          <p:nvSpPr>
            <p:cNvPr id="81" name="矩形 80"/>
            <p:cNvSpPr/>
            <p:nvPr/>
          </p:nvSpPr>
          <p:spPr bwMode="auto">
            <a:xfrm>
              <a:off x="-1534586" y="5187162"/>
              <a:ext cx="1800000" cy="85934"/>
            </a:xfrm>
            <a:prstGeom prst="rect">
              <a:avLst/>
            </a:prstGeom>
            <a:solidFill>
              <a:srgbClr val="F5DC5A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-1539283" y="3317471"/>
              <a:ext cx="1861403" cy="1869690"/>
              <a:chOff x="-1539283" y="3317471"/>
              <a:chExt cx="1861403" cy="1869690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-1539283" y="3317471"/>
                <a:ext cx="1790604" cy="186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-1476672" y="3337245"/>
                <a:ext cx="1798792" cy="1849916"/>
                <a:chOff x="-1476672" y="3337245"/>
                <a:chExt cx="1798792" cy="1849916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-1467274" y="3337245"/>
                  <a:ext cx="162749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rgbClr val="FF6600"/>
                      </a:solidFill>
                      <a:latin typeface="微軟正黑體" pitchFamily="34" charset="-120"/>
                      <a:ea typeface="微軟正黑體" pitchFamily="34" charset="-120"/>
                    </a:rPr>
                    <a:t>證券商申報交易戶數查詢</a:t>
                  </a: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1467274" y="3799264"/>
                  <a:ext cx="165618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資訊廠商</a:t>
                  </a: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申報交易</a:t>
                  </a: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戶數查詢</a:t>
                  </a: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1467274" y="4283575"/>
                  <a:ext cx="17893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r>
                    <a:rPr lang="zh-TW" altLang="en-US" sz="1400" b="1" spc="-1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戶數差異</a:t>
                  </a: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分析</a:t>
                  </a:r>
                  <a:endParaRPr lang="zh-TW" altLang="en-US" sz="14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1476672" y="4591352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結    算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-1476672" y="4879384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解    鎖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sp>
        <p:nvSpPr>
          <p:cNvPr id="162" name="矩形 161"/>
          <p:cNvSpPr/>
          <p:nvPr/>
        </p:nvSpPr>
        <p:spPr bwMode="auto">
          <a:xfrm>
            <a:off x="532778" y="1352629"/>
            <a:ext cx="78782" cy="3864172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圓角矩形 67"/>
          <p:cNvSpPr/>
          <p:nvPr/>
        </p:nvSpPr>
        <p:spPr bwMode="auto">
          <a:xfrm>
            <a:off x="2612630" y="1786803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87646"/>
              </p:ext>
            </p:extLst>
          </p:nvPr>
        </p:nvGraphicFramePr>
        <p:xfrm>
          <a:off x="2775217" y="3212152"/>
          <a:ext cx="5328594" cy="12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9486"/>
                <a:gridCol w="1260797"/>
                <a:gridCol w="936104"/>
                <a:gridCol w="1008112"/>
                <a:gridCol w="864095"/>
              </a:tblGrid>
              <a:tr h="118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歸屬資訊廠商代號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歸屬資訊廠商名稱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券商代號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券商名稱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戶  數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I002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寶  碩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   庫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土   銀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1040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臺銀證券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1090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台灣工銀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圓角矩形 70">
            <a:hlinkClick r:id="" action="ppaction://hlinkshowjump?jump=nextslide"/>
          </p:cNvPr>
          <p:cNvSpPr/>
          <p:nvPr/>
        </p:nvSpPr>
        <p:spPr bwMode="auto">
          <a:xfrm>
            <a:off x="7455740" y="2823612"/>
            <a:ext cx="593615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查  詢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75220" y="1916832"/>
            <a:ext cx="1656184" cy="295583"/>
            <a:chOff x="2699792" y="1981289"/>
            <a:chExt cx="1656184" cy="295583"/>
          </a:xfrm>
        </p:grpSpPr>
        <p:sp>
          <p:nvSpPr>
            <p:cNvPr id="83" name="文字方塊 82"/>
            <p:cNvSpPr txBox="1"/>
            <p:nvPr/>
          </p:nvSpPr>
          <p:spPr>
            <a:xfrm>
              <a:off x="2699792" y="1981289"/>
              <a:ext cx="1080120" cy="29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資料年月：</a:t>
              </a:r>
              <a:endPara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635896" y="2050749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775220" y="2212415"/>
            <a:ext cx="2664296" cy="360040"/>
            <a:chOff x="2699792" y="2276872"/>
            <a:chExt cx="2664296" cy="360040"/>
          </a:xfrm>
        </p:grpSpPr>
        <p:sp>
          <p:nvSpPr>
            <p:cNvPr id="112" name="矩形 111"/>
            <p:cNvSpPr/>
            <p:nvPr/>
          </p:nvSpPr>
          <p:spPr bwMode="auto">
            <a:xfrm>
              <a:off x="3635896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4644008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355976" y="2329135"/>
              <a:ext cx="29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~</a:t>
              </a: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2699792" y="2276872"/>
              <a:ext cx="1080120" cy="29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券商代號：</a:t>
              </a:r>
              <a:endPara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24" name="文字方塊 123"/>
          <p:cNvSpPr txBox="1"/>
          <p:nvPr/>
        </p:nvSpPr>
        <p:spPr>
          <a:xfrm>
            <a:off x="2775220" y="2781622"/>
            <a:ext cx="2546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排    序：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☉歸屬資訊廠商 ○證券商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代號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775220" y="2500447"/>
            <a:ext cx="2669598" cy="323165"/>
            <a:chOff x="2699792" y="2564904"/>
            <a:chExt cx="2669598" cy="323165"/>
          </a:xfrm>
        </p:grpSpPr>
        <p:sp>
          <p:nvSpPr>
            <p:cNvPr id="117" name="矩形 116"/>
            <p:cNvSpPr/>
            <p:nvPr/>
          </p:nvSpPr>
          <p:spPr bwMode="auto">
            <a:xfrm>
              <a:off x="3995935" y="2636912"/>
              <a:ext cx="1373455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▼</a:t>
              </a:r>
              <a:endPara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2699792" y="2564904"/>
              <a:ext cx="15121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歸屬</a:t>
              </a:r>
              <a:r>
                <a:rPr lang="zh-TW" altLang="en-US" sz="10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資訊廠商</a:t>
              </a: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：</a:t>
              </a:r>
              <a:endParaRPr lang="zh-TW" altLang="en-US" sz="1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14" name="矩形 113">
            <a:hlinkClick r:id="" action="ppaction://hlinkshowjump?jump=nextslide"/>
          </p:cNvPr>
          <p:cNvSpPr/>
          <p:nvPr/>
        </p:nvSpPr>
        <p:spPr bwMode="auto">
          <a:xfrm>
            <a:off x="7378986" y="2805454"/>
            <a:ext cx="730956" cy="335514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0" name="矩形 129">
            <a:hlinkClick r:id="" action="ppaction://hlinkshowjump?jump=nextslide"/>
          </p:cNvPr>
          <p:cNvSpPr/>
          <p:nvPr/>
        </p:nvSpPr>
        <p:spPr bwMode="auto">
          <a:xfrm>
            <a:off x="758996" y="3306772"/>
            <a:ext cx="1546008" cy="497398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133" name="Picture 7" descr="C:\Users\interinfo\Desktop\icon_0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55" y="2996952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88085" y="1351377"/>
            <a:ext cx="238016" cy="3882932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329836" y="1348771"/>
            <a:ext cx="238016" cy="3880429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8269077" y="1352628"/>
            <a:ext cx="238016" cy="3880429"/>
          </a:xfrm>
          <a:prstGeom prst="rect">
            <a:avLst/>
          </a:prstGeom>
          <a:solidFill>
            <a:srgbClr val="FF625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grpSp>
        <p:nvGrpSpPr>
          <p:cNvPr id="13" name="群組 12"/>
          <p:cNvGrpSpPr/>
          <p:nvPr/>
        </p:nvGrpSpPr>
        <p:grpSpPr>
          <a:xfrm>
            <a:off x="2354706" y="1362634"/>
            <a:ext cx="6094138" cy="3875363"/>
            <a:chOff x="1907704" y="1339704"/>
            <a:chExt cx="6094138" cy="3875363"/>
          </a:xfrm>
        </p:grpSpPr>
        <p:sp>
          <p:nvSpPr>
            <p:cNvPr id="113" name="矩形 112"/>
            <p:cNvSpPr/>
            <p:nvPr/>
          </p:nvSpPr>
          <p:spPr bwMode="auto">
            <a:xfrm>
              <a:off x="1907704" y="1339704"/>
              <a:ext cx="6094138" cy="38753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2324798" y="1389846"/>
              <a:ext cx="2556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國內資訊公司收費系統  </a:t>
              </a:r>
              <a:r>
                <a:rPr lang="en-US" altLang="zh-TW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&gt; 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計費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結算</a:t>
              </a:r>
            </a:p>
          </p:txBody>
        </p:sp>
        <p:pic>
          <p:nvPicPr>
            <p:cNvPr id="163" name="Picture 5" descr="D:\04.任務\20160118_證交所-資訊收費管理系統(會議3)\img\icon_02-2國內資訊公司收費系統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26" y="1404667"/>
              <a:ext cx="206272" cy="26168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/>
          <p:cNvSpPr/>
          <p:nvPr/>
        </p:nvSpPr>
        <p:spPr bwMode="auto">
          <a:xfrm>
            <a:off x="630163" y="135185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26514" y="4457922"/>
            <a:ext cx="1800000" cy="774000"/>
          </a:xfrm>
          <a:prstGeom prst="rect">
            <a:avLst/>
          </a:prstGeom>
          <a:solidFill>
            <a:srgbClr val="FFF0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5909" y="4932510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資料分析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94" y="4523372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26515" y="1362464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35909" y="2909922"/>
            <a:ext cx="1790605" cy="774000"/>
          </a:xfrm>
          <a:prstGeom prst="rect">
            <a:avLst/>
          </a:prstGeom>
          <a:solidFill>
            <a:srgbClr val="F5D23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5909" y="3348334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82" y="2952577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30164" y="3683922"/>
            <a:ext cx="1796350" cy="774000"/>
          </a:xfrm>
          <a:prstGeom prst="rect">
            <a:avLst/>
          </a:prstGeom>
          <a:solidFill>
            <a:srgbClr val="F5DC5A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5909" y="4140422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33" y="3752710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30163" y="2135922"/>
            <a:ext cx="1796351" cy="774000"/>
          </a:xfrm>
          <a:prstGeom prst="rect">
            <a:avLst/>
          </a:prstGeom>
          <a:solidFill>
            <a:srgbClr val="F5C82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5909" y="2556246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14" y="2215951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群組 118"/>
          <p:cNvGrpSpPr/>
          <p:nvPr/>
        </p:nvGrpSpPr>
        <p:grpSpPr>
          <a:xfrm>
            <a:off x="556503" y="549472"/>
            <a:ext cx="8064897" cy="855987"/>
            <a:chOff x="539552" y="548679"/>
            <a:chExt cx="8064897" cy="855987"/>
          </a:xfrm>
        </p:grpSpPr>
        <p:grpSp>
          <p:nvGrpSpPr>
            <p:cNvPr id="120" name="群組 119"/>
            <p:cNvGrpSpPr/>
            <p:nvPr/>
          </p:nvGrpSpPr>
          <p:grpSpPr>
            <a:xfrm>
              <a:off x="5856267" y="548690"/>
              <a:ext cx="917779" cy="795006"/>
              <a:chOff x="5856267" y="548690"/>
              <a:chExt cx="917779" cy="795006"/>
            </a:xfrm>
          </p:grpSpPr>
          <p:sp>
            <p:nvSpPr>
              <p:cNvPr id="159" name="矩形 158"/>
              <p:cNvSpPr/>
              <p:nvPr/>
            </p:nvSpPr>
            <p:spPr bwMode="auto">
              <a:xfrm>
                <a:off x="5856267" y="548690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6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596986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5917523" y="999642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6774046" y="548679"/>
              <a:ext cx="917779" cy="795017"/>
              <a:chOff x="6774046" y="548679"/>
              <a:chExt cx="917779" cy="795017"/>
            </a:xfrm>
          </p:grpSpPr>
          <p:sp>
            <p:nvSpPr>
              <p:cNvPr id="154" name="矩形 153"/>
              <p:cNvSpPr/>
              <p:nvPr/>
            </p:nvSpPr>
            <p:spPr bwMode="auto">
              <a:xfrm>
                <a:off x="6774046" y="548679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2" y="688689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文字方塊 157"/>
              <p:cNvSpPr txBox="1"/>
              <p:nvPr/>
            </p:nvSpPr>
            <p:spPr>
              <a:xfrm>
                <a:off x="6774046" y="1052736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7689247" y="548691"/>
              <a:ext cx="915202" cy="797576"/>
              <a:chOff x="7689247" y="548691"/>
              <a:chExt cx="915202" cy="797576"/>
            </a:xfrm>
          </p:grpSpPr>
          <p:sp>
            <p:nvSpPr>
              <p:cNvPr id="150" name="圓角化單一角落矩形 149"/>
              <p:cNvSpPr/>
              <p:nvPr/>
            </p:nvSpPr>
            <p:spPr bwMode="auto">
              <a:xfrm>
                <a:off x="7689247" y="548691"/>
                <a:ext cx="915202" cy="797576"/>
              </a:xfrm>
              <a:prstGeom prst="round1Rect">
                <a:avLst>
                  <a:gd name="adj" fmla="val 26299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52" name="Picture 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3" y="688689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7740352" y="1001421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3563888" y="548691"/>
              <a:ext cx="916975" cy="797613"/>
              <a:chOff x="3563888" y="548691"/>
              <a:chExt cx="916975" cy="797613"/>
            </a:xfrm>
          </p:grpSpPr>
          <p:sp>
            <p:nvSpPr>
              <p:cNvPr id="147" name="矩形 146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文字方塊 148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6" name="直線接點 125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7" name="群組 126"/>
            <p:cNvGrpSpPr/>
            <p:nvPr/>
          </p:nvGrpSpPr>
          <p:grpSpPr>
            <a:xfrm>
              <a:off x="4475355" y="548679"/>
              <a:ext cx="1392789" cy="855987"/>
              <a:chOff x="4475355" y="548679"/>
              <a:chExt cx="1392789" cy="855987"/>
            </a:xfrm>
          </p:grpSpPr>
          <p:sp>
            <p:nvSpPr>
              <p:cNvPr id="144" name="圓角化單一角落矩形 143"/>
              <p:cNvSpPr/>
              <p:nvPr/>
            </p:nvSpPr>
            <p:spPr bwMode="auto">
              <a:xfrm flipH="1">
                <a:off x="4475355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4943" y="60460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6" name="文字方塊 145"/>
              <p:cNvSpPr txBox="1"/>
              <p:nvPr/>
            </p:nvSpPr>
            <p:spPr>
              <a:xfrm>
                <a:off x="4726909" y="100221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4" name="群組 73"/>
          <p:cNvGrpSpPr/>
          <p:nvPr/>
        </p:nvGrpSpPr>
        <p:grpSpPr>
          <a:xfrm>
            <a:off x="615709" y="2912660"/>
            <a:ext cx="1809394" cy="362341"/>
            <a:chOff x="-1773898" y="2454837"/>
            <a:chExt cx="1809394" cy="362341"/>
          </a:xfrm>
        </p:grpSpPr>
        <p:sp>
          <p:nvSpPr>
            <p:cNvPr id="75" name="矩形 74"/>
            <p:cNvSpPr/>
            <p:nvPr/>
          </p:nvSpPr>
          <p:spPr bwMode="auto">
            <a:xfrm>
              <a:off x="-1773898" y="2454837"/>
              <a:ext cx="1809394" cy="362341"/>
            </a:xfrm>
            <a:prstGeom prst="rect">
              <a:avLst/>
            </a:prstGeom>
            <a:solidFill>
              <a:srgbClr val="F5D23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476912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15709" y="3275001"/>
            <a:ext cx="1861403" cy="1955625"/>
            <a:chOff x="-1539283" y="3317471"/>
            <a:chExt cx="1861403" cy="1955625"/>
          </a:xfrm>
        </p:grpSpPr>
        <p:sp>
          <p:nvSpPr>
            <p:cNvPr id="81" name="矩形 80"/>
            <p:cNvSpPr/>
            <p:nvPr/>
          </p:nvSpPr>
          <p:spPr bwMode="auto">
            <a:xfrm>
              <a:off x="-1534586" y="5187162"/>
              <a:ext cx="1800000" cy="85934"/>
            </a:xfrm>
            <a:prstGeom prst="rect">
              <a:avLst/>
            </a:prstGeom>
            <a:solidFill>
              <a:srgbClr val="F5DC5A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-1539283" y="3317471"/>
              <a:ext cx="1861403" cy="1869690"/>
              <a:chOff x="-1539283" y="3317471"/>
              <a:chExt cx="1861403" cy="1869690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-1539283" y="3317471"/>
                <a:ext cx="1790604" cy="186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-1476672" y="3337245"/>
                <a:ext cx="1798792" cy="1849916"/>
                <a:chOff x="-1476672" y="3337245"/>
                <a:chExt cx="1798792" cy="1849916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-1467274" y="3337245"/>
                  <a:ext cx="1627494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證券商申報交易戶數查詢</a:t>
                  </a: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1467274" y="3799264"/>
                  <a:ext cx="165618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資訊廠商申報交易戶數查詢</a:t>
                  </a: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1467274" y="4283575"/>
                  <a:ext cx="17893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交易</a:t>
                  </a:r>
                  <a:r>
                    <a:rPr lang="zh-TW" altLang="en-US" sz="1400" b="1" spc="-1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戶數差異</a:t>
                  </a:r>
                  <a:r>
                    <a:rPr lang="zh-TW" altLang="en-US" sz="1400" b="1" spc="-1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分析</a:t>
                  </a:r>
                  <a:endParaRPr lang="zh-TW" altLang="en-US" sz="14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1476672" y="4591352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結    算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-1476672" y="4879384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解    鎖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sp>
        <p:nvSpPr>
          <p:cNvPr id="162" name="矩形 161"/>
          <p:cNvSpPr/>
          <p:nvPr/>
        </p:nvSpPr>
        <p:spPr bwMode="auto">
          <a:xfrm>
            <a:off x="559000" y="1362634"/>
            <a:ext cx="62813" cy="3881076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5" name="圓角矩形 114"/>
          <p:cNvSpPr/>
          <p:nvPr/>
        </p:nvSpPr>
        <p:spPr bwMode="auto">
          <a:xfrm>
            <a:off x="3048589" y="3132554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比對</a:t>
            </a:r>
            <a:endParaRPr lang="zh-TW" altLang="en-US" sz="2000" b="1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506609" y="2742221"/>
            <a:ext cx="1800200" cy="130009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TW" altLang="en-US" sz="1400" dirty="0">
                <a:solidFill>
                  <a:srgbClr val="FF0000"/>
                </a:solidFill>
              </a:rPr>
              <a:t>異常明細：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algn="l"/>
            <a:r>
              <a:rPr lang="en-US" altLang="zh-TW" sz="1400" u="sng" dirty="0">
                <a:solidFill>
                  <a:srgbClr val="FF0000"/>
                </a:solidFill>
              </a:rPr>
              <a:t>XXXXXXXXX</a:t>
            </a:r>
            <a:br>
              <a:rPr lang="en-US" altLang="zh-TW" sz="1400" u="sng" dirty="0">
                <a:solidFill>
                  <a:srgbClr val="FF0000"/>
                </a:solidFill>
              </a:rPr>
            </a:br>
            <a:r>
              <a:rPr lang="en-US" altLang="zh-TW" sz="1400" u="sng" dirty="0"/>
              <a:t>XXXXX</a:t>
            </a:r>
          </a:p>
          <a:p>
            <a:pPr algn="l"/>
            <a:r>
              <a:rPr lang="en-US" altLang="zh-TW" sz="1400" u="sng" dirty="0"/>
              <a:t>XXXXX</a:t>
            </a:r>
            <a:endParaRPr lang="zh-TW" altLang="en-US" sz="1400" u="sng" dirty="0"/>
          </a:p>
        </p:txBody>
      </p:sp>
      <p:sp>
        <p:nvSpPr>
          <p:cNvPr id="117" name="向上箭號 116"/>
          <p:cNvSpPr/>
          <p:nvPr/>
        </p:nvSpPr>
        <p:spPr bwMode="auto">
          <a:xfrm rot="2783325">
            <a:off x="6413695" y="3904289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1" name="圓角矩形 120"/>
          <p:cNvSpPr/>
          <p:nvPr/>
        </p:nvSpPr>
        <p:spPr bwMode="auto">
          <a:xfrm>
            <a:off x="4794641" y="1999927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稽 催</a:t>
            </a:r>
          </a:p>
        </p:txBody>
      </p:sp>
      <p:sp>
        <p:nvSpPr>
          <p:cNvPr id="124" name="圓角矩形 123"/>
          <p:cNvSpPr/>
          <p:nvPr/>
        </p:nvSpPr>
        <p:spPr bwMode="auto">
          <a:xfrm>
            <a:off x="6542524" y="3057771"/>
            <a:ext cx="1330601" cy="668989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例外狀況</a:t>
            </a:r>
            <a:r>
              <a:rPr lang="zh-TW" altLang="en-US" sz="20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解  </a:t>
            </a:r>
            <a:r>
              <a:rPr lang="zh-TW" altLang="en-US" sz="20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鎖</a:t>
            </a:r>
          </a:p>
        </p:txBody>
      </p:sp>
      <p:sp>
        <p:nvSpPr>
          <p:cNvPr id="128" name="圓角矩形 127"/>
          <p:cNvSpPr/>
          <p:nvPr/>
        </p:nvSpPr>
        <p:spPr bwMode="auto">
          <a:xfrm>
            <a:off x="4794641" y="4300188"/>
            <a:ext cx="1224136" cy="50805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算</a:t>
            </a:r>
          </a:p>
        </p:txBody>
      </p:sp>
      <p:sp>
        <p:nvSpPr>
          <p:cNvPr id="130" name="向上箭號 129"/>
          <p:cNvSpPr/>
          <p:nvPr/>
        </p:nvSpPr>
        <p:spPr bwMode="auto">
          <a:xfrm rot="7980000">
            <a:off x="4017380" y="3977561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1" name="向上箭號 130"/>
          <p:cNvSpPr/>
          <p:nvPr/>
        </p:nvSpPr>
        <p:spPr bwMode="auto">
          <a:xfrm rot="2783325">
            <a:off x="4018390" y="2054707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2" name="向上箭號 131"/>
          <p:cNvSpPr/>
          <p:nvPr/>
        </p:nvSpPr>
        <p:spPr bwMode="auto">
          <a:xfrm rot="7980000">
            <a:off x="6413696" y="2105353"/>
            <a:ext cx="418630" cy="720080"/>
          </a:xfrm>
          <a:prstGeom prst="up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" name="矩形 111">
            <a:hlinkClick r:id="" action="ppaction://hlinkshowjump?jump=nextslide"/>
          </p:cNvPr>
          <p:cNvSpPr/>
          <p:nvPr/>
        </p:nvSpPr>
        <p:spPr bwMode="auto">
          <a:xfrm>
            <a:off x="3048589" y="3132553"/>
            <a:ext cx="1224136" cy="52355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14" name="矩形 113">
            <a:hlinkClick r:id="" action="ppaction://hlinkshowjump?jump=nextslide"/>
          </p:cNvPr>
          <p:cNvSpPr/>
          <p:nvPr/>
        </p:nvSpPr>
        <p:spPr bwMode="auto">
          <a:xfrm>
            <a:off x="708622" y="3348579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32382"/>
              </p:ext>
            </p:extLst>
          </p:nvPr>
        </p:nvGraphicFramePr>
        <p:xfrm>
          <a:off x="4257771" y="3754640"/>
          <a:ext cx="4130653" cy="14745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{073A0DAA-6AF3-43AB-8588-CEC1D06C72B9}</a:tableStyleId>
              </a:tblPr>
              <a:tblGrid>
                <a:gridCol w="826131"/>
                <a:gridCol w="826130"/>
                <a:gridCol w="826131"/>
                <a:gridCol w="826130"/>
                <a:gridCol w="826131"/>
              </a:tblGrid>
              <a:tr h="118552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zh-TW" altLang="en-US" sz="1000" b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差異分析表</a:t>
                      </a:r>
                      <a:endParaRPr kumimoji="1" lang="zh-TW" altLang="en-US" sz="1000" b="1" kern="1200" spc="3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XXXXX</a:t>
                      </a:r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XXXXX</a:t>
                      </a:r>
                      <a:endParaRPr lang="zh-TW" altLang="en-US" sz="1000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endParaRPr lang="zh-TW" altLang="en-US" sz="1000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pic>
        <p:nvPicPr>
          <p:cNvPr id="107" name="Picture 7" descr="C:\Users\interinfo\Desktop\icon_0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12" y="3560163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683568" y="2101891"/>
            <a:ext cx="7848872" cy="44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14401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國內資訊公司收費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/>
            <a:r>
              <a:rPr lang="zh-TW" altLang="en-US" sz="2800" dirty="0">
                <a:solidFill>
                  <a:srgbClr val="003399"/>
                </a:solidFill>
              </a:rPr>
              <a:t>目前流程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sp>
        <p:nvSpPr>
          <p:cNvPr id="2" name="七角星形 1"/>
          <p:cNvSpPr/>
          <p:nvPr/>
        </p:nvSpPr>
        <p:spPr bwMode="auto">
          <a:xfrm>
            <a:off x="1259632" y="2570947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0" name="七角星形 9"/>
          <p:cNvSpPr/>
          <p:nvPr/>
        </p:nvSpPr>
        <p:spPr bwMode="auto">
          <a:xfrm>
            <a:off x="3635896" y="2570947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1" name="七角星形 10"/>
          <p:cNvSpPr/>
          <p:nvPr/>
        </p:nvSpPr>
        <p:spPr bwMode="auto">
          <a:xfrm>
            <a:off x="5508404" y="2570947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2" name="七角星形 11"/>
          <p:cNvSpPr/>
          <p:nvPr/>
        </p:nvSpPr>
        <p:spPr bwMode="auto">
          <a:xfrm>
            <a:off x="7308304" y="2570947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3" name="七角星形 12"/>
          <p:cNvSpPr/>
          <p:nvPr/>
        </p:nvSpPr>
        <p:spPr bwMode="auto">
          <a:xfrm>
            <a:off x="3563888" y="4227131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4" name="七角星形 13"/>
          <p:cNvSpPr/>
          <p:nvPr/>
        </p:nvSpPr>
        <p:spPr bwMode="auto">
          <a:xfrm>
            <a:off x="6588224" y="4221088"/>
            <a:ext cx="1439860" cy="570021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700" b="1" spc="300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</p:spTree>
    <p:extLst>
      <p:ext uri="{BB962C8B-B14F-4D97-AF65-F5344CB8AC3E}">
        <p14:creationId xmlns:p14="http://schemas.microsoft.com/office/powerpoint/2010/main" val="245223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99592" y="2132856"/>
            <a:ext cx="7383118" cy="4712463"/>
            <a:chOff x="899592" y="2132856"/>
            <a:chExt cx="7383118" cy="4712463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132856"/>
              <a:ext cx="7383118" cy="471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矩形 11"/>
            <p:cNvSpPr/>
            <p:nvPr/>
          </p:nvSpPr>
          <p:spPr bwMode="auto">
            <a:xfrm>
              <a:off x="3835524" y="3448800"/>
              <a:ext cx="1224135" cy="579928"/>
            </a:xfrm>
            <a:prstGeom prst="rect">
              <a:avLst/>
            </a:prstGeom>
            <a:solidFill>
              <a:srgbClr val="FFC000"/>
            </a:solidFill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700" b="1" spc="-150" dirty="0">
                  <a:ln w="5080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新系統首頁</a:t>
              </a:r>
            </a:p>
          </p:txBody>
        </p:sp>
      </p:grp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國內資訊公司收費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/>
            <a:r>
              <a:rPr lang="zh-TW" altLang="en-US" sz="2800" dirty="0">
                <a:solidFill>
                  <a:srgbClr val="003399"/>
                </a:solidFill>
              </a:rPr>
              <a:t>新</a:t>
            </a:r>
            <a:r>
              <a:rPr lang="zh-TW" altLang="en-US" sz="2800" dirty="0" smtClean="0">
                <a:solidFill>
                  <a:srgbClr val="003399"/>
                </a:solidFill>
              </a:rPr>
              <a:t>流程</a:t>
            </a:r>
            <a:endParaRPr lang="zh-TW" altLang="en-US" sz="2800" dirty="0">
              <a:solidFill>
                <a:srgbClr val="003399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sp>
        <p:nvSpPr>
          <p:cNvPr id="35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26</a:t>
            </a:fld>
            <a:endParaRPr lang="en-US" altLang="zh-TW" dirty="0"/>
          </a:p>
        </p:txBody>
      </p:sp>
      <p:sp>
        <p:nvSpPr>
          <p:cNvPr id="29" name="向右箭號 28"/>
          <p:cNvSpPr/>
          <p:nvPr/>
        </p:nvSpPr>
        <p:spPr bwMode="auto">
          <a:xfrm rot="10800000">
            <a:off x="5220073" y="3722327"/>
            <a:ext cx="973240" cy="206010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3" name="向右箭號 32"/>
          <p:cNvSpPr/>
          <p:nvPr/>
        </p:nvSpPr>
        <p:spPr bwMode="auto">
          <a:xfrm rot="9062802">
            <a:off x="5119664" y="3221108"/>
            <a:ext cx="977438" cy="198920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5400000">
            <a:off x="4017307" y="2759560"/>
            <a:ext cx="883348" cy="206008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329854">
            <a:off x="2633937" y="3076278"/>
            <a:ext cx="1224359" cy="206008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18825202">
            <a:off x="2873971" y="4632564"/>
            <a:ext cx="1417757" cy="185161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8" name="向右箭號 37"/>
          <p:cNvSpPr/>
          <p:nvPr/>
        </p:nvSpPr>
        <p:spPr bwMode="auto">
          <a:xfrm rot="13204702">
            <a:off x="4818737" y="4585423"/>
            <a:ext cx="1558220" cy="221562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4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國內</a:t>
            </a:r>
            <a:r>
              <a:rPr lang="zh-TW" altLang="en-US" dirty="0"/>
              <a:t>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1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希望調整資料呈現方式，例如</a:t>
            </a:r>
            <a:r>
              <a:rPr lang="en-US" altLang="zh-TW" sz="2800" dirty="0"/>
              <a:t>｢</a:t>
            </a:r>
            <a:r>
              <a:rPr lang="zh-TW" altLang="en-US" sz="2800" dirty="0"/>
              <a:t>申請使用者設定</a:t>
            </a:r>
            <a:r>
              <a:rPr lang="en-US" altLang="zh-TW" sz="2800" dirty="0"/>
              <a:t>｣</a:t>
            </a:r>
            <a:r>
              <a:rPr lang="zh-TW" altLang="en-US" sz="2800" dirty="0"/>
              <a:t>查詢結果介面會將所有已解約及未解約的使用者資料全數帶出，使得已解約</a:t>
            </a:r>
            <a:r>
              <a:rPr lang="en-US" altLang="zh-TW" sz="2800" dirty="0"/>
              <a:t>/</a:t>
            </a:r>
            <a:r>
              <a:rPr lang="zh-TW" altLang="en-US" sz="2800" dirty="0"/>
              <a:t>未解約資料穿插，使用上不友善</a:t>
            </a:r>
            <a:r>
              <a:rPr lang="en-US" altLang="zh-TW" sz="2800" dirty="0"/>
              <a:t>…</a:t>
            </a:r>
            <a:r>
              <a:rPr lang="zh-TW" altLang="en-US" sz="2800" dirty="0"/>
              <a:t>等等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84801"/>
            <a:ext cx="8352928" cy="1400383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重新設計使用者介面，提供排序、資料篩選、國內</a:t>
            </a:r>
            <a:r>
              <a:rPr lang="en-US" altLang="zh-TW" dirty="0"/>
              <a:t>/</a:t>
            </a:r>
            <a:r>
              <a:rPr lang="zh-TW" altLang="en-US" dirty="0"/>
              <a:t>外</a:t>
            </a:r>
            <a:r>
              <a:rPr lang="zh-TW" altLang="en-US" dirty="0" smtClean="0"/>
              <a:t>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式</a:t>
            </a:r>
            <a:r>
              <a:rPr lang="zh-TW" altLang="en-US" dirty="0"/>
              <a:t>分開呈現等功能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40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國內</a:t>
            </a:r>
            <a:r>
              <a:rPr lang="zh-TW" altLang="en-US" dirty="0"/>
              <a:t>資訊公司收費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 smtClean="0">
                <a:solidFill>
                  <a:srgbClr val="003399"/>
                </a:solidFill>
              </a:rPr>
              <a:t>2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目前承辦人員須至證券商申報單一窗口查詢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rgbClr val="003399"/>
                </a:solidFill>
              </a:rPr>
              <a:t>｢</a:t>
            </a:r>
            <a:r>
              <a:rPr lang="zh-TW" altLang="en-US" sz="2800" b="1" dirty="0">
                <a:solidFill>
                  <a:srgbClr val="003399"/>
                </a:solidFill>
              </a:rPr>
              <a:t>歸屬資訊廠商戶數查詢表</a:t>
            </a:r>
            <a:r>
              <a:rPr lang="en-US" altLang="zh-TW" sz="2800" b="1" dirty="0">
                <a:solidFill>
                  <a:srgbClr val="003399"/>
                </a:solidFill>
              </a:rPr>
              <a:t>｣</a:t>
            </a:r>
            <a:r>
              <a:rPr lang="zh-TW" altLang="en-US" sz="2800" dirty="0"/>
              <a:t>查詢戶數資料，自行整理成</a:t>
            </a:r>
            <a:r>
              <a:rPr lang="en-US" altLang="zh-TW" sz="2800" dirty="0"/>
              <a:t>EXCEL</a:t>
            </a:r>
            <a:r>
              <a:rPr lang="zh-TW" altLang="en-US" sz="2800" dirty="0"/>
              <a:t>表格，再將須告知的資訊廠商一一寫</a:t>
            </a:r>
            <a:r>
              <a:rPr lang="en-US" altLang="zh-TW" sz="2800" dirty="0"/>
              <a:t>mail</a:t>
            </a:r>
            <a:r>
              <a:rPr lang="zh-TW" altLang="en-US" sz="2800" dirty="0"/>
              <a:t>並夾帶檔案來</a:t>
            </a:r>
            <a:r>
              <a:rPr lang="zh-TW" altLang="en-US" sz="2800" dirty="0" smtClean="0"/>
              <a:t>通知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84801"/>
            <a:ext cx="8352928" cy="2272417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未來系統整合在一起，且掛在</a:t>
            </a:r>
            <a:r>
              <a:rPr lang="en-US" altLang="zh-TW" dirty="0"/>
              <a:t>BRK</a:t>
            </a:r>
            <a:r>
              <a:rPr lang="zh-TW" altLang="en-US" dirty="0"/>
              <a:t>，則可設計讓系統</a:t>
            </a:r>
            <a:r>
              <a:rPr lang="zh-TW" altLang="en-US" dirty="0" smtClean="0"/>
              <a:t>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行</a:t>
            </a:r>
            <a:r>
              <a:rPr lang="zh-TW" altLang="en-US" dirty="0"/>
              <a:t>比對，並列出比對結果，再由承辦人員一鍵按下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批次</a:t>
            </a:r>
            <a:r>
              <a:rPr lang="zh-TW" altLang="en-US" dirty="0"/>
              <a:t>寄</a:t>
            </a:r>
            <a:r>
              <a:rPr lang="en-US" altLang="zh-TW" dirty="0"/>
              <a:t>mail</a:t>
            </a:r>
            <a:r>
              <a:rPr lang="zh-TW" altLang="en-US" dirty="0"/>
              <a:t>通知，且由系統自動生成報表的附件，</a:t>
            </a:r>
            <a:r>
              <a:rPr lang="zh-TW" altLang="en-US" dirty="0" smtClean="0"/>
              <a:t>一同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寄出。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國內資訊公司收費系統</a:t>
            </a:r>
            <a:endParaRPr lang="en-US" altLang="zh-TW" dirty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3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由於證券商在</a:t>
            </a:r>
            <a:r>
              <a:rPr lang="en-US" altLang="zh-TW" sz="2800" dirty="0"/>
              <a:t>”</a:t>
            </a:r>
            <a:r>
              <a:rPr lang="zh-TW" altLang="en-US" sz="2800" dirty="0"/>
              <a:t>證券商申報單一窗口</a:t>
            </a:r>
            <a:r>
              <a:rPr lang="en-US" altLang="zh-TW" sz="2800" dirty="0"/>
              <a:t>”</a:t>
            </a:r>
            <a:r>
              <a:rPr lang="zh-TW" altLang="en-US" sz="2800" dirty="0"/>
              <a:t>報資訊廠商資料，而資訊廠商在</a:t>
            </a:r>
            <a:r>
              <a:rPr lang="en-US" altLang="zh-TW" sz="2800" dirty="0"/>
              <a:t>”</a:t>
            </a:r>
            <a:r>
              <a:rPr lang="zh-TW" altLang="en-US" sz="2800" dirty="0"/>
              <a:t>資訊用戶申報管理系統</a:t>
            </a:r>
            <a:r>
              <a:rPr lang="en-US" altLang="zh-TW" sz="2800" dirty="0"/>
              <a:t>”</a:t>
            </a:r>
            <a:r>
              <a:rPr lang="zh-TW" altLang="en-US" sz="2800" dirty="0"/>
              <a:t>報台數資料，屬平行申報，目前須由承辦人員人工比對兩邊資料是否一致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45024"/>
            <a:ext cx="8352928" cy="1400383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 smtClean="0"/>
              <a:t> 可</a:t>
            </a:r>
            <a:r>
              <a:rPr lang="zh-TW" altLang="en-US" dirty="0"/>
              <a:t>設計讓系統自行比對，並將比對結果顯示於承辦</a:t>
            </a:r>
            <a:r>
              <a:rPr lang="zh-TW" altLang="en-US" dirty="0" smtClean="0"/>
              <a:t>人員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zh-TW" altLang="en-US" dirty="0" smtClean="0"/>
              <a:t>的</a:t>
            </a:r>
            <a:r>
              <a:rPr lang="en-US" altLang="zh-TW" dirty="0"/>
              <a:t>portal</a:t>
            </a:r>
            <a:r>
              <a:rPr lang="zh-TW" altLang="en-US" dirty="0"/>
              <a:t>畫面，讓承辦人員</a:t>
            </a:r>
            <a:r>
              <a:rPr lang="zh-TW" altLang="en-US" dirty="0" smtClean="0"/>
              <a:t>一目了然。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305015" y="703877"/>
            <a:ext cx="8640960" cy="6492654"/>
            <a:chOff x="395536" y="908720"/>
            <a:chExt cx="8352928" cy="6276232"/>
          </a:xfrm>
        </p:grpSpPr>
        <p:pic>
          <p:nvPicPr>
            <p:cNvPr id="85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08720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矩形 85"/>
            <p:cNvSpPr/>
            <p:nvPr/>
          </p:nvSpPr>
          <p:spPr bwMode="auto">
            <a:xfrm>
              <a:off x="1403648" y="1340891"/>
              <a:ext cx="6372708" cy="4763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77" name="群組 76"/>
          <p:cNvGrpSpPr/>
          <p:nvPr/>
        </p:nvGrpSpPr>
        <p:grpSpPr>
          <a:xfrm>
            <a:off x="1544013" y="1412775"/>
            <a:ext cx="6124331" cy="4608513"/>
            <a:chOff x="1431185" y="1412775"/>
            <a:chExt cx="6309167" cy="4747601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1431185" y="1412775"/>
              <a:ext cx="6309167" cy="4747601"/>
            </a:xfrm>
            <a:prstGeom prst="roundRect">
              <a:avLst>
                <a:gd name="adj" fmla="val 420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36617" y="2022461"/>
              <a:ext cx="6303735" cy="385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3749" y="1522505"/>
              <a:ext cx="2285970" cy="4223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1431186" y="2022461"/>
              <a:ext cx="6307141" cy="0"/>
              <a:chOff x="1431186" y="2024887"/>
              <a:chExt cx="6307141" cy="0"/>
            </a:xfrm>
          </p:grpSpPr>
          <p:cxnSp>
            <p:nvCxnSpPr>
              <p:cNvPr id="67" name="直線接點 66"/>
              <p:cNvCxnSpPr/>
              <p:nvPr/>
            </p:nvCxnSpPr>
            <p:spPr bwMode="auto">
              <a:xfrm>
                <a:off x="1431186" y="2024887"/>
                <a:ext cx="2095802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接點 67"/>
              <p:cNvCxnSpPr/>
              <p:nvPr/>
            </p:nvCxnSpPr>
            <p:spPr bwMode="auto">
              <a:xfrm>
                <a:off x="3502061" y="2024887"/>
                <a:ext cx="215005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接點 68"/>
              <p:cNvCxnSpPr/>
              <p:nvPr/>
            </p:nvCxnSpPr>
            <p:spPr bwMode="auto">
              <a:xfrm>
                <a:off x="5642526" y="2024887"/>
                <a:ext cx="209580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6" name="Picture 2" descr="D:\04.任務\20160118_證交所-資訊收費管理系統(會議3)\img\logo_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306" y="1479053"/>
              <a:ext cx="520436" cy="46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文字方塊 82"/>
          <p:cNvSpPr txBox="1"/>
          <p:nvPr/>
        </p:nvSpPr>
        <p:spPr>
          <a:xfrm>
            <a:off x="6465771" y="57332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640270" y="2132856"/>
            <a:ext cx="5919850" cy="3711475"/>
            <a:chOff x="1640270" y="2132856"/>
            <a:chExt cx="5919850" cy="3711475"/>
          </a:xfrm>
        </p:grpSpPr>
        <p:grpSp>
          <p:nvGrpSpPr>
            <p:cNvPr id="180" name="群組 179"/>
            <p:cNvGrpSpPr/>
            <p:nvPr/>
          </p:nvGrpSpPr>
          <p:grpSpPr>
            <a:xfrm>
              <a:off x="5648659" y="2132856"/>
              <a:ext cx="1911461" cy="1928776"/>
              <a:chOff x="5648659" y="2111590"/>
              <a:chExt cx="1911461" cy="1928776"/>
            </a:xfrm>
          </p:grpSpPr>
          <p:sp>
            <p:nvSpPr>
              <p:cNvPr id="181" name="矩形 180"/>
              <p:cNvSpPr/>
              <p:nvPr/>
            </p:nvSpPr>
            <p:spPr bwMode="auto">
              <a:xfrm>
                <a:off x="5652120" y="2132856"/>
                <a:ext cx="1908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82" name="群組 181"/>
              <p:cNvGrpSpPr/>
              <p:nvPr/>
            </p:nvGrpSpPr>
            <p:grpSpPr>
              <a:xfrm>
                <a:off x="6243386" y="2111590"/>
                <a:ext cx="1090178" cy="1928776"/>
                <a:chOff x="6243386" y="2111590"/>
                <a:chExt cx="1090178" cy="1928776"/>
              </a:xfrm>
            </p:grpSpPr>
            <p:grpSp>
              <p:nvGrpSpPr>
                <p:cNvPr id="184" name="群組 183"/>
                <p:cNvGrpSpPr/>
                <p:nvPr/>
              </p:nvGrpSpPr>
              <p:grpSpPr>
                <a:xfrm>
                  <a:off x="6564099" y="2111590"/>
                  <a:ext cx="769465" cy="1928776"/>
                  <a:chOff x="6564099" y="2111590"/>
                  <a:chExt cx="769465" cy="1928776"/>
                </a:xfrm>
              </p:grpSpPr>
              <p:sp>
                <p:nvSpPr>
                  <p:cNvPr id="186" name="矩形 44"/>
                  <p:cNvSpPr/>
                  <p:nvPr/>
                </p:nvSpPr>
                <p:spPr bwMode="auto">
                  <a:xfrm rot="19283178">
                    <a:off x="6747022" y="2111590"/>
                    <a:ext cx="586542" cy="1839909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42" h="1700036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318" y="815730"/>
                          <a:pt x="586542" y="1211464"/>
                        </a:cubicBezTo>
                        <a:cubicBezTo>
                          <a:pt x="586870" y="1255626"/>
                          <a:pt x="198856" y="1655874"/>
                          <a:pt x="199184" y="1700036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187" name="矩形 12"/>
                  <p:cNvSpPr/>
                  <p:nvPr/>
                </p:nvSpPr>
                <p:spPr bwMode="auto">
                  <a:xfrm rot="19307609">
                    <a:off x="6564099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185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386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文字方塊 182"/>
              <p:cNvSpPr txBox="1"/>
              <p:nvPr/>
            </p:nvSpPr>
            <p:spPr>
              <a:xfrm>
                <a:off x="5648659" y="3068960"/>
                <a:ext cx="1875669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300" dirty="0" smtClean="0"/>
                  <a:t>證券商</a:t>
                </a:r>
                <a:r>
                  <a:rPr lang="en-US" altLang="zh-TW" spc="300" dirty="0" smtClean="0"/>
                  <a:t/>
                </a:r>
                <a:br>
                  <a:rPr lang="en-US" altLang="zh-TW" spc="300" dirty="0" smtClean="0"/>
                </a:br>
                <a:r>
                  <a:rPr lang="zh-TW" altLang="en-US" spc="0" dirty="0" smtClean="0"/>
                  <a:t>收費</a:t>
                </a:r>
                <a:r>
                  <a:rPr lang="zh-TW" altLang="en-US" spc="0" dirty="0"/>
                  <a:t>系統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1640270" y="2152800"/>
              <a:ext cx="3906000" cy="1947279"/>
              <a:chOff x="1809498" y="2152800"/>
              <a:chExt cx="3906000" cy="1947279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1809498" y="2152800"/>
                <a:ext cx="3906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4213611" y="2229986"/>
                <a:ext cx="1306248" cy="1870093"/>
                <a:chOff x="4213611" y="2229986"/>
                <a:chExt cx="1306248" cy="1870093"/>
              </a:xfrm>
            </p:grpSpPr>
            <p:sp>
              <p:nvSpPr>
                <p:cNvPr id="192" name="矩形 44"/>
                <p:cNvSpPr/>
                <p:nvPr/>
              </p:nvSpPr>
              <p:spPr bwMode="auto">
                <a:xfrm rot="19283178">
                  <a:off x="4424928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3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3611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1" name="文字方塊 190"/>
              <p:cNvSpPr txBox="1"/>
              <p:nvPr/>
            </p:nvSpPr>
            <p:spPr>
              <a:xfrm>
                <a:off x="1922847" y="2721114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b="0" dirty="0"/>
                  <a:t>國內資訊公司</a:t>
                </a:r>
                <a:endParaRPr lang="en-US" altLang="zh-TW" sz="2000" b="0" dirty="0"/>
              </a:p>
              <a:p>
                <a:r>
                  <a:rPr lang="zh-TW" altLang="en-US" sz="2000" b="0" dirty="0"/>
                  <a:t>收費系統</a:t>
                </a:r>
              </a:p>
            </p:txBody>
          </p:sp>
        </p:grpSp>
        <p:grpSp>
          <p:nvGrpSpPr>
            <p:cNvPr id="194" name="群組 193"/>
            <p:cNvGrpSpPr/>
            <p:nvPr/>
          </p:nvGrpSpPr>
          <p:grpSpPr>
            <a:xfrm>
              <a:off x="3635896" y="3890645"/>
              <a:ext cx="1908000" cy="1953686"/>
              <a:chOff x="3795054" y="3890645"/>
              <a:chExt cx="1908000" cy="1953686"/>
            </a:xfrm>
          </p:grpSpPr>
          <p:sp>
            <p:nvSpPr>
              <p:cNvPr id="195" name="矩形 194"/>
              <p:cNvSpPr/>
              <p:nvPr/>
            </p:nvSpPr>
            <p:spPr bwMode="auto">
              <a:xfrm>
                <a:off x="3795054" y="3922986"/>
                <a:ext cx="1908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6" name="群組 195"/>
              <p:cNvGrpSpPr/>
              <p:nvPr/>
            </p:nvGrpSpPr>
            <p:grpSpPr>
              <a:xfrm>
                <a:off x="4216471" y="3890645"/>
                <a:ext cx="1400172" cy="1953686"/>
                <a:chOff x="4216471" y="3890645"/>
                <a:chExt cx="1400172" cy="1953686"/>
              </a:xfrm>
            </p:grpSpPr>
            <p:sp>
              <p:nvSpPr>
                <p:cNvPr id="198" name="矩形 20"/>
                <p:cNvSpPr/>
                <p:nvPr/>
              </p:nvSpPr>
              <p:spPr bwMode="auto">
                <a:xfrm rot="19096840">
                  <a:off x="4439945" y="3890645"/>
                  <a:ext cx="1176698" cy="195368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95368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22705" y="1336772"/>
                        <a:pt x="1132912" y="1342878"/>
                      </a:cubicBezTo>
                      <a:cubicBezTo>
                        <a:pt x="1143119" y="1348984"/>
                        <a:pt x="805595" y="1716128"/>
                        <a:pt x="596525" y="195368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9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7" name="文字方塊 196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5648658" y="3922986"/>
              <a:ext cx="1908000" cy="1880084"/>
              <a:chOff x="5648658" y="3922986"/>
              <a:chExt cx="1908000" cy="1880084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5648658" y="3922986"/>
                <a:ext cx="1908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202" name="群組 201"/>
              <p:cNvGrpSpPr/>
              <p:nvPr/>
            </p:nvGrpSpPr>
            <p:grpSpPr>
              <a:xfrm>
                <a:off x="6050528" y="4077072"/>
                <a:ext cx="1431118" cy="1725998"/>
                <a:chOff x="6050528" y="4077072"/>
                <a:chExt cx="1431118" cy="1725998"/>
              </a:xfrm>
            </p:grpSpPr>
            <p:sp>
              <p:nvSpPr>
                <p:cNvPr id="204" name="矩形 23"/>
                <p:cNvSpPr/>
                <p:nvPr/>
              </p:nvSpPr>
              <p:spPr bwMode="auto">
                <a:xfrm rot="19083263">
                  <a:off x="6399086" y="4092922"/>
                  <a:ext cx="1082560" cy="1710148"/>
                </a:xfrm>
                <a:custGeom>
                  <a:avLst/>
                  <a:gdLst>
                    <a:gd name="connsiteX0" fmla="*/ 0 w 1088121"/>
                    <a:gd name="connsiteY0" fmla="*/ 0 h 1833674"/>
                    <a:gd name="connsiteX1" fmla="*/ 1088121 w 1088121"/>
                    <a:gd name="connsiteY1" fmla="*/ 0 h 1833674"/>
                    <a:gd name="connsiteX2" fmla="*/ 1088121 w 1088121"/>
                    <a:gd name="connsiteY2" fmla="*/ 1833674 h 1833674"/>
                    <a:gd name="connsiteX3" fmla="*/ 0 w 1088121"/>
                    <a:gd name="connsiteY3" fmla="*/ 1833674 h 1833674"/>
                    <a:gd name="connsiteX4" fmla="*/ 0 w 1088121"/>
                    <a:gd name="connsiteY4" fmla="*/ 0 h 1833674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8121 w 1088121"/>
                    <a:gd name="connsiteY2" fmla="*/ 183367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11019 w 1088121"/>
                    <a:gd name="connsiteY4" fmla="*/ 1408165 h 1833736"/>
                    <a:gd name="connsiteX5" fmla="*/ 0 w 1088121"/>
                    <a:gd name="connsiteY5" fmla="*/ 0 h 1833736"/>
                    <a:gd name="connsiteX0" fmla="*/ 0 w 1088121"/>
                    <a:gd name="connsiteY0" fmla="*/ 0 h 1836919"/>
                    <a:gd name="connsiteX1" fmla="*/ 1088121 w 1088121"/>
                    <a:gd name="connsiteY1" fmla="*/ 0 h 1836919"/>
                    <a:gd name="connsiteX2" fmla="*/ 1086938 w 1088121"/>
                    <a:gd name="connsiteY2" fmla="*/ 1179494 h 1836919"/>
                    <a:gd name="connsiteX3" fmla="*/ 501806 w 1088121"/>
                    <a:gd name="connsiteY3" fmla="*/ 1836919 h 1836919"/>
                    <a:gd name="connsiteX4" fmla="*/ 11019 w 1088121"/>
                    <a:gd name="connsiteY4" fmla="*/ 1408165 h 1836919"/>
                    <a:gd name="connsiteX5" fmla="*/ 0 w 1088121"/>
                    <a:gd name="connsiteY5" fmla="*/ 0 h 1836919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0 w 1088121"/>
                    <a:gd name="connsiteY5" fmla="*/ 0 h 1837637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8016 w 1088121"/>
                    <a:gd name="connsiteY5" fmla="*/ 419886 h 1837637"/>
                    <a:gd name="connsiteX6" fmla="*/ 0 w 1088121"/>
                    <a:gd name="connsiteY6" fmla="*/ 0 h 1837637"/>
                    <a:gd name="connsiteX0" fmla="*/ 50236 w 1080105"/>
                    <a:gd name="connsiteY0" fmla="*/ 270056 h 1837637"/>
                    <a:gd name="connsiteX1" fmla="*/ 1080105 w 1080105"/>
                    <a:gd name="connsiteY1" fmla="*/ 0 h 1837637"/>
                    <a:gd name="connsiteX2" fmla="*/ 1078922 w 1080105"/>
                    <a:gd name="connsiteY2" fmla="*/ 1179494 h 1837637"/>
                    <a:gd name="connsiteX3" fmla="*/ 480339 w 1080105"/>
                    <a:gd name="connsiteY3" fmla="*/ 1837637 h 1837637"/>
                    <a:gd name="connsiteX4" fmla="*/ 3003 w 1080105"/>
                    <a:gd name="connsiteY4" fmla="*/ 1408165 h 1837637"/>
                    <a:gd name="connsiteX5" fmla="*/ 0 w 1080105"/>
                    <a:gd name="connsiteY5" fmla="*/ 419886 h 1837637"/>
                    <a:gd name="connsiteX6" fmla="*/ 50236 w 1080105"/>
                    <a:gd name="connsiteY6" fmla="*/ 270056 h 1837637"/>
                    <a:gd name="connsiteX0" fmla="*/ 50236 w 1080105"/>
                    <a:gd name="connsiteY0" fmla="*/ 270056 h 1837637"/>
                    <a:gd name="connsiteX1" fmla="*/ 531498 w 1080105"/>
                    <a:gd name="connsiteY1" fmla="*/ 141969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739320 w 1080105"/>
                    <a:gd name="connsiteY2" fmla="*/ 181466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578982 w 1080105"/>
                    <a:gd name="connsiteY2" fmla="*/ 210255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124448"/>
                    <a:gd name="connsiteY0" fmla="*/ 270056 h 1837637"/>
                    <a:gd name="connsiteX1" fmla="*/ 408111 w 1124448"/>
                    <a:gd name="connsiteY1" fmla="*/ 357641 h 1837637"/>
                    <a:gd name="connsiteX2" fmla="*/ 578982 w 1124448"/>
                    <a:gd name="connsiteY2" fmla="*/ 210255 h 1837637"/>
                    <a:gd name="connsiteX3" fmla="*/ 1080105 w 1124448"/>
                    <a:gd name="connsiteY3" fmla="*/ 0 h 1837637"/>
                    <a:gd name="connsiteX4" fmla="*/ 1082560 w 1124448"/>
                    <a:gd name="connsiteY4" fmla="*/ 483527 h 1837637"/>
                    <a:gd name="connsiteX5" fmla="*/ 1078922 w 1124448"/>
                    <a:gd name="connsiteY5" fmla="*/ 1179494 h 1837637"/>
                    <a:gd name="connsiteX6" fmla="*/ 480339 w 1124448"/>
                    <a:gd name="connsiteY6" fmla="*/ 1837637 h 1837637"/>
                    <a:gd name="connsiteX7" fmla="*/ 3003 w 1124448"/>
                    <a:gd name="connsiteY7" fmla="*/ 1408165 h 1837637"/>
                    <a:gd name="connsiteX8" fmla="*/ 0 w 1124448"/>
                    <a:gd name="connsiteY8" fmla="*/ 419886 h 1837637"/>
                    <a:gd name="connsiteX9" fmla="*/ 50236 w 1124448"/>
                    <a:gd name="connsiteY9" fmla="*/ 270056 h 1837637"/>
                    <a:gd name="connsiteX0" fmla="*/ 50236 w 1124448"/>
                    <a:gd name="connsiteY0" fmla="*/ 97469 h 1665050"/>
                    <a:gd name="connsiteX1" fmla="*/ 408111 w 1124448"/>
                    <a:gd name="connsiteY1" fmla="*/ 185054 h 1665050"/>
                    <a:gd name="connsiteX2" fmla="*/ 578982 w 1124448"/>
                    <a:gd name="connsiteY2" fmla="*/ 37668 h 1665050"/>
                    <a:gd name="connsiteX3" fmla="*/ 816151 w 1124448"/>
                    <a:gd name="connsiteY3" fmla="*/ 0 h 1665050"/>
                    <a:gd name="connsiteX4" fmla="*/ 1082560 w 1124448"/>
                    <a:gd name="connsiteY4" fmla="*/ 310940 h 1665050"/>
                    <a:gd name="connsiteX5" fmla="*/ 1078922 w 1124448"/>
                    <a:gd name="connsiteY5" fmla="*/ 1006907 h 1665050"/>
                    <a:gd name="connsiteX6" fmla="*/ 480339 w 1124448"/>
                    <a:gd name="connsiteY6" fmla="*/ 1665050 h 1665050"/>
                    <a:gd name="connsiteX7" fmla="*/ 3003 w 1124448"/>
                    <a:gd name="connsiteY7" fmla="*/ 1235578 h 1665050"/>
                    <a:gd name="connsiteX8" fmla="*/ 0 w 1124448"/>
                    <a:gd name="connsiteY8" fmla="*/ 247299 h 1665050"/>
                    <a:gd name="connsiteX9" fmla="*/ 50236 w 1124448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78922 w 1082560"/>
                    <a:gd name="connsiteY5" fmla="*/ 1006907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52649 w 1082560"/>
                    <a:gd name="connsiteY5" fmla="*/ 1148440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710148"/>
                    <a:gd name="connsiteX1" fmla="*/ 408111 w 1082560"/>
                    <a:gd name="connsiteY1" fmla="*/ 185054 h 1710148"/>
                    <a:gd name="connsiteX2" fmla="*/ 578982 w 1082560"/>
                    <a:gd name="connsiteY2" fmla="*/ 37668 h 1710148"/>
                    <a:gd name="connsiteX3" fmla="*/ 816151 w 1082560"/>
                    <a:gd name="connsiteY3" fmla="*/ 0 h 1710148"/>
                    <a:gd name="connsiteX4" fmla="*/ 1082560 w 1082560"/>
                    <a:gd name="connsiteY4" fmla="*/ 310940 h 1710148"/>
                    <a:gd name="connsiteX5" fmla="*/ 1052649 w 1082560"/>
                    <a:gd name="connsiteY5" fmla="*/ 1148440 h 1710148"/>
                    <a:gd name="connsiteX6" fmla="*/ 540729 w 1082560"/>
                    <a:gd name="connsiteY6" fmla="*/ 1710148 h 1710148"/>
                    <a:gd name="connsiteX7" fmla="*/ 3003 w 1082560"/>
                    <a:gd name="connsiteY7" fmla="*/ 1235578 h 1710148"/>
                    <a:gd name="connsiteX8" fmla="*/ 0 w 1082560"/>
                    <a:gd name="connsiteY8" fmla="*/ 247299 h 1710148"/>
                    <a:gd name="connsiteX9" fmla="*/ 50236 w 1082560"/>
                    <a:gd name="connsiteY9" fmla="*/ 97469 h 1710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2560" h="1710148">
                      <a:moveTo>
                        <a:pt x="50236" y="97469"/>
                      </a:moveTo>
                      <a:lnTo>
                        <a:pt x="408111" y="185054"/>
                      </a:lnTo>
                      <a:lnTo>
                        <a:pt x="578982" y="37668"/>
                      </a:lnTo>
                      <a:lnTo>
                        <a:pt x="816151" y="0"/>
                      </a:lnTo>
                      <a:cubicBezTo>
                        <a:pt x="900080" y="45545"/>
                        <a:pt x="1081820" y="286400"/>
                        <a:pt x="1082560" y="310940"/>
                      </a:cubicBezTo>
                      <a:cubicBezTo>
                        <a:pt x="1066979" y="282393"/>
                        <a:pt x="1054507" y="783000"/>
                        <a:pt x="1052649" y="1148440"/>
                      </a:cubicBezTo>
                      <a:lnTo>
                        <a:pt x="540729" y="1710148"/>
                      </a:lnTo>
                      <a:lnTo>
                        <a:pt x="3003" y="1235578"/>
                      </a:lnTo>
                      <a:lnTo>
                        <a:pt x="0" y="247299"/>
                      </a:lnTo>
                      <a:lnTo>
                        <a:pt x="50236" y="974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05" name="Picture 4" descr="D:\04.任務\20160118_證交所-資訊收費管理系統(會議3)\img\icon_05-其他客戶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0528" y="4077072"/>
                  <a:ext cx="1030217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3" name="文字方塊 202"/>
              <p:cNvSpPr txBox="1"/>
              <p:nvPr/>
            </p:nvSpPr>
            <p:spPr>
              <a:xfrm>
                <a:off x="5652120" y="4857413"/>
                <a:ext cx="18722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grpSp>
        <p:nvGrpSpPr>
          <p:cNvPr id="206" name="群組 205"/>
          <p:cNvGrpSpPr/>
          <p:nvPr/>
        </p:nvGrpSpPr>
        <p:grpSpPr>
          <a:xfrm>
            <a:off x="1619672" y="3922986"/>
            <a:ext cx="2199589" cy="1669360"/>
            <a:chOff x="1619672" y="3922986"/>
            <a:chExt cx="2199589" cy="1669360"/>
          </a:xfrm>
        </p:grpSpPr>
        <p:sp>
          <p:nvSpPr>
            <p:cNvPr id="207" name="矩形 206"/>
            <p:cNvSpPr/>
            <p:nvPr/>
          </p:nvSpPr>
          <p:spPr bwMode="auto">
            <a:xfrm>
              <a:off x="1640269" y="3922986"/>
              <a:ext cx="1908000" cy="166625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1619672" y="4884460"/>
              <a:ext cx="195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國外資訊公司</a:t>
              </a:r>
              <a:r>
                <a:rPr lang="en-US" altLang="zh-TW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收費系統</a:t>
              </a:r>
            </a:p>
          </p:txBody>
        </p:sp>
        <p:grpSp>
          <p:nvGrpSpPr>
            <p:cNvPr id="209" name="群組 208"/>
            <p:cNvGrpSpPr/>
            <p:nvPr/>
          </p:nvGrpSpPr>
          <p:grpSpPr>
            <a:xfrm>
              <a:off x="1974232" y="4056485"/>
              <a:ext cx="1845029" cy="1376546"/>
              <a:chOff x="1974232" y="4056485"/>
              <a:chExt cx="1845029" cy="1376546"/>
            </a:xfrm>
          </p:grpSpPr>
          <p:sp>
            <p:nvSpPr>
              <p:cNvPr id="210" name="矩形 31"/>
              <p:cNvSpPr/>
              <p:nvPr/>
            </p:nvSpPr>
            <p:spPr bwMode="auto">
              <a:xfrm rot="18865581">
                <a:off x="2377824" y="3991593"/>
                <a:ext cx="1037846" cy="1845029"/>
              </a:xfrm>
              <a:custGeom>
                <a:avLst/>
                <a:gdLst>
                  <a:gd name="connsiteX0" fmla="*/ 0 w 1896082"/>
                  <a:gd name="connsiteY0" fmla="*/ 0 h 2454067"/>
                  <a:gd name="connsiteX1" fmla="*/ 1896082 w 1896082"/>
                  <a:gd name="connsiteY1" fmla="*/ 0 h 2454067"/>
                  <a:gd name="connsiteX2" fmla="*/ 1896082 w 1896082"/>
                  <a:gd name="connsiteY2" fmla="*/ 2454067 h 2454067"/>
                  <a:gd name="connsiteX3" fmla="*/ 0 w 1896082"/>
                  <a:gd name="connsiteY3" fmla="*/ 2454067 h 2454067"/>
                  <a:gd name="connsiteX4" fmla="*/ 0 w 1896082"/>
                  <a:gd name="connsiteY4" fmla="*/ 0 h 2454067"/>
                  <a:gd name="connsiteX0" fmla="*/ 0 w 1896082"/>
                  <a:gd name="connsiteY0" fmla="*/ 0 h 2454067"/>
                  <a:gd name="connsiteX1" fmla="*/ 1896082 w 1896082"/>
                  <a:gd name="connsiteY1" fmla="*/ 0 h 2454067"/>
                  <a:gd name="connsiteX2" fmla="*/ 1882023 w 1896082"/>
                  <a:gd name="connsiteY2" fmla="*/ 1098221 h 2454067"/>
                  <a:gd name="connsiteX3" fmla="*/ 1896082 w 1896082"/>
                  <a:gd name="connsiteY3" fmla="*/ 2454067 h 2454067"/>
                  <a:gd name="connsiteX4" fmla="*/ 0 w 1896082"/>
                  <a:gd name="connsiteY4" fmla="*/ 2454067 h 2454067"/>
                  <a:gd name="connsiteX5" fmla="*/ 0 w 1896082"/>
                  <a:gd name="connsiteY5" fmla="*/ 0 h 2454067"/>
                  <a:gd name="connsiteX0" fmla="*/ 0 w 1896082"/>
                  <a:gd name="connsiteY0" fmla="*/ 4642 h 2458709"/>
                  <a:gd name="connsiteX1" fmla="*/ 788947 w 1896082"/>
                  <a:gd name="connsiteY1" fmla="*/ 0 h 2458709"/>
                  <a:gd name="connsiteX2" fmla="*/ 1896082 w 1896082"/>
                  <a:gd name="connsiteY2" fmla="*/ 4642 h 2458709"/>
                  <a:gd name="connsiteX3" fmla="*/ 1882023 w 1896082"/>
                  <a:gd name="connsiteY3" fmla="*/ 1102863 h 2458709"/>
                  <a:gd name="connsiteX4" fmla="*/ 1896082 w 1896082"/>
                  <a:gd name="connsiteY4" fmla="*/ 2458709 h 2458709"/>
                  <a:gd name="connsiteX5" fmla="*/ 0 w 1896082"/>
                  <a:gd name="connsiteY5" fmla="*/ 2458709 h 2458709"/>
                  <a:gd name="connsiteX6" fmla="*/ 0 w 1896082"/>
                  <a:gd name="connsiteY6" fmla="*/ 4642 h 2458709"/>
                  <a:gd name="connsiteX0" fmla="*/ 0 w 1896082"/>
                  <a:gd name="connsiteY0" fmla="*/ 4642 h 2458709"/>
                  <a:gd name="connsiteX1" fmla="*/ 788947 w 1896082"/>
                  <a:gd name="connsiteY1" fmla="*/ 0 h 2458709"/>
                  <a:gd name="connsiteX2" fmla="*/ 1896082 w 1896082"/>
                  <a:gd name="connsiteY2" fmla="*/ 4642 h 2458709"/>
                  <a:gd name="connsiteX3" fmla="*/ 1882023 w 1896082"/>
                  <a:gd name="connsiteY3" fmla="*/ 1102863 h 2458709"/>
                  <a:gd name="connsiteX4" fmla="*/ 1896082 w 1896082"/>
                  <a:gd name="connsiteY4" fmla="*/ 2458709 h 2458709"/>
                  <a:gd name="connsiteX5" fmla="*/ 0 w 1896082"/>
                  <a:gd name="connsiteY5" fmla="*/ 2458709 h 2458709"/>
                  <a:gd name="connsiteX6" fmla="*/ 10518 w 1896082"/>
                  <a:gd name="connsiteY6" fmla="*/ 980424 h 2458709"/>
                  <a:gd name="connsiteX7" fmla="*/ 0 w 1896082"/>
                  <a:gd name="connsiteY7" fmla="*/ 4642 h 2458709"/>
                  <a:gd name="connsiteX0" fmla="*/ 331380 w 1896082"/>
                  <a:gd name="connsiteY0" fmla="*/ 416667 h 2458709"/>
                  <a:gd name="connsiteX1" fmla="*/ 788947 w 1896082"/>
                  <a:gd name="connsiteY1" fmla="*/ 0 h 2458709"/>
                  <a:gd name="connsiteX2" fmla="*/ 1896082 w 1896082"/>
                  <a:gd name="connsiteY2" fmla="*/ 4642 h 2458709"/>
                  <a:gd name="connsiteX3" fmla="*/ 1882023 w 1896082"/>
                  <a:gd name="connsiteY3" fmla="*/ 1102863 h 2458709"/>
                  <a:gd name="connsiteX4" fmla="*/ 1896082 w 1896082"/>
                  <a:gd name="connsiteY4" fmla="*/ 2458709 h 2458709"/>
                  <a:gd name="connsiteX5" fmla="*/ 0 w 1896082"/>
                  <a:gd name="connsiteY5" fmla="*/ 2458709 h 2458709"/>
                  <a:gd name="connsiteX6" fmla="*/ 10518 w 1896082"/>
                  <a:gd name="connsiteY6" fmla="*/ 980424 h 2458709"/>
                  <a:gd name="connsiteX7" fmla="*/ 331380 w 1896082"/>
                  <a:gd name="connsiteY7" fmla="*/ 416667 h 2458709"/>
                  <a:gd name="connsiteX0" fmla="*/ 331380 w 1896082"/>
                  <a:gd name="connsiteY0" fmla="*/ 416667 h 2458709"/>
                  <a:gd name="connsiteX1" fmla="*/ 788947 w 1896082"/>
                  <a:gd name="connsiteY1" fmla="*/ 0 h 2458709"/>
                  <a:gd name="connsiteX2" fmla="*/ 1508455 w 1896082"/>
                  <a:gd name="connsiteY2" fmla="*/ 336266 h 2458709"/>
                  <a:gd name="connsiteX3" fmla="*/ 1882023 w 1896082"/>
                  <a:gd name="connsiteY3" fmla="*/ 1102863 h 2458709"/>
                  <a:gd name="connsiteX4" fmla="*/ 1896082 w 1896082"/>
                  <a:gd name="connsiteY4" fmla="*/ 2458709 h 2458709"/>
                  <a:gd name="connsiteX5" fmla="*/ 0 w 1896082"/>
                  <a:gd name="connsiteY5" fmla="*/ 2458709 h 2458709"/>
                  <a:gd name="connsiteX6" fmla="*/ 10518 w 1896082"/>
                  <a:gd name="connsiteY6" fmla="*/ 980424 h 2458709"/>
                  <a:gd name="connsiteX7" fmla="*/ 331380 w 1896082"/>
                  <a:gd name="connsiteY7" fmla="*/ 416667 h 2458709"/>
                  <a:gd name="connsiteX0" fmla="*/ 331380 w 1882023"/>
                  <a:gd name="connsiteY0" fmla="*/ 416667 h 2458709"/>
                  <a:gd name="connsiteX1" fmla="*/ 788947 w 1882023"/>
                  <a:gd name="connsiteY1" fmla="*/ 0 h 2458709"/>
                  <a:gd name="connsiteX2" fmla="*/ 1508455 w 1882023"/>
                  <a:gd name="connsiteY2" fmla="*/ 336266 h 2458709"/>
                  <a:gd name="connsiteX3" fmla="*/ 1882023 w 1882023"/>
                  <a:gd name="connsiteY3" fmla="*/ 1102863 h 2458709"/>
                  <a:gd name="connsiteX4" fmla="*/ 1880600 w 1882023"/>
                  <a:gd name="connsiteY4" fmla="*/ 1567939 h 2458709"/>
                  <a:gd name="connsiteX5" fmla="*/ 0 w 1882023"/>
                  <a:gd name="connsiteY5" fmla="*/ 2458709 h 2458709"/>
                  <a:gd name="connsiteX6" fmla="*/ 10518 w 1882023"/>
                  <a:gd name="connsiteY6" fmla="*/ 980424 h 2458709"/>
                  <a:gd name="connsiteX7" fmla="*/ 331380 w 1882023"/>
                  <a:gd name="connsiteY7" fmla="*/ 416667 h 2458709"/>
                  <a:gd name="connsiteX0" fmla="*/ 331380 w 1882023"/>
                  <a:gd name="connsiteY0" fmla="*/ 416667 h 2458709"/>
                  <a:gd name="connsiteX1" fmla="*/ 788947 w 1882023"/>
                  <a:gd name="connsiteY1" fmla="*/ 0 h 2458709"/>
                  <a:gd name="connsiteX2" fmla="*/ 1508455 w 1882023"/>
                  <a:gd name="connsiteY2" fmla="*/ 336266 h 2458709"/>
                  <a:gd name="connsiteX3" fmla="*/ 1882023 w 1882023"/>
                  <a:gd name="connsiteY3" fmla="*/ 1102863 h 2458709"/>
                  <a:gd name="connsiteX4" fmla="*/ 1880600 w 1882023"/>
                  <a:gd name="connsiteY4" fmla="*/ 1567939 h 2458709"/>
                  <a:gd name="connsiteX5" fmla="*/ 890540 w 1882023"/>
                  <a:gd name="connsiteY5" fmla="*/ 2038453 h 2458709"/>
                  <a:gd name="connsiteX6" fmla="*/ 0 w 1882023"/>
                  <a:gd name="connsiteY6" fmla="*/ 2458709 h 2458709"/>
                  <a:gd name="connsiteX7" fmla="*/ 10518 w 1882023"/>
                  <a:gd name="connsiteY7" fmla="*/ 980424 h 2458709"/>
                  <a:gd name="connsiteX8" fmla="*/ 331380 w 1882023"/>
                  <a:gd name="connsiteY8" fmla="*/ 416667 h 2458709"/>
                  <a:gd name="connsiteX0" fmla="*/ 331380 w 1882023"/>
                  <a:gd name="connsiteY0" fmla="*/ 416667 h 2695610"/>
                  <a:gd name="connsiteX1" fmla="*/ 788947 w 1882023"/>
                  <a:gd name="connsiteY1" fmla="*/ 0 h 2695610"/>
                  <a:gd name="connsiteX2" fmla="*/ 1508455 w 1882023"/>
                  <a:gd name="connsiteY2" fmla="*/ 336266 h 2695610"/>
                  <a:gd name="connsiteX3" fmla="*/ 1882023 w 1882023"/>
                  <a:gd name="connsiteY3" fmla="*/ 1102863 h 2695610"/>
                  <a:gd name="connsiteX4" fmla="*/ 1880600 w 1882023"/>
                  <a:gd name="connsiteY4" fmla="*/ 1567939 h 2695610"/>
                  <a:gd name="connsiteX5" fmla="*/ 725357 w 1882023"/>
                  <a:gd name="connsiteY5" fmla="*/ 2695610 h 2695610"/>
                  <a:gd name="connsiteX6" fmla="*/ 0 w 1882023"/>
                  <a:gd name="connsiteY6" fmla="*/ 2458709 h 2695610"/>
                  <a:gd name="connsiteX7" fmla="*/ 10518 w 1882023"/>
                  <a:gd name="connsiteY7" fmla="*/ 980424 h 2695610"/>
                  <a:gd name="connsiteX8" fmla="*/ 331380 w 1882023"/>
                  <a:gd name="connsiteY8" fmla="*/ 416667 h 2695610"/>
                  <a:gd name="connsiteX0" fmla="*/ 338816 w 1889459"/>
                  <a:gd name="connsiteY0" fmla="*/ 416667 h 2695610"/>
                  <a:gd name="connsiteX1" fmla="*/ 796383 w 1889459"/>
                  <a:gd name="connsiteY1" fmla="*/ 0 h 2695610"/>
                  <a:gd name="connsiteX2" fmla="*/ 1515891 w 1889459"/>
                  <a:gd name="connsiteY2" fmla="*/ 336266 h 2695610"/>
                  <a:gd name="connsiteX3" fmla="*/ 1889459 w 1889459"/>
                  <a:gd name="connsiteY3" fmla="*/ 1102863 h 2695610"/>
                  <a:gd name="connsiteX4" fmla="*/ 1888036 w 1889459"/>
                  <a:gd name="connsiteY4" fmla="*/ 1567939 h 2695610"/>
                  <a:gd name="connsiteX5" fmla="*/ 732793 w 1889459"/>
                  <a:gd name="connsiteY5" fmla="*/ 2695610 h 2695610"/>
                  <a:gd name="connsiteX6" fmla="*/ 0 w 1889459"/>
                  <a:gd name="connsiteY6" fmla="*/ 1982826 h 2695610"/>
                  <a:gd name="connsiteX7" fmla="*/ 17954 w 1889459"/>
                  <a:gd name="connsiteY7" fmla="*/ 980424 h 2695610"/>
                  <a:gd name="connsiteX8" fmla="*/ 338816 w 1889459"/>
                  <a:gd name="connsiteY8" fmla="*/ 416667 h 2695610"/>
                  <a:gd name="connsiteX0" fmla="*/ 338816 w 1889459"/>
                  <a:gd name="connsiteY0" fmla="*/ 416667 h 2713725"/>
                  <a:gd name="connsiteX1" fmla="*/ 796383 w 1889459"/>
                  <a:gd name="connsiteY1" fmla="*/ 0 h 2713725"/>
                  <a:gd name="connsiteX2" fmla="*/ 1515891 w 1889459"/>
                  <a:gd name="connsiteY2" fmla="*/ 336266 h 2713725"/>
                  <a:gd name="connsiteX3" fmla="*/ 1889459 w 1889459"/>
                  <a:gd name="connsiteY3" fmla="*/ 1102863 h 2713725"/>
                  <a:gd name="connsiteX4" fmla="*/ 1888036 w 1889459"/>
                  <a:gd name="connsiteY4" fmla="*/ 1567939 h 2713725"/>
                  <a:gd name="connsiteX5" fmla="*/ 714312 w 1889459"/>
                  <a:gd name="connsiteY5" fmla="*/ 2713725 h 2713725"/>
                  <a:gd name="connsiteX6" fmla="*/ 0 w 1889459"/>
                  <a:gd name="connsiteY6" fmla="*/ 1982826 h 2713725"/>
                  <a:gd name="connsiteX7" fmla="*/ 17954 w 1889459"/>
                  <a:gd name="connsiteY7" fmla="*/ 980424 h 2713725"/>
                  <a:gd name="connsiteX8" fmla="*/ 338816 w 1889459"/>
                  <a:gd name="connsiteY8" fmla="*/ 416667 h 2713725"/>
                  <a:gd name="connsiteX0" fmla="*/ 320862 w 1871505"/>
                  <a:gd name="connsiteY0" fmla="*/ 416667 h 2713725"/>
                  <a:gd name="connsiteX1" fmla="*/ 778429 w 1871505"/>
                  <a:gd name="connsiteY1" fmla="*/ 0 h 2713725"/>
                  <a:gd name="connsiteX2" fmla="*/ 1497937 w 1871505"/>
                  <a:gd name="connsiteY2" fmla="*/ 336266 h 2713725"/>
                  <a:gd name="connsiteX3" fmla="*/ 1871505 w 1871505"/>
                  <a:gd name="connsiteY3" fmla="*/ 1102863 h 2713725"/>
                  <a:gd name="connsiteX4" fmla="*/ 1870082 w 1871505"/>
                  <a:gd name="connsiteY4" fmla="*/ 1567939 h 2713725"/>
                  <a:gd name="connsiteX5" fmla="*/ 696358 w 1871505"/>
                  <a:gd name="connsiteY5" fmla="*/ 2713725 h 2713725"/>
                  <a:gd name="connsiteX6" fmla="*/ 338 w 1871505"/>
                  <a:gd name="connsiteY6" fmla="*/ 1940313 h 2713725"/>
                  <a:gd name="connsiteX7" fmla="*/ 0 w 1871505"/>
                  <a:gd name="connsiteY7" fmla="*/ 980424 h 2713725"/>
                  <a:gd name="connsiteX8" fmla="*/ 320862 w 1871505"/>
                  <a:gd name="connsiteY8" fmla="*/ 416667 h 2713725"/>
                  <a:gd name="connsiteX0" fmla="*/ 320862 w 1871505"/>
                  <a:gd name="connsiteY0" fmla="*/ 416667 h 2695610"/>
                  <a:gd name="connsiteX1" fmla="*/ 778429 w 1871505"/>
                  <a:gd name="connsiteY1" fmla="*/ 0 h 2695610"/>
                  <a:gd name="connsiteX2" fmla="*/ 1497937 w 1871505"/>
                  <a:gd name="connsiteY2" fmla="*/ 336266 h 2695610"/>
                  <a:gd name="connsiteX3" fmla="*/ 1871505 w 1871505"/>
                  <a:gd name="connsiteY3" fmla="*/ 1102863 h 2695610"/>
                  <a:gd name="connsiteX4" fmla="*/ 1870082 w 1871505"/>
                  <a:gd name="connsiteY4" fmla="*/ 1567939 h 2695610"/>
                  <a:gd name="connsiteX5" fmla="*/ 714411 w 1871505"/>
                  <a:gd name="connsiteY5" fmla="*/ 2695610 h 2695610"/>
                  <a:gd name="connsiteX6" fmla="*/ 338 w 1871505"/>
                  <a:gd name="connsiteY6" fmla="*/ 1940313 h 2695610"/>
                  <a:gd name="connsiteX7" fmla="*/ 0 w 1871505"/>
                  <a:gd name="connsiteY7" fmla="*/ 980424 h 2695610"/>
                  <a:gd name="connsiteX8" fmla="*/ 320862 w 1871505"/>
                  <a:gd name="connsiteY8" fmla="*/ 416667 h 2695610"/>
                  <a:gd name="connsiteX0" fmla="*/ 320862 w 1871505"/>
                  <a:gd name="connsiteY0" fmla="*/ 416667 h 2695610"/>
                  <a:gd name="connsiteX1" fmla="*/ 778429 w 1871505"/>
                  <a:gd name="connsiteY1" fmla="*/ 0 h 2695610"/>
                  <a:gd name="connsiteX2" fmla="*/ 1497937 w 1871505"/>
                  <a:gd name="connsiteY2" fmla="*/ 336266 h 2695610"/>
                  <a:gd name="connsiteX3" fmla="*/ 1871505 w 1871505"/>
                  <a:gd name="connsiteY3" fmla="*/ 1102863 h 2695610"/>
                  <a:gd name="connsiteX4" fmla="*/ 1840589 w 1871505"/>
                  <a:gd name="connsiteY4" fmla="*/ 1537136 h 2695610"/>
                  <a:gd name="connsiteX5" fmla="*/ 714411 w 1871505"/>
                  <a:gd name="connsiteY5" fmla="*/ 2695610 h 2695610"/>
                  <a:gd name="connsiteX6" fmla="*/ 338 w 1871505"/>
                  <a:gd name="connsiteY6" fmla="*/ 1940313 h 2695610"/>
                  <a:gd name="connsiteX7" fmla="*/ 0 w 1871505"/>
                  <a:gd name="connsiteY7" fmla="*/ 980424 h 2695610"/>
                  <a:gd name="connsiteX8" fmla="*/ 320862 w 1871505"/>
                  <a:gd name="connsiteY8" fmla="*/ 416667 h 2695610"/>
                  <a:gd name="connsiteX0" fmla="*/ 320862 w 1871505"/>
                  <a:gd name="connsiteY0" fmla="*/ 416667 h 2677251"/>
                  <a:gd name="connsiteX1" fmla="*/ 778429 w 1871505"/>
                  <a:gd name="connsiteY1" fmla="*/ 0 h 2677251"/>
                  <a:gd name="connsiteX2" fmla="*/ 1497937 w 1871505"/>
                  <a:gd name="connsiteY2" fmla="*/ 336266 h 2677251"/>
                  <a:gd name="connsiteX3" fmla="*/ 1871505 w 1871505"/>
                  <a:gd name="connsiteY3" fmla="*/ 1102863 h 2677251"/>
                  <a:gd name="connsiteX4" fmla="*/ 1840589 w 1871505"/>
                  <a:gd name="connsiteY4" fmla="*/ 1537136 h 2677251"/>
                  <a:gd name="connsiteX5" fmla="*/ 708633 w 1871505"/>
                  <a:gd name="connsiteY5" fmla="*/ 2677251 h 2677251"/>
                  <a:gd name="connsiteX6" fmla="*/ 338 w 1871505"/>
                  <a:gd name="connsiteY6" fmla="*/ 1940313 h 2677251"/>
                  <a:gd name="connsiteX7" fmla="*/ 0 w 1871505"/>
                  <a:gd name="connsiteY7" fmla="*/ 980424 h 2677251"/>
                  <a:gd name="connsiteX8" fmla="*/ 320862 w 1871505"/>
                  <a:gd name="connsiteY8" fmla="*/ 416667 h 2677251"/>
                  <a:gd name="connsiteX0" fmla="*/ 320862 w 1871505"/>
                  <a:gd name="connsiteY0" fmla="*/ 416667 h 4441241"/>
                  <a:gd name="connsiteX1" fmla="*/ 778429 w 1871505"/>
                  <a:gd name="connsiteY1" fmla="*/ 0 h 4441241"/>
                  <a:gd name="connsiteX2" fmla="*/ 1497937 w 1871505"/>
                  <a:gd name="connsiteY2" fmla="*/ 336266 h 4441241"/>
                  <a:gd name="connsiteX3" fmla="*/ 1871505 w 1871505"/>
                  <a:gd name="connsiteY3" fmla="*/ 1102863 h 4441241"/>
                  <a:gd name="connsiteX4" fmla="*/ 1840589 w 1871505"/>
                  <a:gd name="connsiteY4" fmla="*/ 1537136 h 4441241"/>
                  <a:gd name="connsiteX5" fmla="*/ 555221 w 1871505"/>
                  <a:gd name="connsiteY5" fmla="*/ 4441241 h 4441241"/>
                  <a:gd name="connsiteX6" fmla="*/ 338 w 1871505"/>
                  <a:gd name="connsiteY6" fmla="*/ 1940313 h 4441241"/>
                  <a:gd name="connsiteX7" fmla="*/ 0 w 1871505"/>
                  <a:gd name="connsiteY7" fmla="*/ 980424 h 4441241"/>
                  <a:gd name="connsiteX8" fmla="*/ 320862 w 1871505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771274 w 2642779"/>
                  <a:gd name="connsiteY7" fmla="*/ 980424 h 4441241"/>
                  <a:gd name="connsiteX8" fmla="*/ 1092136 w 2642779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611863 w 2642779"/>
                  <a:gd name="connsiteY4" fmla="*/ 1537136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1092136 w 2802450"/>
                  <a:gd name="connsiteY0" fmla="*/ 416667 h 4441241"/>
                  <a:gd name="connsiteX1" fmla="*/ 1549703 w 2802450"/>
                  <a:gd name="connsiteY1" fmla="*/ 0 h 4441241"/>
                  <a:gd name="connsiteX2" fmla="*/ 2269211 w 2802450"/>
                  <a:gd name="connsiteY2" fmla="*/ 336266 h 4441241"/>
                  <a:gd name="connsiteX3" fmla="*/ 2642779 w 2802450"/>
                  <a:gd name="connsiteY3" fmla="*/ 1102863 h 4441241"/>
                  <a:gd name="connsiteX4" fmla="*/ 2802448 w 2802450"/>
                  <a:gd name="connsiteY4" fmla="*/ 2932955 h 4441241"/>
                  <a:gd name="connsiteX5" fmla="*/ 1326495 w 2802450"/>
                  <a:gd name="connsiteY5" fmla="*/ 4441241 h 4441241"/>
                  <a:gd name="connsiteX6" fmla="*/ -1 w 2802450"/>
                  <a:gd name="connsiteY6" fmla="*/ 3105572 h 4441241"/>
                  <a:gd name="connsiteX7" fmla="*/ 807241 w 2802450"/>
                  <a:gd name="connsiteY7" fmla="*/ 783329 h 4441241"/>
                  <a:gd name="connsiteX8" fmla="*/ 1092136 w 2802450"/>
                  <a:gd name="connsiteY8" fmla="*/ 416667 h 4441241"/>
                  <a:gd name="connsiteX0" fmla="*/ 1092136 w 2642779"/>
                  <a:gd name="connsiteY0" fmla="*/ 416667 h 4441241"/>
                  <a:gd name="connsiteX1" fmla="*/ 1549703 w 2642779"/>
                  <a:gd name="connsiteY1" fmla="*/ 0 h 4441241"/>
                  <a:gd name="connsiteX2" fmla="*/ 2269211 w 2642779"/>
                  <a:gd name="connsiteY2" fmla="*/ 336266 h 4441241"/>
                  <a:gd name="connsiteX3" fmla="*/ 2642779 w 2642779"/>
                  <a:gd name="connsiteY3" fmla="*/ 1102863 h 4441241"/>
                  <a:gd name="connsiteX4" fmla="*/ 2492825 w 2642779"/>
                  <a:gd name="connsiteY4" fmla="*/ 3266632 h 4441241"/>
                  <a:gd name="connsiteX5" fmla="*/ 1326495 w 2642779"/>
                  <a:gd name="connsiteY5" fmla="*/ 4441241 h 4441241"/>
                  <a:gd name="connsiteX6" fmla="*/ -1 w 2642779"/>
                  <a:gd name="connsiteY6" fmla="*/ 3105572 h 4441241"/>
                  <a:gd name="connsiteX7" fmla="*/ 807241 w 2642779"/>
                  <a:gd name="connsiteY7" fmla="*/ 783329 h 4441241"/>
                  <a:gd name="connsiteX8" fmla="*/ 1092136 w 26427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290425 w 2440379"/>
                  <a:gd name="connsiteY4" fmla="*/ 3266632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604841 w 2440379"/>
                  <a:gd name="connsiteY7" fmla="*/ 783329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290425 w 2440379"/>
                  <a:gd name="connsiteY4" fmla="*/ 3266632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604841 w 2440379"/>
                  <a:gd name="connsiteY7" fmla="*/ 783329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604841 w 2440379"/>
                  <a:gd name="connsiteY7" fmla="*/ 783329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526899 w 2440379"/>
                  <a:gd name="connsiteY7" fmla="*/ 631526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526899 w 2440379"/>
                  <a:gd name="connsiteY7" fmla="*/ 631526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526899 w 2440379"/>
                  <a:gd name="connsiteY7" fmla="*/ 631526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526899 w 2440379"/>
                  <a:gd name="connsiteY7" fmla="*/ 631526 h 4441241"/>
                  <a:gd name="connsiteX8" fmla="*/ 889736 w 2440379"/>
                  <a:gd name="connsiteY8" fmla="*/ 416667 h 4441241"/>
                  <a:gd name="connsiteX0" fmla="*/ 889736 w 2440379"/>
                  <a:gd name="connsiteY0" fmla="*/ 416667 h 4441241"/>
                  <a:gd name="connsiteX1" fmla="*/ 1347303 w 2440379"/>
                  <a:gd name="connsiteY1" fmla="*/ 0 h 4441241"/>
                  <a:gd name="connsiteX2" fmla="*/ 2066811 w 2440379"/>
                  <a:gd name="connsiteY2" fmla="*/ 336266 h 4441241"/>
                  <a:gd name="connsiteX3" fmla="*/ 2440379 w 2440379"/>
                  <a:gd name="connsiteY3" fmla="*/ 1102863 h 4441241"/>
                  <a:gd name="connsiteX4" fmla="*/ 2061472 w 2440379"/>
                  <a:gd name="connsiteY4" fmla="*/ 3473366 h 4441241"/>
                  <a:gd name="connsiteX5" fmla="*/ 1124095 w 2440379"/>
                  <a:gd name="connsiteY5" fmla="*/ 4441241 h 4441241"/>
                  <a:gd name="connsiteX6" fmla="*/ 0 w 2440379"/>
                  <a:gd name="connsiteY6" fmla="*/ 3293495 h 4441241"/>
                  <a:gd name="connsiteX7" fmla="*/ 468241 w 2440379"/>
                  <a:gd name="connsiteY7" fmla="*/ 828387 h 4441241"/>
                  <a:gd name="connsiteX8" fmla="*/ 889736 w 2440379"/>
                  <a:gd name="connsiteY8" fmla="*/ 416667 h 444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0379" h="4441241">
                    <a:moveTo>
                      <a:pt x="889736" y="416667"/>
                    </a:moveTo>
                    <a:lnTo>
                      <a:pt x="1347303" y="0"/>
                    </a:lnTo>
                    <a:lnTo>
                      <a:pt x="2066811" y="336266"/>
                    </a:lnTo>
                    <a:lnTo>
                      <a:pt x="2440379" y="1102863"/>
                    </a:lnTo>
                    <a:cubicBezTo>
                      <a:pt x="2439905" y="1257888"/>
                      <a:pt x="2061946" y="3318341"/>
                      <a:pt x="2061472" y="3473366"/>
                    </a:cubicBezTo>
                    <a:lnTo>
                      <a:pt x="1124095" y="4441241"/>
                    </a:lnTo>
                    <a:cubicBezTo>
                      <a:pt x="887997" y="4195595"/>
                      <a:pt x="236098" y="3539141"/>
                      <a:pt x="0" y="3293495"/>
                    </a:cubicBezTo>
                    <a:cubicBezTo>
                      <a:pt x="201056" y="2127658"/>
                      <a:pt x="327437" y="1634753"/>
                      <a:pt x="468241" y="828387"/>
                    </a:cubicBezTo>
                    <a:lnTo>
                      <a:pt x="889736" y="41666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11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653" y="4056485"/>
                <a:ext cx="712163" cy="857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8" name="群組 57"/>
          <p:cNvGrpSpPr/>
          <p:nvPr/>
        </p:nvGrpSpPr>
        <p:grpSpPr>
          <a:xfrm>
            <a:off x="7396863" y="2047304"/>
            <a:ext cx="275470" cy="3699174"/>
            <a:chOff x="7678940" y="1059216"/>
            <a:chExt cx="275470" cy="3907887"/>
          </a:xfrm>
        </p:grpSpPr>
        <p:sp>
          <p:nvSpPr>
            <p:cNvPr id="62" name="矩形 61"/>
            <p:cNvSpPr/>
            <p:nvPr/>
          </p:nvSpPr>
          <p:spPr bwMode="auto">
            <a:xfrm>
              <a:off x="7887017" y="1059218"/>
              <a:ext cx="67393" cy="3907884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817658" y="1059218"/>
              <a:ext cx="69359" cy="3907885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748299" y="1059217"/>
              <a:ext cx="69359" cy="3907885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7678940" y="1059216"/>
              <a:ext cx="69359" cy="39056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547664" y="2134728"/>
            <a:ext cx="5843244" cy="3679325"/>
            <a:chOff x="1547664" y="2134728"/>
            <a:chExt cx="5843244" cy="3679325"/>
          </a:xfrm>
        </p:grpSpPr>
        <p:grpSp>
          <p:nvGrpSpPr>
            <p:cNvPr id="88" name="群組 87"/>
            <p:cNvGrpSpPr/>
            <p:nvPr/>
          </p:nvGrpSpPr>
          <p:grpSpPr>
            <a:xfrm>
              <a:off x="1653764" y="2155581"/>
              <a:ext cx="3744000" cy="1947279"/>
              <a:chOff x="1809498" y="2152800"/>
              <a:chExt cx="3744000" cy="1947279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809498" y="2152800"/>
                <a:ext cx="3744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4057647" y="2229986"/>
                <a:ext cx="1306248" cy="1870093"/>
                <a:chOff x="4057647" y="2229986"/>
                <a:chExt cx="1306248" cy="1870093"/>
              </a:xfrm>
            </p:grpSpPr>
            <p:sp>
              <p:nvSpPr>
                <p:cNvPr id="96" name="矩形 44"/>
                <p:cNvSpPr/>
                <p:nvPr/>
              </p:nvSpPr>
              <p:spPr bwMode="auto">
                <a:xfrm rot="19283178">
                  <a:off x="4268964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97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7647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文字方塊 90"/>
              <p:cNvSpPr txBox="1"/>
              <p:nvPr/>
            </p:nvSpPr>
            <p:spPr>
              <a:xfrm>
                <a:off x="1860908" y="2721115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b="0" dirty="0"/>
                  <a:t>國內資訊公司</a:t>
                </a:r>
                <a:endParaRPr lang="en-US" altLang="zh-TW" sz="2000" b="0" dirty="0"/>
              </a:p>
              <a:p>
                <a:r>
                  <a:rPr lang="zh-TW" altLang="en-US" sz="2000" b="0" dirty="0"/>
                  <a:t>收費系統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5456278" y="2134728"/>
              <a:ext cx="1934630" cy="1926903"/>
              <a:chOff x="5600294" y="2113463"/>
              <a:chExt cx="1934630" cy="1926903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5652120" y="2132856"/>
                <a:ext cx="1800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6201593" y="2113463"/>
                <a:ext cx="1084831" cy="1926903"/>
                <a:chOff x="6201593" y="2113463"/>
                <a:chExt cx="1084831" cy="1926903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6522306" y="2113463"/>
                  <a:ext cx="764118" cy="1926903"/>
                  <a:chOff x="6522306" y="2113463"/>
                  <a:chExt cx="764118" cy="1926903"/>
                </a:xfrm>
              </p:grpSpPr>
              <p:sp>
                <p:nvSpPr>
                  <p:cNvPr id="81" name="矩形 44"/>
                  <p:cNvSpPr/>
                  <p:nvPr/>
                </p:nvSpPr>
                <p:spPr bwMode="auto">
                  <a:xfrm rot="19283178">
                    <a:off x="6699917" y="2113463"/>
                    <a:ext cx="586507" cy="1822875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  <a:gd name="connsiteX0" fmla="*/ 981 w 586507"/>
                      <a:gd name="connsiteY0" fmla="*/ 221361 h 1700036"/>
                      <a:gd name="connsiteX1" fmla="*/ 180063 w 586507"/>
                      <a:gd name="connsiteY1" fmla="*/ 0 h 1700036"/>
                      <a:gd name="connsiteX2" fmla="*/ 436028 w 586507"/>
                      <a:gd name="connsiteY2" fmla="*/ 18921 h 1700036"/>
                      <a:gd name="connsiteX3" fmla="*/ 544158 w 586507"/>
                      <a:gd name="connsiteY3" fmla="*/ 193817 h 1700036"/>
                      <a:gd name="connsiteX4" fmla="*/ 586507 w 586507"/>
                      <a:gd name="connsiteY4" fmla="*/ 1171091 h 1700036"/>
                      <a:gd name="connsiteX5" fmla="*/ 199184 w 586507"/>
                      <a:gd name="connsiteY5" fmla="*/ 1700036 h 1700036"/>
                      <a:gd name="connsiteX6" fmla="*/ 0 w 586507"/>
                      <a:gd name="connsiteY6" fmla="*/ 1548297 h 1700036"/>
                      <a:gd name="connsiteX7" fmla="*/ 1962 w 586507"/>
                      <a:gd name="connsiteY7" fmla="*/ 473528 h 1700036"/>
                      <a:gd name="connsiteX8" fmla="*/ 981 w 586507"/>
                      <a:gd name="connsiteY8" fmla="*/ 221361 h 1700036"/>
                      <a:gd name="connsiteX0" fmla="*/ 981 w 586507"/>
                      <a:gd name="connsiteY0" fmla="*/ 221361 h 1684297"/>
                      <a:gd name="connsiteX1" fmla="*/ 180063 w 586507"/>
                      <a:gd name="connsiteY1" fmla="*/ 0 h 1684297"/>
                      <a:gd name="connsiteX2" fmla="*/ 436028 w 586507"/>
                      <a:gd name="connsiteY2" fmla="*/ 18921 h 1684297"/>
                      <a:gd name="connsiteX3" fmla="*/ 544158 w 586507"/>
                      <a:gd name="connsiteY3" fmla="*/ 193817 h 1684297"/>
                      <a:gd name="connsiteX4" fmla="*/ 586507 w 586507"/>
                      <a:gd name="connsiteY4" fmla="*/ 1171091 h 1684297"/>
                      <a:gd name="connsiteX5" fmla="*/ 177857 w 586507"/>
                      <a:gd name="connsiteY5" fmla="*/ 1684297 h 1684297"/>
                      <a:gd name="connsiteX6" fmla="*/ 0 w 586507"/>
                      <a:gd name="connsiteY6" fmla="*/ 1548297 h 1684297"/>
                      <a:gd name="connsiteX7" fmla="*/ 1962 w 586507"/>
                      <a:gd name="connsiteY7" fmla="*/ 473528 h 1684297"/>
                      <a:gd name="connsiteX8" fmla="*/ 981 w 586507"/>
                      <a:gd name="connsiteY8" fmla="*/ 221361 h 168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07" h="1684297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283" y="775357"/>
                          <a:pt x="586507" y="1171091"/>
                        </a:cubicBezTo>
                        <a:cubicBezTo>
                          <a:pt x="586835" y="1215253"/>
                          <a:pt x="177529" y="1640135"/>
                          <a:pt x="177857" y="1684297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82" name="矩形 12"/>
                  <p:cNvSpPr/>
                  <p:nvPr/>
                </p:nvSpPr>
                <p:spPr bwMode="auto">
                  <a:xfrm rot="19307609">
                    <a:off x="6522306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80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1593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文字方塊 77"/>
              <p:cNvSpPr txBox="1"/>
              <p:nvPr/>
            </p:nvSpPr>
            <p:spPr>
              <a:xfrm>
                <a:off x="5600294" y="3107956"/>
                <a:ext cx="1934630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300" dirty="0" smtClean="0"/>
                  <a:t>證券商</a:t>
                </a:r>
                <a:r>
                  <a:rPr lang="en-US" altLang="zh-TW" spc="300" dirty="0" smtClean="0"/>
                  <a:t/>
                </a:r>
                <a:br>
                  <a:rPr lang="en-US" altLang="zh-TW" spc="300" dirty="0" smtClean="0"/>
                </a:br>
                <a:r>
                  <a:rPr lang="zh-TW" altLang="en-US" spc="0" dirty="0" smtClean="0"/>
                  <a:t>收費</a:t>
                </a:r>
                <a:r>
                  <a:rPr lang="zh-TW" altLang="en-US" spc="0" dirty="0"/>
                  <a:t>系統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3563888" y="3899351"/>
              <a:ext cx="1882278" cy="1885016"/>
              <a:chOff x="3795054" y="3899352"/>
              <a:chExt cx="1882278" cy="1885016"/>
            </a:xfrm>
          </p:grpSpPr>
          <p:sp>
            <p:nvSpPr>
              <p:cNvPr id="99" name="矩形 98"/>
              <p:cNvSpPr/>
              <p:nvPr/>
            </p:nvSpPr>
            <p:spPr bwMode="auto">
              <a:xfrm>
                <a:off x="3795054" y="3922986"/>
                <a:ext cx="1800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216471" y="3899352"/>
                <a:ext cx="1377322" cy="1885016"/>
                <a:chOff x="4216471" y="3899352"/>
                <a:chExt cx="1377322" cy="1885016"/>
              </a:xfrm>
            </p:grpSpPr>
            <p:sp>
              <p:nvSpPr>
                <p:cNvPr id="102" name="矩形 20"/>
                <p:cNvSpPr/>
                <p:nvPr/>
              </p:nvSpPr>
              <p:spPr bwMode="auto">
                <a:xfrm rot="19096840">
                  <a:off x="4417095" y="3899352"/>
                  <a:ext cx="1176698" cy="188501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6472 w 1176698"/>
                    <a:gd name="connsiteY4" fmla="*/ 1236344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97426"/>
                    <a:gd name="connsiteY0" fmla="*/ 0 h 1885016"/>
                    <a:gd name="connsiteX1" fmla="*/ 773064 w 1197426"/>
                    <a:gd name="connsiteY1" fmla="*/ 311779 h 1885016"/>
                    <a:gd name="connsiteX2" fmla="*/ 845959 w 1197426"/>
                    <a:gd name="connsiteY2" fmla="*/ 230017 h 1885016"/>
                    <a:gd name="connsiteX3" fmla="*/ 1176698 w 1197426"/>
                    <a:gd name="connsiteY3" fmla="*/ 459339 h 1885016"/>
                    <a:gd name="connsiteX4" fmla="*/ 1136472 w 1197426"/>
                    <a:gd name="connsiteY4" fmla="*/ 1236344 h 1885016"/>
                    <a:gd name="connsiteX5" fmla="*/ 529758 w 1197426"/>
                    <a:gd name="connsiteY5" fmla="*/ 1885016 h 1885016"/>
                    <a:gd name="connsiteX6" fmla="*/ 6422 w 1197426"/>
                    <a:gd name="connsiteY6" fmla="*/ 1430343 h 1885016"/>
                    <a:gd name="connsiteX7" fmla="*/ 0 w 1197426"/>
                    <a:gd name="connsiteY7" fmla="*/ 477524 h 1885016"/>
                    <a:gd name="connsiteX8" fmla="*/ 434111 w 1197426"/>
                    <a:gd name="connsiteY8" fmla="*/ 0 h 1885016"/>
                    <a:gd name="connsiteX0" fmla="*/ 434111 w 1176698"/>
                    <a:gd name="connsiteY0" fmla="*/ 0 h 1885016"/>
                    <a:gd name="connsiteX1" fmla="*/ 773064 w 1176698"/>
                    <a:gd name="connsiteY1" fmla="*/ 311779 h 1885016"/>
                    <a:gd name="connsiteX2" fmla="*/ 845959 w 1176698"/>
                    <a:gd name="connsiteY2" fmla="*/ 230017 h 1885016"/>
                    <a:gd name="connsiteX3" fmla="*/ 1176698 w 1176698"/>
                    <a:gd name="connsiteY3" fmla="*/ 459339 h 1885016"/>
                    <a:gd name="connsiteX4" fmla="*/ 1136472 w 1176698"/>
                    <a:gd name="connsiteY4" fmla="*/ 1236344 h 1885016"/>
                    <a:gd name="connsiteX5" fmla="*/ 529758 w 1176698"/>
                    <a:gd name="connsiteY5" fmla="*/ 1885016 h 1885016"/>
                    <a:gd name="connsiteX6" fmla="*/ 6422 w 1176698"/>
                    <a:gd name="connsiteY6" fmla="*/ 1430343 h 1885016"/>
                    <a:gd name="connsiteX7" fmla="*/ 0 w 1176698"/>
                    <a:gd name="connsiteY7" fmla="*/ 477524 h 1885016"/>
                    <a:gd name="connsiteX8" fmla="*/ 434111 w 1176698"/>
                    <a:gd name="connsiteY8" fmla="*/ 0 h 1885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88501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74274" y="1210569"/>
                        <a:pt x="1136472" y="1236344"/>
                      </a:cubicBezTo>
                      <a:cubicBezTo>
                        <a:pt x="1098670" y="1262119"/>
                        <a:pt x="738828" y="1647458"/>
                        <a:pt x="529758" y="188501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3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文字方塊 100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1547664" y="3922985"/>
              <a:ext cx="2222424" cy="1669360"/>
              <a:chOff x="1547664" y="3922986"/>
              <a:chExt cx="2222424" cy="1669360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640269" y="3922986"/>
                <a:ext cx="1800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547664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1988411" y="4056485"/>
                <a:ext cx="1781677" cy="1354373"/>
                <a:chOff x="1988411" y="4056485"/>
                <a:chExt cx="1781677" cy="1354373"/>
              </a:xfrm>
            </p:grpSpPr>
            <p:sp>
              <p:nvSpPr>
                <p:cNvPr id="114" name="矩形 31"/>
                <p:cNvSpPr/>
                <p:nvPr/>
              </p:nvSpPr>
              <p:spPr bwMode="auto">
                <a:xfrm rot="18865581">
                  <a:off x="2360327" y="4001096"/>
                  <a:ext cx="1037846" cy="1781677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86662 w 2440379"/>
                    <a:gd name="connsiteY4" fmla="*/ 3218081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288744"/>
                    <a:gd name="connsiteX1" fmla="*/ 1347303 w 2440379"/>
                    <a:gd name="connsiteY1" fmla="*/ 0 h 4288744"/>
                    <a:gd name="connsiteX2" fmla="*/ 2066811 w 2440379"/>
                    <a:gd name="connsiteY2" fmla="*/ 336266 h 4288744"/>
                    <a:gd name="connsiteX3" fmla="*/ 2440379 w 2440379"/>
                    <a:gd name="connsiteY3" fmla="*/ 1102863 h 4288744"/>
                    <a:gd name="connsiteX4" fmla="*/ 2086662 w 2440379"/>
                    <a:gd name="connsiteY4" fmla="*/ 3218081 h 4288744"/>
                    <a:gd name="connsiteX5" fmla="*/ 978084 w 2440379"/>
                    <a:gd name="connsiteY5" fmla="*/ 4288743 h 4288744"/>
                    <a:gd name="connsiteX6" fmla="*/ 0 w 2440379"/>
                    <a:gd name="connsiteY6" fmla="*/ 3293495 h 4288744"/>
                    <a:gd name="connsiteX7" fmla="*/ 468241 w 2440379"/>
                    <a:gd name="connsiteY7" fmla="*/ 828387 h 4288744"/>
                    <a:gd name="connsiteX8" fmla="*/ 889736 w 2440379"/>
                    <a:gd name="connsiteY8" fmla="*/ 416667 h 428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288744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87136" y="3063056"/>
                        <a:pt x="2086662" y="3218081"/>
                      </a:cubicBezTo>
                      <a:cubicBezTo>
                        <a:pt x="1774203" y="3540706"/>
                        <a:pt x="1290543" y="3966118"/>
                        <a:pt x="978084" y="4288743"/>
                      </a:cubicBezTo>
                      <a:cubicBezTo>
                        <a:pt x="741986" y="4043097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15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群組 4"/>
            <p:cNvGrpSpPr/>
            <p:nvPr/>
          </p:nvGrpSpPr>
          <p:grpSpPr>
            <a:xfrm>
              <a:off x="5436096" y="3882343"/>
              <a:ext cx="1952163" cy="1931710"/>
              <a:chOff x="5436096" y="3882343"/>
              <a:chExt cx="1952163" cy="193171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508104" y="3922985"/>
                <a:ext cx="1800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6086347" y="3882343"/>
                <a:ext cx="1099307" cy="1931710"/>
                <a:chOff x="6086347" y="3882343"/>
                <a:chExt cx="1099307" cy="1931710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 rot="19350494">
                  <a:off x="6205921" y="3882343"/>
                  <a:ext cx="979733" cy="1931710"/>
                </a:xfrm>
                <a:custGeom>
                  <a:avLst/>
                  <a:gdLst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72097 w 972097"/>
                    <a:gd name="connsiteY2" fmla="*/ 1677835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394494 w 972097"/>
                    <a:gd name="connsiteY3" fmla="*/ 1439606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524588 w 972097"/>
                    <a:gd name="connsiteY3" fmla="*/ 1651207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51207"/>
                    <a:gd name="connsiteX1" fmla="*/ 972097 w 972097"/>
                    <a:gd name="connsiteY1" fmla="*/ 0 h 1651207"/>
                    <a:gd name="connsiteX2" fmla="*/ 953842 w 972097"/>
                    <a:gd name="connsiteY2" fmla="*/ 1096208 h 1651207"/>
                    <a:gd name="connsiteX3" fmla="*/ 524588 w 972097"/>
                    <a:gd name="connsiteY3" fmla="*/ 1651207 h 1651207"/>
                    <a:gd name="connsiteX4" fmla="*/ 4073 w 972097"/>
                    <a:gd name="connsiteY4" fmla="*/ 1302544 h 1651207"/>
                    <a:gd name="connsiteX5" fmla="*/ 0 w 972097"/>
                    <a:gd name="connsiteY5" fmla="*/ 0 h 1651207"/>
                    <a:gd name="connsiteX0" fmla="*/ 0 w 972097"/>
                    <a:gd name="connsiteY0" fmla="*/ 0 h 1677017"/>
                    <a:gd name="connsiteX1" fmla="*/ 972097 w 972097"/>
                    <a:gd name="connsiteY1" fmla="*/ 0 h 1677017"/>
                    <a:gd name="connsiteX2" fmla="*/ 953842 w 972097"/>
                    <a:gd name="connsiteY2" fmla="*/ 1096208 h 1677017"/>
                    <a:gd name="connsiteX3" fmla="*/ 513390 w 972097"/>
                    <a:gd name="connsiteY3" fmla="*/ 1677017 h 1677017"/>
                    <a:gd name="connsiteX4" fmla="*/ 4073 w 972097"/>
                    <a:gd name="connsiteY4" fmla="*/ 1302544 h 1677017"/>
                    <a:gd name="connsiteX5" fmla="*/ 0 w 972097"/>
                    <a:gd name="connsiteY5" fmla="*/ 0 h 1677017"/>
                    <a:gd name="connsiteX0" fmla="*/ 0 w 972097"/>
                    <a:gd name="connsiteY0" fmla="*/ 1681 h 1678698"/>
                    <a:gd name="connsiteX1" fmla="*/ 143934 w 972097"/>
                    <a:gd name="connsiteY1" fmla="*/ 0 h 1678698"/>
                    <a:gd name="connsiteX2" fmla="*/ 972097 w 972097"/>
                    <a:gd name="connsiteY2" fmla="*/ 1681 h 1678698"/>
                    <a:gd name="connsiteX3" fmla="*/ 953842 w 972097"/>
                    <a:gd name="connsiteY3" fmla="*/ 1097889 h 1678698"/>
                    <a:gd name="connsiteX4" fmla="*/ 513390 w 972097"/>
                    <a:gd name="connsiteY4" fmla="*/ 1678698 h 1678698"/>
                    <a:gd name="connsiteX5" fmla="*/ 4073 w 972097"/>
                    <a:gd name="connsiteY5" fmla="*/ 1304225 h 1678698"/>
                    <a:gd name="connsiteX6" fmla="*/ 0 w 972097"/>
                    <a:gd name="connsiteY6" fmla="*/ 1681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1709 w 979733"/>
                    <a:gd name="connsiteY5" fmla="*/ 1304225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4741 w 979733"/>
                    <a:gd name="connsiteY3" fmla="*/ 1044632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34181 h 1693667"/>
                    <a:gd name="connsiteX1" fmla="*/ 151570 w 979733"/>
                    <a:gd name="connsiteY1" fmla="*/ 14969 h 1693667"/>
                    <a:gd name="connsiteX2" fmla="*/ 514772 w 979733"/>
                    <a:gd name="connsiteY2" fmla="*/ 0 h 1693667"/>
                    <a:gd name="connsiteX3" fmla="*/ 979733 w 979733"/>
                    <a:gd name="connsiteY3" fmla="*/ 16650 h 1693667"/>
                    <a:gd name="connsiteX4" fmla="*/ 964741 w 979733"/>
                    <a:gd name="connsiteY4" fmla="*/ 1059601 h 1693667"/>
                    <a:gd name="connsiteX5" fmla="*/ 521026 w 979733"/>
                    <a:gd name="connsiteY5" fmla="*/ 1693667 h 1693667"/>
                    <a:gd name="connsiteX6" fmla="*/ 1249 w 979733"/>
                    <a:gd name="connsiteY6" fmla="*/ 1273179 h 1693667"/>
                    <a:gd name="connsiteX7" fmla="*/ 0 w 979733"/>
                    <a:gd name="connsiteY7" fmla="*/ 234181 h 1693667"/>
                    <a:gd name="connsiteX0" fmla="*/ 0 w 979733"/>
                    <a:gd name="connsiteY0" fmla="*/ 635776 h 2095262"/>
                    <a:gd name="connsiteX1" fmla="*/ 151570 w 979733"/>
                    <a:gd name="connsiteY1" fmla="*/ 416564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  <a:gd name="connsiteX0" fmla="*/ 0 w 979733"/>
                    <a:gd name="connsiteY0" fmla="*/ 635776 h 2095262"/>
                    <a:gd name="connsiteX1" fmla="*/ 190361 w 979733"/>
                    <a:gd name="connsiteY1" fmla="*/ 495482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9733" h="2095262">
                      <a:moveTo>
                        <a:pt x="0" y="635776"/>
                      </a:moveTo>
                      <a:lnTo>
                        <a:pt x="190361" y="495482"/>
                      </a:lnTo>
                      <a:lnTo>
                        <a:pt x="480575" y="0"/>
                      </a:lnTo>
                      <a:lnTo>
                        <a:pt x="979733" y="418245"/>
                      </a:lnTo>
                      <a:lnTo>
                        <a:pt x="964741" y="1461196"/>
                      </a:lnTo>
                      <a:lnTo>
                        <a:pt x="521026" y="2095262"/>
                      </a:lnTo>
                      <a:lnTo>
                        <a:pt x="1249" y="1674774"/>
                      </a:lnTo>
                      <a:cubicBezTo>
                        <a:pt x="-109" y="1240593"/>
                        <a:pt x="1358" y="1069957"/>
                        <a:pt x="0" y="6357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9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6347" y="4077071"/>
                  <a:ext cx="645893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" name="文字方塊 106"/>
              <p:cNvSpPr txBox="1"/>
              <p:nvPr/>
            </p:nvSpPr>
            <p:spPr>
              <a:xfrm>
                <a:off x="5436096" y="4881354"/>
                <a:ext cx="1952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pic>
        <p:nvPicPr>
          <p:cNvPr id="2055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64090"/>
            <a:ext cx="1634224" cy="17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1547664" y="2050230"/>
            <a:ext cx="5846895" cy="4703796"/>
            <a:chOff x="1549968" y="2051708"/>
            <a:chExt cx="5846895" cy="4703796"/>
          </a:xfrm>
        </p:grpSpPr>
        <p:sp>
          <p:nvSpPr>
            <p:cNvPr id="70" name="矩形 69"/>
            <p:cNvSpPr/>
            <p:nvPr/>
          </p:nvSpPr>
          <p:spPr bwMode="auto">
            <a:xfrm>
              <a:off x="1549968" y="2051708"/>
              <a:ext cx="5846895" cy="3694769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491880" y="2093148"/>
              <a:ext cx="3024122" cy="4662356"/>
              <a:chOff x="3491880" y="2093148"/>
              <a:chExt cx="3024122" cy="4662356"/>
            </a:xfrm>
          </p:grpSpPr>
          <p:sp>
            <p:nvSpPr>
              <p:cNvPr id="9" name="矩形 8"/>
              <p:cNvSpPr/>
              <p:nvPr/>
            </p:nvSpPr>
            <p:spPr bwMode="auto">
              <a:xfrm rot="19191205">
                <a:off x="4150438" y="2093148"/>
                <a:ext cx="2365564" cy="4662356"/>
              </a:xfrm>
              <a:custGeom>
                <a:avLst/>
                <a:gdLst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41505 w 2341505"/>
                  <a:gd name="connsiteY2" fmla="*/ 3810443 h 3810443"/>
                  <a:gd name="connsiteX3" fmla="*/ 0 w 2341505"/>
                  <a:gd name="connsiteY3" fmla="*/ 3810443 h 3810443"/>
                  <a:gd name="connsiteX4" fmla="*/ 0 w 2341505"/>
                  <a:gd name="connsiteY4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0 w 2341505"/>
                  <a:gd name="connsiteY4" fmla="*/ 3810443 h 3810443"/>
                  <a:gd name="connsiteX5" fmla="*/ 0 w 2341505"/>
                  <a:gd name="connsiteY5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0 w 2341505"/>
                  <a:gd name="connsiteY4" fmla="*/ 3810443 h 3810443"/>
                  <a:gd name="connsiteX5" fmla="*/ 4624 w 2341505"/>
                  <a:gd name="connsiteY5" fmla="*/ 2208634 h 3810443"/>
                  <a:gd name="connsiteX6" fmla="*/ 0 w 2341505"/>
                  <a:gd name="connsiteY6" fmla="*/ 0 h 3810443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0 w 2341505"/>
                  <a:gd name="connsiteY0" fmla="*/ 0 h 3813092"/>
                  <a:gd name="connsiteX1" fmla="*/ 2341505 w 2341505"/>
                  <a:gd name="connsiteY1" fmla="*/ 0 h 3813092"/>
                  <a:gd name="connsiteX2" fmla="*/ 2338681 w 2341505"/>
                  <a:gd name="connsiteY2" fmla="*/ 3267700 h 3813092"/>
                  <a:gd name="connsiteX3" fmla="*/ 2341505 w 2341505"/>
                  <a:gd name="connsiteY3" fmla="*/ 3810443 h 3813092"/>
                  <a:gd name="connsiteX4" fmla="*/ 1879346 w 2341505"/>
                  <a:gd name="connsiteY4" fmla="*/ 3813092 h 3813092"/>
                  <a:gd name="connsiteX5" fmla="*/ 4624 w 2341505"/>
                  <a:gd name="connsiteY5" fmla="*/ 2208634 h 3813092"/>
                  <a:gd name="connsiteX6" fmla="*/ 0 w 2341505"/>
                  <a:gd name="connsiteY6" fmla="*/ 0 h 3813092"/>
                  <a:gd name="connsiteX0" fmla="*/ 135903 w 2477408"/>
                  <a:gd name="connsiteY0" fmla="*/ 0 h 3810443"/>
                  <a:gd name="connsiteX1" fmla="*/ 2477408 w 2477408"/>
                  <a:gd name="connsiteY1" fmla="*/ 0 h 3810443"/>
                  <a:gd name="connsiteX2" fmla="*/ 2474584 w 2477408"/>
                  <a:gd name="connsiteY2" fmla="*/ 3267700 h 3810443"/>
                  <a:gd name="connsiteX3" fmla="*/ 2477408 w 2477408"/>
                  <a:gd name="connsiteY3" fmla="*/ 3810443 h 3810443"/>
                  <a:gd name="connsiteX4" fmla="*/ 2021390 w 2477408"/>
                  <a:gd name="connsiteY4" fmla="*/ 3805811 h 3810443"/>
                  <a:gd name="connsiteX5" fmla="*/ 140527 w 2477408"/>
                  <a:gd name="connsiteY5" fmla="*/ 2208634 h 3810443"/>
                  <a:gd name="connsiteX6" fmla="*/ 135903 w 2477408"/>
                  <a:gd name="connsiteY6" fmla="*/ 0 h 3810443"/>
                  <a:gd name="connsiteX0" fmla="*/ 0 w 2341505"/>
                  <a:gd name="connsiteY0" fmla="*/ 0 h 3810443"/>
                  <a:gd name="connsiteX1" fmla="*/ 2341505 w 2341505"/>
                  <a:gd name="connsiteY1" fmla="*/ 0 h 3810443"/>
                  <a:gd name="connsiteX2" fmla="*/ 2338681 w 2341505"/>
                  <a:gd name="connsiteY2" fmla="*/ 3267700 h 3810443"/>
                  <a:gd name="connsiteX3" fmla="*/ 2341505 w 2341505"/>
                  <a:gd name="connsiteY3" fmla="*/ 3810443 h 3810443"/>
                  <a:gd name="connsiteX4" fmla="*/ 1885487 w 2341505"/>
                  <a:gd name="connsiteY4" fmla="*/ 3805811 h 3810443"/>
                  <a:gd name="connsiteX5" fmla="*/ 4624 w 2341505"/>
                  <a:gd name="connsiteY5" fmla="*/ 2208634 h 3810443"/>
                  <a:gd name="connsiteX6" fmla="*/ 0 w 2341505"/>
                  <a:gd name="connsiteY6" fmla="*/ 0 h 3810443"/>
                  <a:gd name="connsiteX0" fmla="*/ 0 w 2341505"/>
                  <a:gd name="connsiteY0" fmla="*/ 0 h 3805811"/>
                  <a:gd name="connsiteX1" fmla="*/ 2341505 w 2341505"/>
                  <a:gd name="connsiteY1" fmla="*/ 0 h 3805811"/>
                  <a:gd name="connsiteX2" fmla="*/ 2338681 w 2341505"/>
                  <a:gd name="connsiteY2" fmla="*/ 3267700 h 3805811"/>
                  <a:gd name="connsiteX3" fmla="*/ 2167650 w 2341505"/>
                  <a:gd name="connsiteY3" fmla="*/ 3514271 h 3805811"/>
                  <a:gd name="connsiteX4" fmla="*/ 1885487 w 2341505"/>
                  <a:gd name="connsiteY4" fmla="*/ 3805811 h 3805811"/>
                  <a:gd name="connsiteX5" fmla="*/ 4624 w 2341505"/>
                  <a:gd name="connsiteY5" fmla="*/ 2208634 h 3805811"/>
                  <a:gd name="connsiteX6" fmla="*/ 0 w 2341505"/>
                  <a:gd name="connsiteY6" fmla="*/ 0 h 3805811"/>
                  <a:gd name="connsiteX0" fmla="*/ 0 w 2341505"/>
                  <a:gd name="connsiteY0" fmla="*/ 0 h 3805811"/>
                  <a:gd name="connsiteX1" fmla="*/ 2341505 w 2341505"/>
                  <a:gd name="connsiteY1" fmla="*/ 0 h 3805811"/>
                  <a:gd name="connsiteX2" fmla="*/ 2338681 w 2341505"/>
                  <a:gd name="connsiteY2" fmla="*/ 3267700 h 3805811"/>
                  <a:gd name="connsiteX3" fmla="*/ 2167650 w 2341505"/>
                  <a:gd name="connsiteY3" fmla="*/ 3514271 h 3805811"/>
                  <a:gd name="connsiteX4" fmla="*/ 1885487 w 2341505"/>
                  <a:gd name="connsiteY4" fmla="*/ 3805811 h 3805811"/>
                  <a:gd name="connsiteX5" fmla="*/ 4624 w 2341505"/>
                  <a:gd name="connsiteY5" fmla="*/ 2208634 h 3805811"/>
                  <a:gd name="connsiteX6" fmla="*/ 0 w 2341505"/>
                  <a:gd name="connsiteY6" fmla="*/ 0 h 3805811"/>
                  <a:gd name="connsiteX0" fmla="*/ 0 w 2341505"/>
                  <a:gd name="connsiteY0" fmla="*/ 0 h 3887344"/>
                  <a:gd name="connsiteX1" fmla="*/ 2341505 w 2341505"/>
                  <a:gd name="connsiteY1" fmla="*/ 0 h 3887344"/>
                  <a:gd name="connsiteX2" fmla="*/ 2338681 w 2341505"/>
                  <a:gd name="connsiteY2" fmla="*/ 3267700 h 3887344"/>
                  <a:gd name="connsiteX3" fmla="*/ 1885487 w 2341505"/>
                  <a:gd name="connsiteY3" fmla="*/ 3805811 h 3887344"/>
                  <a:gd name="connsiteX4" fmla="*/ 4624 w 2341505"/>
                  <a:gd name="connsiteY4" fmla="*/ 2208634 h 3887344"/>
                  <a:gd name="connsiteX5" fmla="*/ 0 w 2341505"/>
                  <a:gd name="connsiteY5" fmla="*/ 0 h 3887344"/>
                  <a:gd name="connsiteX0" fmla="*/ 0 w 2341505"/>
                  <a:gd name="connsiteY0" fmla="*/ 0 h 3826932"/>
                  <a:gd name="connsiteX1" fmla="*/ 2341505 w 2341505"/>
                  <a:gd name="connsiteY1" fmla="*/ 0 h 3826932"/>
                  <a:gd name="connsiteX2" fmla="*/ 2338681 w 2341505"/>
                  <a:gd name="connsiteY2" fmla="*/ 3267700 h 3826932"/>
                  <a:gd name="connsiteX3" fmla="*/ 1885487 w 2341505"/>
                  <a:gd name="connsiteY3" fmla="*/ 3805811 h 3826932"/>
                  <a:gd name="connsiteX4" fmla="*/ 4624 w 2341505"/>
                  <a:gd name="connsiteY4" fmla="*/ 2208634 h 3826932"/>
                  <a:gd name="connsiteX5" fmla="*/ 0 w 2341505"/>
                  <a:gd name="connsiteY5" fmla="*/ 0 h 3826932"/>
                  <a:gd name="connsiteX0" fmla="*/ 0 w 2344877"/>
                  <a:gd name="connsiteY0" fmla="*/ 0 h 3807677"/>
                  <a:gd name="connsiteX1" fmla="*/ 2341505 w 2344877"/>
                  <a:gd name="connsiteY1" fmla="*/ 0 h 3807677"/>
                  <a:gd name="connsiteX2" fmla="*/ 2338681 w 2344877"/>
                  <a:gd name="connsiteY2" fmla="*/ 3267700 h 3807677"/>
                  <a:gd name="connsiteX3" fmla="*/ 1885487 w 2344877"/>
                  <a:gd name="connsiteY3" fmla="*/ 3805811 h 3807677"/>
                  <a:gd name="connsiteX4" fmla="*/ 4624 w 2344877"/>
                  <a:gd name="connsiteY4" fmla="*/ 2208634 h 3807677"/>
                  <a:gd name="connsiteX5" fmla="*/ 0 w 2344877"/>
                  <a:gd name="connsiteY5" fmla="*/ 0 h 3807677"/>
                  <a:gd name="connsiteX0" fmla="*/ 0 w 2344877"/>
                  <a:gd name="connsiteY0" fmla="*/ 0 h 3807677"/>
                  <a:gd name="connsiteX1" fmla="*/ 1554421 w 2344877"/>
                  <a:gd name="connsiteY1" fmla="*/ 1894 h 3807677"/>
                  <a:gd name="connsiteX2" fmla="*/ 2341505 w 2344877"/>
                  <a:gd name="connsiteY2" fmla="*/ 0 h 3807677"/>
                  <a:gd name="connsiteX3" fmla="*/ 2338681 w 2344877"/>
                  <a:gd name="connsiteY3" fmla="*/ 3267700 h 3807677"/>
                  <a:gd name="connsiteX4" fmla="*/ 1885487 w 2344877"/>
                  <a:gd name="connsiteY4" fmla="*/ 3805811 h 3807677"/>
                  <a:gd name="connsiteX5" fmla="*/ 4624 w 2344877"/>
                  <a:gd name="connsiteY5" fmla="*/ 2208634 h 3807677"/>
                  <a:gd name="connsiteX6" fmla="*/ 0 w 2344877"/>
                  <a:gd name="connsiteY6" fmla="*/ 0 h 3807677"/>
                  <a:gd name="connsiteX0" fmla="*/ 0 w 2344877"/>
                  <a:gd name="connsiteY0" fmla="*/ 0 h 3807677"/>
                  <a:gd name="connsiteX1" fmla="*/ 642162 w 2344877"/>
                  <a:gd name="connsiteY1" fmla="*/ 5001 h 3807677"/>
                  <a:gd name="connsiteX2" fmla="*/ 1554421 w 2344877"/>
                  <a:gd name="connsiteY2" fmla="*/ 1894 h 3807677"/>
                  <a:gd name="connsiteX3" fmla="*/ 2341505 w 2344877"/>
                  <a:gd name="connsiteY3" fmla="*/ 0 h 3807677"/>
                  <a:gd name="connsiteX4" fmla="*/ 2338681 w 2344877"/>
                  <a:gd name="connsiteY4" fmla="*/ 3267700 h 3807677"/>
                  <a:gd name="connsiteX5" fmla="*/ 1885487 w 2344877"/>
                  <a:gd name="connsiteY5" fmla="*/ 3805811 h 3807677"/>
                  <a:gd name="connsiteX6" fmla="*/ 4624 w 2344877"/>
                  <a:gd name="connsiteY6" fmla="*/ 2208634 h 3807677"/>
                  <a:gd name="connsiteX7" fmla="*/ 0 w 2344877"/>
                  <a:gd name="connsiteY7" fmla="*/ 0 h 3807677"/>
                  <a:gd name="connsiteX0" fmla="*/ 0 w 2344877"/>
                  <a:gd name="connsiteY0" fmla="*/ 0 h 3807677"/>
                  <a:gd name="connsiteX1" fmla="*/ 667424 w 2344877"/>
                  <a:gd name="connsiteY1" fmla="*/ 63691 h 3807677"/>
                  <a:gd name="connsiteX2" fmla="*/ 1554421 w 2344877"/>
                  <a:gd name="connsiteY2" fmla="*/ 1894 h 3807677"/>
                  <a:gd name="connsiteX3" fmla="*/ 2341505 w 2344877"/>
                  <a:gd name="connsiteY3" fmla="*/ 0 h 3807677"/>
                  <a:gd name="connsiteX4" fmla="*/ 2338681 w 2344877"/>
                  <a:gd name="connsiteY4" fmla="*/ 3267700 h 3807677"/>
                  <a:gd name="connsiteX5" fmla="*/ 1885487 w 2344877"/>
                  <a:gd name="connsiteY5" fmla="*/ 3805811 h 3807677"/>
                  <a:gd name="connsiteX6" fmla="*/ 4624 w 2344877"/>
                  <a:gd name="connsiteY6" fmla="*/ 2208634 h 3807677"/>
                  <a:gd name="connsiteX7" fmla="*/ 0 w 2344877"/>
                  <a:gd name="connsiteY7" fmla="*/ 0 h 3807677"/>
                  <a:gd name="connsiteX0" fmla="*/ 0 w 2344877"/>
                  <a:gd name="connsiteY0" fmla="*/ 915933 h 4723610"/>
                  <a:gd name="connsiteX1" fmla="*/ 820823 w 2344877"/>
                  <a:gd name="connsiteY1" fmla="*/ 0 h 4723610"/>
                  <a:gd name="connsiteX2" fmla="*/ 1554421 w 2344877"/>
                  <a:gd name="connsiteY2" fmla="*/ 917827 h 4723610"/>
                  <a:gd name="connsiteX3" fmla="*/ 2341505 w 2344877"/>
                  <a:gd name="connsiteY3" fmla="*/ 915933 h 4723610"/>
                  <a:gd name="connsiteX4" fmla="*/ 2338681 w 2344877"/>
                  <a:gd name="connsiteY4" fmla="*/ 4183633 h 4723610"/>
                  <a:gd name="connsiteX5" fmla="*/ 1885487 w 2344877"/>
                  <a:gd name="connsiteY5" fmla="*/ 4721744 h 4723610"/>
                  <a:gd name="connsiteX6" fmla="*/ 4624 w 2344877"/>
                  <a:gd name="connsiteY6" fmla="*/ 3124567 h 4723610"/>
                  <a:gd name="connsiteX7" fmla="*/ 0 w 2344877"/>
                  <a:gd name="connsiteY7" fmla="*/ 915933 h 4723610"/>
                  <a:gd name="connsiteX0" fmla="*/ 0 w 2344877"/>
                  <a:gd name="connsiteY0" fmla="*/ 915933 h 4723610"/>
                  <a:gd name="connsiteX1" fmla="*/ 820823 w 2344877"/>
                  <a:gd name="connsiteY1" fmla="*/ 0 h 4723610"/>
                  <a:gd name="connsiteX2" fmla="*/ 1693324 w 2344877"/>
                  <a:gd name="connsiteY2" fmla="*/ 324721 h 4723610"/>
                  <a:gd name="connsiteX3" fmla="*/ 2341505 w 2344877"/>
                  <a:gd name="connsiteY3" fmla="*/ 915933 h 4723610"/>
                  <a:gd name="connsiteX4" fmla="*/ 2338681 w 2344877"/>
                  <a:gd name="connsiteY4" fmla="*/ 4183633 h 4723610"/>
                  <a:gd name="connsiteX5" fmla="*/ 1885487 w 2344877"/>
                  <a:gd name="connsiteY5" fmla="*/ 4721744 h 4723610"/>
                  <a:gd name="connsiteX6" fmla="*/ 4624 w 2344877"/>
                  <a:gd name="connsiteY6" fmla="*/ 3124567 h 4723610"/>
                  <a:gd name="connsiteX7" fmla="*/ 0 w 2344877"/>
                  <a:gd name="connsiteY7" fmla="*/ 915933 h 4723610"/>
                  <a:gd name="connsiteX0" fmla="*/ 0 w 2370907"/>
                  <a:gd name="connsiteY0" fmla="*/ 915933 h 4737482"/>
                  <a:gd name="connsiteX1" fmla="*/ 820823 w 2370907"/>
                  <a:gd name="connsiteY1" fmla="*/ 0 h 4737482"/>
                  <a:gd name="connsiteX2" fmla="*/ 1693324 w 2370907"/>
                  <a:gd name="connsiteY2" fmla="*/ 324721 h 4737482"/>
                  <a:gd name="connsiteX3" fmla="*/ 2335175 w 2370907"/>
                  <a:gd name="connsiteY3" fmla="*/ 1159810 h 4737482"/>
                  <a:gd name="connsiteX4" fmla="*/ 2338681 w 2370907"/>
                  <a:gd name="connsiteY4" fmla="*/ 4183633 h 4737482"/>
                  <a:gd name="connsiteX5" fmla="*/ 1885487 w 2370907"/>
                  <a:gd name="connsiteY5" fmla="*/ 4721744 h 4737482"/>
                  <a:gd name="connsiteX6" fmla="*/ 4624 w 2370907"/>
                  <a:gd name="connsiteY6" fmla="*/ 3124567 h 4737482"/>
                  <a:gd name="connsiteX7" fmla="*/ 0 w 2370907"/>
                  <a:gd name="connsiteY7" fmla="*/ 915933 h 4737482"/>
                  <a:gd name="connsiteX0" fmla="*/ 142757 w 2503407"/>
                  <a:gd name="connsiteY0" fmla="*/ 1036732 h 4737482"/>
                  <a:gd name="connsiteX1" fmla="*/ 953323 w 2503407"/>
                  <a:gd name="connsiteY1" fmla="*/ 0 h 4737482"/>
                  <a:gd name="connsiteX2" fmla="*/ 1825824 w 2503407"/>
                  <a:gd name="connsiteY2" fmla="*/ 324721 h 4737482"/>
                  <a:gd name="connsiteX3" fmla="*/ 2467675 w 2503407"/>
                  <a:gd name="connsiteY3" fmla="*/ 1159810 h 4737482"/>
                  <a:gd name="connsiteX4" fmla="*/ 2471181 w 2503407"/>
                  <a:gd name="connsiteY4" fmla="*/ 4183633 h 4737482"/>
                  <a:gd name="connsiteX5" fmla="*/ 2017987 w 2503407"/>
                  <a:gd name="connsiteY5" fmla="*/ 4721744 h 4737482"/>
                  <a:gd name="connsiteX6" fmla="*/ 137124 w 2503407"/>
                  <a:gd name="connsiteY6" fmla="*/ 3124567 h 4737482"/>
                  <a:gd name="connsiteX7" fmla="*/ 142757 w 2503407"/>
                  <a:gd name="connsiteY7" fmla="*/ 1036732 h 4737482"/>
                  <a:gd name="connsiteX0" fmla="*/ 161202 w 2521852"/>
                  <a:gd name="connsiteY0" fmla="*/ 1036732 h 4737482"/>
                  <a:gd name="connsiteX1" fmla="*/ 971768 w 2521852"/>
                  <a:gd name="connsiteY1" fmla="*/ 0 h 4737482"/>
                  <a:gd name="connsiteX2" fmla="*/ 1844269 w 2521852"/>
                  <a:gd name="connsiteY2" fmla="*/ 324721 h 4737482"/>
                  <a:gd name="connsiteX3" fmla="*/ 2486120 w 2521852"/>
                  <a:gd name="connsiteY3" fmla="*/ 1159810 h 4737482"/>
                  <a:gd name="connsiteX4" fmla="*/ 2489626 w 2521852"/>
                  <a:gd name="connsiteY4" fmla="*/ 4183633 h 4737482"/>
                  <a:gd name="connsiteX5" fmla="*/ 2036432 w 2521852"/>
                  <a:gd name="connsiteY5" fmla="*/ 4721744 h 4737482"/>
                  <a:gd name="connsiteX6" fmla="*/ 155569 w 2521852"/>
                  <a:gd name="connsiteY6" fmla="*/ 3124567 h 4737482"/>
                  <a:gd name="connsiteX7" fmla="*/ 161202 w 2521852"/>
                  <a:gd name="connsiteY7" fmla="*/ 1036732 h 4737482"/>
                  <a:gd name="connsiteX0" fmla="*/ 56890 w 2417540"/>
                  <a:gd name="connsiteY0" fmla="*/ 1036732 h 4737482"/>
                  <a:gd name="connsiteX1" fmla="*/ 867456 w 2417540"/>
                  <a:gd name="connsiteY1" fmla="*/ 0 h 4737482"/>
                  <a:gd name="connsiteX2" fmla="*/ 1739957 w 2417540"/>
                  <a:gd name="connsiteY2" fmla="*/ 324721 h 4737482"/>
                  <a:gd name="connsiteX3" fmla="*/ 2381808 w 2417540"/>
                  <a:gd name="connsiteY3" fmla="*/ 1159810 h 4737482"/>
                  <a:gd name="connsiteX4" fmla="*/ 2385314 w 2417540"/>
                  <a:gd name="connsiteY4" fmla="*/ 4183633 h 4737482"/>
                  <a:gd name="connsiteX5" fmla="*/ 1932120 w 2417540"/>
                  <a:gd name="connsiteY5" fmla="*/ 4721744 h 4737482"/>
                  <a:gd name="connsiteX6" fmla="*/ 51257 w 2417540"/>
                  <a:gd name="connsiteY6" fmla="*/ 3124567 h 4737482"/>
                  <a:gd name="connsiteX7" fmla="*/ 56890 w 2417540"/>
                  <a:gd name="connsiteY7" fmla="*/ 1036732 h 4737482"/>
                  <a:gd name="connsiteX0" fmla="*/ 56890 w 2389043"/>
                  <a:gd name="connsiteY0" fmla="*/ 1036732 h 4723526"/>
                  <a:gd name="connsiteX1" fmla="*/ 867456 w 2389043"/>
                  <a:gd name="connsiteY1" fmla="*/ 0 h 4723526"/>
                  <a:gd name="connsiteX2" fmla="*/ 1739957 w 2389043"/>
                  <a:gd name="connsiteY2" fmla="*/ 324721 h 4723526"/>
                  <a:gd name="connsiteX3" fmla="*/ 2381808 w 2389043"/>
                  <a:gd name="connsiteY3" fmla="*/ 1159810 h 4723526"/>
                  <a:gd name="connsiteX4" fmla="*/ 2385314 w 2389043"/>
                  <a:gd name="connsiteY4" fmla="*/ 4183633 h 4723526"/>
                  <a:gd name="connsiteX5" fmla="*/ 1932120 w 2389043"/>
                  <a:gd name="connsiteY5" fmla="*/ 4721744 h 4723526"/>
                  <a:gd name="connsiteX6" fmla="*/ 51257 w 2389043"/>
                  <a:gd name="connsiteY6" fmla="*/ 3124567 h 4723526"/>
                  <a:gd name="connsiteX7" fmla="*/ 56890 w 2389043"/>
                  <a:gd name="connsiteY7" fmla="*/ 1036732 h 4723526"/>
                  <a:gd name="connsiteX0" fmla="*/ 56890 w 2389043"/>
                  <a:gd name="connsiteY0" fmla="*/ 1036732 h 4721744"/>
                  <a:gd name="connsiteX1" fmla="*/ 867456 w 2389043"/>
                  <a:gd name="connsiteY1" fmla="*/ 0 h 4721744"/>
                  <a:gd name="connsiteX2" fmla="*/ 1739957 w 2389043"/>
                  <a:gd name="connsiteY2" fmla="*/ 324721 h 4721744"/>
                  <a:gd name="connsiteX3" fmla="*/ 2381808 w 2389043"/>
                  <a:gd name="connsiteY3" fmla="*/ 1159810 h 4721744"/>
                  <a:gd name="connsiteX4" fmla="*/ 2385314 w 2389043"/>
                  <a:gd name="connsiteY4" fmla="*/ 4183633 h 4721744"/>
                  <a:gd name="connsiteX5" fmla="*/ 1932120 w 2389043"/>
                  <a:gd name="connsiteY5" fmla="*/ 4721744 h 4721744"/>
                  <a:gd name="connsiteX6" fmla="*/ 51257 w 2389043"/>
                  <a:gd name="connsiteY6" fmla="*/ 3124567 h 4721744"/>
                  <a:gd name="connsiteX7" fmla="*/ 56890 w 2389043"/>
                  <a:gd name="connsiteY7" fmla="*/ 1036732 h 4721744"/>
                  <a:gd name="connsiteX0" fmla="*/ 143531 w 2505179"/>
                  <a:gd name="connsiteY0" fmla="*/ 1011855 h 4721745"/>
                  <a:gd name="connsiteX1" fmla="*/ 983592 w 2505179"/>
                  <a:gd name="connsiteY1" fmla="*/ 0 h 4721745"/>
                  <a:gd name="connsiteX2" fmla="*/ 1856093 w 2505179"/>
                  <a:gd name="connsiteY2" fmla="*/ 324721 h 4721745"/>
                  <a:gd name="connsiteX3" fmla="*/ 2497944 w 2505179"/>
                  <a:gd name="connsiteY3" fmla="*/ 1159810 h 4721745"/>
                  <a:gd name="connsiteX4" fmla="*/ 2501450 w 2505179"/>
                  <a:gd name="connsiteY4" fmla="*/ 4183633 h 4721745"/>
                  <a:gd name="connsiteX5" fmla="*/ 2048256 w 2505179"/>
                  <a:gd name="connsiteY5" fmla="*/ 4721744 h 4721745"/>
                  <a:gd name="connsiteX6" fmla="*/ 167393 w 2505179"/>
                  <a:gd name="connsiteY6" fmla="*/ 3124567 h 4721745"/>
                  <a:gd name="connsiteX7" fmla="*/ 143531 w 2505179"/>
                  <a:gd name="connsiteY7" fmla="*/ 1011855 h 4721745"/>
                  <a:gd name="connsiteX0" fmla="*/ 57604 w 2419252"/>
                  <a:gd name="connsiteY0" fmla="*/ 1011855 h 4721744"/>
                  <a:gd name="connsiteX1" fmla="*/ 897665 w 2419252"/>
                  <a:gd name="connsiteY1" fmla="*/ 0 h 4721744"/>
                  <a:gd name="connsiteX2" fmla="*/ 1770166 w 2419252"/>
                  <a:gd name="connsiteY2" fmla="*/ 324721 h 4721744"/>
                  <a:gd name="connsiteX3" fmla="*/ 2412017 w 2419252"/>
                  <a:gd name="connsiteY3" fmla="*/ 1159810 h 4721744"/>
                  <a:gd name="connsiteX4" fmla="*/ 2415523 w 2419252"/>
                  <a:gd name="connsiteY4" fmla="*/ 4183633 h 4721744"/>
                  <a:gd name="connsiteX5" fmla="*/ 1962329 w 2419252"/>
                  <a:gd name="connsiteY5" fmla="*/ 4721744 h 4721744"/>
                  <a:gd name="connsiteX6" fmla="*/ 81466 w 2419252"/>
                  <a:gd name="connsiteY6" fmla="*/ 3124567 h 4721744"/>
                  <a:gd name="connsiteX7" fmla="*/ 57604 w 2419252"/>
                  <a:gd name="connsiteY7" fmla="*/ 1011855 h 4721744"/>
                  <a:gd name="connsiteX0" fmla="*/ 34048 w 2395696"/>
                  <a:gd name="connsiteY0" fmla="*/ 1011855 h 4721744"/>
                  <a:gd name="connsiteX1" fmla="*/ 874109 w 2395696"/>
                  <a:gd name="connsiteY1" fmla="*/ 0 h 4721744"/>
                  <a:gd name="connsiteX2" fmla="*/ 1746610 w 2395696"/>
                  <a:gd name="connsiteY2" fmla="*/ 324721 h 4721744"/>
                  <a:gd name="connsiteX3" fmla="*/ 2388461 w 2395696"/>
                  <a:gd name="connsiteY3" fmla="*/ 1159810 h 4721744"/>
                  <a:gd name="connsiteX4" fmla="*/ 2391967 w 2395696"/>
                  <a:gd name="connsiteY4" fmla="*/ 4183633 h 4721744"/>
                  <a:gd name="connsiteX5" fmla="*/ 1938773 w 2395696"/>
                  <a:gd name="connsiteY5" fmla="*/ 4721744 h 4721744"/>
                  <a:gd name="connsiteX6" fmla="*/ 57910 w 2395696"/>
                  <a:gd name="connsiteY6" fmla="*/ 3124567 h 4721744"/>
                  <a:gd name="connsiteX7" fmla="*/ 34048 w 2395696"/>
                  <a:gd name="connsiteY7" fmla="*/ 1011855 h 472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5696" h="4721744">
                    <a:moveTo>
                      <a:pt x="34048" y="1011855"/>
                    </a:moveTo>
                    <a:lnTo>
                      <a:pt x="874109" y="0"/>
                    </a:lnTo>
                    <a:lnTo>
                      <a:pt x="1746610" y="324721"/>
                    </a:lnTo>
                    <a:lnTo>
                      <a:pt x="2388461" y="1159810"/>
                    </a:lnTo>
                    <a:cubicBezTo>
                      <a:pt x="2387520" y="2249043"/>
                      <a:pt x="2402404" y="4183525"/>
                      <a:pt x="2391967" y="4183633"/>
                    </a:cubicBezTo>
                    <a:cubicBezTo>
                      <a:pt x="2381530" y="4183741"/>
                      <a:pt x="1954431" y="4720412"/>
                      <a:pt x="1938773" y="4721744"/>
                    </a:cubicBezTo>
                    <a:cubicBezTo>
                      <a:pt x="1923115" y="4723076"/>
                      <a:pt x="87279" y="3171783"/>
                      <a:pt x="57910" y="3124567"/>
                    </a:cubicBezTo>
                    <a:cubicBezTo>
                      <a:pt x="28541" y="3077351"/>
                      <a:pt x="-41780" y="1632966"/>
                      <a:pt x="34048" y="1011855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2348880"/>
                <a:ext cx="2010207" cy="2420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文字方塊 72"/>
            <p:cNvSpPr txBox="1"/>
            <p:nvPr/>
          </p:nvSpPr>
          <p:spPr>
            <a:xfrm>
              <a:off x="1549968" y="4941168"/>
              <a:ext cx="583829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國外</a:t>
              </a:r>
              <a:r>
                <a:rPr lang="zh-TW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資訊公司收費</a:t>
              </a:r>
              <a:r>
                <a:rPr lang="zh-TW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9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2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國內資訊公司收費系統</a:t>
            </a:r>
            <a:endParaRPr lang="en-US" altLang="zh-TW" dirty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4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承辦人員查詢資訊廠商申報資料時，需依照申報項目</a:t>
            </a:r>
            <a:r>
              <a:rPr lang="en-US" altLang="zh-TW" sz="2800" dirty="0"/>
              <a:t>(7</a:t>
            </a:r>
            <a:r>
              <a:rPr lang="zh-TW" altLang="en-US" sz="2800" dirty="0"/>
              <a:t>種</a:t>
            </a:r>
            <a:r>
              <a:rPr lang="en-US" altLang="zh-TW" sz="2800" dirty="0"/>
              <a:t>)</a:t>
            </a:r>
            <a:r>
              <a:rPr lang="zh-TW" altLang="en-US" sz="2800" dirty="0"/>
              <a:t>一一查詢，才可得知未申報的資訊廠商代號，此動作較為重複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45024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未來系統會彙整未申報家數的資料，於</a:t>
            </a:r>
            <a:r>
              <a:rPr lang="en-US" altLang="zh-TW" dirty="0"/>
              <a:t>portal</a:t>
            </a:r>
            <a:r>
              <a:rPr lang="zh-TW" altLang="en-US" dirty="0"/>
              <a:t>畫面呈現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讓</a:t>
            </a:r>
            <a:r>
              <a:rPr lang="zh-TW" altLang="en-US" dirty="0"/>
              <a:t>承辦人員一登入系統便可一目了然，不須逐一點選</a:t>
            </a:r>
            <a:r>
              <a:rPr lang="zh-TW" altLang="en-US" dirty="0" smtClean="0"/>
              <a:t>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能</a:t>
            </a:r>
            <a:r>
              <a:rPr lang="zh-TW" altLang="en-US" dirty="0"/>
              <a:t>選項來查閱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7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國內資訊公司收費系統</a:t>
            </a:r>
            <a:endParaRPr lang="en-US" altLang="zh-TW" dirty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5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目前作業流程是需要系統計算後，針對申報資料不實的資訊廠商資料，由承辦人員依據證券商輸入的資料解鎖修改</a:t>
            </a:r>
            <a:r>
              <a:rPr lang="en-US" altLang="zh-TW" sz="2800" dirty="0"/>
              <a:t>(</a:t>
            </a:r>
            <a:r>
              <a:rPr lang="zh-TW" altLang="en-US" sz="2800" dirty="0"/>
              <a:t>補上差額</a:t>
            </a:r>
            <a:r>
              <a:rPr lang="en-US" altLang="zh-TW" sz="2800" dirty="0"/>
              <a:t>)</a:t>
            </a:r>
            <a:r>
              <a:rPr lang="zh-TW" altLang="en-US" sz="2800" dirty="0"/>
              <a:t>，再讓系統計算一次，才能產製報表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3645024"/>
            <a:ext cx="8352928" cy="2272417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可於計算產表前，便自證券商申報單一窗口計算數值</a:t>
            </a:r>
            <a:r>
              <a:rPr lang="zh-TW" altLang="en-US" dirty="0" smtClean="0"/>
              <a:t>呈 </a:t>
            </a:r>
            <a:endParaRPr lang="en-US" altLang="zh-TW" dirty="0" smtClean="0"/>
          </a:p>
          <a:p>
            <a:pPr marL="361950" lvl="1" algn="just">
              <a:buNone/>
            </a:pPr>
            <a:r>
              <a:rPr lang="zh-TW" altLang="en-US" dirty="0" smtClean="0"/>
              <a:t>   現</a:t>
            </a:r>
            <a:r>
              <a:rPr lang="zh-TW" altLang="en-US" dirty="0"/>
              <a:t>於系統介面上，供承辦人員即時比對戶數，如此</a:t>
            </a:r>
            <a:r>
              <a:rPr lang="zh-TW" altLang="en-US" dirty="0" smtClean="0"/>
              <a:t>一來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</a:t>
            </a:r>
            <a:r>
              <a:rPr lang="zh-TW" altLang="en-US" dirty="0" smtClean="0"/>
              <a:t>不</a:t>
            </a:r>
            <a:r>
              <a:rPr lang="zh-TW" altLang="en-US" dirty="0"/>
              <a:t>須等到計算產表，便可知道資料不實需先調整，使</a:t>
            </a:r>
            <a:r>
              <a:rPr lang="zh-TW" altLang="en-US" dirty="0" smtClean="0"/>
              <a:t>承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辦</a:t>
            </a:r>
            <a:r>
              <a:rPr lang="zh-TW" altLang="en-US" dirty="0"/>
              <a:t>人員調整後，計算與結帳一次即完成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2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國內資訊公司收費系統</a:t>
            </a:r>
            <a:endParaRPr lang="en-US" altLang="zh-TW" dirty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6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目前無差異分析的相關功能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492896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可設計針對來源資料進行每月差異分析比對；此外可</a:t>
            </a:r>
            <a:r>
              <a:rPr lang="zh-TW" altLang="en-US" dirty="0" smtClean="0"/>
              <a:t>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計</a:t>
            </a:r>
            <a:r>
              <a:rPr lang="zh-TW" altLang="en-US" dirty="0"/>
              <a:t>查詢報表功能，提供承辦人員自行選擇要呈現的項目</a:t>
            </a:r>
            <a:r>
              <a:rPr lang="zh-TW" altLang="en-US" dirty="0" smtClean="0"/>
              <a:t>，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依照</a:t>
            </a:r>
            <a:r>
              <a:rPr lang="zh-TW" altLang="en-US" dirty="0"/>
              <a:t>當下需求組合出適當的報表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2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277274" y="693148"/>
            <a:ext cx="8640960" cy="6492654"/>
            <a:chOff x="395536" y="908720"/>
            <a:chExt cx="8352928" cy="6276232"/>
          </a:xfrm>
        </p:grpSpPr>
        <p:pic>
          <p:nvPicPr>
            <p:cNvPr id="85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08720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矩形 85"/>
            <p:cNvSpPr/>
            <p:nvPr/>
          </p:nvSpPr>
          <p:spPr bwMode="auto">
            <a:xfrm>
              <a:off x="1403648" y="1340891"/>
              <a:ext cx="6372708" cy="4763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grpSp>
        <p:nvGrpSpPr>
          <p:cNvPr id="77" name="群組 76"/>
          <p:cNvGrpSpPr/>
          <p:nvPr/>
        </p:nvGrpSpPr>
        <p:grpSpPr>
          <a:xfrm>
            <a:off x="1544013" y="1412775"/>
            <a:ext cx="6124331" cy="4608513"/>
            <a:chOff x="1431185" y="1412775"/>
            <a:chExt cx="6309167" cy="4747601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1431185" y="1412775"/>
              <a:ext cx="6309167" cy="4747601"/>
            </a:xfrm>
            <a:prstGeom prst="roundRect">
              <a:avLst>
                <a:gd name="adj" fmla="val 420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36617" y="2022461"/>
              <a:ext cx="6303735" cy="385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3749" y="1522505"/>
              <a:ext cx="2285970" cy="4223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1431186" y="2022461"/>
              <a:ext cx="6307141" cy="0"/>
              <a:chOff x="1431186" y="2024887"/>
              <a:chExt cx="6307141" cy="0"/>
            </a:xfrm>
          </p:grpSpPr>
          <p:cxnSp>
            <p:nvCxnSpPr>
              <p:cNvPr id="67" name="直線接點 66"/>
              <p:cNvCxnSpPr/>
              <p:nvPr/>
            </p:nvCxnSpPr>
            <p:spPr bwMode="auto">
              <a:xfrm>
                <a:off x="1431186" y="2024887"/>
                <a:ext cx="2095802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接點 67"/>
              <p:cNvCxnSpPr/>
              <p:nvPr/>
            </p:nvCxnSpPr>
            <p:spPr bwMode="auto">
              <a:xfrm>
                <a:off x="3502061" y="2024887"/>
                <a:ext cx="215005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接點 68"/>
              <p:cNvCxnSpPr/>
              <p:nvPr/>
            </p:nvCxnSpPr>
            <p:spPr bwMode="auto">
              <a:xfrm>
                <a:off x="5642526" y="2024887"/>
                <a:ext cx="209580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6" name="Picture 2" descr="D:\04.任務\20160118_證交所-資訊收費管理系統(會議3)\img\logo_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306" y="1479053"/>
              <a:ext cx="520436" cy="46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文字方塊 82"/>
          <p:cNvSpPr txBox="1"/>
          <p:nvPr/>
        </p:nvSpPr>
        <p:spPr>
          <a:xfrm>
            <a:off x="6465771" y="57332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0" name="群組 179"/>
          <p:cNvGrpSpPr/>
          <p:nvPr/>
        </p:nvGrpSpPr>
        <p:grpSpPr>
          <a:xfrm>
            <a:off x="5648659" y="2132856"/>
            <a:ext cx="1911461" cy="1928776"/>
            <a:chOff x="5648659" y="2111590"/>
            <a:chExt cx="1911461" cy="1928776"/>
          </a:xfrm>
        </p:grpSpPr>
        <p:sp>
          <p:nvSpPr>
            <p:cNvPr id="181" name="矩形 180"/>
            <p:cNvSpPr/>
            <p:nvPr/>
          </p:nvSpPr>
          <p:spPr bwMode="auto">
            <a:xfrm>
              <a:off x="5652120" y="2132856"/>
              <a:ext cx="1908000" cy="166625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82" name="群組 181"/>
            <p:cNvGrpSpPr/>
            <p:nvPr/>
          </p:nvGrpSpPr>
          <p:grpSpPr>
            <a:xfrm>
              <a:off x="6243386" y="2111590"/>
              <a:ext cx="1090178" cy="1928776"/>
              <a:chOff x="6243386" y="2111590"/>
              <a:chExt cx="1090178" cy="1928776"/>
            </a:xfrm>
          </p:grpSpPr>
          <p:grpSp>
            <p:nvGrpSpPr>
              <p:cNvPr id="184" name="群組 183"/>
              <p:cNvGrpSpPr/>
              <p:nvPr/>
            </p:nvGrpSpPr>
            <p:grpSpPr>
              <a:xfrm>
                <a:off x="6564099" y="2111590"/>
                <a:ext cx="769465" cy="1928776"/>
                <a:chOff x="6564099" y="2111590"/>
                <a:chExt cx="769465" cy="1928776"/>
              </a:xfrm>
            </p:grpSpPr>
            <p:sp>
              <p:nvSpPr>
                <p:cNvPr id="186" name="矩形 44"/>
                <p:cNvSpPr/>
                <p:nvPr/>
              </p:nvSpPr>
              <p:spPr bwMode="auto">
                <a:xfrm rot="19283178">
                  <a:off x="6747022" y="2111590"/>
                  <a:ext cx="586542" cy="1839909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981 w 586555"/>
                    <a:gd name="connsiteY0" fmla="*/ 221361 h 1659697"/>
                    <a:gd name="connsiteX1" fmla="*/ 180063 w 586555"/>
                    <a:gd name="connsiteY1" fmla="*/ 0 h 1659697"/>
                    <a:gd name="connsiteX2" fmla="*/ 436028 w 586555"/>
                    <a:gd name="connsiteY2" fmla="*/ 18921 h 1659697"/>
                    <a:gd name="connsiteX3" fmla="*/ 581482 w 586555"/>
                    <a:gd name="connsiteY3" fmla="*/ 221361 h 1659697"/>
                    <a:gd name="connsiteX4" fmla="*/ 586542 w 586555"/>
                    <a:gd name="connsiteY4" fmla="*/ 1211464 h 1659697"/>
                    <a:gd name="connsiteX5" fmla="*/ 155454 w 586555"/>
                    <a:gd name="connsiteY5" fmla="*/ 1659697 h 1659697"/>
                    <a:gd name="connsiteX6" fmla="*/ 0 w 586555"/>
                    <a:gd name="connsiteY6" fmla="*/ 1548297 h 1659697"/>
                    <a:gd name="connsiteX7" fmla="*/ 1962 w 586555"/>
                    <a:gd name="connsiteY7" fmla="*/ 473528 h 1659697"/>
                    <a:gd name="connsiteX8" fmla="*/ 981 w 586555"/>
                    <a:gd name="connsiteY8" fmla="*/ 221361 h 1659697"/>
                    <a:gd name="connsiteX0" fmla="*/ 981 w 586555"/>
                    <a:gd name="connsiteY0" fmla="*/ 221361 h 1700036"/>
                    <a:gd name="connsiteX1" fmla="*/ 180063 w 586555"/>
                    <a:gd name="connsiteY1" fmla="*/ 0 h 1700036"/>
                    <a:gd name="connsiteX2" fmla="*/ 436028 w 586555"/>
                    <a:gd name="connsiteY2" fmla="*/ 18921 h 1700036"/>
                    <a:gd name="connsiteX3" fmla="*/ 581482 w 586555"/>
                    <a:gd name="connsiteY3" fmla="*/ 221361 h 1700036"/>
                    <a:gd name="connsiteX4" fmla="*/ 586542 w 586555"/>
                    <a:gd name="connsiteY4" fmla="*/ 1211464 h 1700036"/>
                    <a:gd name="connsiteX5" fmla="*/ 199184 w 586555"/>
                    <a:gd name="connsiteY5" fmla="*/ 1700036 h 1700036"/>
                    <a:gd name="connsiteX6" fmla="*/ 0 w 586555"/>
                    <a:gd name="connsiteY6" fmla="*/ 1548297 h 1700036"/>
                    <a:gd name="connsiteX7" fmla="*/ 1962 w 586555"/>
                    <a:gd name="connsiteY7" fmla="*/ 473528 h 1700036"/>
                    <a:gd name="connsiteX8" fmla="*/ 981 w 586555"/>
                    <a:gd name="connsiteY8" fmla="*/ 221361 h 1700036"/>
                    <a:gd name="connsiteX0" fmla="*/ 981 w 586543"/>
                    <a:gd name="connsiteY0" fmla="*/ 221361 h 1700036"/>
                    <a:gd name="connsiteX1" fmla="*/ 180063 w 586543"/>
                    <a:gd name="connsiteY1" fmla="*/ 0 h 1700036"/>
                    <a:gd name="connsiteX2" fmla="*/ 436028 w 586543"/>
                    <a:gd name="connsiteY2" fmla="*/ 18921 h 1700036"/>
                    <a:gd name="connsiteX3" fmla="*/ 544158 w 586543"/>
                    <a:gd name="connsiteY3" fmla="*/ 193817 h 1700036"/>
                    <a:gd name="connsiteX4" fmla="*/ 586542 w 586543"/>
                    <a:gd name="connsiteY4" fmla="*/ 1211464 h 1700036"/>
                    <a:gd name="connsiteX5" fmla="*/ 199184 w 586543"/>
                    <a:gd name="connsiteY5" fmla="*/ 1700036 h 1700036"/>
                    <a:gd name="connsiteX6" fmla="*/ 0 w 586543"/>
                    <a:gd name="connsiteY6" fmla="*/ 1548297 h 1700036"/>
                    <a:gd name="connsiteX7" fmla="*/ 1962 w 586543"/>
                    <a:gd name="connsiteY7" fmla="*/ 473528 h 1700036"/>
                    <a:gd name="connsiteX8" fmla="*/ 981 w 586543"/>
                    <a:gd name="connsiteY8" fmla="*/ 221361 h 1700036"/>
                    <a:gd name="connsiteX0" fmla="*/ 981 w 586545"/>
                    <a:gd name="connsiteY0" fmla="*/ 221361 h 1700036"/>
                    <a:gd name="connsiteX1" fmla="*/ 180063 w 586545"/>
                    <a:gd name="connsiteY1" fmla="*/ 0 h 1700036"/>
                    <a:gd name="connsiteX2" fmla="*/ 436028 w 586545"/>
                    <a:gd name="connsiteY2" fmla="*/ 18921 h 1700036"/>
                    <a:gd name="connsiteX3" fmla="*/ 544158 w 586545"/>
                    <a:gd name="connsiteY3" fmla="*/ 193817 h 1700036"/>
                    <a:gd name="connsiteX4" fmla="*/ 586542 w 586545"/>
                    <a:gd name="connsiteY4" fmla="*/ 1211464 h 1700036"/>
                    <a:gd name="connsiteX5" fmla="*/ 199184 w 586545"/>
                    <a:gd name="connsiteY5" fmla="*/ 1700036 h 1700036"/>
                    <a:gd name="connsiteX6" fmla="*/ 0 w 586545"/>
                    <a:gd name="connsiteY6" fmla="*/ 1548297 h 1700036"/>
                    <a:gd name="connsiteX7" fmla="*/ 1962 w 586545"/>
                    <a:gd name="connsiteY7" fmla="*/ 473528 h 1700036"/>
                    <a:gd name="connsiteX8" fmla="*/ 981 w 586545"/>
                    <a:gd name="connsiteY8" fmla="*/ 221361 h 1700036"/>
                    <a:gd name="connsiteX0" fmla="*/ 981 w 586542"/>
                    <a:gd name="connsiteY0" fmla="*/ 221361 h 1700036"/>
                    <a:gd name="connsiteX1" fmla="*/ 180063 w 586542"/>
                    <a:gd name="connsiteY1" fmla="*/ 0 h 1700036"/>
                    <a:gd name="connsiteX2" fmla="*/ 436028 w 586542"/>
                    <a:gd name="connsiteY2" fmla="*/ 18921 h 1700036"/>
                    <a:gd name="connsiteX3" fmla="*/ 544158 w 586542"/>
                    <a:gd name="connsiteY3" fmla="*/ 193817 h 1700036"/>
                    <a:gd name="connsiteX4" fmla="*/ 586542 w 586542"/>
                    <a:gd name="connsiteY4" fmla="*/ 1211464 h 1700036"/>
                    <a:gd name="connsiteX5" fmla="*/ 199184 w 586542"/>
                    <a:gd name="connsiteY5" fmla="*/ 1700036 h 1700036"/>
                    <a:gd name="connsiteX6" fmla="*/ 0 w 586542"/>
                    <a:gd name="connsiteY6" fmla="*/ 1548297 h 1700036"/>
                    <a:gd name="connsiteX7" fmla="*/ 1962 w 586542"/>
                    <a:gd name="connsiteY7" fmla="*/ 473528 h 1700036"/>
                    <a:gd name="connsiteX8" fmla="*/ 981 w 586542"/>
                    <a:gd name="connsiteY8" fmla="*/ 221361 h 170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6542" h="1700036">
                      <a:moveTo>
                        <a:pt x="981" y="221361"/>
                      </a:moveTo>
                      <a:lnTo>
                        <a:pt x="180063" y="0"/>
                      </a:lnTo>
                      <a:lnTo>
                        <a:pt x="436028" y="18921"/>
                      </a:lnTo>
                      <a:lnTo>
                        <a:pt x="544158" y="193817"/>
                      </a:lnTo>
                      <a:cubicBezTo>
                        <a:pt x="561973" y="648638"/>
                        <a:pt x="561318" y="815730"/>
                        <a:pt x="586542" y="1211464"/>
                      </a:cubicBezTo>
                      <a:cubicBezTo>
                        <a:pt x="586870" y="1255626"/>
                        <a:pt x="198856" y="1655874"/>
                        <a:pt x="199184" y="1700036"/>
                      </a:cubicBezTo>
                      <a:lnTo>
                        <a:pt x="0" y="1548297"/>
                      </a:lnTo>
                      <a:cubicBezTo>
                        <a:pt x="327" y="1162897"/>
                        <a:pt x="1799" y="694684"/>
                        <a:pt x="1962" y="473528"/>
                      </a:cubicBezTo>
                      <a:cubicBezTo>
                        <a:pt x="2126" y="252372"/>
                        <a:pt x="1308" y="305417"/>
                        <a:pt x="981" y="221361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 dirty="0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87" name="矩形 12"/>
                <p:cNvSpPr/>
                <p:nvPr/>
              </p:nvSpPr>
              <p:spPr bwMode="auto">
                <a:xfrm rot="19307609">
                  <a:off x="6564099" y="2737985"/>
                  <a:ext cx="342000" cy="1302381"/>
                </a:xfrm>
                <a:custGeom>
                  <a:avLst/>
                  <a:gdLst>
                    <a:gd name="connsiteX0" fmla="*/ 0 w 338432"/>
                    <a:gd name="connsiteY0" fmla="*/ 0 h 1275565"/>
                    <a:gd name="connsiteX1" fmla="*/ 338432 w 338432"/>
                    <a:gd name="connsiteY1" fmla="*/ 0 h 1275565"/>
                    <a:gd name="connsiteX2" fmla="*/ 338432 w 338432"/>
                    <a:gd name="connsiteY2" fmla="*/ 1275565 h 1275565"/>
                    <a:gd name="connsiteX3" fmla="*/ 0 w 338432"/>
                    <a:gd name="connsiteY3" fmla="*/ 1275565 h 1275565"/>
                    <a:gd name="connsiteX4" fmla="*/ 0 w 338432"/>
                    <a:gd name="connsiteY4" fmla="*/ 0 h 1275565"/>
                    <a:gd name="connsiteX0" fmla="*/ 0 w 338432"/>
                    <a:gd name="connsiteY0" fmla="*/ 0 h 1275565"/>
                    <a:gd name="connsiteX1" fmla="*/ 338432 w 338432"/>
                    <a:gd name="connsiteY1" fmla="*/ 0 h 1275565"/>
                    <a:gd name="connsiteX2" fmla="*/ 338432 w 338432"/>
                    <a:gd name="connsiteY2" fmla="*/ 1275565 h 1275565"/>
                    <a:gd name="connsiteX3" fmla="*/ 0 w 338432"/>
                    <a:gd name="connsiteY3" fmla="*/ 1275565 h 1275565"/>
                    <a:gd name="connsiteX4" fmla="*/ 2694 w 338432"/>
                    <a:gd name="connsiteY4" fmla="*/ 109507 h 1275565"/>
                    <a:gd name="connsiteX5" fmla="*/ 0 w 338432"/>
                    <a:gd name="connsiteY5" fmla="*/ 0 h 1275565"/>
                    <a:gd name="connsiteX0" fmla="*/ 130201 w 338432"/>
                    <a:gd name="connsiteY0" fmla="*/ 0 h 1302381"/>
                    <a:gd name="connsiteX1" fmla="*/ 338432 w 338432"/>
                    <a:gd name="connsiteY1" fmla="*/ 26816 h 1302381"/>
                    <a:gd name="connsiteX2" fmla="*/ 338432 w 338432"/>
                    <a:gd name="connsiteY2" fmla="*/ 1302381 h 1302381"/>
                    <a:gd name="connsiteX3" fmla="*/ 0 w 338432"/>
                    <a:gd name="connsiteY3" fmla="*/ 1302381 h 1302381"/>
                    <a:gd name="connsiteX4" fmla="*/ 2694 w 338432"/>
                    <a:gd name="connsiteY4" fmla="*/ 136323 h 1302381"/>
                    <a:gd name="connsiteX5" fmla="*/ 130201 w 338432"/>
                    <a:gd name="connsiteY5" fmla="*/ 0 h 1302381"/>
                    <a:gd name="connsiteX0" fmla="*/ 130201 w 338432"/>
                    <a:gd name="connsiteY0" fmla="*/ 0 h 1302381"/>
                    <a:gd name="connsiteX1" fmla="*/ 335518 w 338432"/>
                    <a:gd name="connsiteY1" fmla="*/ 97252 h 1302381"/>
                    <a:gd name="connsiteX2" fmla="*/ 338432 w 338432"/>
                    <a:gd name="connsiteY2" fmla="*/ 1302381 h 1302381"/>
                    <a:gd name="connsiteX3" fmla="*/ 0 w 338432"/>
                    <a:gd name="connsiteY3" fmla="*/ 1302381 h 1302381"/>
                    <a:gd name="connsiteX4" fmla="*/ 2694 w 338432"/>
                    <a:gd name="connsiteY4" fmla="*/ 136323 h 1302381"/>
                    <a:gd name="connsiteX5" fmla="*/ 130201 w 338432"/>
                    <a:gd name="connsiteY5" fmla="*/ 0 h 1302381"/>
                    <a:gd name="connsiteX0" fmla="*/ 129266 w 337497"/>
                    <a:gd name="connsiteY0" fmla="*/ 0 h 1302381"/>
                    <a:gd name="connsiteX1" fmla="*/ 334583 w 337497"/>
                    <a:gd name="connsiteY1" fmla="*/ 97252 h 1302381"/>
                    <a:gd name="connsiteX2" fmla="*/ 337497 w 337497"/>
                    <a:gd name="connsiteY2" fmla="*/ 1302381 h 1302381"/>
                    <a:gd name="connsiteX3" fmla="*/ 0 w 337497"/>
                    <a:gd name="connsiteY3" fmla="*/ 1044523 h 1302381"/>
                    <a:gd name="connsiteX4" fmla="*/ 1759 w 337497"/>
                    <a:gd name="connsiteY4" fmla="*/ 136323 h 1302381"/>
                    <a:gd name="connsiteX5" fmla="*/ 129266 w 337497"/>
                    <a:gd name="connsiteY5" fmla="*/ 0 h 130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497" h="1302381">
                      <a:moveTo>
                        <a:pt x="129266" y="0"/>
                      </a:moveTo>
                      <a:lnTo>
                        <a:pt x="334583" y="97252"/>
                      </a:lnTo>
                      <a:cubicBezTo>
                        <a:pt x="335554" y="498962"/>
                        <a:pt x="336526" y="900671"/>
                        <a:pt x="337497" y="1302381"/>
                      </a:cubicBezTo>
                      <a:lnTo>
                        <a:pt x="0" y="1044523"/>
                      </a:lnTo>
                      <a:cubicBezTo>
                        <a:pt x="586" y="741790"/>
                        <a:pt x="1173" y="439056"/>
                        <a:pt x="1759" y="136323"/>
                      </a:cubicBezTo>
                      <a:lnTo>
                        <a:pt x="129266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pic>
            <p:nvPicPr>
              <p:cNvPr id="185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386" y="2231364"/>
                <a:ext cx="672484" cy="860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3" name="文字方塊 182"/>
            <p:cNvSpPr txBox="1"/>
            <p:nvPr/>
          </p:nvSpPr>
          <p:spPr>
            <a:xfrm>
              <a:off x="5648659" y="3068960"/>
              <a:ext cx="1875669" cy="73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000" b="0" spc="-15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b="1" spc="300" dirty="0"/>
                <a:t>證券商</a:t>
              </a:r>
              <a:r>
                <a:rPr lang="en-US" altLang="zh-TW" b="1" spc="300" dirty="0"/>
                <a:t/>
              </a:r>
              <a:br>
                <a:rPr lang="en-US" altLang="zh-TW" b="1" spc="300" dirty="0"/>
              </a:br>
              <a:r>
                <a:rPr lang="zh-TW" altLang="en-US" b="1" spc="300" dirty="0"/>
                <a:t>收費</a:t>
              </a:r>
              <a:r>
                <a:rPr lang="zh-TW" altLang="en-US" b="1" spc="300" dirty="0"/>
                <a:t>系統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619672" y="2152800"/>
            <a:ext cx="5936986" cy="3691531"/>
            <a:chOff x="1619672" y="2152800"/>
            <a:chExt cx="5936986" cy="3691531"/>
          </a:xfrm>
        </p:grpSpPr>
        <p:grpSp>
          <p:nvGrpSpPr>
            <p:cNvPr id="188" name="群組 187"/>
            <p:cNvGrpSpPr/>
            <p:nvPr/>
          </p:nvGrpSpPr>
          <p:grpSpPr>
            <a:xfrm>
              <a:off x="1640270" y="2152800"/>
              <a:ext cx="3906000" cy="1947279"/>
              <a:chOff x="1809498" y="2152800"/>
              <a:chExt cx="3906000" cy="1947279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1809498" y="2152800"/>
                <a:ext cx="3906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4213611" y="2229986"/>
                <a:ext cx="1306248" cy="1870093"/>
                <a:chOff x="4213611" y="2229986"/>
                <a:chExt cx="1306248" cy="1870093"/>
              </a:xfrm>
            </p:grpSpPr>
            <p:sp>
              <p:nvSpPr>
                <p:cNvPr id="192" name="矩形 44"/>
                <p:cNvSpPr/>
                <p:nvPr/>
              </p:nvSpPr>
              <p:spPr bwMode="auto">
                <a:xfrm rot="19283178">
                  <a:off x="4424928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3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3611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1" name="文字方塊 190"/>
              <p:cNvSpPr txBox="1"/>
              <p:nvPr/>
            </p:nvSpPr>
            <p:spPr>
              <a:xfrm>
                <a:off x="1922847" y="2721114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b="0" spc="300" dirty="0"/>
                  <a:t>國內資訊公司</a:t>
                </a:r>
                <a:endParaRPr lang="en-US" altLang="zh-TW" sz="2000" b="0" spc="300" dirty="0"/>
              </a:p>
              <a:p>
                <a:r>
                  <a:rPr lang="zh-TW" altLang="en-US" sz="2000" b="0" spc="300" dirty="0"/>
                  <a:t>收費系統</a:t>
                </a:r>
              </a:p>
            </p:txBody>
          </p:sp>
        </p:grpSp>
        <p:grpSp>
          <p:nvGrpSpPr>
            <p:cNvPr id="194" name="群組 193"/>
            <p:cNvGrpSpPr/>
            <p:nvPr/>
          </p:nvGrpSpPr>
          <p:grpSpPr>
            <a:xfrm>
              <a:off x="3635896" y="3890645"/>
              <a:ext cx="1908000" cy="1953686"/>
              <a:chOff x="3795054" y="3890645"/>
              <a:chExt cx="1908000" cy="1953686"/>
            </a:xfrm>
          </p:grpSpPr>
          <p:sp>
            <p:nvSpPr>
              <p:cNvPr id="195" name="矩形 194"/>
              <p:cNvSpPr/>
              <p:nvPr/>
            </p:nvSpPr>
            <p:spPr bwMode="auto">
              <a:xfrm>
                <a:off x="3795054" y="3922986"/>
                <a:ext cx="1908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6" name="群組 195"/>
              <p:cNvGrpSpPr/>
              <p:nvPr/>
            </p:nvGrpSpPr>
            <p:grpSpPr>
              <a:xfrm>
                <a:off x="4216471" y="3890645"/>
                <a:ext cx="1400172" cy="1953686"/>
                <a:chOff x="4216471" y="3890645"/>
                <a:chExt cx="1400172" cy="1953686"/>
              </a:xfrm>
            </p:grpSpPr>
            <p:sp>
              <p:nvSpPr>
                <p:cNvPr id="198" name="矩形 20"/>
                <p:cNvSpPr/>
                <p:nvPr/>
              </p:nvSpPr>
              <p:spPr bwMode="auto">
                <a:xfrm rot="19096840">
                  <a:off x="4439945" y="3890645"/>
                  <a:ext cx="1176698" cy="195368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95368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22705" y="1336772"/>
                        <a:pt x="1132912" y="1342878"/>
                      </a:cubicBezTo>
                      <a:cubicBezTo>
                        <a:pt x="1143119" y="1348984"/>
                        <a:pt x="805595" y="1716128"/>
                        <a:pt x="596525" y="195368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9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7" name="文字方塊 196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5648658" y="3922986"/>
              <a:ext cx="1908000" cy="1880084"/>
              <a:chOff x="5648658" y="3922986"/>
              <a:chExt cx="1908000" cy="1880084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5648658" y="3922986"/>
                <a:ext cx="1908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202" name="群組 201"/>
              <p:cNvGrpSpPr/>
              <p:nvPr/>
            </p:nvGrpSpPr>
            <p:grpSpPr>
              <a:xfrm>
                <a:off x="6050528" y="4077072"/>
                <a:ext cx="1431118" cy="1725998"/>
                <a:chOff x="6050528" y="4077072"/>
                <a:chExt cx="1431118" cy="1725998"/>
              </a:xfrm>
            </p:grpSpPr>
            <p:sp>
              <p:nvSpPr>
                <p:cNvPr id="204" name="矩形 23"/>
                <p:cNvSpPr/>
                <p:nvPr/>
              </p:nvSpPr>
              <p:spPr bwMode="auto">
                <a:xfrm rot="19083263">
                  <a:off x="6399086" y="4092922"/>
                  <a:ext cx="1082560" cy="1710148"/>
                </a:xfrm>
                <a:custGeom>
                  <a:avLst/>
                  <a:gdLst>
                    <a:gd name="connsiteX0" fmla="*/ 0 w 1088121"/>
                    <a:gd name="connsiteY0" fmla="*/ 0 h 1833674"/>
                    <a:gd name="connsiteX1" fmla="*/ 1088121 w 1088121"/>
                    <a:gd name="connsiteY1" fmla="*/ 0 h 1833674"/>
                    <a:gd name="connsiteX2" fmla="*/ 1088121 w 1088121"/>
                    <a:gd name="connsiteY2" fmla="*/ 1833674 h 1833674"/>
                    <a:gd name="connsiteX3" fmla="*/ 0 w 1088121"/>
                    <a:gd name="connsiteY3" fmla="*/ 1833674 h 1833674"/>
                    <a:gd name="connsiteX4" fmla="*/ 0 w 1088121"/>
                    <a:gd name="connsiteY4" fmla="*/ 0 h 1833674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8121 w 1088121"/>
                    <a:gd name="connsiteY2" fmla="*/ 183367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11019 w 1088121"/>
                    <a:gd name="connsiteY4" fmla="*/ 1408165 h 1833736"/>
                    <a:gd name="connsiteX5" fmla="*/ 0 w 1088121"/>
                    <a:gd name="connsiteY5" fmla="*/ 0 h 1833736"/>
                    <a:gd name="connsiteX0" fmla="*/ 0 w 1088121"/>
                    <a:gd name="connsiteY0" fmla="*/ 0 h 1836919"/>
                    <a:gd name="connsiteX1" fmla="*/ 1088121 w 1088121"/>
                    <a:gd name="connsiteY1" fmla="*/ 0 h 1836919"/>
                    <a:gd name="connsiteX2" fmla="*/ 1086938 w 1088121"/>
                    <a:gd name="connsiteY2" fmla="*/ 1179494 h 1836919"/>
                    <a:gd name="connsiteX3" fmla="*/ 501806 w 1088121"/>
                    <a:gd name="connsiteY3" fmla="*/ 1836919 h 1836919"/>
                    <a:gd name="connsiteX4" fmla="*/ 11019 w 1088121"/>
                    <a:gd name="connsiteY4" fmla="*/ 1408165 h 1836919"/>
                    <a:gd name="connsiteX5" fmla="*/ 0 w 1088121"/>
                    <a:gd name="connsiteY5" fmla="*/ 0 h 1836919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0 w 1088121"/>
                    <a:gd name="connsiteY5" fmla="*/ 0 h 1837637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8016 w 1088121"/>
                    <a:gd name="connsiteY5" fmla="*/ 419886 h 1837637"/>
                    <a:gd name="connsiteX6" fmla="*/ 0 w 1088121"/>
                    <a:gd name="connsiteY6" fmla="*/ 0 h 1837637"/>
                    <a:gd name="connsiteX0" fmla="*/ 50236 w 1080105"/>
                    <a:gd name="connsiteY0" fmla="*/ 270056 h 1837637"/>
                    <a:gd name="connsiteX1" fmla="*/ 1080105 w 1080105"/>
                    <a:gd name="connsiteY1" fmla="*/ 0 h 1837637"/>
                    <a:gd name="connsiteX2" fmla="*/ 1078922 w 1080105"/>
                    <a:gd name="connsiteY2" fmla="*/ 1179494 h 1837637"/>
                    <a:gd name="connsiteX3" fmla="*/ 480339 w 1080105"/>
                    <a:gd name="connsiteY3" fmla="*/ 1837637 h 1837637"/>
                    <a:gd name="connsiteX4" fmla="*/ 3003 w 1080105"/>
                    <a:gd name="connsiteY4" fmla="*/ 1408165 h 1837637"/>
                    <a:gd name="connsiteX5" fmla="*/ 0 w 1080105"/>
                    <a:gd name="connsiteY5" fmla="*/ 419886 h 1837637"/>
                    <a:gd name="connsiteX6" fmla="*/ 50236 w 1080105"/>
                    <a:gd name="connsiteY6" fmla="*/ 270056 h 1837637"/>
                    <a:gd name="connsiteX0" fmla="*/ 50236 w 1080105"/>
                    <a:gd name="connsiteY0" fmla="*/ 270056 h 1837637"/>
                    <a:gd name="connsiteX1" fmla="*/ 531498 w 1080105"/>
                    <a:gd name="connsiteY1" fmla="*/ 141969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739320 w 1080105"/>
                    <a:gd name="connsiteY2" fmla="*/ 181466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578982 w 1080105"/>
                    <a:gd name="connsiteY2" fmla="*/ 210255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124448"/>
                    <a:gd name="connsiteY0" fmla="*/ 270056 h 1837637"/>
                    <a:gd name="connsiteX1" fmla="*/ 408111 w 1124448"/>
                    <a:gd name="connsiteY1" fmla="*/ 357641 h 1837637"/>
                    <a:gd name="connsiteX2" fmla="*/ 578982 w 1124448"/>
                    <a:gd name="connsiteY2" fmla="*/ 210255 h 1837637"/>
                    <a:gd name="connsiteX3" fmla="*/ 1080105 w 1124448"/>
                    <a:gd name="connsiteY3" fmla="*/ 0 h 1837637"/>
                    <a:gd name="connsiteX4" fmla="*/ 1082560 w 1124448"/>
                    <a:gd name="connsiteY4" fmla="*/ 483527 h 1837637"/>
                    <a:gd name="connsiteX5" fmla="*/ 1078922 w 1124448"/>
                    <a:gd name="connsiteY5" fmla="*/ 1179494 h 1837637"/>
                    <a:gd name="connsiteX6" fmla="*/ 480339 w 1124448"/>
                    <a:gd name="connsiteY6" fmla="*/ 1837637 h 1837637"/>
                    <a:gd name="connsiteX7" fmla="*/ 3003 w 1124448"/>
                    <a:gd name="connsiteY7" fmla="*/ 1408165 h 1837637"/>
                    <a:gd name="connsiteX8" fmla="*/ 0 w 1124448"/>
                    <a:gd name="connsiteY8" fmla="*/ 419886 h 1837637"/>
                    <a:gd name="connsiteX9" fmla="*/ 50236 w 1124448"/>
                    <a:gd name="connsiteY9" fmla="*/ 270056 h 1837637"/>
                    <a:gd name="connsiteX0" fmla="*/ 50236 w 1124448"/>
                    <a:gd name="connsiteY0" fmla="*/ 97469 h 1665050"/>
                    <a:gd name="connsiteX1" fmla="*/ 408111 w 1124448"/>
                    <a:gd name="connsiteY1" fmla="*/ 185054 h 1665050"/>
                    <a:gd name="connsiteX2" fmla="*/ 578982 w 1124448"/>
                    <a:gd name="connsiteY2" fmla="*/ 37668 h 1665050"/>
                    <a:gd name="connsiteX3" fmla="*/ 816151 w 1124448"/>
                    <a:gd name="connsiteY3" fmla="*/ 0 h 1665050"/>
                    <a:gd name="connsiteX4" fmla="*/ 1082560 w 1124448"/>
                    <a:gd name="connsiteY4" fmla="*/ 310940 h 1665050"/>
                    <a:gd name="connsiteX5" fmla="*/ 1078922 w 1124448"/>
                    <a:gd name="connsiteY5" fmla="*/ 1006907 h 1665050"/>
                    <a:gd name="connsiteX6" fmla="*/ 480339 w 1124448"/>
                    <a:gd name="connsiteY6" fmla="*/ 1665050 h 1665050"/>
                    <a:gd name="connsiteX7" fmla="*/ 3003 w 1124448"/>
                    <a:gd name="connsiteY7" fmla="*/ 1235578 h 1665050"/>
                    <a:gd name="connsiteX8" fmla="*/ 0 w 1124448"/>
                    <a:gd name="connsiteY8" fmla="*/ 247299 h 1665050"/>
                    <a:gd name="connsiteX9" fmla="*/ 50236 w 1124448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78922 w 1082560"/>
                    <a:gd name="connsiteY5" fmla="*/ 1006907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52649 w 1082560"/>
                    <a:gd name="connsiteY5" fmla="*/ 1148440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710148"/>
                    <a:gd name="connsiteX1" fmla="*/ 408111 w 1082560"/>
                    <a:gd name="connsiteY1" fmla="*/ 185054 h 1710148"/>
                    <a:gd name="connsiteX2" fmla="*/ 578982 w 1082560"/>
                    <a:gd name="connsiteY2" fmla="*/ 37668 h 1710148"/>
                    <a:gd name="connsiteX3" fmla="*/ 816151 w 1082560"/>
                    <a:gd name="connsiteY3" fmla="*/ 0 h 1710148"/>
                    <a:gd name="connsiteX4" fmla="*/ 1082560 w 1082560"/>
                    <a:gd name="connsiteY4" fmla="*/ 310940 h 1710148"/>
                    <a:gd name="connsiteX5" fmla="*/ 1052649 w 1082560"/>
                    <a:gd name="connsiteY5" fmla="*/ 1148440 h 1710148"/>
                    <a:gd name="connsiteX6" fmla="*/ 540729 w 1082560"/>
                    <a:gd name="connsiteY6" fmla="*/ 1710148 h 1710148"/>
                    <a:gd name="connsiteX7" fmla="*/ 3003 w 1082560"/>
                    <a:gd name="connsiteY7" fmla="*/ 1235578 h 1710148"/>
                    <a:gd name="connsiteX8" fmla="*/ 0 w 1082560"/>
                    <a:gd name="connsiteY8" fmla="*/ 247299 h 1710148"/>
                    <a:gd name="connsiteX9" fmla="*/ 50236 w 1082560"/>
                    <a:gd name="connsiteY9" fmla="*/ 97469 h 1710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2560" h="1710148">
                      <a:moveTo>
                        <a:pt x="50236" y="97469"/>
                      </a:moveTo>
                      <a:lnTo>
                        <a:pt x="408111" y="185054"/>
                      </a:lnTo>
                      <a:lnTo>
                        <a:pt x="578982" y="37668"/>
                      </a:lnTo>
                      <a:lnTo>
                        <a:pt x="816151" y="0"/>
                      </a:lnTo>
                      <a:cubicBezTo>
                        <a:pt x="900080" y="45545"/>
                        <a:pt x="1081820" y="286400"/>
                        <a:pt x="1082560" y="310940"/>
                      </a:cubicBezTo>
                      <a:cubicBezTo>
                        <a:pt x="1066979" y="282393"/>
                        <a:pt x="1054507" y="783000"/>
                        <a:pt x="1052649" y="1148440"/>
                      </a:cubicBezTo>
                      <a:lnTo>
                        <a:pt x="540729" y="1710148"/>
                      </a:lnTo>
                      <a:lnTo>
                        <a:pt x="3003" y="1235578"/>
                      </a:lnTo>
                      <a:lnTo>
                        <a:pt x="0" y="247299"/>
                      </a:lnTo>
                      <a:lnTo>
                        <a:pt x="50236" y="974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05" name="Picture 4" descr="D:\04.任務\20160118_證交所-資訊收費管理系統(會議3)\img\icon_05-其他客戶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0528" y="4077072"/>
                  <a:ext cx="1030217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3" name="文字方塊 202"/>
              <p:cNvSpPr txBox="1"/>
              <p:nvPr/>
            </p:nvSpPr>
            <p:spPr>
              <a:xfrm>
                <a:off x="5652120" y="4857413"/>
                <a:ext cx="18722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  <p:grpSp>
          <p:nvGrpSpPr>
            <p:cNvPr id="206" name="群組 205"/>
            <p:cNvGrpSpPr/>
            <p:nvPr/>
          </p:nvGrpSpPr>
          <p:grpSpPr>
            <a:xfrm>
              <a:off x="1619672" y="3922986"/>
              <a:ext cx="2199589" cy="1669360"/>
              <a:chOff x="1619672" y="3922986"/>
              <a:chExt cx="2199589" cy="1669360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1640269" y="3922986"/>
                <a:ext cx="1908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1619672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209" name="群組 208"/>
              <p:cNvGrpSpPr/>
              <p:nvPr/>
            </p:nvGrpSpPr>
            <p:grpSpPr>
              <a:xfrm>
                <a:off x="1974232" y="4056485"/>
                <a:ext cx="1845029" cy="1376546"/>
                <a:chOff x="1974232" y="4056485"/>
                <a:chExt cx="1845029" cy="1376546"/>
              </a:xfrm>
            </p:grpSpPr>
            <p:sp>
              <p:nvSpPr>
                <p:cNvPr id="210" name="矩形 31"/>
                <p:cNvSpPr/>
                <p:nvPr/>
              </p:nvSpPr>
              <p:spPr bwMode="auto">
                <a:xfrm rot="18865581">
                  <a:off x="2377824" y="3991593"/>
                  <a:ext cx="1037846" cy="1845029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441241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61946" y="3318341"/>
                        <a:pt x="2061472" y="3473366"/>
                      </a:cubicBezTo>
                      <a:lnTo>
                        <a:pt x="1124095" y="4441241"/>
                      </a:lnTo>
                      <a:cubicBezTo>
                        <a:pt x="887997" y="4195595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11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群組 17"/>
          <p:cNvGrpSpPr/>
          <p:nvPr/>
        </p:nvGrpSpPr>
        <p:grpSpPr>
          <a:xfrm>
            <a:off x="7535581" y="2047306"/>
            <a:ext cx="136752" cy="3699172"/>
            <a:chOff x="7535581" y="2047306"/>
            <a:chExt cx="136752" cy="3699172"/>
          </a:xfrm>
        </p:grpSpPr>
        <p:sp>
          <p:nvSpPr>
            <p:cNvPr id="62" name="矩形 61"/>
            <p:cNvSpPr/>
            <p:nvPr/>
          </p:nvSpPr>
          <p:spPr bwMode="auto">
            <a:xfrm>
              <a:off x="7604940" y="2047306"/>
              <a:ext cx="67393" cy="3699171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535581" y="2047306"/>
              <a:ext cx="69359" cy="369917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691680" y="2132856"/>
            <a:ext cx="5843244" cy="3679325"/>
            <a:chOff x="1547664" y="2134728"/>
            <a:chExt cx="5843244" cy="3679325"/>
          </a:xfrm>
        </p:grpSpPr>
        <p:grpSp>
          <p:nvGrpSpPr>
            <p:cNvPr id="88" name="群組 87"/>
            <p:cNvGrpSpPr/>
            <p:nvPr/>
          </p:nvGrpSpPr>
          <p:grpSpPr>
            <a:xfrm>
              <a:off x="1649257" y="2155581"/>
              <a:ext cx="3744000" cy="1947279"/>
              <a:chOff x="1809498" y="2152800"/>
              <a:chExt cx="3744000" cy="1947279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809498" y="2152800"/>
                <a:ext cx="3744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4057647" y="2229986"/>
                <a:ext cx="1306248" cy="1870093"/>
                <a:chOff x="4057647" y="2229986"/>
                <a:chExt cx="1306248" cy="1870093"/>
              </a:xfrm>
            </p:grpSpPr>
            <p:sp>
              <p:nvSpPr>
                <p:cNvPr id="96" name="矩形 44"/>
                <p:cNvSpPr/>
                <p:nvPr/>
              </p:nvSpPr>
              <p:spPr bwMode="auto">
                <a:xfrm rot="19283178">
                  <a:off x="4268964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97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7647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文字方塊 90"/>
              <p:cNvSpPr txBox="1"/>
              <p:nvPr/>
            </p:nvSpPr>
            <p:spPr>
              <a:xfrm>
                <a:off x="1860908" y="2720205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dirty="0"/>
                  <a:t>國內資訊公司</a:t>
                </a:r>
                <a:endParaRPr lang="en-US" altLang="zh-TW" sz="2000" dirty="0"/>
              </a:p>
              <a:p>
                <a:r>
                  <a:rPr lang="zh-TW" altLang="en-US" sz="2000" dirty="0"/>
                  <a:t>收費系統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5456278" y="2134728"/>
              <a:ext cx="1934630" cy="1926903"/>
              <a:chOff x="5600294" y="2113463"/>
              <a:chExt cx="1934630" cy="1926903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5652120" y="2132856"/>
                <a:ext cx="1800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6201593" y="2113463"/>
                <a:ext cx="1084831" cy="1926903"/>
                <a:chOff x="6201593" y="2113463"/>
                <a:chExt cx="1084831" cy="1926903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6522306" y="2113463"/>
                  <a:ext cx="764118" cy="1926903"/>
                  <a:chOff x="6522306" y="2113463"/>
                  <a:chExt cx="764118" cy="1926903"/>
                </a:xfrm>
              </p:grpSpPr>
              <p:sp>
                <p:nvSpPr>
                  <p:cNvPr id="81" name="矩形 44"/>
                  <p:cNvSpPr/>
                  <p:nvPr/>
                </p:nvSpPr>
                <p:spPr bwMode="auto">
                  <a:xfrm rot="19283178">
                    <a:off x="6699917" y="2113463"/>
                    <a:ext cx="586507" cy="1822875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  <a:gd name="connsiteX0" fmla="*/ 981 w 586507"/>
                      <a:gd name="connsiteY0" fmla="*/ 221361 h 1700036"/>
                      <a:gd name="connsiteX1" fmla="*/ 180063 w 586507"/>
                      <a:gd name="connsiteY1" fmla="*/ 0 h 1700036"/>
                      <a:gd name="connsiteX2" fmla="*/ 436028 w 586507"/>
                      <a:gd name="connsiteY2" fmla="*/ 18921 h 1700036"/>
                      <a:gd name="connsiteX3" fmla="*/ 544158 w 586507"/>
                      <a:gd name="connsiteY3" fmla="*/ 193817 h 1700036"/>
                      <a:gd name="connsiteX4" fmla="*/ 586507 w 586507"/>
                      <a:gd name="connsiteY4" fmla="*/ 1171091 h 1700036"/>
                      <a:gd name="connsiteX5" fmla="*/ 199184 w 586507"/>
                      <a:gd name="connsiteY5" fmla="*/ 1700036 h 1700036"/>
                      <a:gd name="connsiteX6" fmla="*/ 0 w 586507"/>
                      <a:gd name="connsiteY6" fmla="*/ 1548297 h 1700036"/>
                      <a:gd name="connsiteX7" fmla="*/ 1962 w 586507"/>
                      <a:gd name="connsiteY7" fmla="*/ 473528 h 1700036"/>
                      <a:gd name="connsiteX8" fmla="*/ 981 w 586507"/>
                      <a:gd name="connsiteY8" fmla="*/ 221361 h 1700036"/>
                      <a:gd name="connsiteX0" fmla="*/ 981 w 586507"/>
                      <a:gd name="connsiteY0" fmla="*/ 221361 h 1684297"/>
                      <a:gd name="connsiteX1" fmla="*/ 180063 w 586507"/>
                      <a:gd name="connsiteY1" fmla="*/ 0 h 1684297"/>
                      <a:gd name="connsiteX2" fmla="*/ 436028 w 586507"/>
                      <a:gd name="connsiteY2" fmla="*/ 18921 h 1684297"/>
                      <a:gd name="connsiteX3" fmla="*/ 544158 w 586507"/>
                      <a:gd name="connsiteY3" fmla="*/ 193817 h 1684297"/>
                      <a:gd name="connsiteX4" fmla="*/ 586507 w 586507"/>
                      <a:gd name="connsiteY4" fmla="*/ 1171091 h 1684297"/>
                      <a:gd name="connsiteX5" fmla="*/ 177857 w 586507"/>
                      <a:gd name="connsiteY5" fmla="*/ 1684297 h 1684297"/>
                      <a:gd name="connsiteX6" fmla="*/ 0 w 586507"/>
                      <a:gd name="connsiteY6" fmla="*/ 1548297 h 1684297"/>
                      <a:gd name="connsiteX7" fmla="*/ 1962 w 586507"/>
                      <a:gd name="connsiteY7" fmla="*/ 473528 h 1684297"/>
                      <a:gd name="connsiteX8" fmla="*/ 981 w 586507"/>
                      <a:gd name="connsiteY8" fmla="*/ 221361 h 168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07" h="1684297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283" y="775357"/>
                          <a:pt x="586507" y="1171091"/>
                        </a:cubicBezTo>
                        <a:cubicBezTo>
                          <a:pt x="586835" y="1215253"/>
                          <a:pt x="177529" y="1640135"/>
                          <a:pt x="177857" y="1684297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82" name="矩形 12"/>
                  <p:cNvSpPr/>
                  <p:nvPr/>
                </p:nvSpPr>
                <p:spPr bwMode="auto">
                  <a:xfrm rot="19307609">
                    <a:off x="6522306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80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1593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文字方塊 77"/>
              <p:cNvSpPr txBox="1"/>
              <p:nvPr/>
            </p:nvSpPr>
            <p:spPr>
              <a:xfrm>
                <a:off x="5600294" y="3107956"/>
                <a:ext cx="19346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b="1" spc="300" dirty="0"/>
                  <a:t>證券商</a:t>
                </a:r>
                <a:r>
                  <a:rPr lang="en-US" altLang="zh-TW" b="1" spc="300" dirty="0"/>
                  <a:t/>
                </a:r>
                <a:br>
                  <a:rPr lang="en-US" altLang="zh-TW" b="1" spc="300" dirty="0"/>
                </a:br>
                <a:r>
                  <a:rPr lang="zh-TW" altLang="en-US" b="1" spc="300" dirty="0"/>
                  <a:t>收費</a:t>
                </a:r>
                <a:r>
                  <a:rPr lang="zh-TW" altLang="en-US" b="1" spc="300" dirty="0"/>
                  <a:t>系統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3563888" y="3899351"/>
              <a:ext cx="1882278" cy="1885016"/>
              <a:chOff x="3795054" y="3899352"/>
              <a:chExt cx="1882278" cy="1885016"/>
            </a:xfrm>
          </p:grpSpPr>
          <p:sp>
            <p:nvSpPr>
              <p:cNvPr id="99" name="矩形 98"/>
              <p:cNvSpPr/>
              <p:nvPr/>
            </p:nvSpPr>
            <p:spPr bwMode="auto">
              <a:xfrm>
                <a:off x="3795054" y="3922986"/>
                <a:ext cx="1800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216471" y="3899352"/>
                <a:ext cx="1377322" cy="1885016"/>
                <a:chOff x="4216471" y="3899352"/>
                <a:chExt cx="1377322" cy="1885016"/>
              </a:xfrm>
            </p:grpSpPr>
            <p:sp>
              <p:nvSpPr>
                <p:cNvPr id="102" name="矩形 20"/>
                <p:cNvSpPr/>
                <p:nvPr/>
              </p:nvSpPr>
              <p:spPr bwMode="auto">
                <a:xfrm rot="19096840">
                  <a:off x="4417095" y="3899352"/>
                  <a:ext cx="1176698" cy="188501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6472 w 1176698"/>
                    <a:gd name="connsiteY4" fmla="*/ 1236344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97426"/>
                    <a:gd name="connsiteY0" fmla="*/ 0 h 1885016"/>
                    <a:gd name="connsiteX1" fmla="*/ 773064 w 1197426"/>
                    <a:gd name="connsiteY1" fmla="*/ 311779 h 1885016"/>
                    <a:gd name="connsiteX2" fmla="*/ 845959 w 1197426"/>
                    <a:gd name="connsiteY2" fmla="*/ 230017 h 1885016"/>
                    <a:gd name="connsiteX3" fmla="*/ 1176698 w 1197426"/>
                    <a:gd name="connsiteY3" fmla="*/ 459339 h 1885016"/>
                    <a:gd name="connsiteX4" fmla="*/ 1136472 w 1197426"/>
                    <a:gd name="connsiteY4" fmla="*/ 1236344 h 1885016"/>
                    <a:gd name="connsiteX5" fmla="*/ 529758 w 1197426"/>
                    <a:gd name="connsiteY5" fmla="*/ 1885016 h 1885016"/>
                    <a:gd name="connsiteX6" fmla="*/ 6422 w 1197426"/>
                    <a:gd name="connsiteY6" fmla="*/ 1430343 h 1885016"/>
                    <a:gd name="connsiteX7" fmla="*/ 0 w 1197426"/>
                    <a:gd name="connsiteY7" fmla="*/ 477524 h 1885016"/>
                    <a:gd name="connsiteX8" fmla="*/ 434111 w 1197426"/>
                    <a:gd name="connsiteY8" fmla="*/ 0 h 1885016"/>
                    <a:gd name="connsiteX0" fmla="*/ 434111 w 1176698"/>
                    <a:gd name="connsiteY0" fmla="*/ 0 h 1885016"/>
                    <a:gd name="connsiteX1" fmla="*/ 773064 w 1176698"/>
                    <a:gd name="connsiteY1" fmla="*/ 311779 h 1885016"/>
                    <a:gd name="connsiteX2" fmla="*/ 845959 w 1176698"/>
                    <a:gd name="connsiteY2" fmla="*/ 230017 h 1885016"/>
                    <a:gd name="connsiteX3" fmla="*/ 1176698 w 1176698"/>
                    <a:gd name="connsiteY3" fmla="*/ 459339 h 1885016"/>
                    <a:gd name="connsiteX4" fmla="*/ 1136472 w 1176698"/>
                    <a:gd name="connsiteY4" fmla="*/ 1236344 h 1885016"/>
                    <a:gd name="connsiteX5" fmla="*/ 529758 w 1176698"/>
                    <a:gd name="connsiteY5" fmla="*/ 1885016 h 1885016"/>
                    <a:gd name="connsiteX6" fmla="*/ 6422 w 1176698"/>
                    <a:gd name="connsiteY6" fmla="*/ 1430343 h 1885016"/>
                    <a:gd name="connsiteX7" fmla="*/ 0 w 1176698"/>
                    <a:gd name="connsiteY7" fmla="*/ 477524 h 1885016"/>
                    <a:gd name="connsiteX8" fmla="*/ 434111 w 1176698"/>
                    <a:gd name="connsiteY8" fmla="*/ 0 h 1885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88501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74274" y="1210569"/>
                        <a:pt x="1136472" y="1236344"/>
                      </a:cubicBezTo>
                      <a:cubicBezTo>
                        <a:pt x="1098670" y="1262119"/>
                        <a:pt x="738828" y="1647458"/>
                        <a:pt x="529758" y="188501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3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文字方塊 100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1547664" y="3922985"/>
              <a:ext cx="2222424" cy="1669360"/>
              <a:chOff x="1547664" y="3922986"/>
              <a:chExt cx="2222424" cy="1669360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640269" y="3922986"/>
                <a:ext cx="1800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547664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1988411" y="4056485"/>
                <a:ext cx="1781677" cy="1354373"/>
                <a:chOff x="1988411" y="4056485"/>
                <a:chExt cx="1781677" cy="1354373"/>
              </a:xfrm>
            </p:grpSpPr>
            <p:sp>
              <p:nvSpPr>
                <p:cNvPr id="114" name="矩形 31"/>
                <p:cNvSpPr/>
                <p:nvPr/>
              </p:nvSpPr>
              <p:spPr bwMode="auto">
                <a:xfrm rot="18865581">
                  <a:off x="2360327" y="4001096"/>
                  <a:ext cx="1037846" cy="1781677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86662 w 2440379"/>
                    <a:gd name="connsiteY4" fmla="*/ 3218081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288744"/>
                    <a:gd name="connsiteX1" fmla="*/ 1347303 w 2440379"/>
                    <a:gd name="connsiteY1" fmla="*/ 0 h 4288744"/>
                    <a:gd name="connsiteX2" fmla="*/ 2066811 w 2440379"/>
                    <a:gd name="connsiteY2" fmla="*/ 336266 h 4288744"/>
                    <a:gd name="connsiteX3" fmla="*/ 2440379 w 2440379"/>
                    <a:gd name="connsiteY3" fmla="*/ 1102863 h 4288744"/>
                    <a:gd name="connsiteX4" fmla="*/ 2086662 w 2440379"/>
                    <a:gd name="connsiteY4" fmla="*/ 3218081 h 4288744"/>
                    <a:gd name="connsiteX5" fmla="*/ 978084 w 2440379"/>
                    <a:gd name="connsiteY5" fmla="*/ 4288743 h 4288744"/>
                    <a:gd name="connsiteX6" fmla="*/ 0 w 2440379"/>
                    <a:gd name="connsiteY6" fmla="*/ 3293495 h 4288744"/>
                    <a:gd name="connsiteX7" fmla="*/ 468241 w 2440379"/>
                    <a:gd name="connsiteY7" fmla="*/ 828387 h 4288744"/>
                    <a:gd name="connsiteX8" fmla="*/ 889736 w 2440379"/>
                    <a:gd name="connsiteY8" fmla="*/ 416667 h 428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288744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87136" y="3063056"/>
                        <a:pt x="2086662" y="3218081"/>
                      </a:cubicBezTo>
                      <a:cubicBezTo>
                        <a:pt x="1774203" y="3540706"/>
                        <a:pt x="1290543" y="3966118"/>
                        <a:pt x="978084" y="4288743"/>
                      </a:cubicBezTo>
                      <a:cubicBezTo>
                        <a:pt x="741986" y="4043097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15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群組 4"/>
            <p:cNvGrpSpPr/>
            <p:nvPr/>
          </p:nvGrpSpPr>
          <p:grpSpPr>
            <a:xfrm>
              <a:off x="5436096" y="3882343"/>
              <a:ext cx="1952163" cy="1931710"/>
              <a:chOff x="5436096" y="3882343"/>
              <a:chExt cx="1952163" cy="193171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508104" y="3922985"/>
                <a:ext cx="1800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6086347" y="3882343"/>
                <a:ext cx="1099307" cy="1931710"/>
                <a:chOff x="6086347" y="3882343"/>
                <a:chExt cx="1099307" cy="1931710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 rot="19350494">
                  <a:off x="6205921" y="3882343"/>
                  <a:ext cx="979733" cy="1931710"/>
                </a:xfrm>
                <a:custGeom>
                  <a:avLst/>
                  <a:gdLst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72097 w 972097"/>
                    <a:gd name="connsiteY2" fmla="*/ 1677835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394494 w 972097"/>
                    <a:gd name="connsiteY3" fmla="*/ 1439606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524588 w 972097"/>
                    <a:gd name="connsiteY3" fmla="*/ 1651207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51207"/>
                    <a:gd name="connsiteX1" fmla="*/ 972097 w 972097"/>
                    <a:gd name="connsiteY1" fmla="*/ 0 h 1651207"/>
                    <a:gd name="connsiteX2" fmla="*/ 953842 w 972097"/>
                    <a:gd name="connsiteY2" fmla="*/ 1096208 h 1651207"/>
                    <a:gd name="connsiteX3" fmla="*/ 524588 w 972097"/>
                    <a:gd name="connsiteY3" fmla="*/ 1651207 h 1651207"/>
                    <a:gd name="connsiteX4" fmla="*/ 4073 w 972097"/>
                    <a:gd name="connsiteY4" fmla="*/ 1302544 h 1651207"/>
                    <a:gd name="connsiteX5" fmla="*/ 0 w 972097"/>
                    <a:gd name="connsiteY5" fmla="*/ 0 h 1651207"/>
                    <a:gd name="connsiteX0" fmla="*/ 0 w 972097"/>
                    <a:gd name="connsiteY0" fmla="*/ 0 h 1677017"/>
                    <a:gd name="connsiteX1" fmla="*/ 972097 w 972097"/>
                    <a:gd name="connsiteY1" fmla="*/ 0 h 1677017"/>
                    <a:gd name="connsiteX2" fmla="*/ 953842 w 972097"/>
                    <a:gd name="connsiteY2" fmla="*/ 1096208 h 1677017"/>
                    <a:gd name="connsiteX3" fmla="*/ 513390 w 972097"/>
                    <a:gd name="connsiteY3" fmla="*/ 1677017 h 1677017"/>
                    <a:gd name="connsiteX4" fmla="*/ 4073 w 972097"/>
                    <a:gd name="connsiteY4" fmla="*/ 1302544 h 1677017"/>
                    <a:gd name="connsiteX5" fmla="*/ 0 w 972097"/>
                    <a:gd name="connsiteY5" fmla="*/ 0 h 1677017"/>
                    <a:gd name="connsiteX0" fmla="*/ 0 w 972097"/>
                    <a:gd name="connsiteY0" fmla="*/ 1681 h 1678698"/>
                    <a:gd name="connsiteX1" fmla="*/ 143934 w 972097"/>
                    <a:gd name="connsiteY1" fmla="*/ 0 h 1678698"/>
                    <a:gd name="connsiteX2" fmla="*/ 972097 w 972097"/>
                    <a:gd name="connsiteY2" fmla="*/ 1681 h 1678698"/>
                    <a:gd name="connsiteX3" fmla="*/ 953842 w 972097"/>
                    <a:gd name="connsiteY3" fmla="*/ 1097889 h 1678698"/>
                    <a:gd name="connsiteX4" fmla="*/ 513390 w 972097"/>
                    <a:gd name="connsiteY4" fmla="*/ 1678698 h 1678698"/>
                    <a:gd name="connsiteX5" fmla="*/ 4073 w 972097"/>
                    <a:gd name="connsiteY5" fmla="*/ 1304225 h 1678698"/>
                    <a:gd name="connsiteX6" fmla="*/ 0 w 972097"/>
                    <a:gd name="connsiteY6" fmla="*/ 1681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1709 w 979733"/>
                    <a:gd name="connsiteY5" fmla="*/ 1304225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4741 w 979733"/>
                    <a:gd name="connsiteY3" fmla="*/ 1044632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34181 h 1693667"/>
                    <a:gd name="connsiteX1" fmla="*/ 151570 w 979733"/>
                    <a:gd name="connsiteY1" fmla="*/ 14969 h 1693667"/>
                    <a:gd name="connsiteX2" fmla="*/ 514772 w 979733"/>
                    <a:gd name="connsiteY2" fmla="*/ 0 h 1693667"/>
                    <a:gd name="connsiteX3" fmla="*/ 979733 w 979733"/>
                    <a:gd name="connsiteY3" fmla="*/ 16650 h 1693667"/>
                    <a:gd name="connsiteX4" fmla="*/ 964741 w 979733"/>
                    <a:gd name="connsiteY4" fmla="*/ 1059601 h 1693667"/>
                    <a:gd name="connsiteX5" fmla="*/ 521026 w 979733"/>
                    <a:gd name="connsiteY5" fmla="*/ 1693667 h 1693667"/>
                    <a:gd name="connsiteX6" fmla="*/ 1249 w 979733"/>
                    <a:gd name="connsiteY6" fmla="*/ 1273179 h 1693667"/>
                    <a:gd name="connsiteX7" fmla="*/ 0 w 979733"/>
                    <a:gd name="connsiteY7" fmla="*/ 234181 h 1693667"/>
                    <a:gd name="connsiteX0" fmla="*/ 0 w 979733"/>
                    <a:gd name="connsiteY0" fmla="*/ 635776 h 2095262"/>
                    <a:gd name="connsiteX1" fmla="*/ 151570 w 979733"/>
                    <a:gd name="connsiteY1" fmla="*/ 416564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  <a:gd name="connsiteX0" fmla="*/ 0 w 979733"/>
                    <a:gd name="connsiteY0" fmla="*/ 635776 h 2095262"/>
                    <a:gd name="connsiteX1" fmla="*/ 190361 w 979733"/>
                    <a:gd name="connsiteY1" fmla="*/ 495482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9733" h="2095262">
                      <a:moveTo>
                        <a:pt x="0" y="635776"/>
                      </a:moveTo>
                      <a:lnTo>
                        <a:pt x="190361" y="495482"/>
                      </a:lnTo>
                      <a:lnTo>
                        <a:pt x="480575" y="0"/>
                      </a:lnTo>
                      <a:lnTo>
                        <a:pt x="979733" y="418245"/>
                      </a:lnTo>
                      <a:lnTo>
                        <a:pt x="964741" y="1461196"/>
                      </a:lnTo>
                      <a:lnTo>
                        <a:pt x="521026" y="2095262"/>
                      </a:lnTo>
                      <a:lnTo>
                        <a:pt x="1249" y="1674774"/>
                      </a:lnTo>
                      <a:cubicBezTo>
                        <a:pt x="-109" y="1240593"/>
                        <a:pt x="1358" y="1069957"/>
                        <a:pt x="0" y="6357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9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6347" y="4077071"/>
                  <a:ext cx="645893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" name="文字方塊 106"/>
              <p:cNvSpPr txBox="1"/>
              <p:nvPr/>
            </p:nvSpPr>
            <p:spPr>
              <a:xfrm>
                <a:off x="5436096" y="4881354"/>
                <a:ext cx="1952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pic>
        <p:nvPicPr>
          <p:cNvPr id="2055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40" y="3380453"/>
            <a:ext cx="1634224" cy="17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手繪多邊形 11"/>
          <p:cNvSpPr/>
          <p:nvPr/>
        </p:nvSpPr>
        <p:spPr bwMode="auto">
          <a:xfrm>
            <a:off x="2882900" y="3257550"/>
            <a:ext cx="2012950" cy="1454150"/>
          </a:xfrm>
          <a:custGeom>
            <a:avLst/>
            <a:gdLst>
              <a:gd name="connsiteX0" fmla="*/ 0 w 2012950"/>
              <a:gd name="connsiteY0" fmla="*/ 0 h 1454150"/>
              <a:gd name="connsiteX1" fmla="*/ 0 w 2012950"/>
              <a:gd name="connsiteY1" fmla="*/ 0 h 1454150"/>
              <a:gd name="connsiteX2" fmla="*/ 279400 w 2012950"/>
              <a:gd name="connsiteY2" fmla="*/ 152400 h 1454150"/>
              <a:gd name="connsiteX3" fmla="*/ 1492250 w 2012950"/>
              <a:gd name="connsiteY3" fmla="*/ 1060450 h 1454150"/>
              <a:gd name="connsiteX4" fmla="*/ 1593850 w 2012950"/>
              <a:gd name="connsiteY4" fmla="*/ 1130300 h 1454150"/>
              <a:gd name="connsiteX5" fmla="*/ 1720850 w 2012950"/>
              <a:gd name="connsiteY5" fmla="*/ 1225550 h 1454150"/>
              <a:gd name="connsiteX6" fmla="*/ 1758950 w 2012950"/>
              <a:gd name="connsiteY6" fmla="*/ 1257300 h 1454150"/>
              <a:gd name="connsiteX7" fmla="*/ 1784350 w 2012950"/>
              <a:gd name="connsiteY7" fmla="*/ 1276350 h 1454150"/>
              <a:gd name="connsiteX8" fmla="*/ 1822450 w 2012950"/>
              <a:gd name="connsiteY8" fmla="*/ 1314450 h 1454150"/>
              <a:gd name="connsiteX9" fmla="*/ 1841500 w 2012950"/>
              <a:gd name="connsiteY9" fmla="*/ 1346200 h 1454150"/>
              <a:gd name="connsiteX10" fmla="*/ 1943100 w 2012950"/>
              <a:gd name="connsiteY10" fmla="*/ 1409700 h 1454150"/>
              <a:gd name="connsiteX11" fmla="*/ 1962150 w 2012950"/>
              <a:gd name="connsiteY11" fmla="*/ 1416050 h 1454150"/>
              <a:gd name="connsiteX12" fmla="*/ 1993900 w 2012950"/>
              <a:gd name="connsiteY12" fmla="*/ 1441450 h 1454150"/>
              <a:gd name="connsiteX13" fmla="*/ 2012950 w 2012950"/>
              <a:gd name="connsiteY13" fmla="*/ 1454150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2950" h="1454150">
                <a:moveTo>
                  <a:pt x="0" y="0"/>
                </a:moveTo>
                <a:lnTo>
                  <a:pt x="0" y="0"/>
                </a:lnTo>
                <a:cubicBezTo>
                  <a:pt x="172840" y="23045"/>
                  <a:pt x="66800" y="-7050"/>
                  <a:pt x="279400" y="152400"/>
                </a:cubicBezTo>
                <a:lnTo>
                  <a:pt x="1492250" y="1060450"/>
                </a:lnTo>
                <a:cubicBezTo>
                  <a:pt x="1525224" y="1084981"/>
                  <a:pt x="1560240" y="1106648"/>
                  <a:pt x="1593850" y="1130300"/>
                </a:cubicBezTo>
                <a:cubicBezTo>
                  <a:pt x="1639356" y="1162322"/>
                  <a:pt x="1677743" y="1191065"/>
                  <a:pt x="1720850" y="1225550"/>
                </a:cubicBezTo>
                <a:cubicBezTo>
                  <a:pt x="1733759" y="1235877"/>
                  <a:pt x="1745725" y="1247381"/>
                  <a:pt x="1758950" y="1257300"/>
                </a:cubicBezTo>
                <a:cubicBezTo>
                  <a:pt x="1767417" y="1263650"/>
                  <a:pt x="1776866" y="1268866"/>
                  <a:pt x="1784350" y="1276350"/>
                </a:cubicBezTo>
                <a:cubicBezTo>
                  <a:pt x="1831608" y="1323608"/>
                  <a:pt x="1777555" y="1284520"/>
                  <a:pt x="1822450" y="1314450"/>
                </a:cubicBezTo>
                <a:cubicBezTo>
                  <a:pt x="1828800" y="1325033"/>
                  <a:pt x="1832173" y="1338117"/>
                  <a:pt x="1841500" y="1346200"/>
                </a:cubicBezTo>
                <a:cubicBezTo>
                  <a:pt x="1859482" y="1361784"/>
                  <a:pt x="1910891" y="1395896"/>
                  <a:pt x="1943100" y="1409700"/>
                </a:cubicBezTo>
                <a:cubicBezTo>
                  <a:pt x="1949252" y="1412337"/>
                  <a:pt x="1955800" y="1413933"/>
                  <a:pt x="1962150" y="1416050"/>
                </a:cubicBezTo>
                <a:cubicBezTo>
                  <a:pt x="1972733" y="1424517"/>
                  <a:pt x="1983057" y="1433318"/>
                  <a:pt x="1993900" y="1441450"/>
                </a:cubicBezTo>
                <a:cubicBezTo>
                  <a:pt x="2000005" y="1446029"/>
                  <a:pt x="1758950" y="1452033"/>
                  <a:pt x="2012950" y="145415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00543" y="1988840"/>
            <a:ext cx="5855297" cy="4693666"/>
            <a:chOff x="465079" y="1677211"/>
            <a:chExt cx="5855297" cy="4693666"/>
          </a:xfrm>
        </p:grpSpPr>
        <p:sp>
          <p:nvSpPr>
            <p:cNvPr id="70" name="矩形 69"/>
            <p:cNvSpPr/>
            <p:nvPr/>
          </p:nvSpPr>
          <p:spPr bwMode="auto">
            <a:xfrm>
              <a:off x="473481" y="1740004"/>
              <a:ext cx="5846895" cy="3694769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2379102" y="1677211"/>
              <a:ext cx="2887836" cy="4693666"/>
              <a:chOff x="2379102" y="1677211"/>
              <a:chExt cx="2887836" cy="4693666"/>
            </a:xfrm>
          </p:grpSpPr>
          <p:sp>
            <p:nvSpPr>
              <p:cNvPr id="8" name="矩形 7"/>
              <p:cNvSpPr/>
              <p:nvPr/>
            </p:nvSpPr>
            <p:spPr bwMode="auto">
              <a:xfrm rot="19180360">
                <a:off x="3484627" y="1677211"/>
                <a:ext cx="1782311" cy="4693666"/>
              </a:xfrm>
              <a:custGeom>
                <a:avLst/>
                <a:gdLst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0 w 1779168"/>
                  <a:gd name="connsiteY4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1979 w 1779168"/>
                  <a:gd name="connsiteY2" fmla="*/ 3989601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1893 w 1781061"/>
                  <a:gd name="connsiteY0" fmla="*/ 0 h 4359597"/>
                  <a:gd name="connsiteX1" fmla="*/ 1781061 w 1781061"/>
                  <a:gd name="connsiteY1" fmla="*/ 0 h 4359597"/>
                  <a:gd name="connsiteX2" fmla="*/ 1773872 w 1781061"/>
                  <a:gd name="connsiteY2" fmla="*/ 3989601 h 4359597"/>
                  <a:gd name="connsiteX3" fmla="*/ 1436591 w 1781061"/>
                  <a:gd name="connsiteY3" fmla="*/ 4359597 h 4359597"/>
                  <a:gd name="connsiteX4" fmla="*/ 9877 w 1781061"/>
                  <a:gd name="connsiteY4" fmla="*/ 3129769 h 4359597"/>
                  <a:gd name="connsiteX5" fmla="*/ 1893 w 1781061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3800 h 4363397"/>
                  <a:gd name="connsiteX1" fmla="*/ 883255 w 1779168"/>
                  <a:gd name="connsiteY1" fmla="*/ 0 h 4363397"/>
                  <a:gd name="connsiteX2" fmla="*/ 1779168 w 1779168"/>
                  <a:gd name="connsiteY2" fmla="*/ 3800 h 4363397"/>
                  <a:gd name="connsiteX3" fmla="*/ 1771979 w 1779168"/>
                  <a:gd name="connsiteY3" fmla="*/ 3993401 h 4363397"/>
                  <a:gd name="connsiteX4" fmla="*/ 1434698 w 1779168"/>
                  <a:gd name="connsiteY4" fmla="*/ 4363397 h 4363397"/>
                  <a:gd name="connsiteX5" fmla="*/ 7984 w 1779168"/>
                  <a:gd name="connsiteY5" fmla="*/ 3133569 h 4363397"/>
                  <a:gd name="connsiteX6" fmla="*/ 0 w 1779168"/>
                  <a:gd name="connsiteY6" fmla="*/ 3800 h 4363397"/>
                  <a:gd name="connsiteX0" fmla="*/ 0 w 1779168"/>
                  <a:gd name="connsiteY0" fmla="*/ 334069 h 4693666"/>
                  <a:gd name="connsiteX1" fmla="*/ 923728 w 1779168"/>
                  <a:gd name="connsiteY1" fmla="*/ 0 h 4693666"/>
                  <a:gd name="connsiteX2" fmla="*/ 1779168 w 1779168"/>
                  <a:gd name="connsiteY2" fmla="*/ 334069 h 4693666"/>
                  <a:gd name="connsiteX3" fmla="*/ 1771979 w 1779168"/>
                  <a:gd name="connsiteY3" fmla="*/ 4323670 h 4693666"/>
                  <a:gd name="connsiteX4" fmla="*/ 1434698 w 1779168"/>
                  <a:gd name="connsiteY4" fmla="*/ 4693666 h 4693666"/>
                  <a:gd name="connsiteX5" fmla="*/ 7984 w 1779168"/>
                  <a:gd name="connsiteY5" fmla="*/ 3463838 h 4693666"/>
                  <a:gd name="connsiteX6" fmla="*/ 0 w 1779168"/>
                  <a:gd name="connsiteY6" fmla="*/ 334069 h 4693666"/>
                  <a:gd name="connsiteX0" fmla="*/ 0 w 1843024"/>
                  <a:gd name="connsiteY0" fmla="*/ 334069 h 4693666"/>
                  <a:gd name="connsiteX1" fmla="*/ 923728 w 1843024"/>
                  <a:gd name="connsiteY1" fmla="*/ 0 h 4693666"/>
                  <a:gd name="connsiteX2" fmla="*/ 1779168 w 1843024"/>
                  <a:gd name="connsiteY2" fmla="*/ 334069 h 4693666"/>
                  <a:gd name="connsiteX3" fmla="*/ 1779833 w 1843024"/>
                  <a:gd name="connsiteY3" fmla="*/ 822685 h 4693666"/>
                  <a:gd name="connsiteX4" fmla="*/ 1771979 w 1843024"/>
                  <a:gd name="connsiteY4" fmla="*/ 4323670 h 4693666"/>
                  <a:gd name="connsiteX5" fmla="*/ 1434698 w 1843024"/>
                  <a:gd name="connsiteY5" fmla="*/ 4693666 h 4693666"/>
                  <a:gd name="connsiteX6" fmla="*/ 7984 w 1843024"/>
                  <a:gd name="connsiteY6" fmla="*/ 3463838 h 4693666"/>
                  <a:gd name="connsiteX7" fmla="*/ 0 w 1843024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98267 w 1897715"/>
                  <a:gd name="connsiteY0" fmla="*/ 334069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98267 w 1897715"/>
                  <a:gd name="connsiteY8" fmla="*/ 334069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325945 w 1804714"/>
                  <a:gd name="connsiteY0" fmla="*/ 193681 h 4693666"/>
                  <a:gd name="connsiteX1" fmla="*/ 928994 w 1804714"/>
                  <a:gd name="connsiteY1" fmla="*/ 0 h 4693666"/>
                  <a:gd name="connsiteX2" fmla="*/ 1240559 w 1804714"/>
                  <a:gd name="connsiteY2" fmla="*/ 93080 h 4693666"/>
                  <a:gd name="connsiteX3" fmla="*/ 1785099 w 1804714"/>
                  <a:gd name="connsiteY3" fmla="*/ 822685 h 4693666"/>
                  <a:gd name="connsiteX4" fmla="*/ 1777245 w 1804714"/>
                  <a:gd name="connsiteY4" fmla="*/ 4323670 h 4693666"/>
                  <a:gd name="connsiteX5" fmla="*/ 1439964 w 1804714"/>
                  <a:gd name="connsiteY5" fmla="*/ 4693666 h 4693666"/>
                  <a:gd name="connsiteX6" fmla="*/ 13250 w 1804714"/>
                  <a:gd name="connsiteY6" fmla="*/ 3463838 h 4693666"/>
                  <a:gd name="connsiteX7" fmla="*/ 26872 w 1804714"/>
                  <a:gd name="connsiteY7" fmla="*/ 836645 h 4693666"/>
                  <a:gd name="connsiteX8" fmla="*/ 325945 w 1804714"/>
                  <a:gd name="connsiteY8" fmla="*/ 193681 h 4693666"/>
                  <a:gd name="connsiteX0" fmla="*/ 323157 w 1801926"/>
                  <a:gd name="connsiteY0" fmla="*/ 193681 h 4693666"/>
                  <a:gd name="connsiteX1" fmla="*/ 926206 w 1801926"/>
                  <a:gd name="connsiteY1" fmla="*/ 0 h 4693666"/>
                  <a:gd name="connsiteX2" fmla="*/ 1237771 w 1801926"/>
                  <a:gd name="connsiteY2" fmla="*/ 93080 h 4693666"/>
                  <a:gd name="connsiteX3" fmla="*/ 1782311 w 1801926"/>
                  <a:gd name="connsiteY3" fmla="*/ 822685 h 4693666"/>
                  <a:gd name="connsiteX4" fmla="*/ 1774457 w 1801926"/>
                  <a:gd name="connsiteY4" fmla="*/ 4323670 h 4693666"/>
                  <a:gd name="connsiteX5" fmla="*/ 1437176 w 1801926"/>
                  <a:gd name="connsiteY5" fmla="*/ 4693666 h 4693666"/>
                  <a:gd name="connsiteX6" fmla="*/ 10462 w 1801926"/>
                  <a:gd name="connsiteY6" fmla="*/ 3463838 h 4693666"/>
                  <a:gd name="connsiteX7" fmla="*/ 24084 w 1801926"/>
                  <a:gd name="connsiteY7" fmla="*/ 836645 h 4693666"/>
                  <a:gd name="connsiteX8" fmla="*/ 323157 w 1801926"/>
                  <a:gd name="connsiteY8" fmla="*/ 193681 h 4693666"/>
                  <a:gd name="connsiteX0" fmla="*/ 323157 w 1782311"/>
                  <a:gd name="connsiteY0" fmla="*/ 193681 h 4693666"/>
                  <a:gd name="connsiteX1" fmla="*/ 926206 w 1782311"/>
                  <a:gd name="connsiteY1" fmla="*/ 0 h 4693666"/>
                  <a:gd name="connsiteX2" fmla="*/ 1237771 w 1782311"/>
                  <a:gd name="connsiteY2" fmla="*/ 93080 h 4693666"/>
                  <a:gd name="connsiteX3" fmla="*/ 1782311 w 1782311"/>
                  <a:gd name="connsiteY3" fmla="*/ 822685 h 4693666"/>
                  <a:gd name="connsiteX4" fmla="*/ 1774457 w 1782311"/>
                  <a:gd name="connsiteY4" fmla="*/ 4323670 h 4693666"/>
                  <a:gd name="connsiteX5" fmla="*/ 1437176 w 1782311"/>
                  <a:gd name="connsiteY5" fmla="*/ 4693666 h 4693666"/>
                  <a:gd name="connsiteX6" fmla="*/ 10462 w 1782311"/>
                  <a:gd name="connsiteY6" fmla="*/ 3463838 h 4693666"/>
                  <a:gd name="connsiteX7" fmla="*/ 24084 w 1782311"/>
                  <a:gd name="connsiteY7" fmla="*/ 836645 h 4693666"/>
                  <a:gd name="connsiteX8" fmla="*/ 323157 w 1782311"/>
                  <a:gd name="connsiteY8" fmla="*/ 193681 h 4693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11" h="4693666">
                    <a:moveTo>
                      <a:pt x="323157" y="193681"/>
                    </a:moveTo>
                    <a:lnTo>
                      <a:pt x="926206" y="0"/>
                    </a:lnTo>
                    <a:lnTo>
                      <a:pt x="1237771" y="93080"/>
                    </a:lnTo>
                    <a:cubicBezTo>
                      <a:pt x="1482201" y="268588"/>
                      <a:pt x="1734930" y="452355"/>
                      <a:pt x="1782311" y="822685"/>
                    </a:cubicBezTo>
                    <a:cubicBezTo>
                      <a:pt x="1781113" y="1487618"/>
                      <a:pt x="1764662" y="3870845"/>
                      <a:pt x="1774457" y="4323670"/>
                    </a:cubicBezTo>
                    <a:lnTo>
                      <a:pt x="1437176" y="4693666"/>
                    </a:lnTo>
                    <a:cubicBezTo>
                      <a:pt x="1223433" y="4502786"/>
                      <a:pt x="40747" y="3500664"/>
                      <a:pt x="10462" y="3463838"/>
                    </a:cubicBezTo>
                    <a:cubicBezTo>
                      <a:pt x="-19823" y="3427012"/>
                      <a:pt x="25415" y="1358273"/>
                      <a:pt x="24084" y="836645"/>
                    </a:cubicBezTo>
                    <a:cubicBezTo>
                      <a:pt x="39608" y="521235"/>
                      <a:pt x="172629" y="352166"/>
                      <a:pt x="323157" y="19368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 rot="19180360">
                <a:off x="2793735" y="3674302"/>
                <a:ext cx="984583" cy="2374854"/>
              </a:xfrm>
              <a:custGeom>
                <a:avLst/>
                <a:gdLst>
                  <a:gd name="connsiteX0" fmla="*/ 0 w 1016908"/>
                  <a:gd name="connsiteY0" fmla="*/ 0 h 2103873"/>
                  <a:gd name="connsiteX1" fmla="*/ 1016908 w 1016908"/>
                  <a:gd name="connsiteY1" fmla="*/ 0 h 2103873"/>
                  <a:gd name="connsiteX2" fmla="*/ 1016908 w 1016908"/>
                  <a:gd name="connsiteY2" fmla="*/ 2103873 h 2103873"/>
                  <a:gd name="connsiteX3" fmla="*/ 0 w 1016908"/>
                  <a:gd name="connsiteY3" fmla="*/ 2103873 h 2103873"/>
                  <a:gd name="connsiteX4" fmla="*/ 0 w 1016908"/>
                  <a:gd name="connsiteY4" fmla="*/ 0 h 2103873"/>
                  <a:gd name="connsiteX0" fmla="*/ 17953 w 1034861"/>
                  <a:gd name="connsiteY0" fmla="*/ 0 h 2103873"/>
                  <a:gd name="connsiteX1" fmla="*/ 1034861 w 1034861"/>
                  <a:gd name="connsiteY1" fmla="*/ 0 h 2103873"/>
                  <a:gd name="connsiteX2" fmla="*/ 1034861 w 1034861"/>
                  <a:gd name="connsiteY2" fmla="*/ 2103873 h 2103873"/>
                  <a:gd name="connsiteX3" fmla="*/ 17953 w 1034861"/>
                  <a:gd name="connsiteY3" fmla="*/ 2103873 h 2103873"/>
                  <a:gd name="connsiteX4" fmla="*/ 0 w 1034861"/>
                  <a:gd name="connsiteY4" fmla="*/ 1172717 h 2103873"/>
                  <a:gd name="connsiteX5" fmla="*/ 17953 w 1034861"/>
                  <a:gd name="connsiteY5" fmla="*/ 0 h 2103873"/>
                  <a:gd name="connsiteX0" fmla="*/ 17953 w 1034861"/>
                  <a:gd name="connsiteY0" fmla="*/ 0 h 2103873"/>
                  <a:gd name="connsiteX1" fmla="*/ 1034861 w 1034861"/>
                  <a:gd name="connsiteY1" fmla="*/ 0 h 2103873"/>
                  <a:gd name="connsiteX2" fmla="*/ 1034861 w 1034861"/>
                  <a:gd name="connsiteY2" fmla="*/ 2103873 h 2103873"/>
                  <a:gd name="connsiteX3" fmla="*/ 0 w 1034861"/>
                  <a:gd name="connsiteY3" fmla="*/ 1172717 h 2103873"/>
                  <a:gd name="connsiteX4" fmla="*/ 17953 w 1034861"/>
                  <a:gd name="connsiteY4" fmla="*/ 0 h 2103873"/>
                  <a:gd name="connsiteX0" fmla="*/ 17953 w 1034861"/>
                  <a:gd name="connsiteY0" fmla="*/ 0 h 2047585"/>
                  <a:gd name="connsiteX1" fmla="*/ 1034861 w 1034861"/>
                  <a:gd name="connsiteY1" fmla="*/ 0 h 2047585"/>
                  <a:gd name="connsiteX2" fmla="*/ 1025070 w 1034861"/>
                  <a:gd name="connsiteY2" fmla="*/ 2047585 h 2047585"/>
                  <a:gd name="connsiteX3" fmla="*/ 0 w 1034861"/>
                  <a:gd name="connsiteY3" fmla="*/ 1172717 h 2047585"/>
                  <a:gd name="connsiteX4" fmla="*/ 17953 w 1034861"/>
                  <a:gd name="connsiteY4" fmla="*/ 0 h 2047585"/>
                  <a:gd name="connsiteX0" fmla="*/ 17953 w 1034861"/>
                  <a:gd name="connsiteY0" fmla="*/ 0 h 2047585"/>
                  <a:gd name="connsiteX1" fmla="*/ 542093 w 1034861"/>
                  <a:gd name="connsiteY1" fmla="*/ 6049 h 2047585"/>
                  <a:gd name="connsiteX2" fmla="*/ 1034861 w 1034861"/>
                  <a:gd name="connsiteY2" fmla="*/ 0 h 2047585"/>
                  <a:gd name="connsiteX3" fmla="*/ 1025070 w 1034861"/>
                  <a:gd name="connsiteY3" fmla="*/ 2047585 h 2047585"/>
                  <a:gd name="connsiteX4" fmla="*/ 0 w 1034861"/>
                  <a:gd name="connsiteY4" fmla="*/ 1172717 h 2047585"/>
                  <a:gd name="connsiteX5" fmla="*/ 17953 w 1034861"/>
                  <a:gd name="connsiteY5" fmla="*/ 0 h 2047585"/>
                  <a:gd name="connsiteX0" fmla="*/ 17953 w 1034861"/>
                  <a:gd name="connsiteY0" fmla="*/ 328112 h 2375697"/>
                  <a:gd name="connsiteX1" fmla="*/ 567531 w 1034861"/>
                  <a:gd name="connsiteY1" fmla="*/ 0 h 2375697"/>
                  <a:gd name="connsiteX2" fmla="*/ 1034861 w 1034861"/>
                  <a:gd name="connsiteY2" fmla="*/ 328112 h 2375697"/>
                  <a:gd name="connsiteX3" fmla="*/ 1025070 w 1034861"/>
                  <a:gd name="connsiteY3" fmla="*/ 2375697 h 2375697"/>
                  <a:gd name="connsiteX4" fmla="*/ 0 w 1034861"/>
                  <a:gd name="connsiteY4" fmla="*/ 1500829 h 2375697"/>
                  <a:gd name="connsiteX5" fmla="*/ 17953 w 1034861"/>
                  <a:gd name="connsiteY5" fmla="*/ 328112 h 2375697"/>
                  <a:gd name="connsiteX0" fmla="*/ 0 w 1016908"/>
                  <a:gd name="connsiteY0" fmla="*/ 328112 h 2375697"/>
                  <a:gd name="connsiteX1" fmla="*/ 549578 w 1016908"/>
                  <a:gd name="connsiteY1" fmla="*/ 0 h 2375697"/>
                  <a:gd name="connsiteX2" fmla="*/ 1016908 w 1016908"/>
                  <a:gd name="connsiteY2" fmla="*/ 328112 h 2375697"/>
                  <a:gd name="connsiteX3" fmla="*/ 1007117 w 1016908"/>
                  <a:gd name="connsiteY3" fmla="*/ 2375697 h 2375697"/>
                  <a:gd name="connsiteX4" fmla="*/ 1098 w 1016908"/>
                  <a:gd name="connsiteY4" fmla="*/ 1535653 h 2375697"/>
                  <a:gd name="connsiteX5" fmla="*/ 0 w 1016908"/>
                  <a:gd name="connsiteY5" fmla="*/ 328112 h 2375697"/>
                  <a:gd name="connsiteX0" fmla="*/ 0 w 1016908"/>
                  <a:gd name="connsiteY0" fmla="*/ 328112 h 2285428"/>
                  <a:gd name="connsiteX1" fmla="*/ 549578 w 1016908"/>
                  <a:gd name="connsiteY1" fmla="*/ 0 h 2285428"/>
                  <a:gd name="connsiteX2" fmla="*/ 1016908 w 1016908"/>
                  <a:gd name="connsiteY2" fmla="*/ 328112 h 2285428"/>
                  <a:gd name="connsiteX3" fmla="*/ 967266 w 1016908"/>
                  <a:gd name="connsiteY3" fmla="*/ 2285428 h 2285428"/>
                  <a:gd name="connsiteX4" fmla="*/ 1098 w 1016908"/>
                  <a:gd name="connsiteY4" fmla="*/ 1535653 h 2285428"/>
                  <a:gd name="connsiteX5" fmla="*/ 0 w 1016908"/>
                  <a:gd name="connsiteY5" fmla="*/ 328112 h 2285428"/>
                  <a:gd name="connsiteX0" fmla="*/ 0 w 1017095"/>
                  <a:gd name="connsiteY0" fmla="*/ 328112 h 2354233"/>
                  <a:gd name="connsiteX1" fmla="*/ 549578 w 1017095"/>
                  <a:gd name="connsiteY1" fmla="*/ 0 h 2354233"/>
                  <a:gd name="connsiteX2" fmla="*/ 1016908 w 1017095"/>
                  <a:gd name="connsiteY2" fmla="*/ 328112 h 2354233"/>
                  <a:gd name="connsiteX3" fmla="*/ 1016041 w 1017095"/>
                  <a:gd name="connsiteY3" fmla="*/ 2354233 h 2354233"/>
                  <a:gd name="connsiteX4" fmla="*/ 1098 w 1017095"/>
                  <a:gd name="connsiteY4" fmla="*/ 1535653 h 2354233"/>
                  <a:gd name="connsiteX5" fmla="*/ 0 w 1017095"/>
                  <a:gd name="connsiteY5" fmla="*/ 328112 h 2354233"/>
                  <a:gd name="connsiteX0" fmla="*/ 0 w 1018637"/>
                  <a:gd name="connsiteY0" fmla="*/ 328112 h 2374854"/>
                  <a:gd name="connsiteX1" fmla="*/ 549578 w 1018637"/>
                  <a:gd name="connsiteY1" fmla="*/ 0 h 2374854"/>
                  <a:gd name="connsiteX2" fmla="*/ 1016908 w 1018637"/>
                  <a:gd name="connsiteY2" fmla="*/ 328112 h 2374854"/>
                  <a:gd name="connsiteX3" fmla="*/ 1017786 w 1018637"/>
                  <a:gd name="connsiteY3" fmla="*/ 2374854 h 2374854"/>
                  <a:gd name="connsiteX4" fmla="*/ 1098 w 1018637"/>
                  <a:gd name="connsiteY4" fmla="*/ 1535653 h 2374854"/>
                  <a:gd name="connsiteX5" fmla="*/ 0 w 1018637"/>
                  <a:gd name="connsiteY5" fmla="*/ 328112 h 237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8637" h="2374854">
                    <a:moveTo>
                      <a:pt x="0" y="328112"/>
                    </a:moveTo>
                    <a:lnTo>
                      <a:pt x="549578" y="0"/>
                    </a:lnTo>
                    <a:lnTo>
                      <a:pt x="1016908" y="328112"/>
                    </a:lnTo>
                    <a:cubicBezTo>
                      <a:pt x="1013644" y="1010640"/>
                      <a:pt x="1021050" y="1692326"/>
                      <a:pt x="1017786" y="2374854"/>
                    </a:cubicBezTo>
                    <a:lnTo>
                      <a:pt x="1098" y="1535653"/>
                    </a:lnTo>
                    <a:lnTo>
                      <a:pt x="0" y="328112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2" name="Picture 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379102" y="1987411"/>
                <a:ext cx="2032019" cy="2597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文字方塊 72"/>
            <p:cNvSpPr txBox="1"/>
            <p:nvPr/>
          </p:nvSpPr>
          <p:spPr>
            <a:xfrm>
              <a:off x="465079" y="4634629"/>
              <a:ext cx="583829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500" b="1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證券商收費系統</a:t>
              </a:r>
              <a:endParaRPr lang="zh-TW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49286" y="2048179"/>
            <a:ext cx="151257" cy="3699172"/>
            <a:chOff x="1544013" y="2043955"/>
            <a:chExt cx="151257" cy="3699172"/>
          </a:xfrm>
        </p:grpSpPr>
        <p:sp>
          <p:nvSpPr>
            <p:cNvPr id="64" name="矩形 63"/>
            <p:cNvSpPr/>
            <p:nvPr/>
          </p:nvSpPr>
          <p:spPr bwMode="auto">
            <a:xfrm>
              <a:off x="1625911" y="2043955"/>
              <a:ext cx="69359" cy="369917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544013" y="2045008"/>
              <a:ext cx="69359" cy="369706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0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39552" y="587856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475777" y="1357256"/>
            <a:ext cx="125626" cy="3871944"/>
            <a:chOff x="-261731" y="1406029"/>
            <a:chExt cx="125626" cy="3871944"/>
          </a:xfrm>
        </p:grpSpPr>
        <p:sp>
          <p:nvSpPr>
            <p:cNvPr id="171" name="矩形 170"/>
            <p:cNvSpPr/>
            <p:nvPr/>
          </p:nvSpPr>
          <p:spPr bwMode="auto">
            <a:xfrm>
              <a:off x="-198918" y="1406029"/>
              <a:ext cx="62813" cy="3870000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-261731" y="1407973"/>
              <a:ext cx="62813" cy="3870000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411413" y="1351547"/>
            <a:ext cx="6064363" cy="3875363"/>
          </a:xfrm>
          <a:prstGeom prst="rect">
            <a:avLst/>
          </a:prstGeom>
          <a:solidFill>
            <a:srgbClr val="FF625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使用交易資訊設備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系統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332" y="1416510"/>
            <a:ext cx="204679" cy="2616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663064" y="1340769"/>
            <a:ext cx="1799702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63064" y="4455200"/>
            <a:ext cx="1800000" cy="774000"/>
          </a:xfrm>
          <a:prstGeom prst="rect">
            <a:avLst/>
          </a:prstGeom>
          <a:solidFill>
            <a:srgbClr val="FFD2D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68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傳檔作業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53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67761" y="1359200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EA625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72459" y="2907200"/>
            <a:ext cx="1790605" cy="774000"/>
          </a:xfrm>
          <a:prstGeom prst="rect">
            <a:avLst/>
          </a:prstGeom>
          <a:solidFill>
            <a:srgbClr val="F582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568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1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66714" y="3681200"/>
            <a:ext cx="1796350" cy="774000"/>
          </a:xfrm>
          <a:prstGeom prst="rect">
            <a:avLst/>
          </a:prstGeom>
          <a:solidFill>
            <a:srgbClr val="FAA8A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3568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2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66713" y="2133200"/>
            <a:ext cx="1796351" cy="774000"/>
          </a:xfrm>
          <a:prstGeom prst="rect">
            <a:avLst/>
          </a:prstGeom>
          <a:solidFill>
            <a:srgbClr val="F06E6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3568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3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群組 81"/>
          <p:cNvGrpSpPr/>
          <p:nvPr/>
        </p:nvGrpSpPr>
        <p:grpSpPr>
          <a:xfrm>
            <a:off x="539552" y="547434"/>
            <a:ext cx="8064895" cy="858595"/>
            <a:chOff x="539553" y="1626204"/>
            <a:chExt cx="8064895" cy="858595"/>
          </a:xfrm>
        </p:grpSpPr>
        <p:grpSp>
          <p:nvGrpSpPr>
            <p:cNvPr id="83" name="群組 82"/>
            <p:cNvGrpSpPr/>
            <p:nvPr/>
          </p:nvGrpSpPr>
          <p:grpSpPr>
            <a:xfrm>
              <a:off x="6774045" y="1628800"/>
              <a:ext cx="917779" cy="795017"/>
              <a:chOff x="6774045" y="1628800"/>
              <a:chExt cx="917779" cy="795017"/>
            </a:xfrm>
          </p:grpSpPr>
          <p:sp>
            <p:nvSpPr>
              <p:cNvPr id="142" name="矩形 141"/>
              <p:cNvSpPr/>
              <p:nvPr/>
            </p:nvSpPr>
            <p:spPr bwMode="auto">
              <a:xfrm>
                <a:off x="6774045" y="1628800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3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1" y="1768810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文字方塊 150"/>
              <p:cNvSpPr txBox="1"/>
              <p:nvPr/>
            </p:nvSpPr>
            <p:spPr>
              <a:xfrm>
                <a:off x="6774045" y="2132857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7689246" y="1628812"/>
              <a:ext cx="915202" cy="797576"/>
              <a:chOff x="7689246" y="1628812"/>
              <a:chExt cx="915202" cy="797576"/>
            </a:xfrm>
          </p:grpSpPr>
          <p:sp>
            <p:nvSpPr>
              <p:cNvPr id="138" name="圓角化單一角落矩形 137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0" name="Picture 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28385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文字方塊 140"/>
              <p:cNvSpPr txBox="1"/>
              <p:nvPr/>
            </p:nvSpPr>
            <p:spPr>
              <a:xfrm>
                <a:off x="7740351" y="2080984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4473550" y="1628812"/>
              <a:ext cx="927870" cy="797613"/>
              <a:chOff x="4473550" y="1628812"/>
              <a:chExt cx="927870" cy="79761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3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文字方塊 133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3563888" y="1626204"/>
              <a:ext cx="916975" cy="797613"/>
              <a:chOff x="3563888" y="548691"/>
              <a:chExt cx="916975" cy="797613"/>
            </a:xfrm>
          </p:grpSpPr>
          <p:sp>
            <p:nvSpPr>
              <p:cNvPr id="101" name="矩形 10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字方塊 104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9" name="直線接點 88"/>
            <p:cNvCxnSpPr/>
            <p:nvPr/>
          </p:nvCxnSpPr>
          <p:spPr bwMode="auto">
            <a:xfrm>
              <a:off x="539553" y="2420888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1" name="群組 90"/>
            <p:cNvGrpSpPr/>
            <p:nvPr/>
          </p:nvGrpSpPr>
          <p:grpSpPr>
            <a:xfrm>
              <a:off x="5381256" y="1628812"/>
              <a:ext cx="1392789" cy="855987"/>
              <a:chOff x="5381256" y="1628812"/>
              <a:chExt cx="1392789" cy="855987"/>
            </a:xfrm>
          </p:grpSpPr>
          <p:sp>
            <p:nvSpPr>
              <p:cNvPr id="93" name="圓角化單一角落矩形 92"/>
              <p:cNvSpPr/>
              <p:nvPr/>
            </p:nvSpPr>
            <p:spPr bwMode="auto">
              <a:xfrm flipH="1">
                <a:off x="5381256" y="1628812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4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677107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文字方塊 96"/>
              <p:cNvSpPr txBox="1"/>
              <p:nvPr/>
            </p:nvSpPr>
            <p:spPr>
              <a:xfrm>
                <a:off x="5701499" y="2079763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</p:grpSp>
      <p:pic>
        <p:nvPicPr>
          <p:cNvPr id="107" name="Picture 7" descr="C:\Users\interinfo\Desktop\icon_0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05060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2829864" y="1700808"/>
            <a:ext cx="5270528" cy="3417486"/>
            <a:chOff x="2829864" y="1700808"/>
            <a:chExt cx="5270528" cy="3417486"/>
          </a:xfrm>
        </p:grpSpPr>
        <p:grpSp>
          <p:nvGrpSpPr>
            <p:cNvPr id="180" name="群組 179"/>
            <p:cNvGrpSpPr/>
            <p:nvPr/>
          </p:nvGrpSpPr>
          <p:grpSpPr>
            <a:xfrm>
              <a:off x="2829864" y="1704006"/>
              <a:ext cx="2462216" cy="1767739"/>
              <a:chOff x="2980852" y="1700808"/>
              <a:chExt cx="2462216" cy="1767739"/>
            </a:xfrm>
          </p:grpSpPr>
          <p:grpSp>
            <p:nvGrpSpPr>
              <p:cNvPr id="198" name="群組 197"/>
              <p:cNvGrpSpPr/>
              <p:nvPr/>
            </p:nvGrpSpPr>
            <p:grpSpPr>
              <a:xfrm>
                <a:off x="2980852" y="1700808"/>
                <a:ext cx="2462216" cy="1767739"/>
                <a:chOff x="2980852" y="1597843"/>
                <a:chExt cx="2462216" cy="1767739"/>
              </a:xfrm>
            </p:grpSpPr>
            <p:sp>
              <p:nvSpPr>
                <p:cNvPr id="200" name="圓角矩形 199"/>
                <p:cNvSpPr/>
                <p:nvPr/>
              </p:nvSpPr>
              <p:spPr bwMode="auto">
                <a:xfrm>
                  <a:off x="2980852" y="1597843"/>
                  <a:ext cx="2462216" cy="1767739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201" name="文字方塊 200"/>
                <p:cNvSpPr txBox="1"/>
                <p:nvPr/>
              </p:nvSpPr>
              <p:spPr>
                <a:xfrm>
                  <a:off x="3224907" y="1901602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   </a:t>
                  </a:r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2" name="文字方塊 201"/>
                <p:cNvSpPr txBox="1"/>
                <p:nvPr/>
              </p:nvSpPr>
              <p:spPr>
                <a:xfrm>
                  <a:off x="3228076" y="217501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   </a:t>
                  </a:r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3" name="文字方塊 202"/>
                <p:cNvSpPr txBox="1"/>
                <p:nvPr/>
              </p:nvSpPr>
              <p:spPr>
                <a:xfrm>
                  <a:off x="3228076" y="244531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   </a:t>
                  </a:r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04" name="文字方塊 203"/>
                <p:cNvSpPr txBox="1"/>
                <p:nvPr/>
              </p:nvSpPr>
              <p:spPr>
                <a:xfrm>
                  <a:off x="3231245" y="2718729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   </a:t>
                  </a:r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99" name="文字方塊 198"/>
              <p:cNvSpPr txBox="1"/>
              <p:nvPr/>
            </p:nvSpPr>
            <p:spPr>
              <a:xfrm>
                <a:off x="3638614" y="1742798"/>
                <a:ext cx="1231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自行名義名單</a:t>
                </a:r>
                <a:endPara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81" name="群組 180"/>
            <p:cNvGrpSpPr/>
            <p:nvPr/>
          </p:nvGrpSpPr>
          <p:grpSpPr>
            <a:xfrm>
              <a:off x="2829864" y="3575169"/>
              <a:ext cx="2462216" cy="1543125"/>
              <a:chOff x="3001889" y="1875781"/>
              <a:chExt cx="2462216" cy="1543125"/>
            </a:xfrm>
          </p:grpSpPr>
          <p:grpSp>
            <p:nvGrpSpPr>
              <p:cNvPr id="193" name="群組 192"/>
              <p:cNvGrpSpPr/>
              <p:nvPr/>
            </p:nvGrpSpPr>
            <p:grpSpPr>
              <a:xfrm>
                <a:off x="3001889" y="1875781"/>
                <a:ext cx="2462216" cy="1543125"/>
                <a:chOff x="3001889" y="1772816"/>
                <a:chExt cx="2462216" cy="1543125"/>
              </a:xfrm>
            </p:grpSpPr>
            <p:sp>
              <p:nvSpPr>
                <p:cNvPr id="195" name="圓角矩形 194"/>
                <p:cNvSpPr/>
                <p:nvPr/>
              </p:nvSpPr>
              <p:spPr bwMode="auto">
                <a:xfrm>
                  <a:off x="3001889" y="1772816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96" name="文字方塊 195"/>
                <p:cNvSpPr txBox="1"/>
                <p:nvPr/>
              </p:nvSpPr>
              <p:spPr>
                <a:xfrm>
                  <a:off x="3224907" y="2144660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97" name="文字方塊 196"/>
                <p:cNvSpPr txBox="1"/>
                <p:nvPr/>
              </p:nvSpPr>
              <p:spPr>
                <a:xfrm>
                  <a:off x="3228076" y="2418071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94" name="文字方塊 193"/>
              <p:cNvSpPr txBox="1"/>
              <p:nvPr/>
            </p:nvSpPr>
            <p:spPr>
              <a:xfrm>
                <a:off x="3638614" y="1917771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/>
                  <a:t>自訂提醒</a:t>
                </a:r>
              </a:p>
            </p:txBody>
          </p:sp>
        </p:grpSp>
        <p:grpSp>
          <p:nvGrpSpPr>
            <p:cNvPr id="182" name="群組 181"/>
            <p:cNvGrpSpPr/>
            <p:nvPr/>
          </p:nvGrpSpPr>
          <p:grpSpPr>
            <a:xfrm>
              <a:off x="5638176" y="1700808"/>
              <a:ext cx="2462216" cy="1770937"/>
              <a:chOff x="2980852" y="1700808"/>
              <a:chExt cx="2462216" cy="1770937"/>
            </a:xfrm>
          </p:grpSpPr>
          <p:grpSp>
            <p:nvGrpSpPr>
              <p:cNvPr id="186" name="群組 185"/>
              <p:cNvGrpSpPr/>
              <p:nvPr/>
            </p:nvGrpSpPr>
            <p:grpSpPr>
              <a:xfrm>
                <a:off x="2980852" y="1700808"/>
                <a:ext cx="2462216" cy="1770937"/>
                <a:chOff x="2980852" y="1597843"/>
                <a:chExt cx="2462216" cy="1770937"/>
              </a:xfrm>
            </p:grpSpPr>
            <p:sp>
              <p:nvSpPr>
                <p:cNvPr id="188" name="圓角矩形 187"/>
                <p:cNvSpPr/>
                <p:nvPr/>
              </p:nvSpPr>
              <p:spPr bwMode="auto">
                <a:xfrm>
                  <a:off x="2980852" y="1597843"/>
                  <a:ext cx="2462216" cy="1770937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89" name="文字方塊 188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IF2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檔案已轉入完成！</a:t>
                  </a:r>
                </a:p>
              </p:txBody>
            </p:sp>
            <p:sp>
              <p:nvSpPr>
                <p:cNvPr id="190" name="文字方塊 189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M33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檔案已轉入完成！</a:t>
                  </a:r>
                </a:p>
              </p:txBody>
            </p:sp>
            <p:sp>
              <p:nvSpPr>
                <p:cNvPr id="191" name="文字方塊 190"/>
                <p:cNvSpPr txBox="1"/>
                <p:nvPr/>
              </p:nvSpPr>
              <p:spPr>
                <a:xfrm>
                  <a:off x="3228076" y="251340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M55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檔案已轉入完成！</a:t>
                  </a:r>
                </a:p>
              </p:txBody>
            </p:sp>
            <p:sp>
              <p:nvSpPr>
                <p:cNvPr id="192" name="文字方塊 191"/>
                <p:cNvSpPr txBox="1"/>
                <p:nvPr/>
              </p:nvSpPr>
              <p:spPr>
                <a:xfrm>
                  <a:off x="3231245" y="2786814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M56</a:t>
                  </a:r>
                  <a:r>
                    <a:rPr lang="zh-TW" altLang="en-US" sz="1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檔案已轉入完成！</a:t>
                  </a:r>
                </a:p>
              </p:txBody>
            </p:sp>
          </p:grpSp>
          <p:sp>
            <p:nvSpPr>
              <p:cNvPr id="187" name="文字方塊 186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系統通知</a:t>
                </a:r>
              </a:p>
            </p:txBody>
          </p:sp>
        </p:grpSp>
        <p:sp>
          <p:nvSpPr>
            <p:cNvPr id="205" name="圓角矩形 204">
              <a:hlinkClick r:id="" action="ppaction://hlinkshowjump?jump=nextslide"/>
            </p:cNvPr>
            <p:cNvSpPr/>
            <p:nvPr/>
          </p:nvSpPr>
          <p:spPr bwMode="auto">
            <a:xfrm>
              <a:off x="4410433" y="3140968"/>
              <a:ext cx="593615" cy="272415"/>
            </a:xfrm>
            <a:prstGeom prst="roundRect">
              <a:avLst/>
            </a:prstGeom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修  改</a:t>
              </a:r>
              <a:endPara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5638176" y="3575169"/>
              <a:ext cx="2462216" cy="1543125"/>
              <a:chOff x="5508104" y="3645024"/>
              <a:chExt cx="2462216" cy="1543125"/>
            </a:xfrm>
          </p:grpSpPr>
          <p:sp>
            <p:nvSpPr>
              <p:cNvPr id="206" name="圓角矩形 205"/>
              <p:cNvSpPr/>
              <p:nvPr/>
            </p:nvSpPr>
            <p:spPr bwMode="auto">
              <a:xfrm>
                <a:off x="5508104" y="3645024"/>
                <a:ext cx="2462216" cy="1543125"/>
              </a:xfrm>
              <a:prstGeom prst="roundRect">
                <a:avLst>
                  <a:gd name="adj" fmla="val 940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207" name="文字方塊 206"/>
              <p:cNvSpPr txBox="1"/>
              <p:nvPr/>
            </p:nvSpPr>
            <p:spPr>
              <a:xfrm>
                <a:off x="5752159" y="4016868"/>
                <a:ext cx="195976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XXXXXXXXXXXXX</a:t>
                </a:r>
                <a:endParaRPr lang="zh-TW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5755328" y="4290279"/>
                <a:ext cx="1959766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XXXXXXXXX</a:t>
                </a:r>
                <a:endParaRPr lang="zh-TW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09" name="文字方塊 208"/>
              <p:cNvSpPr txBox="1"/>
              <p:nvPr/>
            </p:nvSpPr>
            <p:spPr>
              <a:xfrm>
                <a:off x="5755328" y="4560584"/>
                <a:ext cx="195976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XXXXXXXXXXXXX</a:t>
                </a:r>
                <a:endParaRPr lang="zh-TW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0" name="文字方塊 209"/>
              <p:cNvSpPr txBox="1"/>
              <p:nvPr/>
            </p:nvSpPr>
            <p:spPr>
              <a:xfrm>
                <a:off x="5758497" y="4833995"/>
                <a:ext cx="1959766" cy="2462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XXXXXXXXX</a:t>
                </a:r>
                <a:endParaRPr lang="zh-TW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211" name="文字方塊 210"/>
              <p:cNvSpPr txBox="1"/>
              <p:nvPr/>
            </p:nvSpPr>
            <p:spPr>
              <a:xfrm>
                <a:off x="6165866" y="3687014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常用功能</a:t>
                </a: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653669" y="2910546"/>
            <a:ext cx="1809394" cy="362341"/>
            <a:chOff x="2956870" y="3509584"/>
            <a:chExt cx="1809394" cy="362341"/>
          </a:xfrm>
        </p:grpSpPr>
        <p:sp>
          <p:nvSpPr>
            <p:cNvPr id="177" name="矩形 176"/>
            <p:cNvSpPr/>
            <p:nvPr/>
          </p:nvSpPr>
          <p:spPr bwMode="auto">
            <a:xfrm>
              <a:off x="2956870" y="3509584"/>
              <a:ext cx="1809394" cy="362341"/>
            </a:xfrm>
            <a:prstGeom prst="rect">
              <a:avLst/>
            </a:prstGeom>
            <a:solidFill>
              <a:srgbClr val="F5828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971470" y="35316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39552" y="1359200"/>
            <a:ext cx="125626" cy="3870000"/>
            <a:chOff x="-450170" y="1406029"/>
            <a:chExt cx="125626" cy="3881076"/>
          </a:xfrm>
        </p:grpSpPr>
        <p:sp>
          <p:nvSpPr>
            <p:cNvPr id="174" name="矩形 173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11560" y="3263915"/>
            <a:ext cx="1934517" cy="2057038"/>
            <a:chOff x="611560" y="3263915"/>
            <a:chExt cx="1934517" cy="2057038"/>
          </a:xfrm>
        </p:grpSpPr>
        <p:grpSp>
          <p:nvGrpSpPr>
            <p:cNvPr id="10" name="群組 9"/>
            <p:cNvGrpSpPr/>
            <p:nvPr/>
          </p:nvGrpSpPr>
          <p:grpSpPr>
            <a:xfrm>
              <a:off x="663064" y="4653137"/>
              <a:ext cx="1809397" cy="358842"/>
              <a:chOff x="2875213" y="4510318"/>
              <a:chExt cx="1809397" cy="358842"/>
            </a:xfrm>
          </p:grpSpPr>
          <p:sp>
            <p:nvSpPr>
              <p:cNvPr id="166" name="矩形 165"/>
              <p:cNvSpPr/>
              <p:nvPr/>
            </p:nvSpPr>
            <p:spPr bwMode="auto">
              <a:xfrm>
                <a:off x="2875213" y="4510318"/>
                <a:ext cx="1809397" cy="358842"/>
              </a:xfrm>
              <a:prstGeom prst="rect">
                <a:avLst/>
              </a:prstGeom>
              <a:solidFill>
                <a:srgbClr val="FAA8A8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2916015" y="4561383"/>
                <a:ext cx="17187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報表查詢</a:t>
                </a: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663064" y="3263915"/>
              <a:ext cx="1883013" cy="1389222"/>
              <a:chOff x="-1539283" y="3317472"/>
              <a:chExt cx="1883013" cy="1389222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-1539283" y="3317472"/>
                <a:ext cx="1790604" cy="1389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-1445664" y="3409253"/>
                <a:ext cx="1789394" cy="1225432"/>
                <a:chOff x="-1445664" y="3409253"/>
                <a:chExt cx="1789394" cy="1225432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-1431320" y="3409253"/>
                  <a:ext cx="16274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連線</a:t>
                  </a: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處理</a:t>
                  </a: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費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-1445664" y="3702653"/>
                  <a:ext cx="165618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直接</a:t>
                  </a: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行傳連線</a:t>
                  </a: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費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-1445664" y="4010430"/>
                  <a:ext cx="178939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關   帳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-1440718" y="4326908"/>
                  <a:ext cx="16274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82563" indent="-182563">
                    <a:buSzPct val="80000"/>
                    <a:buFont typeface="Wingdings" panose="05000000000000000000" pitchFamily="2" charset="2"/>
                    <a:buChar char="l"/>
                  </a:pP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回復</a:t>
                  </a:r>
                  <a:r>
                    <a:rPr lang="zh-TW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關</a:t>
                  </a:r>
                  <a:r>
                    <a:rPr lang="zh-TW" altLang="en-U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帳</a:t>
                  </a:r>
                  <a:endPara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/>
          </p:nvGrpSpPr>
          <p:grpSpPr>
            <a:xfrm>
              <a:off x="611560" y="4999012"/>
              <a:ext cx="1860901" cy="321941"/>
              <a:chOff x="611560" y="4999012"/>
              <a:chExt cx="1860901" cy="321941"/>
            </a:xfrm>
          </p:grpSpPr>
          <p:sp>
            <p:nvSpPr>
              <p:cNvPr id="169" name="矩形 168"/>
              <p:cNvSpPr/>
              <p:nvPr/>
            </p:nvSpPr>
            <p:spPr bwMode="auto">
              <a:xfrm>
                <a:off x="663067" y="4999012"/>
                <a:ext cx="1809394" cy="227898"/>
              </a:xfrm>
              <a:prstGeom prst="rect">
                <a:avLst/>
              </a:prstGeom>
              <a:solidFill>
                <a:srgbClr val="FFD2D2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665230" y="5013176"/>
                <a:ext cx="17619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傳檔作業</a:t>
                </a: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611560" y="5227255"/>
                <a:ext cx="1860901" cy="936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</p:grpSp>
      </p:grpSp>
      <p:sp>
        <p:nvSpPr>
          <p:cNvPr id="295" name="文字方塊 294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solidFill>
            <a:srgbClr val="FF625F"/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交易資訊設備系統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計費與關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96" name="群組 295"/>
          <p:cNvGrpSpPr/>
          <p:nvPr/>
        </p:nvGrpSpPr>
        <p:grpSpPr>
          <a:xfrm>
            <a:off x="2555776" y="1700808"/>
            <a:ext cx="5688632" cy="3458093"/>
            <a:chOff x="2555776" y="1700808"/>
            <a:chExt cx="5688632" cy="3458093"/>
          </a:xfrm>
        </p:grpSpPr>
        <p:sp>
          <p:nvSpPr>
            <p:cNvPr id="297" name="文字方塊 296"/>
            <p:cNvSpPr txBox="1"/>
            <p:nvPr/>
          </p:nvSpPr>
          <p:spPr>
            <a:xfrm>
              <a:off x="3491880" y="1887215"/>
              <a:ext cx="96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ko-KR"/>
              </a:defPPr>
              <a:lvl1pPr>
                <a:defRPr sz="1200" b="1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dirty="0"/>
                <a:t>檔案已轉入！</a:t>
              </a:r>
              <a:endParaRPr lang="en-US" altLang="zh-TW" dirty="0"/>
            </a:p>
            <a:p>
              <a:r>
                <a:rPr lang="zh-TW" altLang="en-US" dirty="0"/>
                <a:t>可進行計費！</a:t>
              </a:r>
            </a:p>
          </p:txBody>
        </p:sp>
        <p:grpSp>
          <p:nvGrpSpPr>
            <p:cNvPr id="298" name="群組 297"/>
            <p:cNvGrpSpPr/>
            <p:nvPr/>
          </p:nvGrpSpPr>
          <p:grpSpPr>
            <a:xfrm>
              <a:off x="2555776" y="2344562"/>
              <a:ext cx="1080121" cy="1084442"/>
              <a:chOff x="2827052" y="2719588"/>
              <a:chExt cx="799631" cy="802829"/>
            </a:xfrm>
          </p:grpSpPr>
          <p:grpSp>
            <p:nvGrpSpPr>
              <p:cNvPr id="328" name="群組 327"/>
              <p:cNvGrpSpPr/>
              <p:nvPr/>
            </p:nvGrpSpPr>
            <p:grpSpPr>
              <a:xfrm>
                <a:off x="2859905" y="2719588"/>
                <a:ext cx="766778" cy="551338"/>
                <a:chOff x="6952166" y="836712"/>
                <a:chExt cx="998437" cy="720080"/>
              </a:xfrm>
            </p:grpSpPr>
            <p:sp>
              <p:nvSpPr>
                <p:cNvPr id="330" name="橢圓 329"/>
                <p:cNvSpPr/>
                <p:nvPr/>
              </p:nvSpPr>
              <p:spPr bwMode="auto">
                <a:xfrm>
                  <a:off x="6952166" y="836712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331" name="橢圓 330"/>
                <p:cNvSpPr/>
                <p:nvPr/>
              </p:nvSpPr>
              <p:spPr bwMode="auto">
                <a:xfrm>
                  <a:off x="7092280" y="980728"/>
                  <a:ext cx="432048" cy="432048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332" name="橢圓 331"/>
                <p:cNvSpPr/>
                <p:nvPr/>
              </p:nvSpPr>
              <p:spPr bwMode="auto">
                <a:xfrm flipV="1">
                  <a:off x="7236587" y="1125035"/>
                  <a:ext cx="143434" cy="143434"/>
                </a:xfrm>
                <a:prstGeom prst="ellipse">
                  <a:avLst/>
                </a:prstGeom>
                <a:noFill/>
                <a:ln w="76200">
                  <a:solidFill>
                    <a:srgbClr val="FF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333" name="矩形 332"/>
                <p:cNvSpPr/>
                <p:nvPr/>
              </p:nvSpPr>
              <p:spPr bwMode="auto">
                <a:xfrm rot="6497554" flipH="1">
                  <a:off x="7557559" y="984518"/>
                  <a:ext cx="55210" cy="61200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334" name="流程圖: 資料 333"/>
                <p:cNvSpPr/>
                <p:nvPr/>
              </p:nvSpPr>
              <p:spPr bwMode="auto">
                <a:xfrm rot="1052868">
                  <a:off x="7746127" y="1269893"/>
                  <a:ext cx="204476" cy="69865"/>
                </a:xfrm>
                <a:prstGeom prst="flowChartInputOutpu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335" name="流程圖: 資料 334"/>
                <p:cNvSpPr/>
                <p:nvPr/>
              </p:nvSpPr>
              <p:spPr bwMode="auto">
                <a:xfrm rot="1067320" flipV="1">
                  <a:off x="7685510" y="1396866"/>
                  <a:ext cx="195855" cy="84023"/>
                </a:xfrm>
                <a:prstGeom prst="flowChartInputOutpu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329" name="文字方塊 328"/>
              <p:cNvSpPr txBox="1"/>
              <p:nvPr/>
            </p:nvSpPr>
            <p:spPr>
              <a:xfrm>
                <a:off x="2827052" y="3294565"/>
                <a:ext cx="780558" cy="22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>
                <a:defPPr>
                  <a:defRPr lang="ko-KR"/>
                </a:defPPr>
                <a:lvl1pPr>
                  <a:defRPr sz="1200" b="1">
                    <a:ln w="11430"/>
                    <a:solidFill>
                      <a:srgbClr val="FF0000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1400" dirty="0"/>
                  <a:t>開始計費</a:t>
                </a:r>
              </a:p>
            </p:txBody>
          </p:sp>
        </p:grpSp>
        <p:sp>
          <p:nvSpPr>
            <p:cNvPr id="299" name="文字方塊 298"/>
            <p:cNvSpPr txBox="1"/>
            <p:nvPr/>
          </p:nvSpPr>
          <p:spPr>
            <a:xfrm>
              <a:off x="3431723" y="3356992"/>
              <a:ext cx="1644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zh-TW" altLang="en-US" sz="1200" b="1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自行</a:t>
              </a:r>
              <a:r>
                <a:rPr lang="zh-TW" altLang="en-US" sz="1200" b="1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名義</a:t>
              </a:r>
              <a:r>
                <a:rPr lang="zh-TW" altLang="en-US" sz="1200" b="1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券商未設定無法計費！</a:t>
              </a:r>
              <a:r>
                <a:rPr lang="en-US" altLang="zh-TW" sz="1200" b="1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1200" b="1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sz="1200" b="1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請前往設定</a:t>
              </a:r>
              <a:r>
                <a:rPr lang="zh-TW" altLang="en-US" sz="1200" b="1" dirty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！</a:t>
              </a:r>
            </a:p>
          </p:txBody>
        </p:sp>
        <p:grpSp>
          <p:nvGrpSpPr>
            <p:cNvPr id="300" name="群組 299"/>
            <p:cNvGrpSpPr/>
            <p:nvPr/>
          </p:nvGrpSpPr>
          <p:grpSpPr>
            <a:xfrm>
              <a:off x="4854674" y="3499299"/>
              <a:ext cx="1013470" cy="1009821"/>
              <a:chOff x="4996855" y="3429000"/>
              <a:chExt cx="1138016" cy="1133919"/>
            </a:xfrm>
          </p:grpSpPr>
          <p:sp>
            <p:nvSpPr>
              <p:cNvPr id="326" name="橢圓 325"/>
              <p:cNvSpPr/>
              <p:nvPr/>
            </p:nvSpPr>
            <p:spPr bwMode="auto">
              <a:xfrm>
                <a:off x="4996855" y="3429000"/>
                <a:ext cx="1133919" cy="1133919"/>
              </a:xfrm>
              <a:prstGeom prst="ellips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27" name="文字方塊 326"/>
              <p:cNvSpPr txBox="1"/>
              <p:nvPr/>
            </p:nvSpPr>
            <p:spPr>
              <a:xfrm>
                <a:off x="5026322" y="3838917"/>
                <a:ext cx="1108549" cy="40011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ctr">
                  <a:defRPr sz="2000" b="1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TW" altLang="en-US" sz="1400" dirty="0"/>
                  <a:t>資訊費</a:t>
                </a:r>
              </a:p>
            </p:txBody>
          </p:sp>
        </p:grpSp>
        <p:grpSp>
          <p:nvGrpSpPr>
            <p:cNvPr id="301" name="群組 300"/>
            <p:cNvGrpSpPr/>
            <p:nvPr/>
          </p:nvGrpSpPr>
          <p:grpSpPr>
            <a:xfrm>
              <a:off x="6298483" y="3499299"/>
              <a:ext cx="1009821" cy="1009821"/>
              <a:chOff x="6228184" y="3428999"/>
              <a:chExt cx="1133919" cy="1133919"/>
            </a:xfrm>
          </p:grpSpPr>
          <p:sp>
            <p:nvSpPr>
              <p:cNvPr id="324" name="橢圓 323"/>
              <p:cNvSpPr/>
              <p:nvPr/>
            </p:nvSpPr>
            <p:spPr bwMode="auto">
              <a:xfrm>
                <a:off x="6228184" y="3428999"/>
                <a:ext cx="1133919" cy="1133919"/>
              </a:xfrm>
              <a:prstGeom prst="ellips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25" name="文字方塊 324"/>
              <p:cNvSpPr txBox="1"/>
              <p:nvPr/>
            </p:nvSpPr>
            <p:spPr>
              <a:xfrm>
                <a:off x="6281984" y="3673026"/>
                <a:ext cx="1080119" cy="707886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ctr">
                  <a:defRPr sz="2000" b="1" spc="3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TW" altLang="en-US" sz="1400" spc="0" dirty="0"/>
                  <a:t>收費調整</a:t>
                </a:r>
              </a:p>
            </p:txBody>
          </p:sp>
        </p:grpSp>
        <p:grpSp>
          <p:nvGrpSpPr>
            <p:cNvPr id="302" name="群組 301"/>
            <p:cNvGrpSpPr/>
            <p:nvPr/>
          </p:nvGrpSpPr>
          <p:grpSpPr>
            <a:xfrm>
              <a:off x="6298483" y="1700808"/>
              <a:ext cx="1009821" cy="1009821"/>
              <a:chOff x="6372200" y="1758690"/>
              <a:chExt cx="1133919" cy="1133919"/>
            </a:xfrm>
          </p:grpSpPr>
          <p:sp>
            <p:nvSpPr>
              <p:cNvPr id="322" name="橢圓 321"/>
              <p:cNvSpPr/>
              <p:nvPr/>
            </p:nvSpPr>
            <p:spPr bwMode="auto">
              <a:xfrm>
                <a:off x="6372200" y="1758690"/>
                <a:ext cx="1133919" cy="11339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ln w="38100"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23" name="文字方塊 322"/>
              <p:cNvSpPr txBox="1"/>
              <p:nvPr/>
            </p:nvSpPr>
            <p:spPr>
              <a:xfrm>
                <a:off x="6444208" y="2180293"/>
                <a:ext cx="1008113" cy="345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收費調整</a:t>
                </a:r>
              </a:p>
            </p:txBody>
          </p:sp>
        </p:grpSp>
        <p:grpSp>
          <p:nvGrpSpPr>
            <p:cNvPr id="303" name="群組 302"/>
            <p:cNvGrpSpPr/>
            <p:nvPr/>
          </p:nvGrpSpPr>
          <p:grpSpPr>
            <a:xfrm>
              <a:off x="7234587" y="2563195"/>
              <a:ext cx="1009821" cy="1009821"/>
              <a:chOff x="7416980" y="2499314"/>
              <a:chExt cx="1133919" cy="1133919"/>
            </a:xfrm>
          </p:grpSpPr>
          <p:sp>
            <p:nvSpPr>
              <p:cNvPr id="320" name="橢圓 319"/>
              <p:cNvSpPr/>
              <p:nvPr/>
            </p:nvSpPr>
            <p:spPr bwMode="auto">
              <a:xfrm>
                <a:off x="7416980" y="2499314"/>
                <a:ext cx="1133919" cy="11339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ln w="38100"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21" name="文字方塊 320"/>
              <p:cNvSpPr txBox="1"/>
              <p:nvPr/>
            </p:nvSpPr>
            <p:spPr>
              <a:xfrm>
                <a:off x="7452320" y="2921171"/>
                <a:ext cx="10862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TW" altLang="en-US" sz="1400" b="1" spc="300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關 帳</a:t>
                </a:r>
                <a:endParaRPr lang="zh-TW" altLang="en-US" sz="1400" b="1" spc="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4" name="群組 303"/>
            <p:cNvGrpSpPr/>
            <p:nvPr/>
          </p:nvGrpSpPr>
          <p:grpSpPr>
            <a:xfrm>
              <a:off x="4864699" y="1702105"/>
              <a:ext cx="1003445" cy="1003445"/>
              <a:chOff x="4950249" y="1758691"/>
              <a:chExt cx="1133919" cy="1133919"/>
            </a:xfrm>
          </p:grpSpPr>
          <p:sp>
            <p:nvSpPr>
              <p:cNvPr id="318" name="橢圓 317"/>
              <p:cNvSpPr/>
              <p:nvPr/>
            </p:nvSpPr>
            <p:spPr bwMode="auto">
              <a:xfrm>
                <a:off x="4950249" y="1758691"/>
                <a:ext cx="1133919" cy="11339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ln w="38100"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19" name="文字方塊 318"/>
              <p:cNvSpPr txBox="1"/>
              <p:nvPr/>
            </p:nvSpPr>
            <p:spPr>
              <a:xfrm>
                <a:off x="4964258" y="2018765"/>
                <a:ext cx="1119910" cy="591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TW" altLang="en-US" sz="1400" b="1" spc="300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連 線</a:t>
                </a:r>
                <a:r>
                  <a:rPr lang="en-US" altLang="zh-TW" sz="1400" b="1" spc="300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1400" b="1" spc="300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1400" b="1" spc="300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處理</a:t>
                </a:r>
                <a:r>
                  <a:rPr lang="zh-TW" altLang="en-US" sz="1400" b="1" spc="300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費</a:t>
                </a:r>
                <a:endParaRPr lang="zh-TW" altLang="en-US" sz="1400" b="1" spc="300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305" name="群組 304"/>
            <p:cNvGrpSpPr/>
            <p:nvPr/>
          </p:nvGrpSpPr>
          <p:grpSpPr>
            <a:xfrm>
              <a:off x="3490171" y="4149080"/>
              <a:ext cx="1009821" cy="1009821"/>
              <a:chOff x="7416980" y="2499314"/>
              <a:chExt cx="1133919" cy="1133919"/>
            </a:xfrm>
          </p:grpSpPr>
          <p:sp>
            <p:nvSpPr>
              <p:cNvPr id="316" name="橢圓 315"/>
              <p:cNvSpPr/>
              <p:nvPr/>
            </p:nvSpPr>
            <p:spPr bwMode="auto">
              <a:xfrm>
                <a:off x="7416980" y="2499314"/>
                <a:ext cx="1133919" cy="113391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2000" b="1" spc="300" dirty="0">
                  <a:ln w="38100"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317" name="文字方塊 316"/>
              <p:cNvSpPr txBox="1"/>
              <p:nvPr/>
            </p:nvSpPr>
            <p:spPr>
              <a:xfrm>
                <a:off x="7446084" y="2786584"/>
                <a:ext cx="1055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TW" altLang="en-US" sz="14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自行名義券商</a:t>
                </a:r>
                <a:r>
                  <a:rPr lang="zh-TW" altLang="en-US" sz="14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設 定</a:t>
                </a:r>
                <a:endPara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306" name="向上箭號 305"/>
            <p:cNvSpPr/>
            <p:nvPr/>
          </p:nvSpPr>
          <p:spPr bwMode="auto">
            <a:xfrm rot="7529232">
              <a:off x="3123323" y="3385785"/>
              <a:ext cx="396918" cy="396918"/>
            </a:xfrm>
            <a:prstGeom prst="upArrow">
              <a:avLst/>
            </a:pr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7" name="向上箭號 306"/>
            <p:cNvSpPr/>
            <p:nvPr/>
          </p:nvSpPr>
          <p:spPr bwMode="auto">
            <a:xfrm rot="3791372">
              <a:off x="3128012" y="1913004"/>
              <a:ext cx="396918" cy="396918"/>
            </a:xfrm>
            <a:prstGeom prst="upArrow">
              <a:avLst/>
            </a:pr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8" name="向上箭號 227"/>
            <p:cNvSpPr/>
            <p:nvPr/>
          </p:nvSpPr>
          <p:spPr bwMode="auto">
            <a:xfrm rot="5400000">
              <a:off x="4457893" y="2037504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09" name="向上箭號 227"/>
            <p:cNvSpPr/>
            <p:nvPr/>
          </p:nvSpPr>
          <p:spPr bwMode="auto">
            <a:xfrm rot="5400000">
              <a:off x="5897783" y="2073798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0" name="向上箭號 227"/>
            <p:cNvSpPr/>
            <p:nvPr/>
          </p:nvSpPr>
          <p:spPr bwMode="auto">
            <a:xfrm rot="7856160">
              <a:off x="7325898" y="2265690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1" name="向上箭號 227"/>
            <p:cNvSpPr/>
            <p:nvPr/>
          </p:nvSpPr>
          <p:spPr bwMode="auto">
            <a:xfrm rot="5400000">
              <a:off x="4457893" y="3831139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2" name="向上箭號 227"/>
            <p:cNvSpPr/>
            <p:nvPr/>
          </p:nvSpPr>
          <p:spPr bwMode="auto">
            <a:xfrm rot="5400000">
              <a:off x="5897783" y="3867433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3" name="向上箭號 227"/>
            <p:cNvSpPr/>
            <p:nvPr/>
          </p:nvSpPr>
          <p:spPr bwMode="auto">
            <a:xfrm rot="3803845">
              <a:off x="7238136" y="3511697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4" name="向上箭號 227"/>
            <p:cNvSpPr/>
            <p:nvPr/>
          </p:nvSpPr>
          <p:spPr bwMode="auto">
            <a:xfrm rot="3803845">
              <a:off x="4514662" y="4277065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15" name="向上箭號 227"/>
            <p:cNvSpPr/>
            <p:nvPr/>
          </p:nvSpPr>
          <p:spPr bwMode="auto">
            <a:xfrm rot="10800000">
              <a:off x="3787701" y="3970502"/>
              <a:ext cx="396918" cy="312721"/>
            </a:xfrm>
            <a:custGeom>
              <a:avLst/>
              <a:gdLst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96918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96918"/>
                <a:gd name="connsiteX1" fmla="*/ 198459 w 396918"/>
                <a:gd name="connsiteY1" fmla="*/ 0 h 396918"/>
                <a:gd name="connsiteX2" fmla="*/ 396918 w 396918"/>
                <a:gd name="connsiteY2" fmla="*/ 198459 h 396918"/>
                <a:gd name="connsiteX3" fmla="*/ 297689 w 396918"/>
                <a:gd name="connsiteY3" fmla="*/ 198459 h 396918"/>
                <a:gd name="connsiteX4" fmla="*/ 297689 w 396918"/>
                <a:gd name="connsiteY4" fmla="*/ 396918 h 396918"/>
                <a:gd name="connsiteX5" fmla="*/ 99230 w 396918"/>
                <a:gd name="connsiteY5" fmla="*/ 310654 h 396918"/>
                <a:gd name="connsiteX6" fmla="*/ 99230 w 396918"/>
                <a:gd name="connsiteY6" fmla="*/ 198459 h 396918"/>
                <a:gd name="connsiteX7" fmla="*/ 0 w 396918"/>
                <a:gd name="connsiteY7" fmla="*/ 198459 h 396918"/>
                <a:gd name="connsiteX0" fmla="*/ 0 w 396918"/>
                <a:gd name="connsiteY0" fmla="*/ 198459 h 336533"/>
                <a:gd name="connsiteX1" fmla="*/ 198459 w 396918"/>
                <a:gd name="connsiteY1" fmla="*/ 0 h 336533"/>
                <a:gd name="connsiteX2" fmla="*/ 396918 w 396918"/>
                <a:gd name="connsiteY2" fmla="*/ 198459 h 336533"/>
                <a:gd name="connsiteX3" fmla="*/ 297689 w 396918"/>
                <a:gd name="connsiteY3" fmla="*/ 198459 h 336533"/>
                <a:gd name="connsiteX4" fmla="*/ 297689 w 396918"/>
                <a:gd name="connsiteY4" fmla="*/ 336533 h 336533"/>
                <a:gd name="connsiteX5" fmla="*/ 99230 w 396918"/>
                <a:gd name="connsiteY5" fmla="*/ 310654 h 336533"/>
                <a:gd name="connsiteX6" fmla="*/ 99230 w 396918"/>
                <a:gd name="connsiteY6" fmla="*/ 198459 h 336533"/>
                <a:gd name="connsiteX7" fmla="*/ 0 w 396918"/>
                <a:gd name="connsiteY7" fmla="*/ 198459 h 336533"/>
                <a:gd name="connsiteX0" fmla="*/ 0 w 396918"/>
                <a:gd name="connsiteY0" fmla="*/ 198459 h 312721"/>
                <a:gd name="connsiteX1" fmla="*/ 198459 w 396918"/>
                <a:gd name="connsiteY1" fmla="*/ 0 h 312721"/>
                <a:gd name="connsiteX2" fmla="*/ 396918 w 396918"/>
                <a:gd name="connsiteY2" fmla="*/ 198459 h 312721"/>
                <a:gd name="connsiteX3" fmla="*/ 297689 w 396918"/>
                <a:gd name="connsiteY3" fmla="*/ 198459 h 312721"/>
                <a:gd name="connsiteX4" fmla="*/ 292929 w 396918"/>
                <a:gd name="connsiteY4" fmla="*/ 312721 h 312721"/>
                <a:gd name="connsiteX5" fmla="*/ 99230 w 396918"/>
                <a:gd name="connsiteY5" fmla="*/ 310654 h 312721"/>
                <a:gd name="connsiteX6" fmla="*/ 99230 w 396918"/>
                <a:gd name="connsiteY6" fmla="*/ 198459 h 312721"/>
                <a:gd name="connsiteX7" fmla="*/ 0 w 396918"/>
                <a:gd name="connsiteY7" fmla="*/ 198459 h 31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918" h="312721">
                  <a:moveTo>
                    <a:pt x="0" y="198459"/>
                  </a:moveTo>
                  <a:lnTo>
                    <a:pt x="198459" y="0"/>
                  </a:lnTo>
                  <a:lnTo>
                    <a:pt x="396918" y="198459"/>
                  </a:lnTo>
                  <a:lnTo>
                    <a:pt x="297689" y="198459"/>
                  </a:lnTo>
                  <a:lnTo>
                    <a:pt x="292929" y="312721"/>
                  </a:lnTo>
                  <a:lnTo>
                    <a:pt x="99230" y="310654"/>
                  </a:lnTo>
                  <a:lnTo>
                    <a:pt x="99230" y="198459"/>
                  </a:lnTo>
                  <a:lnTo>
                    <a:pt x="0" y="198459"/>
                  </a:lnTo>
                  <a:close/>
                </a:path>
              </a:pathLst>
            </a:cu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2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39552" y="587856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475777" y="1357256"/>
            <a:ext cx="125626" cy="3871944"/>
            <a:chOff x="-261731" y="1406029"/>
            <a:chExt cx="125626" cy="3871944"/>
          </a:xfrm>
        </p:grpSpPr>
        <p:sp>
          <p:nvSpPr>
            <p:cNvPr id="171" name="矩形 170"/>
            <p:cNvSpPr/>
            <p:nvPr/>
          </p:nvSpPr>
          <p:spPr bwMode="auto">
            <a:xfrm>
              <a:off x="-198918" y="1406029"/>
              <a:ext cx="62813" cy="3870000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-261731" y="1407973"/>
              <a:ext cx="62813" cy="3870000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172614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411413" y="1359199"/>
            <a:ext cx="6064363" cy="3867711"/>
          </a:xfrm>
          <a:prstGeom prst="rect">
            <a:avLst/>
          </a:prstGeom>
          <a:solidFill>
            <a:srgbClr val="FF625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交易資訊設備系統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計費與關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332" y="1416510"/>
            <a:ext cx="204679" cy="2616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663064" y="1340769"/>
            <a:ext cx="1799702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63064" y="4455200"/>
            <a:ext cx="1800000" cy="774000"/>
          </a:xfrm>
          <a:prstGeom prst="rect">
            <a:avLst/>
          </a:prstGeom>
          <a:solidFill>
            <a:srgbClr val="FFD2D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68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傳檔作業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53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67761" y="1359200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EA625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72459" y="2907200"/>
            <a:ext cx="1790605" cy="774000"/>
          </a:xfrm>
          <a:prstGeom prst="rect">
            <a:avLst/>
          </a:prstGeom>
          <a:solidFill>
            <a:srgbClr val="F582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568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1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66714" y="3681200"/>
            <a:ext cx="1796350" cy="774000"/>
          </a:xfrm>
          <a:prstGeom prst="rect">
            <a:avLst/>
          </a:prstGeom>
          <a:solidFill>
            <a:srgbClr val="FAA8A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3568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2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66713" y="2133200"/>
            <a:ext cx="1796351" cy="774000"/>
          </a:xfrm>
          <a:prstGeom prst="rect">
            <a:avLst/>
          </a:prstGeom>
          <a:solidFill>
            <a:srgbClr val="F06E6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3568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3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矩形 113">
            <a:hlinkClick r:id="" action="ppaction://hlinkshowjump?jump=nextslide"/>
          </p:cNvPr>
          <p:cNvSpPr/>
          <p:nvPr/>
        </p:nvSpPr>
        <p:spPr bwMode="auto">
          <a:xfrm>
            <a:off x="2133828" y="3337492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39552" y="547434"/>
            <a:ext cx="8064895" cy="858595"/>
            <a:chOff x="539553" y="1626204"/>
            <a:chExt cx="8064895" cy="858595"/>
          </a:xfrm>
        </p:grpSpPr>
        <p:grpSp>
          <p:nvGrpSpPr>
            <p:cNvPr id="83" name="群組 82"/>
            <p:cNvGrpSpPr/>
            <p:nvPr/>
          </p:nvGrpSpPr>
          <p:grpSpPr>
            <a:xfrm>
              <a:off x="6774045" y="1628800"/>
              <a:ext cx="917779" cy="795017"/>
              <a:chOff x="6774045" y="1628800"/>
              <a:chExt cx="917779" cy="795017"/>
            </a:xfrm>
          </p:grpSpPr>
          <p:sp>
            <p:nvSpPr>
              <p:cNvPr id="142" name="矩形 141"/>
              <p:cNvSpPr/>
              <p:nvPr/>
            </p:nvSpPr>
            <p:spPr bwMode="auto">
              <a:xfrm>
                <a:off x="6774045" y="1628800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3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1" y="1768810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文字方塊 150"/>
              <p:cNvSpPr txBox="1"/>
              <p:nvPr/>
            </p:nvSpPr>
            <p:spPr>
              <a:xfrm>
                <a:off x="6774045" y="2132857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7689246" y="1628812"/>
              <a:ext cx="915202" cy="797576"/>
              <a:chOff x="7689246" y="1628812"/>
              <a:chExt cx="915202" cy="797576"/>
            </a:xfrm>
          </p:grpSpPr>
          <p:sp>
            <p:nvSpPr>
              <p:cNvPr id="138" name="圓角化單一角落矩形 137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0" name="Picture 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7008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文字方塊 140"/>
              <p:cNvSpPr txBox="1"/>
              <p:nvPr/>
            </p:nvSpPr>
            <p:spPr>
              <a:xfrm>
                <a:off x="7740351" y="2080984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4473550" y="1628812"/>
              <a:ext cx="927870" cy="797613"/>
              <a:chOff x="4473550" y="1628812"/>
              <a:chExt cx="927870" cy="79761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3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文字方塊 133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3563888" y="1626204"/>
              <a:ext cx="916975" cy="797613"/>
              <a:chOff x="3563888" y="548691"/>
              <a:chExt cx="916975" cy="797613"/>
            </a:xfrm>
          </p:grpSpPr>
          <p:sp>
            <p:nvSpPr>
              <p:cNvPr id="101" name="矩形 10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字方塊 104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9" name="直線接點 88"/>
            <p:cNvCxnSpPr/>
            <p:nvPr/>
          </p:nvCxnSpPr>
          <p:spPr bwMode="auto">
            <a:xfrm>
              <a:off x="539553" y="2420888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1" name="群組 90"/>
            <p:cNvGrpSpPr/>
            <p:nvPr/>
          </p:nvGrpSpPr>
          <p:grpSpPr>
            <a:xfrm>
              <a:off x="5381256" y="1628812"/>
              <a:ext cx="1392789" cy="855987"/>
              <a:chOff x="5381256" y="1628812"/>
              <a:chExt cx="1392789" cy="855987"/>
            </a:xfrm>
          </p:grpSpPr>
          <p:sp>
            <p:nvSpPr>
              <p:cNvPr id="93" name="圓角化單一角落矩形 92"/>
              <p:cNvSpPr/>
              <p:nvPr/>
            </p:nvSpPr>
            <p:spPr bwMode="auto">
              <a:xfrm flipH="1">
                <a:off x="5381256" y="1628812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4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677107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文字方塊 96"/>
              <p:cNvSpPr txBox="1"/>
              <p:nvPr/>
            </p:nvSpPr>
            <p:spPr>
              <a:xfrm>
                <a:off x="5701499" y="2079763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653669" y="2910546"/>
            <a:ext cx="1809394" cy="362341"/>
            <a:chOff x="2956870" y="3509584"/>
            <a:chExt cx="1809394" cy="362341"/>
          </a:xfrm>
        </p:grpSpPr>
        <p:sp>
          <p:nvSpPr>
            <p:cNvPr id="177" name="矩形 176"/>
            <p:cNvSpPr/>
            <p:nvPr/>
          </p:nvSpPr>
          <p:spPr bwMode="auto">
            <a:xfrm>
              <a:off x="2956870" y="3509584"/>
              <a:ext cx="1809394" cy="362341"/>
            </a:xfrm>
            <a:prstGeom prst="rect">
              <a:avLst/>
            </a:prstGeom>
            <a:solidFill>
              <a:srgbClr val="F5828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971470" y="35316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39552" y="1359200"/>
            <a:ext cx="125626" cy="3870000"/>
            <a:chOff x="-450170" y="1406029"/>
            <a:chExt cx="125626" cy="3881076"/>
          </a:xfrm>
        </p:grpSpPr>
        <p:sp>
          <p:nvSpPr>
            <p:cNvPr id="174" name="矩形 173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63064" y="4653137"/>
            <a:ext cx="1809397" cy="358842"/>
            <a:chOff x="2875213" y="4510318"/>
            <a:chExt cx="1809397" cy="358842"/>
          </a:xfrm>
        </p:grpSpPr>
        <p:sp>
          <p:nvSpPr>
            <p:cNvPr id="166" name="矩形 165"/>
            <p:cNvSpPr/>
            <p:nvPr/>
          </p:nvSpPr>
          <p:spPr bwMode="auto">
            <a:xfrm>
              <a:off x="2875213" y="4510318"/>
              <a:ext cx="1809397" cy="358842"/>
            </a:xfrm>
            <a:prstGeom prst="rect">
              <a:avLst/>
            </a:prstGeom>
            <a:solidFill>
              <a:srgbClr val="FAA8A8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916015" y="4561383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sp>
        <p:nvSpPr>
          <p:cNvPr id="87" name="矩形 86"/>
          <p:cNvSpPr/>
          <p:nvPr/>
        </p:nvSpPr>
        <p:spPr bwMode="auto">
          <a:xfrm>
            <a:off x="663064" y="3263915"/>
            <a:ext cx="1790604" cy="13892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1027" y="3355696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56683" y="3649096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直接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行傳連線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56683" y="3956873"/>
            <a:ext cx="1789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   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1629" y="4273351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回復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11560" y="4999012"/>
            <a:ext cx="1860901" cy="321941"/>
            <a:chOff x="611560" y="4999012"/>
            <a:chExt cx="1860901" cy="321941"/>
          </a:xfrm>
        </p:grpSpPr>
        <p:sp>
          <p:nvSpPr>
            <p:cNvPr id="169" name="矩形 168"/>
            <p:cNvSpPr/>
            <p:nvPr/>
          </p:nvSpPr>
          <p:spPr bwMode="auto">
            <a:xfrm>
              <a:off x="663067" y="4999012"/>
              <a:ext cx="1809394" cy="227898"/>
            </a:xfrm>
            <a:prstGeom prst="rect">
              <a:avLst/>
            </a:prstGeom>
            <a:solidFill>
              <a:srgbClr val="FFD2D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65230" y="5013176"/>
              <a:ext cx="1761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傳檔作業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1560" y="5227255"/>
              <a:ext cx="1860901" cy="9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3491880" y="1887215"/>
            <a:ext cx="96965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ko-KR"/>
            </a:defPPr>
            <a:lvl1pPr>
              <a:defRPr sz="1200" b="1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檔案已轉入！</a:t>
            </a:r>
            <a:endParaRPr lang="en-US" altLang="zh-TW" dirty="0"/>
          </a:p>
          <a:p>
            <a:r>
              <a:rPr lang="zh-TW" altLang="en-US" dirty="0"/>
              <a:t>可進行計費！</a:t>
            </a:r>
          </a:p>
        </p:txBody>
      </p:sp>
      <p:grpSp>
        <p:nvGrpSpPr>
          <p:cNvPr id="115" name="群組 114"/>
          <p:cNvGrpSpPr/>
          <p:nvPr/>
        </p:nvGrpSpPr>
        <p:grpSpPr>
          <a:xfrm>
            <a:off x="2555776" y="2344562"/>
            <a:ext cx="1080121" cy="1084442"/>
            <a:chOff x="2827052" y="2719588"/>
            <a:chExt cx="799631" cy="802829"/>
          </a:xfrm>
        </p:grpSpPr>
        <p:grpSp>
          <p:nvGrpSpPr>
            <p:cNvPr id="116" name="群組 115"/>
            <p:cNvGrpSpPr/>
            <p:nvPr/>
          </p:nvGrpSpPr>
          <p:grpSpPr>
            <a:xfrm>
              <a:off x="2859905" y="2719588"/>
              <a:ext cx="766778" cy="551338"/>
              <a:chOff x="6952166" y="836712"/>
              <a:chExt cx="998437" cy="720080"/>
            </a:xfrm>
          </p:grpSpPr>
          <p:sp>
            <p:nvSpPr>
              <p:cNvPr id="119" name="橢圓 118"/>
              <p:cNvSpPr/>
              <p:nvPr/>
            </p:nvSpPr>
            <p:spPr bwMode="auto">
              <a:xfrm>
                <a:off x="6952166" y="836712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20" name="橢圓 119"/>
              <p:cNvSpPr/>
              <p:nvPr/>
            </p:nvSpPr>
            <p:spPr bwMode="auto">
              <a:xfrm>
                <a:off x="7092280" y="980728"/>
                <a:ext cx="432048" cy="432048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21" name="橢圓 120"/>
              <p:cNvSpPr/>
              <p:nvPr/>
            </p:nvSpPr>
            <p:spPr bwMode="auto">
              <a:xfrm flipV="1">
                <a:off x="7236587" y="1125035"/>
                <a:ext cx="143434" cy="143434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 rot="6497554" flipH="1">
                <a:off x="7557559" y="984518"/>
                <a:ext cx="55210" cy="61200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23" name="流程圖: 資料 122"/>
              <p:cNvSpPr/>
              <p:nvPr/>
            </p:nvSpPr>
            <p:spPr bwMode="auto">
              <a:xfrm rot="1052868">
                <a:off x="7746127" y="1269893"/>
                <a:ext cx="204476" cy="69865"/>
              </a:xfrm>
              <a:prstGeom prst="flowChartInputOutpu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24" name="流程圖: 資料 123"/>
              <p:cNvSpPr/>
              <p:nvPr/>
            </p:nvSpPr>
            <p:spPr bwMode="auto">
              <a:xfrm rot="1067320" flipV="1">
                <a:off x="7685510" y="1396866"/>
                <a:ext cx="195855" cy="84023"/>
              </a:xfrm>
              <a:prstGeom prst="flowChartInputOutpu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34" charset="-127"/>
                  <a:ea typeface="標楷體" pitchFamily="65" charset="-120"/>
                </a:endParaRPr>
              </a:p>
            </p:txBody>
          </p:sp>
        </p:grpSp>
        <p:sp>
          <p:nvSpPr>
            <p:cNvPr id="117" name="文字方塊 116"/>
            <p:cNvSpPr txBox="1"/>
            <p:nvPr/>
          </p:nvSpPr>
          <p:spPr>
            <a:xfrm>
              <a:off x="2827052" y="3294565"/>
              <a:ext cx="780558" cy="2278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ko-KR"/>
              </a:defPPr>
              <a:lvl1pPr>
                <a:defRPr sz="1200" b="1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sz="1400" dirty="0"/>
                <a:t>開始計費</a:t>
              </a:r>
            </a:p>
          </p:txBody>
        </p:sp>
      </p:grpSp>
      <p:sp>
        <p:nvSpPr>
          <p:cNvPr id="127" name="文字方塊 126"/>
          <p:cNvSpPr txBox="1"/>
          <p:nvPr/>
        </p:nvSpPr>
        <p:spPr>
          <a:xfrm>
            <a:off x="3431723" y="3356992"/>
            <a:ext cx="164433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TW" altLang="en-US" sz="1200" b="1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自行</a:t>
            </a:r>
            <a:r>
              <a:rPr lang="zh-TW" altLang="en-US" sz="1200" b="1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名義</a:t>
            </a:r>
            <a:r>
              <a:rPr lang="zh-TW" altLang="en-US" sz="1200" b="1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券商未設定無法計費！</a:t>
            </a:r>
            <a:r>
              <a:rPr lang="en-US" altLang="zh-TW" sz="1200" b="1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200" b="1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200" b="1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請前往設定</a:t>
            </a:r>
            <a:r>
              <a:rPr lang="zh-TW" altLang="en-US" sz="1200" b="1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！</a:t>
            </a:r>
          </a:p>
        </p:txBody>
      </p:sp>
      <p:grpSp>
        <p:nvGrpSpPr>
          <p:cNvPr id="160" name="群組 159"/>
          <p:cNvGrpSpPr/>
          <p:nvPr/>
        </p:nvGrpSpPr>
        <p:grpSpPr>
          <a:xfrm>
            <a:off x="4854674" y="3499299"/>
            <a:ext cx="1013470" cy="1009821"/>
            <a:chOff x="4996855" y="3429000"/>
            <a:chExt cx="1138016" cy="1133919"/>
          </a:xfrm>
        </p:grpSpPr>
        <p:sp>
          <p:nvSpPr>
            <p:cNvPr id="161" name="橢圓 160"/>
            <p:cNvSpPr/>
            <p:nvPr/>
          </p:nvSpPr>
          <p:spPr bwMode="auto">
            <a:xfrm>
              <a:off x="4996855" y="3429000"/>
              <a:ext cx="1133919" cy="1133919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5026322" y="3838917"/>
              <a:ext cx="1108549" cy="40011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>
                <a:defRPr sz="2000" b="1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TW" altLang="en-US" sz="1400" dirty="0"/>
                <a:t>資訊費</a:t>
              </a: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6298483" y="3499299"/>
            <a:ext cx="1009821" cy="1009821"/>
            <a:chOff x="6228184" y="3428999"/>
            <a:chExt cx="1133919" cy="1133919"/>
          </a:xfrm>
        </p:grpSpPr>
        <p:sp>
          <p:nvSpPr>
            <p:cNvPr id="165" name="橢圓 164"/>
            <p:cNvSpPr/>
            <p:nvPr/>
          </p:nvSpPr>
          <p:spPr bwMode="auto">
            <a:xfrm>
              <a:off x="6228184" y="3428999"/>
              <a:ext cx="1133919" cy="1133919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6281984" y="3673026"/>
              <a:ext cx="1080119" cy="70788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>
                <a:defRPr sz="2000" b="1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TW" altLang="en-US" sz="1400" spc="0" dirty="0"/>
                <a:t>收費調整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298483" y="1700808"/>
            <a:ext cx="1009821" cy="1009821"/>
            <a:chOff x="6372200" y="1758690"/>
            <a:chExt cx="1133919" cy="1133919"/>
          </a:xfrm>
        </p:grpSpPr>
        <p:sp>
          <p:nvSpPr>
            <p:cNvPr id="184" name="橢圓 183"/>
            <p:cNvSpPr/>
            <p:nvPr/>
          </p:nvSpPr>
          <p:spPr bwMode="auto">
            <a:xfrm>
              <a:off x="6372200" y="1758690"/>
              <a:ext cx="1133919" cy="11339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2000" b="1" spc="300" dirty="0">
                <a:ln w="381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6444208" y="2180293"/>
              <a:ext cx="1008113" cy="34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收費調整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234587" y="2563195"/>
            <a:ext cx="1009821" cy="1009821"/>
            <a:chOff x="7416980" y="2499314"/>
            <a:chExt cx="1133919" cy="1133919"/>
          </a:xfrm>
        </p:grpSpPr>
        <p:sp>
          <p:nvSpPr>
            <p:cNvPr id="185" name="橢圓 184"/>
            <p:cNvSpPr/>
            <p:nvPr/>
          </p:nvSpPr>
          <p:spPr bwMode="auto">
            <a:xfrm>
              <a:off x="7416980" y="2499314"/>
              <a:ext cx="1133919" cy="11339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2000" b="1" spc="300" dirty="0">
                <a:ln w="381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7452320" y="2921171"/>
              <a:ext cx="1086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400" b="1" spc="300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關 帳</a:t>
              </a:r>
              <a:endParaRPr lang="zh-TW" altLang="en-US" sz="1400" b="1" spc="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25" name="橢圓 124"/>
          <p:cNvSpPr/>
          <p:nvPr/>
        </p:nvSpPr>
        <p:spPr bwMode="auto">
          <a:xfrm>
            <a:off x="4864699" y="1702105"/>
            <a:ext cx="1003445" cy="10034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2000" b="1" spc="300" dirty="0">
              <a:ln w="3810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3" name="文字方塊 212"/>
          <p:cNvSpPr txBox="1"/>
          <p:nvPr/>
        </p:nvSpPr>
        <p:spPr>
          <a:xfrm>
            <a:off x="4877096" y="1932254"/>
            <a:ext cx="991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400" b="1" spc="3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連 線</a:t>
            </a:r>
            <a:r>
              <a:rPr lang="en-US" altLang="zh-TW" sz="1400" b="1" spc="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1400" b="1" spc="3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spc="3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14" name="群組 213"/>
          <p:cNvGrpSpPr/>
          <p:nvPr/>
        </p:nvGrpSpPr>
        <p:grpSpPr>
          <a:xfrm>
            <a:off x="3490171" y="4149080"/>
            <a:ext cx="1009821" cy="1009821"/>
            <a:chOff x="7416980" y="2499314"/>
            <a:chExt cx="1133919" cy="1133919"/>
          </a:xfrm>
        </p:grpSpPr>
        <p:sp>
          <p:nvSpPr>
            <p:cNvPr id="215" name="橢圓 214"/>
            <p:cNvSpPr/>
            <p:nvPr/>
          </p:nvSpPr>
          <p:spPr bwMode="auto">
            <a:xfrm>
              <a:off x="7416980" y="2499314"/>
              <a:ext cx="1133919" cy="11339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2000" b="1" spc="300" dirty="0">
                <a:ln w="381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7446084" y="2786584"/>
              <a:ext cx="1055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自行名義券商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設 定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21" name="向上箭號 220"/>
          <p:cNvSpPr/>
          <p:nvPr/>
        </p:nvSpPr>
        <p:spPr bwMode="auto">
          <a:xfrm rot="7529232">
            <a:off x="3123323" y="3385785"/>
            <a:ext cx="396918" cy="396918"/>
          </a:xfrm>
          <a:prstGeom prst="up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6" name="向上箭號 225"/>
          <p:cNvSpPr/>
          <p:nvPr/>
        </p:nvSpPr>
        <p:spPr bwMode="auto">
          <a:xfrm rot="3791372">
            <a:off x="3128012" y="1913004"/>
            <a:ext cx="396918" cy="396918"/>
          </a:xfrm>
          <a:prstGeom prst="up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8" name="向上箭號 227"/>
          <p:cNvSpPr/>
          <p:nvPr/>
        </p:nvSpPr>
        <p:spPr bwMode="auto">
          <a:xfrm rot="5400000">
            <a:off x="4457893" y="2037504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9" name="向上箭號 227"/>
          <p:cNvSpPr/>
          <p:nvPr/>
        </p:nvSpPr>
        <p:spPr bwMode="auto">
          <a:xfrm rot="5400000">
            <a:off x="5897783" y="2073798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0" name="向上箭號 227"/>
          <p:cNvSpPr/>
          <p:nvPr/>
        </p:nvSpPr>
        <p:spPr bwMode="auto">
          <a:xfrm rot="7856160">
            <a:off x="7325898" y="2265690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1" name="向上箭號 227"/>
          <p:cNvSpPr/>
          <p:nvPr/>
        </p:nvSpPr>
        <p:spPr bwMode="auto">
          <a:xfrm rot="5400000">
            <a:off x="4457893" y="3831139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2" name="向上箭號 227"/>
          <p:cNvSpPr/>
          <p:nvPr/>
        </p:nvSpPr>
        <p:spPr bwMode="auto">
          <a:xfrm rot="5400000">
            <a:off x="5897783" y="3867433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3" name="向上箭號 227"/>
          <p:cNvSpPr/>
          <p:nvPr/>
        </p:nvSpPr>
        <p:spPr bwMode="auto">
          <a:xfrm rot="3803845">
            <a:off x="7238136" y="3511697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4" name="向上箭號 227"/>
          <p:cNvSpPr/>
          <p:nvPr/>
        </p:nvSpPr>
        <p:spPr bwMode="auto">
          <a:xfrm rot="3803845">
            <a:off x="4514662" y="4277065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6" name="向上箭號 227"/>
          <p:cNvSpPr/>
          <p:nvPr/>
        </p:nvSpPr>
        <p:spPr bwMode="auto">
          <a:xfrm rot="10800000">
            <a:off x="3787701" y="3970502"/>
            <a:ext cx="396918" cy="312721"/>
          </a:xfrm>
          <a:custGeom>
            <a:avLst/>
            <a:gdLst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96918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96918"/>
              <a:gd name="connsiteX1" fmla="*/ 198459 w 396918"/>
              <a:gd name="connsiteY1" fmla="*/ 0 h 396918"/>
              <a:gd name="connsiteX2" fmla="*/ 396918 w 396918"/>
              <a:gd name="connsiteY2" fmla="*/ 198459 h 396918"/>
              <a:gd name="connsiteX3" fmla="*/ 297689 w 396918"/>
              <a:gd name="connsiteY3" fmla="*/ 198459 h 396918"/>
              <a:gd name="connsiteX4" fmla="*/ 297689 w 396918"/>
              <a:gd name="connsiteY4" fmla="*/ 396918 h 396918"/>
              <a:gd name="connsiteX5" fmla="*/ 99230 w 396918"/>
              <a:gd name="connsiteY5" fmla="*/ 310654 h 396918"/>
              <a:gd name="connsiteX6" fmla="*/ 99230 w 396918"/>
              <a:gd name="connsiteY6" fmla="*/ 198459 h 396918"/>
              <a:gd name="connsiteX7" fmla="*/ 0 w 396918"/>
              <a:gd name="connsiteY7" fmla="*/ 198459 h 396918"/>
              <a:gd name="connsiteX0" fmla="*/ 0 w 396918"/>
              <a:gd name="connsiteY0" fmla="*/ 198459 h 336533"/>
              <a:gd name="connsiteX1" fmla="*/ 198459 w 396918"/>
              <a:gd name="connsiteY1" fmla="*/ 0 h 336533"/>
              <a:gd name="connsiteX2" fmla="*/ 396918 w 396918"/>
              <a:gd name="connsiteY2" fmla="*/ 198459 h 336533"/>
              <a:gd name="connsiteX3" fmla="*/ 297689 w 396918"/>
              <a:gd name="connsiteY3" fmla="*/ 198459 h 336533"/>
              <a:gd name="connsiteX4" fmla="*/ 297689 w 396918"/>
              <a:gd name="connsiteY4" fmla="*/ 336533 h 336533"/>
              <a:gd name="connsiteX5" fmla="*/ 99230 w 396918"/>
              <a:gd name="connsiteY5" fmla="*/ 310654 h 336533"/>
              <a:gd name="connsiteX6" fmla="*/ 99230 w 396918"/>
              <a:gd name="connsiteY6" fmla="*/ 198459 h 336533"/>
              <a:gd name="connsiteX7" fmla="*/ 0 w 396918"/>
              <a:gd name="connsiteY7" fmla="*/ 198459 h 336533"/>
              <a:gd name="connsiteX0" fmla="*/ 0 w 396918"/>
              <a:gd name="connsiteY0" fmla="*/ 198459 h 312721"/>
              <a:gd name="connsiteX1" fmla="*/ 198459 w 396918"/>
              <a:gd name="connsiteY1" fmla="*/ 0 h 312721"/>
              <a:gd name="connsiteX2" fmla="*/ 396918 w 396918"/>
              <a:gd name="connsiteY2" fmla="*/ 198459 h 312721"/>
              <a:gd name="connsiteX3" fmla="*/ 297689 w 396918"/>
              <a:gd name="connsiteY3" fmla="*/ 198459 h 312721"/>
              <a:gd name="connsiteX4" fmla="*/ 292929 w 396918"/>
              <a:gd name="connsiteY4" fmla="*/ 312721 h 312721"/>
              <a:gd name="connsiteX5" fmla="*/ 99230 w 396918"/>
              <a:gd name="connsiteY5" fmla="*/ 310654 h 312721"/>
              <a:gd name="connsiteX6" fmla="*/ 99230 w 396918"/>
              <a:gd name="connsiteY6" fmla="*/ 198459 h 312721"/>
              <a:gd name="connsiteX7" fmla="*/ 0 w 396918"/>
              <a:gd name="connsiteY7" fmla="*/ 198459 h 31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918" h="312721">
                <a:moveTo>
                  <a:pt x="0" y="198459"/>
                </a:moveTo>
                <a:lnTo>
                  <a:pt x="198459" y="0"/>
                </a:lnTo>
                <a:lnTo>
                  <a:pt x="396918" y="198459"/>
                </a:lnTo>
                <a:lnTo>
                  <a:pt x="297689" y="198459"/>
                </a:lnTo>
                <a:lnTo>
                  <a:pt x="292929" y="312721"/>
                </a:lnTo>
                <a:lnTo>
                  <a:pt x="99230" y="310654"/>
                </a:lnTo>
                <a:lnTo>
                  <a:pt x="99230" y="198459"/>
                </a:lnTo>
                <a:lnTo>
                  <a:pt x="0" y="198459"/>
                </a:lnTo>
                <a:close/>
              </a:path>
            </a:pathLst>
          </a:cu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8" name="Picture 7" descr="C:\Users\interinfo\Desktop\icon_0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矩形 130">
            <a:hlinkClick r:id="" action="ppaction://hlinkshowjump?jump=nextslide"/>
          </p:cNvPr>
          <p:cNvSpPr/>
          <p:nvPr/>
        </p:nvSpPr>
        <p:spPr bwMode="auto">
          <a:xfrm>
            <a:off x="4854675" y="1678197"/>
            <a:ext cx="1013470" cy="1038732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0" name="矩形 129">
            <a:hlinkClick r:id="" action="ppaction://hlinkshowjump?jump=nextslide"/>
          </p:cNvPr>
          <p:cNvSpPr/>
          <p:nvPr/>
        </p:nvSpPr>
        <p:spPr bwMode="auto">
          <a:xfrm>
            <a:off x="1557764" y="3308816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1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62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7311E-6 L 0.36789 -0.1485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74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62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25" grpId="0" animBg="1"/>
      <p:bldP spid="2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39552" y="587856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475777" y="1357256"/>
            <a:ext cx="125626" cy="3871944"/>
            <a:chOff x="-261731" y="1406029"/>
            <a:chExt cx="125626" cy="3871944"/>
          </a:xfrm>
        </p:grpSpPr>
        <p:sp>
          <p:nvSpPr>
            <p:cNvPr id="171" name="矩形 170"/>
            <p:cNvSpPr/>
            <p:nvPr/>
          </p:nvSpPr>
          <p:spPr bwMode="auto">
            <a:xfrm>
              <a:off x="-198918" y="1406029"/>
              <a:ext cx="62813" cy="3870000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-261731" y="1407973"/>
              <a:ext cx="62813" cy="3870000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411413" y="1359199"/>
            <a:ext cx="6064363" cy="3870001"/>
          </a:xfrm>
          <a:prstGeom prst="rect">
            <a:avLst/>
          </a:prstGeom>
          <a:solidFill>
            <a:srgbClr val="FF625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4129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使用交易資訊設備系統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計費與關帳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連線處理費 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332" y="1416510"/>
            <a:ext cx="204679" cy="2616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663064" y="1340769"/>
            <a:ext cx="1799702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63064" y="4455200"/>
            <a:ext cx="1800000" cy="774000"/>
          </a:xfrm>
          <a:prstGeom prst="rect">
            <a:avLst/>
          </a:prstGeom>
          <a:solidFill>
            <a:srgbClr val="FFD2D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68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傳檔作業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53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67761" y="1359200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EA625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72459" y="2907200"/>
            <a:ext cx="1790605" cy="774000"/>
          </a:xfrm>
          <a:prstGeom prst="rect">
            <a:avLst/>
          </a:prstGeom>
          <a:solidFill>
            <a:srgbClr val="F582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568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1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66714" y="3681200"/>
            <a:ext cx="1796350" cy="774000"/>
          </a:xfrm>
          <a:prstGeom prst="rect">
            <a:avLst/>
          </a:prstGeom>
          <a:solidFill>
            <a:srgbClr val="FAA8A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3568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2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66713" y="2133200"/>
            <a:ext cx="1796351" cy="774000"/>
          </a:xfrm>
          <a:prstGeom prst="rect">
            <a:avLst/>
          </a:prstGeom>
          <a:solidFill>
            <a:srgbClr val="F06E6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3568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3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矩形 113">
            <a:hlinkClick r:id="" action="ppaction://hlinkshowjump?jump=nextslide"/>
          </p:cNvPr>
          <p:cNvSpPr/>
          <p:nvPr/>
        </p:nvSpPr>
        <p:spPr bwMode="auto">
          <a:xfrm>
            <a:off x="765676" y="3284984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39552" y="547434"/>
            <a:ext cx="8064895" cy="858595"/>
            <a:chOff x="539553" y="1626204"/>
            <a:chExt cx="8064895" cy="858595"/>
          </a:xfrm>
        </p:grpSpPr>
        <p:grpSp>
          <p:nvGrpSpPr>
            <p:cNvPr id="83" name="群組 82"/>
            <p:cNvGrpSpPr/>
            <p:nvPr/>
          </p:nvGrpSpPr>
          <p:grpSpPr>
            <a:xfrm>
              <a:off x="6774045" y="1628800"/>
              <a:ext cx="917779" cy="795017"/>
              <a:chOff x="6774045" y="1628800"/>
              <a:chExt cx="917779" cy="795017"/>
            </a:xfrm>
          </p:grpSpPr>
          <p:sp>
            <p:nvSpPr>
              <p:cNvPr id="142" name="矩形 141"/>
              <p:cNvSpPr/>
              <p:nvPr/>
            </p:nvSpPr>
            <p:spPr bwMode="auto">
              <a:xfrm>
                <a:off x="6774045" y="1628800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3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1" y="1768810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文字方塊 150"/>
              <p:cNvSpPr txBox="1"/>
              <p:nvPr/>
            </p:nvSpPr>
            <p:spPr>
              <a:xfrm>
                <a:off x="6774045" y="2132857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7689246" y="1628812"/>
              <a:ext cx="915202" cy="797576"/>
              <a:chOff x="7689246" y="1628812"/>
              <a:chExt cx="915202" cy="797576"/>
            </a:xfrm>
          </p:grpSpPr>
          <p:sp>
            <p:nvSpPr>
              <p:cNvPr id="138" name="圓角化單一角落矩形 137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0" name="Picture 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7008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文字方塊 140"/>
              <p:cNvSpPr txBox="1"/>
              <p:nvPr/>
            </p:nvSpPr>
            <p:spPr>
              <a:xfrm>
                <a:off x="7740351" y="2080984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4473550" y="1628812"/>
              <a:ext cx="927870" cy="797613"/>
              <a:chOff x="4473550" y="1628812"/>
              <a:chExt cx="927870" cy="79761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3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文字方塊 133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3563888" y="1626204"/>
              <a:ext cx="916975" cy="797613"/>
              <a:chOff x="3563888" y="548691"/>
              <a:chExt cx="916975" cy="797613"/>
            </a:xfrm>
          </p:grpSpPr>
          <p:sp>
            <p:nvSpPr>
              <p:cNvPr id="101" name="矩形 10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字方塊 104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9" name="直線接點 88"/>
            <p:cNvCxnSpPr/>
            <p:nvPr/>
          </p:nvCxnSpPr>
          <p:spPr bwMode="auto">
            <a:xfrm>
              <a:off x="539553" y="2420888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1" name="群組 90"/>
            <p:cNvGrpSpPr/>
            <p:nvPr/>
          </p:nvGrpSpPr>
          <p:grpSpPr>
            <a:xfrm>
              <a:off x="5381256" y="1628812"/>
              <a:ext cx="1392789" cy="855987"/>
              <a:chOff x="5381256" y="1628812"/>
              <a:chExt cx="1392789" cy="855987"/>
            </a:xfrm>
          </p:grpSpPr>
          <p:sp>
            <p:nvSpPr>
              <p:cNvPr id="93" name="圓角化單一角落矩形 92"/>
              <p:cNvSpPr/>
              <p:nvPr/>
            </p:nvSpPr>
            <p:spPr bwMode="auto">
              <a:xfrm flipH="1">
                <a:off x="5381256" y="1628812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4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677107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文字方塊 96"/>
              <p:cNvSpPr txBox="1"/>
              <p:nvPr/>
            </p:nvSpPr>
            <p:spPr>
              <a:xfrm>
                <a:off x="5701499" y="2079763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653669" y="2910546"/>
            <a:ext cx="1809394" cy="362341"/>
            <a:chOff x="2956870" y="3509584"/>
            <a:chExt cx="1809394" cy="362341"/>
          </a:xfrm>
        </p:grpSpPr>
        <p:sp>
          <p:nvSpPr>
            <p:cNvPr id="177" name="矩形 176"/>
            <p:cNvSpPr/>
            <p:nvPr/>
          </p:nvSpPr>
          <p:spPr bwMode="auto">
            <a:xfrm>
              <a:off x="2956870" y="3509584"/>
              <a:ext cx="1809394" cy="362341"/>
            </a:xfrm>
            <a:prstGeom prst="rect">
              <a:avLst/>
            </a:prstGeom>
            <a:solidFill>
              <a:srgbClr val="F5828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971470" y="35316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39552" y="1359200"/>
            <a:ext cx="125626" cy="3870000"/>
            <a:chOff x="-450170" y="1406029"/>
            <a:chExt cx="125626" cy="3881076"/>
          </a:xfrm>
        </p:grpSpPr>
        <p:sp>
          <p:nvSpPr>
            <p:cNvPr id="174" name="矩形 173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63064" y="4653137"/>
            <a:ext cx="1809397" cy="358842"/>
            <a:chOff x="2875213" y="4510318"/>
            <a:chExt cx="1809397" cy="358842"/>
          </a:xfrm>
        </p:grpSpPr>
        <p:sp>
          <p:nvSpPr>
            <p:cNvPr id="166" name="矩形 165"/>
            <p:cNvSpPr/>
            <p:nvPr/>
          </p:nvSpPr>
          <p:spPr bwMode="auto">
            <a:xfrm>
              <a:off x="2875213" y="4510318"/>
              <a:ext cx="1809397" cy="358842"/>
            </a:xfrm>
            <a:prstGeom prst="rect">
              <a:avLst/>
            </a:prstGeom>
            <a:solidFill>
              <a:srgbClr val="FAA8A8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916015" y="4561383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sp>
        <p:nvSpPr>
          <p:cNvPr id="87" name="矩形 86"/>
          <p:cNvSpPr/>
          <p:nvPr/>
        </p:nvSpPr>
        <p:spPr bwMode="auto">
          <a:xfrm>
            <a:off x="663064" y="3263915"/>
            <a:ext cx="1790604" cy="13892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1027" y="3355696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zh-TW" altLang="en-US" sz="1400" b="1" dirty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1400" b="1" dirty="0" smtClean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rgbClr val="EA625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56683" y="3649096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直接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行傳連線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56683" y="3956873"/>
            <a:ext cx="1789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   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1629" y="4273351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回復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11560" y="4999012"/>
            <a:ext cx="1860901" cy="321941"/>
            <a:chOff x="611560" y="4999012"/>
            <a:chExt cx="1860901" cy="321941"/>
          </a:xfrm>
        </p:grpSpPr>
        <p:sp>
          <p:nvSpPr>
            <p:cNvPr id="169" name="矩形 168"/>
            <p:cNvSpPr/>
            <p:nvPr/>
          </p:nvSpPr>
          <p:spPr bwMode="auto">
            <a:xfrm>
              <a:off x="663067" y="4999012"/>
              <a:ext cx="1809394" cy="227898"/>
            </a:xfrm>
            <a:prstGeom prst="rect">
              <a:avLst/>
            </a:prstGeom>
            <a:solidFill>
              <a:srgbClr val="FFD2D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65230" y="5013176"/>
              <a:ext cx="1761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傳檔作業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1560" y="5227255"/>
              <a:ext cx="1860901" cy="9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30" name="矩形 129">
            <a:hlinkClick r:id="" action="ppaction://hlinkshowjump?jump=nextslide"/>
          </p:cNvPr>
          <p:cNvSpPr/>
          <p:nvPr/>
        </p:nvSpPr>
        <p:spPr bwMode="auto">
          <a:xfrm>
            <a:off x="755576" y="3308816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圓角矩形 73"/>
          <p:cNvSpPr/>
          <p:nvPr/>
        </p:nvSpPr>
        <p:spPr bwMode="auto">
          <a:xfrm>
            <a:off x="2555776" y="1786803"/>
            <a:ext cx="5855716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627784" y="1988840"/>
            <a:ext cx="1399598" cy="2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年月：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104/11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97660"/>
              </p:ext>
            </p:extLst>
          </p:nvPr>
        </p:nvGraphicFramePr>
        <p:xfrm>
          <a:off x="2699792" y="2278360"/>
          <a:ext cx="5601823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40"/>
                <a:gridCol w="344395"/>
                <a:gridCol w="344395"/>
                <a:gridCol w="469524"/>
                <a:gridCol w="494779"/>
                <a:gridCol w="344395"/>
                <a:gridCol w="352838"/>
                <a:gridCol w="473706"/>
                <a:gridCol w="482152"/>
                <a:gridCol w="275515"/>
                <a:gridCol w="482152"/>
                <a:gridCol w="482152"/>
                <a:gridCol w="540680"/>
              </a:tblGrid>
              <a:tr h="11855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PVC</a:t>
                      </a: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FIX</a:t>
                      </a: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權證流動量提供者應收金額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直接行傳連線費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總</a:t>
                      </a: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</a:t>
                      </a: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8552"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違規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固定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加收費用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違規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固定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加收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spc="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1030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1040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5850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39552" y="587856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475777" y="1357256"/>
            <a:ext cx="125626" cy="3871944"/>
            <a:chOff x="-261731" y="1406029"/>
            <a:chExt cx="125626" cy="3871944"/>
          </a:xfrm>
        </p:grpSpPr>
        <p:sp>
          <p:nvSpPr>
            <p:cNvPr id="171" name="矩形 170"/>
            <p:cNvSpPr/>
            <p:nvPr/>
          </p:nvSpPr>
          <p:spPr bwMode="auto">
            <a:xfrm>
              <a:off x="-198918" y="1406029"/>
              <a:ext cx="62813" cy="3870000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-261731" y="1407973"/>
              <a:ext cx="62813" cy="3870000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411413" y="1372679"/>
            <a:ext cx="6064363" cy="3856521"/>
          </a:xfrm>
          <a:prstGeom prst="rect">
            <a:avLst/>
          </a:prstGeom>
          <a:solidFill>
            <a:srgbClr val="FF625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4129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使用交易資訊設備系統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計費與關帳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連線處理費 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332" y="1416510"/>
            <a:ext cx="204679" cy="2616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663064" y="1340769"/>
            <a:ext cx="1799702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63064" y="4455200"/>
            <a:ext cx="1800000" cy="774000"/>
          </a:xfrm>
          <a:prstGeom prst="rect">
            <a:avLst/>
          </a:prstGeom>
          <a:solidFill>
            <a:srgbClr val="FFD2D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568" y="4921423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傳檔作業</a:t>
            </a:r>
          </a:p>
        </p:txBody>
      </p:sp>
      <p:pic>
        <p:nvPicPr>
          <p:cNvPr id="3074" name="Picture 2" descr="D:\04.任務\20160118_證交所-資訊收費管理系統(會議3)\img\icon_1-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53" y="4512285"/>
            <a:ext cx="305327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667761" y="1359200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EA625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矩形 134"/>
          <p:cNvSpPr/>
          <p:nvPr/>
        </p:nvSpPr>
        <p:spPr bwMode="auto">
          <a:xfrm>
            <a:off x="672459" y="2907200"/>
            <a:ext cx="1790605" cy="774000"/>
          </a:xfrm>
          <a:prstGeom prst="rect">
            <a:avLst/>
          </a:prstGeom>
          <a:solidFill>
            <a:srgbClr val="F5828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568" y="3337247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計費結算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6" name="Picture 4" descr="D:\04.任務\20160118_證交所-資訊收費管理系統(會議3)\img\icon_1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1" y="2941490"/>
            <a:ext cx="229349" cy="4288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矩形 135"/>
          <p:cNvSpPr/>
          <p:nvPr/>
        </p:nvSpPr>
        <p:spPr bwMode="auto">
          <a:xfrm>
            <a:off x="666714" y="3681200"/>
            <a:ext cx="1796350" cy="774000"/>
          </a:xfrm>
          <a:prstGeom prst="rect">
            <a:avLst/>
          </a:prstGeom>
          <a:solidFill>
            <a:srgbClr val="FAA8A8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3568" y="4129335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報表查詢</a:t>
            </a:r>
          </a:p>
        </p:txBody>
      </p:sp>
      <p:pic>
        <p:nvPicPr>
          <p:cNvPr id="3077" name="Picture 5" descr="D:\04.任務\20160118_證交所-資訊收費管理系統(會議3)\img\icon_1-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2" y="3741623"/>
            <a:ext cx="405162" cy="40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矩形 128"/>
          <p:cNvSpPr/>
          <p:nvPr/>
        </p:nvSpPr>
        <p:spPr bwMode="auto">
          <a:xfrm>
            <a:off x="666713" y="2133200"/>
            <a:ext cx="1796351" cy="774000"/>
          </a:xfrm>
          <a:prstGeom prst="rect">
            <a:avLst/>
          </a:prstGeom>
          <a:solidFill>
            <a:srgbClr val="F06E6E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3568" y="2545159"/>
            <a:ext cx="1718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使用者設定</a:t>
            </a:r>
          </a:p>
        </p:txBody>
      </p:sp>
      <p:pic>
        <p:nvPicPr>
          <p:cNvPr id="11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3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群組 81"/>
          <p:cNvGrpSpPr/>
          <p:nvPr/>
        </p:nvGrpSpPr>
        <p:grpSpPr>
          <a:xfrm>
            <a:off x="539552" y="547434"/>
            <a:ext cx="8064895" cy="858595"/>
            <a:chOff x="539553" y="1626204"/>
            <a:chExt cx="8064895" cy="858595"/>
          </a:xfrm>
        </p:grpSpPr>
        <p:grpSp>
          <p:nvGrpSpPr>
            <p:cNvPr id="83" name="群組 82"/>
            <p:cNvGrpSpPr/>
            <p:nvPr/>
          </p:nvGrpSpPr>
          <p:grpSpPr>
            <a:xfrm>
              <a:off x="6774045" y="1628800"/>
              <a:ext cx="917779" cy="795017"/>
              <a:chOff x="6774045" y="1628800"/>
              <a:chExt cx="917779" cy="795017"/>
            </a:xfrm>
          </p:grpSpPr>
          <p:sp>
            <p:nvSpPr>
              <p:cNvPr id="142" name="矩形 141"/>
              <p:cNvSpPr/>
              <p:nvPr/>
            </p:nvSpPr>
            <p:spPr bwMode="auto">
              <a:xfrm>
                <a:off x="6774045" y="1628800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3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271" y="1768810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1" name="文字方塊 150"/>
              <p:cNvSpPr txBox="1"/>
              <p:nvPr/>
            </p:nvSpPr>
            <p:spPr>
              <a:xfrm>
                <a:off x="6774045" y="2132857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7689246" y="1628812"/>
              <a:ext cx="915202" cy="797576"/>
              <a:chOff x="7689246" y="1628812"/>
              <a:chExt cx="915202" cy="797576"/>
            </a:xfrm>
          </p:grpSpPr>
          <p:sp>
            <p:nvSpPr>
              <p:cNvPr id="138" name="圓角化單一角落矩形 137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40" name="Picture 4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7008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1" name="文字方塊 140"/>
              <p:cNvSpPr txBox="1"/>
              <p:nvPr/>
            </p:nvSpPr>
            <p:spPr>
              <a:xfrm>
                <a:off x="7740351" y="2080984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4473550" y="1628812"/>
              <a:ext cx="927870" cy="797613"/>
              <a:chOff x="4473550" y="1628812"/>
              <a:chExt cx="927870" cy="797613"/>
            </a:xfrm>
          </p:grpSpPr>
          <p:sp>
            <p:nvSpPr>
              <p:cNvPr id="110" name="矩形 109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3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文字方塊 133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3563888" y="1626204"/>
              <a:ext cx="916975" cy="797613"/>
              <a:chOff x="3563888" y="548691"/>
              <a:chExt cx="916975" cy="797613"/>
            </a:xfrm>
          </p:grpSpPr>
          <p:sp>
            <p:nvSpPr>
              <p:cNvPr id="101" name="矩形 10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字方塊 104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9" name="直線接點 88"/>
            <p:cNvCxnSpPr/>
            <p:nvPr/>
          </p:nvCxnSpPr>
          <p:spPr bwMode="auto">
            <a:xfrm>
              <a:off x="539553" y="2420888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1" name="群組 90"/>
            <p:cNvGrpSpPr/>
            <p:nvPr/>
          </p:nvGrpSpPr>
          <p:grpSpPr>
            <a:xfrm>
              <a:off x="5381256" y="1628812"/>
              <a:ext cx="1392789" cy="855987"/>
              <a:chOff x="5381256" y="1628812"/>
              <a:chExt cx="1392789" cy="855987"/>
            </a:xfrm>
          </p:grpSpPr>
          <p:sp>
            <p:nvSpPr>
              <p:cNvPr id="93" name="圓角化單一角落矩形 92"/>
              <p:cNvSpPr/>
              <p:nvPr/>
            </p:nvSpPr>
            <p:spPr bwMode="auto">
              <a:xfrm flipH="1">
                <a:off x="5381256" y="1628812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4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152" y="1677107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文字方塊 96"/>
              <p:cNvSpPr txBox="1"/>
              <p:nvPr/>
            </p:nvSpPr>
            <p:spPr>
              <a:xfrm>
                <a:off x="5701499" y="2079763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</p:grpSp>
      <p:grpSp>
        <p:nvGrpSpPr>
          <p:cNvPr id="9" name="群組 8"/>
          <p:cNvGrpSpPr/>
          <p:nvPr/>
        </p:nvGrpSpPr>
        <p:grpSpPr>
          <a:xfrm>
            <a:off x="653669" y="2910546"/>
            <a:ext cx="1809394" cy="362341"/>
            <a:chOff x="2956870" y="3509584"/>
            <a:chExt cx="1809394" cy="362341"/>
          </a:xfrm>
        </p:grpSpPr>
        <p:sp>
          <p:nvSpPr>
            <p:cNvPr id="177" name="矩形 176"/>
            <p:cNvSpPr/>
            <p:nvPr/>
          </p:nvSpPr>
          <p:spPr bwMode="auto">
            <a:xfrm>
              <a:off x="2956870" y="3509584"/>
              <a:ext cx="1809394" cy="362341"/>
            </a:xfrm>
            <a:prstGeom prst="rect">
              <a:avLst/>
            </a:prstGeom>
            <a:solidFill>
              <a:srgbClr val="F5828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971470" y="35316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39552" y="1359200"/>
            <a:ext cx="125626" cy="3870000"/>
            <a:chOff x="-450170" y="1406029"/>
            <a:chExt cx="125626" cy="3881076"/>
          </a:xfrm>
        </p:grpSpPr>
        <p:sp>
          <p:nvSpPr>
            <p:cNvPr id="174" name="矩形 173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63064" y="4653137"/>
            <a:ext cx="1809397" cy="358842"/>
            <a:chOff x="2875213" y="4510318"/>
            <a:chExt cx="1809397" cy="358842"/>
          </a:xfrm>
        </p:grpSpPr>
        <p:sp>
          <p:nvSpPr>
            <p:cNvPr id="166" name="矩形 165"/>
            <p:cNvSpPr/>
            <p:nvPr/>
          </p:nvSpPr>
          <p:spPr bwMode="auto">
            <a:xfrm>
              <a:off x="2875213" y="4510318"/>
              <a:ext cx="1809397" cy="358842"/>
            </a:xfrm>
            <a:prstGeom prst="rect">
              <a:avLst/>
            </a:prstGeom>
            <a:solidFill>
              <a:srgbClr val="FAA8A8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916015" y="4561383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sp>
        <p:nvSpPr>
          <p:cNvPr id="87" name="矩形 86"/>
          <p:cNvSpPr/>
          <p:nvPr/>
        </p:nvSpPr>
        <p:spPr bwMode="auto">
          <a:xfrm>
            <a:off x="663064" y="3263915"/>
            <a:ext cx="1790604" cy="13892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1027" y="3355696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zh-TW" altLang="en-US" sz="1400" b="1" dirty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zh-TW" altLang="en-US" sz="1400" b="1" dirty="0" smtClean="0">
                <a:solidFill>
                  <a:srgbClr val="EA625F"/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rgbClr val="EA625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56683" y="3649096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直接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行傳連線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費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56683" y="3956873"/>
            <a:ext cx="1789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   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1629" y="4273351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回復</a:t>
            </a: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11560" y="4999012"/>
            <a:ext cx="1860901" cy="321941"/>
            <a:chOff x="611560" y="4999012"/>
            <a:chExt cx="1860901" cy="321941"/>
          </a:xfrm>
        </p:grpSpPr>
        <p:sp>
          <p:nvSpPr>
            <p:cNvPr id="169" name="矩形 168"/>
            <p:cNvSpPr/>
            <p:nvPr/>
          </p:nvSpPr>
          <p:spPr bwMode="auto">
            <a:xfrm>
              <a:off x="663067" y="4999012"/>
              <a:ext cx="1809394" cy="227898"/>
            </a:xfrm>
            <a:prstGeom prst="rect">
              <a:avLst/>
            </a:prstGeom>
            <a:solidFill>
              <a:srgbClr val="FFD2D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65230" y="5013176"/>
              <a:ext cx="17619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傳檔作業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11560" y="5227255"/>
              <a:ext cx="1860901" cy="936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74" name="圓角矩形 73"/>
          <p:cNvSpPr/>
          <p:nvPr/>
        </p:nvSpPr>
        <p:spPr bwMode="auto">
          <a:xfrm>
            <a:off x="2555776" y="1786803"/>
            <a:ext cx="5855716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2627784" y="1988840"/>
            <a:ext cx="1399598" cy="2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年月：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104/11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88286"/>
              </p:ext>
            </p:extLst>
          </p:nvPr>
        </p:nvGraphicFramePr>
        <p:xfrm>
          <a:off x="2699792" y="2278360"/>
          <a:ext cx="5601823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5140"/>
                <a:gridCol w="344395"/>
                <a:gridCol w="344395"/>
                <a:gridCol w="469524"/>
                <a:gridCol w="494779"/>
                <a:gridCol w="344395"/>
                <a:gridCol w="352838"/>
                <a:gridCol w="473706"/>
                <a:gridCol w="482152"/>
                <a:gridCol w="275515"/>
                <a:gridCol w="482152"/>
                <a:gridCol w="482152"/>
                <a:gridCol w="540680"/>
              </a:tblGrid>
              <a:tr h="118552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PVC</a:t>
                      </a: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FIX</a:t>
                      </a: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權證流動量提供者應收金額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直接行傳連線費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總</a:t>
                      </a: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</a:t>
                      </a: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</a:b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8552"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違規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固定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加收費用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一般</a:t>
                      </a:r>
                      <a:endParaRPr lang="zh-TW" altLang="en-US" sz="1000" b="0" kern="1200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違規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固定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加收</a:t>
                      </a:r>
                      <a:endParaRPr lang="en-US" altLang="zh-TW" sz="1000" b="0" kern="1200" dirty="0" smtClean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費用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spc="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b="0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1030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1040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5850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endParaRPr lang="zh-TW" altLang="en-US" sz="100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6" name="Picture 7" descr="C:\Users\interinfo\Desktop\icon_0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55258"/>
              </p:ext>
            </p:extLst>
          </p:nvPr>
        </p:nvGraphicFramePr>
        <p:xfrm>
          <a:off x="4283968" y="3789040"/>
          <a:ext cx="4130653" cy="13862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{073A0DAA-6AF3-43AB-8588-CEC1D06C72B9}</a:tableStyleId>
              </a:tblPr>
              <a:tblGrid>
                <a:gridCol w="826131"/>
                <a:gridCol w="826130"/>
                <a:gridCol w="826131"/>
                <a:gridCol w="826130"/>
                <a:gridCol w="826131"/>
              </a:tblGrid>
              <a:tr h="11855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000" b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1020</a:t>
                      </a:r>
                      <a:r>
                        <a:rPr kumimoji="1" lang="zh-TW" altLang="en-US" sz="1000" b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違規</a:t>
                      </a:r>
                      <a:r>
                        <a:rPr kumimoji="1" lang="en-US" altLang="zh-TW" sz="1000" b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PVC</a:t>
                      </a:r>
                      <a:r>
                        <a:rPr kumimoji="1" lang="zh-TW" altLang="en-US" sz="1000" b="1" kern="1200" spc="3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數量明細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代 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終端機代號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連線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ID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違規日期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ODR2512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A4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yyy</a:t>
                      </a:r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/mm/</a:t>
                      </a:r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dd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ODR2912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E8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yyy</a:t>
                      </a:r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/mm/</a:t>
                      </a:r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dd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1020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ZZZZZZZ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ZZ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yyy</a:t>
                      </a:r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/mm/</a:t>
                      </a:r>
                      <a:r>
                        <a:rPr lang="en-US" altLang="zh-TW" sz="1000" kern="120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dd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合計</a:t>
                      </a: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2004" marR="62004" marT="31002" marB="31002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130" name="矩形 129">
            <a:hlinkClick r:id="" action="ppaction://hlinkshowjump?jump=nextslide"/>
          </p:cNvPr>
          <p:cNvSpPr/>
          <p:nvPr/>
        </p:nvSpPr>
        <p:spPr bwMode="auto">
          <a:xfrm>
            <a:off x="755576" y="3308816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0" name="矩形 79">
            <a:hlinkClick r:id="" action="ppaction://hlinkshowjump?jump=nextslide"/>
          </p:cNvPr>
          <p:cNvSpPr/>
          <p:nvPr/>
        </p:nvSpPr>
        <p:spPr bwMode="auto">
          <a:xfrm>
            <a:off x="3563936" y="3284984"/>
            <a:ext cx="359991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80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62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/>
            <a:r>
              <a:rPr lang="zh-TW" altLang="en-US" sz="2800" dirty="0">
                <a:solidFill>
                  <a:srgbClr val="003399"/>
                </a:solidFill>
              </a:rPr>
              <a:t>目前流程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0" y="2183830"/>
            <a:ext cx="7385166" cy="45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七角星形 15"/>
          <p:cNvSpPr/>
          <p:nvPr/>
        </p:nvSpPr>
        <p:spPr bwMode="auto">
          <a:xfrm>
            <a:off x="2843808" y="5733256"/>
            <a:ext cx="1416901" cy="560932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 b="1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7" name="七角星形 16"/>
          <p:cNvSpPr/>
          <p:nvPr/>
        </p:nvSpPr>
        <p:spPr bwMode="auto">
          <a:xfrm>
            <a:off x="4739275" y="5733256"/>
            <a:ext cx="1416901" cy="560932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 b="1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8" name="七角星形 17"/>
          <p:cNvSpPr/>
          <p:nvPr/>
        </p:nvSpPr>
        <p:spPr bwMode="auto">
          <a:xfrm>
            <a:off x="5747387" y="3429000"/>
            <a:ext cx="1416901" cy="560932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 b="1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19" name="七角星形 18"/>
          <p:cNvSpPr/>
          <p:nvPr/>
        </p:nvSpPr>
        <p:spPr bwMode="auto">
          <a:xfrm>
            <a:off x="1570923" y="2075980"/>
            <a:ext cx="1416901" cy="560932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 b="1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  <p:sp>
        <p:nvSpPr>
          <p:cNvPr id="20" name="七角星形 19"/>
          <p:cNvSpPr/>
          <p:nvPr/>
        </p:nvSpPr>
        <p:spPr bwMode="auto">
          <a:xfrm>
            <a:off x="6755499" y="5085184"/>
            <a:ext cx="1416901" cy="560932"/>
          </a:xfrm>
          <a:prstGeom prst="star7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800" b="1" dirty="0">
                <a:ln w="5080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</a:t>
            </a:r>
          </a:p>
        </p:txBody>
      </p:sp>
    </p:spTree>
    <p:extLst>
      <p:ext uri="{BB962C8B-B14F-4D97-AF65-F5344CB8AC3E}">
        <p14:creationId xmlns:p14="http://schemas.microsoft.com/office/powerpoint/2010/main" val="42300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79512" y="2132856"/>
            <a:ext cx="8784976" cy="4579042"/>
            <a:chOff x="179512" y="2132856"/>
            <a:chExt cx="8784976" cy="4579042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132856"/>
              <a:ext cx="8784976" cy="457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969789" y="4893601"/>
              <a:ext cx="1323279" cy="653802"/>
            </a:xfrm>
            <a:prstGeom prst="rect">
              <a:avLst/>
            </a:prstGeom>
            <a:solidFill>
              <a:srgbClr val="FFC000"/>
            </a:solidFill>
            <a:ln/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>
                <a:spcBef>
                  <a:spcPct val="50000"/>
                </a:spcBef>
              </a:pPr>
              <a:r>
                <a:rPr lang="zh-TW" altLang="en-US" sz="1800" b="1" spc="-150" dirty="0">
                  <a:ln w="5080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新系統首頁</a:t>
              </a:r>
            </a:p>
          </p:txBody>
        </p:sp>
      </p:grp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/>
            <a:r>
              <a:rPr lang="zh-TW" altLang="en-US" sz="2800" dirty="0">
                <a:solidFill>
                  <a:srgbClr val="003399"/>
                </a:solidFill>
              </a:rPr>
              <a:t>新</a:t>
            </a:r>
            <a:r>
              <a:rPr lang="zh-TW" altLang="en-US" sz="2800" dirty="0" smtClean="0">
                <a:solidFill>
                  <a:srgbClr val="003399"/>
                </a:solidFill>
              </a:rPr>
              <a:t>流程</a:t>
            </a:r>
            <a:endParaRPr lang="zh-TW" altLang="en-US" sz="2800" dirty="0">
              <a:solidFill>
                <a:srgbClr val="003399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現有問題與改善</a:t>
            </a:r>
            <a:r>
              <a:rPr lang="zh-TW" altLang="en-US" dirty="0" smtClean="0"/>
              <a:t>方案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 bwMode="auto">
          <a:xfrm rot="4237269">
            <a:off x="407814" y="3696712"/>
            <a:ext cx="1641843" cy="27625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26" name="向右箭號 25"/>
          <p:cNvSpPr/>
          <p:nvPr/>
        </p:nvSpPr>
        <p:spPr bwMode="auto">
          <a:xfrm rot="6391468">
            <a:off x="2192126" y="3325089"/>
            <a:ext cx="1641843" cy="27625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27" name="向右箭號 26"/>
          <p:cNvSpPr/>
          <p:nvPr/>
        </p:nvSpPr>
        <p:spPr bwMode="auto">
          <a:xfrm rot="8978202">
            <a:off x="3116952" y="3836852"/>
            <a:ext cx="1641843" cy="27625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28" name="向右箭號 27"/>
          <p:cNvSpPr/>
          <p:nvPr/>
        </p:nvSpPr>
        <p:spPr bwMode="auto">
          <a:xfrm rot="11828992">
            <a:off x="2896699" y="5537134"/>
            <a:ext cx="1641843" cy="27625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29" name="向右箭號 28"/>
          <p:cNvSpPr/>
          <p:nvPr/>
        </p:nvSpPr>
        <p:spPr bwMode="auto">
          <a:xfrm rot="13648622">
            <a:off x="2103472" y="6149496"/>
            <a:ext cx="1641843" cy="27625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0" name="向右箭號 29"/>
          <p:cNvSpPr/>
          <p:nvPr/>
        </p:nvSpPr>
        <p:spPr bwMode="auto">
          <a:xfrm rot="10185549">
            <a:off x="3064963" y="4523855"/>
            <a:ext cx="2430244" cy="275483"/>
          </a:xfrm>
          <a:prstGeom prst="rightArrow">
            <a:avLst/>
          </a:prstGeom>
          <a:solidFill>
            <a:srgbClr val="FFC000"/>
          </a:solidFill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solidFill>
                <a:schemeClr val="lt1"/>
              </a:solidFill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0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群組 92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94" name="群組 93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96" name="圓角矩形 95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7" name="群組 96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08" name="矩形 107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12" name="矩形 111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13" name="矩形 112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98" name="文字方塊 97"/>
              <p:cNvSpPr txBox="1"/>
              <p:nvPr/>
            </p:nvSpPr>
            <p:spPr>
              <a:xfrm>
                <a:off x="2663202" y="1420589"/>
                <a:ext cx="2556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首 頁</a:t>
                </a:r>
              </a:p>
            </p:txBody>
          </p:sp>
          <p:pic>
            <p:nvPicPr>
              <p:cNvPr id="100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矩形 102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0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文字方塊 105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32" name="文字方塊 131"/>
          <p:cNvSpPr txBox="1"/>
          <p:nvPr/>
        </p:nvSpPr>
        <p:spPr>
          <a:xfrm>
            <a:off x="2663202" y="1412776"/>
            <a:ext cx="2722878" cy="276999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國外資訊公司收費系統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計費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結算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7" name="Picture 8" descr="D:\04.任務\20160118_證交所-資訊收費管理系統(會議3)\img\icon_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98" y="1404667"/>
            <a:ext cx="217304" cy="2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699792" y="1770663"/>
            <a:ext cx="5270528" cy="3242513"/>
            <a:chOff x="2699792" y="1770663"/>
            <a:chExt cx="5270528" cy="3242513"/>
          </a:xfrm>
        </p:grpSpPr>
        <p:grpSp>
          <p:nvGrpSpPr>
            <p:cNvPr id="19" name="群組 18"/>
            <p:cNvGrpSpPr/>
            <p:nvPr/>
          </p:nvGrpSpPr>
          <p:grpSpPr>
            <a:xfrm>
              <a:off x="2699792" y="1773861"/>
              <a:ext cx="2462216" cy="1543125"/>
              <a:chOff x="2980852" y="1700808"/>
              <a:chExt cx="2462216" cy="1543125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2980852" y="1700808"/>
                <a:ext cx="2462216" cy="1543125"/>
                <a:chOff x="2980852" y="1597843"/>
                <a:chExt cx="2462216" cy="1543125"/>
              </a:xfrm>
            </p:grpSpPr>
            <p:sp>
              <p:nvSpPr>
                <p:cNvPr id="14" name="圓角矩形 13"/>
                <p:cNvSpPr/>
                <p:nvPr/>
              </p:nvSpPr>
              <p:spPr bwMode="auto">
                <a:xfrm>
                  <a:off x="2980852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10" name="文字方塊 109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1" name="文字方塊 150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5" name="文字方塊 154"/>
                <p:cNvSpPr txBox="1"/>
                <p:nvPr/>
              </p:nvSpPr>
              <p:spPr>
                <a:xfrm>
                  <a:off x="3228076" y="251340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6" name="文字方塊 155"/>
                <p:cNvSpPr txBox="1"/>
                <p:nvPr/>
              </p:nvSpPr>
              <p:spPr>
                <a:xfrm>
                  <a:off x="3231245" y="2786814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02" name="文字方塊 101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異常明細</a:t>
                </a:r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>
              <a:off x="2699792" y="3470051"/>
              <a:ext cx="2462216" cy="1543125"/>
              <a:chOff x="3001889" y="1700808"/>
              <a:chExt cx="2462216" cy="1543125"/>
            </a:xfrm>
          </p:grpSpPr>
          <p:grpSp>
            <p:nvGrpSpPr>
              <p:cNvPr id="173" name="群組 172"/>
              <p:cNvGrpSpPr/>
              <p:nvPr/>
            </p:nvGrpSpPr>
            <p:grpSpPr>
              <a:xfrm>
                <a:off x="3001889" y="1700808"/>
                <a:ext cx="2462216" cy="1543125"/>
                <a:chOff x="3001889" y="1597843"/>
                <a:chExt cx="2462216" cy="1543125"/>
              </a:xfrm>
            </p:grpSpPr>
            <p:sp>
              <p:nvSpPr>
                <p:cNvPr id="175" name="圓角矩形 174"/>
                <p:cNvSpPr/>
                <p:nvPr/>
              </p:nvSpPr>
              <p:spPr bwMode="auto">
                <a:xfrm>
                  <a:off x="3001889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6" name="文字方塊 175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7" name="文字方塊 176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74" name="文字方塊 173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pPr algn="ctr"/>
                <a:r>
                  <a:rPr lang="zh-TW" altLang="en-US" dirty="0"/>
                  <a:t>自訂提醒</a:t>
                </a:r>
              </a:p>
            </p:txBody>
          </p:sp>
        </p:grpSp>
        <p:grpSp>
          <p:nvGrpSpPr>
            <p:cNvPr id="180" name="群組 179"/>
            <p:cNvGrpSpPr/>
            <p:nvPr/>
          </p:nvGrpSpPr>
          <p:grpSpPr>
            <a:xfrm>
              <a:off x="5508104" y="1770663"/>
              <a:ext cx="2462216" cy="1543125"/>
              <a:chOff x="2980852" y="1700808"/>
              <a:chExt cx="2462216" cy="1543125"/>
            </a:xfrm>
          </p:grpSpPr>
          <p:grpSp>
            <p:nvGrpSpPr>
              <p:cNvPr id="181" name="群組 180"/>
              <p:cNvGrpSpPr/>
              <p:nvPr/>
            </p:nvGrpSpPr>
            <p:grpSpPr>
              <a:xfrm>
                <a:off x="2980852" y="1700808"/>
                <a:ext cx="2462216" cy="1543125"/>
                <a:chOff x="2980852" y="1597843"/>
                <a:chExt cx="2462216" cy="1543125"/>
              </a:xfrm>
            </p:grpSpPr>
            <p:sp>
              <p:nvSpPr>
                <p:cNvPr id="183" name="圓角矩形 182"/>
                <p:cNvSpPr/>
                <p:nvPr/>
              </p:nvSpPr>
              <p:spPr bwMode="auto">
                <a:xfrm>
                  <a:off x="2980852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84" name="文字方塊 183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5" name="文字方塊 184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6" name="文字方塊 185"/>
                <p:cNvSpPr txBox="1"/>
                <p:nvPr/>
              </p:nvSpPr>
              <p:spPr>
                <a:xfrm>
                  <a:off x="3228076" y="2513403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7" name="文字方塊 186"/>
                <p:cNvSpPr txBox="1"/>
                <p:nvPr/>
              </p:nvSpPr>
              <p:spPr>
                <a:xfrm>
                  <a:off x="3231245" y="2786814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82" name="文字方塊 181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系統通知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5508104" y="3470051"/>
              <a:ext cx="2462216" cy="1543125"/>
              <a:chOff x="3001889" y="1700808"/>
              <a:chExt cx="2462216" cy="1543125"/>
            </a:xfrm>
          </p:grpSpPr>
          <p:grpSp>
            <p:nvGrpSpPr>
              <p:cNvPr id="189" name="群組 188"/>
              <p:cNvGrpSpPr/>
              <p:nvPr/>
            </p:nvGrpSpPr>
            <p:grpSpPr>
              <a:xfrm>
                <a:off x="3001889" y="1700808"/>
                <a:ext cx="2462216" cy="1543125"/>
                <a:chOff x="3001889" y="1597843"/>
                <a:chExt cx="2462216" cy="1543125"/>
              </a:xfrm>
            </p:grpSpPr>
            <p:sp>
              <p:nvSpPr>
                <p:cNvPr id="191" name="圓角矩形 190"/>
                <p:cNvSpPr/>
                <p:nvPr/>
              </p:nvSpPr>
              <p:spPr bwMode="auto">
                <a:xfrm>
                  <a:off x="3001889" y="1597843"/>
                  <a:ext cx="2462216" cy="1543125"/>
                </a:xfrm>
                <a:prstGeom prst="roundRect">
                  <a:avLst>
                    <a:gd name="adj" fmla="val 940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  <a:ex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92" name="文字方塊 191"/>
                <p:cNvSpPr txBox="1"/>
                <p:nvPr/>
              </p:nvSpPr>
              <p:spPr>
                <a:xfrm>
                  <a:off x="3224907" y="1969687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93" name="文字方塊 192"/>
                <p:cNvSpPr txBox="1"/>
                <p:nvPr/>
              </p:nvSpPr>
              <p:spPr>
                <a:xfrm>
                  <a:off x="3228076" y="2243098"/>
                  <a:ext cx="1959766" cy="24622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軟正黑體" pitchFamily="34" charset="-120"/>
                      <a:ea typeface="微軟正黑體" pitchFamily="34" charset="-120"/>
                    </a:rPr>
                    <a:t>XXXXXXXXX</a:t>
                  </a:r>
                  <a:endParaRPr lang="zh-TW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sp>
            <p:nvSpPr>
              <p:cNvPr id="190" name="文字方塊 189"/>
              <p:cNvSpPr txBox="1"/>
              <p:nvPr/>
            </p:nvSpPr>
            <p:spPr>
              <a:xfrm>
                <a:off x="3638614" y="1742798"/>
                <a:ext cx="1070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申報進度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66" name="群組 65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16" name="矩形 115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8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文字方塊 72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1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文字方塊 98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53" name="圓角化單一角落矩形 52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07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66836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文字方塊 104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15" name="矩形 114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1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文字方塊 88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4" name="直線接點 113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" name="群組 4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96" name="圓角化單一角落矩形 195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056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文字方塊 120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" name="群組 10"/>
          <p:cNvGrpSpPr/>
          <p:nvPr/>
        </p:nvGrpSpPr>
        <p:grpSpPr>
          <a:xfrm>
            <a:off x="539552" y="4446835"/>
            <a:ext cx="1800000" cy="782365"/>
            <a:chOff x="539552" y="4446835"/>
            <a:chExt cx="1800000" cy="78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539552" y="4446835"/>
              <a:ext cx="1800000" cy="7740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48947" y="4921423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解約作業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4" name="Picture 2" descr="D:\04.任務\20160118_證交所-資訊收費管理系統(會議3)\img\icon_1-5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512285"/>
              <a:ext cx="305327" cy="4288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539553" y="1351377"/>
            <a:ext cx="1800000" cy="781479"/>
            <a:chOff x="539553" y="1351377"/>
            <a:chExt cx="1800000" cy="781479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82507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5" name="Picture 3" descr="D:\04.任務\20160118_證交所-資訊收費管理系統(會議3)\img\icon_1-1 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002" y="1406029"/>
              <a:ext cx="352885" cy="41814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群組 8"/>
          <p:cNvGrpSpPr/>
          <p:nvPr/>
        </p:nvGrpSpPr>
        <p:grpSpPr>
          <a:xfrm>
            <a:off x="548947" y="2898835"/>
            <a:ext cx="1800000" cy="774000"/>
            <a:chOff x="548947" y="2898835"/>
            <a:chExt cx="1800000" cy="774000"/>
          </a:xfrm>
        </p:grpSpPr>
        <p:sp>
          <p:nvSpPr>
            <p:cNvPr id="135" name="矩形 134"/>
            <p:cNvSpPr/>
            <p:nvPr/>
          </p:nvSpPr>
          <p:spPr bwMode="auto">
            <a:xfrm>
              <a:off x="548947" y="2898835"/>
              <a:ext cx="1800000" cy="774000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8947" y="333724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6" name="Picture 4" descr="D:\04.任務\20160118_證交所-資訊收費管理系統(會議3)\img\icon_1-3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620" y="2941490"/>
              <a:ext cx="229349" cy="4288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543202" y="3672835"/>
            <a:ext cx="1800000" cy="774000"/>
            <a:chOff x="543202" y="3672835"/>
            <a:chExt cx="1800000" cy="774000"/>
          </a:xfrm>
        </p:grpSpPr>
        <p:sp>
          <p:nvSpPr>
            <p:cNvPr id="136" name="矩形 135"/>
            <p:cNvSpPr/>
            <p:nvPr/>
          </p:nvSpPr>
          <p:spPr bwMode="auto">
            <a:xfrm>
              <a:off x="543202" y="3672835"/>
              <a:ext cx="1800000" cy="77400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8947" y="4129335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歷史查詢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3077" name="Picture 5" descr="D:\04.任務\20160118_證交所-資訊收費管理系統(會議3)\img\icon_1-4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971" y="3741623"/>
              <a:ext cx="405162" cy="4074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64904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  <p:pic>
          <p:nvPicPr>
            <p:cNvPr id="118" name="Picture 7" descr="D:\04.任務\20160118_證交所-資訊收費管理系統(會議3)\img\icon-1.png"/>
            <p:cNvPicPr>
              <a:picLocks noChangeAspect="1" noChangeArrowheads="1"/>
            </p:cNvPicPr>
            <p:nvPr/>
          </p:nvPicPr>
          <p:blipFill>
            <a:blip r:embed="rId1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952" y="2204864"/>
              <a:ext cx="522728" cy="360502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群組 7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75" name="矩形 74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20959" y="3317472"/>
            <a:ext cx="1818793" cy="1911728"/>
            <a:chOff x="-1188640" y="3317472"/>
            <a:chExt cx="1818793" cy="1911728"/>
          </a:xfrm>
        </p:grpSpPr>
        <p:grpSp>
          <p:nvGrpSpPr>
            <p:cNvPr id="80" name="群組 79"/>
            <p:cNvGrpSpPr/>
            <p:nvPr/>
          </p:nvGrpSpPr>
          <p:grpSpPr>
            <a:xfrm>
              <a:off x="-1188640" y="4459403"/>
              <a:ext cx="1809397" cy="414603"/>
              <a:chOff x="-1558076" y="4462448"/>
              <a:chExt cx="1809397" cy="414603"/>
            </a:xfrm>
          </p:grpSpPr>
          <p:sp>
            <p:nvSpPr>
              <p:cNvPr id="81" name="矩形 80"/>
              <p:cNvSpPr/>
              <p:nvPr/>
            </p:nvSpPr>
            <p:spPr bwMode="auto">
              <a:xfrm>
                <a:off x="-1558076" y="4462448"/>
                <a:ext cx="1809397" cy="414603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-1539284" y="4517011"/>
                <a:ext cx="17187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報表查詢</a:t>
                </a: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-1179241" y="4874006"/>
              <a:ext cx="1809394" cy="355194"/>
              <a:chOff x="-1548677" y="4877051"/>
              <a:chExt cx="1809394" cy="355194"/>
            </a:xfrm>
          </p:grpSpPr>
          <p:sp>
            <p:nvSpPr>
              <p:cNvPr id="85" name="矩形 84"/>
              <p:cNvSpPr/>
              <p:nvPr/>
            </p:nvSpPr>
            <p:spPr bwMode="auto">
              <a:xfrm>
                <a:off x="-1548677" y="4877051"/>
                <a:ext cx="1809394" cy="355194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-1544490" y="4924467"/>
                <a:ext cx="17187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資料分析</a:t>
                </a:r>
              </a:p>
            </p:txBody>
          </p:sp>
        </p:grpSp>
        <p:sp>
          <p:nvSpPr>
            <p:cNvPr id="87" name="矩形 86"/>
            <p:cNvSpPr/>
            <p:nvPr/>
          </p:nvSpPr>
          <p:spPr bwMode="auto">
            <a:xfrm>
              <a:off x="-1179243" y="3317472"/>
              <a:ext cx="1790604" cy="1141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-1107234" y="3451290"/>
              <a:ext cx="16274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63" indent="-182563">
                <a:buSzPct val="80000"/>
                <a:buFont typeface="Wingdings" panose="05000000000000000000" pitchFamily="2" charset="2"/>
                <a:buChar char="l"/>
              </a:pPr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當月申報狀況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-1107234" y="3739322"/>
              <a:ext cx="16561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63" indent="-182563">
                <a:buSzPct val="80000"/>
                <a:buFont typeface="Wingdings" panose="05000000000000000000" pitchFamily="2" charset="2"/>
                <a:buChar char="l"/>
                <a:tabLst>
                  <a:tab pos="182563" algn="l"/>
                </a:tabLst>
              </a:pPr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收費調整與結算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-1107234" y="4027354"/>
              <a:ext cx="16274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63" indent="-182563">
                <a:buSzPct val="80000"/>
                <a:buFont typeface="Wingdings" panose="05000000000000000000" pitchFamily="2" charset="2"/>
                <a:buChar char="l"/>
              </a:pPr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報表產製</a:t>
              </a:r>
            </a:p>
          </p:txBody>
        </p:sp>
      </p:grpSp>
      <p:pic>
        <p:nvPicPr>
          <p:cNvPr id="197" name="Picture 7" descr="C:\Users\interinfo\Desktop\icon_0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09" y="3413157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2627784" y="2601905"/>
            <a:ext cx="5400600" cy="1360399"/>
            <a:chOff x="2627784" y="2601905"/>
            <a:chExt cx="5400600" cy="1360399"/>
          </a:xfrm>
        </p:grpSpPr>
        <p:sp>
          <p:nvSpPr>
            <p:cNvPr id="128" name="橢圓 127"/>
            <p:cNvSpPr/>
            <p:nvPr/>
          </p:nvSpPr>
          <p:spPr bwMode="auto">
            <a:xfrm>
              <a:off x="2627784" y="2601905"/>
              <a:ext cx="1354030" cy="1354030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130" name="群組 129"/>
            <p:cNvGrpSpPr/>
            <p:nvPr/>
          </p:nvGrpSpPr>
          <p:grpSpPr>
            <a:xfrm>
              <a:off x="4658130" y="2601905"/>
              <a:ext cx="1354030" cy="1354030"/>
              <a:chOff x="4658130" y="2601905"/>
              <a:chExt cx="1354030" cy="1354030"/>
            </a:xfrm>
          </p:grpSpPr>
          <p:sp>
            <p:nvSpPr>
              <p:cNvPr id="131" name="橢圓 130"/>
              <p:cNvSpPr/>
              <p:nvPr/>
            </p:nvSpPr>
            <p:spPr bwMode="auto">
              <a:xfrm>
                <a:off x="4658130" y="2601905"/>
                <a:ext cx="1354030" cy="1354030"/>
              </a:xfrm>
              <a:prstGeom prst="ellips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33" name="文字方塊 132"/>
              <p:cNvSpPr txBox="1"/>
              <p:nvPr/>
            </p:nvSpPr>
            <p:spPr>
              <a:xfrm>
                <a:off x="4658130" y="2926110"/>
                <a:ext cx="13540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收費調整</a:t>
                </a:r>
                <a:endParaRPr lang="en-US" altLang="zh-TW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與</a:t>
                </a:r>
                <a:endParaRPr lang="en-US" altLang="zh-TW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/>
                <a:r>
                  <a:rPr lang="zh-TW" alt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結    算</a:t>
                </a:r>
                <a:endPara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grpSp>
          <p:nvGrpSpPr>
            <p:cNvPr id="134" name="群組 133"/>
            <p:cNvGrpSpPr/>
            <p:nvPr/>
          </p:nvGrpSpPr>
          <p:grpSpPr>
            <a:xfrm>
              <a:off x="6674354" y="2608274"/>
              <a:ext cx="1354030" cy="1354030"/>
              <a:chOff x="6674354" y="2608274"/>
              <a:chExt cx="1354030" cy="1354030"/>
            </a:xfrm>
          </p:grpSpPr>
          <p:sp>
            <p:nvSpPr>
              <p:cNvPr id="138" name="橢圓 137"/>
              <p:cNvSpPr/>
              <p:nvPr/>
            </p:nvSpPr>
            <p:spPr bwMode="auto">
              <a:xfrm>
                <a:off x="6674354" y="2608274"/>
                <a:ext cx="1354030" cy="1354030"/>
              </a:xfrm>
              <a:prstGeom prst="ellips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  <a:ex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40" name="文字方塊 139"/>
              <p:cNvSpPr txBox="1"/>
              <p:nvPr/>
            </p:nvSpPr>
            <p:spPr>
              <a:xfrm>
                <a:off x="6674354" y="3147922"/>
                <a:ext cx="1354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軟正黑體" pitchFamily="34" charset="-120"/>
                    <a:ea typeface="微軟正黑體" pitchFamily="34" charset="-120"/>
                  </a:rPr>
                  <a:t>報表產製</a:t>
                </a:r>
              </a:p>
            </p:txBody>
          </p:sp>
        </p:grpSp>
        <p:sp>
          <p:nvSpPr>
            <p:cNvPr id="141" name="向右箭號 140"/>
            <p:cNvSpPr/>
            <p:nvPr/>
          </p:nvSpPr>
          <p:spPr bwMode="auto">
            <a:xfrm>
              <a:off x="4154496" y="3177969"/>
              <a:ext cx="345496" cy="323039"/>
            </a:xfrm>
            <a:prstGeom prst="rightArrow">
              <a:avLst/>
            </a:pr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2" name="向右箭號 141"/>
            <p:cNvSpPr/>
            <p:nvPr/>
          </p:nvSpPr>
          <p:spPr bwMode="auto">
            <a:xfrm>
              <a:off x="6170720" y="3177969"/>
              <a:ext cx="345496" cy="323039"/>
            </a:xfrm>
            <a:prstGeom prst="rightArrow">
              <a:avLst/>
            </a:prstGeom>
            <a:solidFill>
              <a:srgbClr val="FFC000"/>
            </a:solidFill>
            <a:ln w="28575">
              <a:noFill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3" name="文字方塊 142">
              <a:hlinkClick r:id="" action="ppaction://hlinkshowjump?jump=nextslide"/>
            </p:cNvPr>
            <p:cNvSpPr txBox="1"/>
            <p:nvPr/>
          </p:nvSpPr>
          <p:spPr>
            <a:xfrm>
              <a:off x="2627784" y="3044571"/>
              <a:ext cx="1354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2015/12</a:t>
              </a:r>
            </a:p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當月申報狀況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4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1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目前每月計費時，會先以</a:t>
            </a:r>
            <a:r>
              <a:rPr lang="en-US" altLang="zh-TW" sz="2800" dirty="0"/>
              <a:t>｢</a:t>
            </a:r>
            <a:r>
              <a:rPr lang="zh-TW" altLang="en-US" sz="2800" dirty="0"/>
              <a:t>每一連線接收明細查詢</a:t>
            </a:r>
            <a:r>
              <a:rPr lang="en-US" altLang="zh-TW" sz="2800" dirty="0"/>
              <a:t>｣</a:t>
            </a:r>
            <a:r>
              <a:rPr lang="zh-TW" altLang="en-US" sz="2800" dirty="0"/>
              <a:t>作業所查到的每一連線數，來比對</a:t>
            </a:r>
            <a:r>
              <a:rPr lang="en-US" altLang="zh-TW" sz="2800" dirty="0"/>
              <a:t>｢</a:t>
            </a:r>
            <a:r>
              <a:rPr lang="zh-TW" altLang="en-US" sz="2800" dirty="0"/>
              <a:t>連線處理費明細查詢</a:t>
            </a:r>
            <a:r>
              <a:rPr lang="en-US" altLang="zh-TW" sz="2800" dirty="0"/>
              <a:t>｣</a:t>
            </a:r>
            <a:r>
              <a:rPr lang="zh-TW" altLang="en-US" sz="2800" dirty="0"/>
              <a:t>中的每一連線數，由於前者是原始檔，後者是處理過的資料，所以若兩邊比對不合，則要再去查出是哪個環節有差異</a:t>
            </a:r>
            <a:r>
              <a:rPr lang="en-US" altLang="zh-TW" sz="2800" dirty="0"/>
              <a:t>(</a:t>
            </a:r>
            <a:r>
              <a:rPr lang="zh-TW" altLang="en-US" sz="2800" dirty="0"/>
              <a:t>例如哪家分公司的數量沒算到，為何不算</a:t>
            </a:r>
            <a:r>
              <a:rPr lang="en-US" altLang="zh-TW" sz="28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4544928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重新設計計費程式的功能，改為以一條計費公式為主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提供</a:t>
            </a:r>
            <a:r>
              <a:rPr lang="zh-TW" altLang="en-US" dirty="0"/>
              <a:t>放射狀的連結關係，可延伸查詢此公式中各個</a:t>
            </a:r>
            <a:r>
              <a:rPr lang="zh-TW" altLang="en-US" dirty="0" smtClean="0"/>
              <a:t>項目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的</a:t>
            </a:r>
            <a:r>
              <a:rPr lang="zh-TW" altLang="en-US" dirty="0"/>
              <a:t>明細，並列舉出差異的數據和差異的原因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2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spc="-150" dirty="0"/>
              <a:t>由於連線處理費是由多個項目</a:t>
            </a:r>
            <a:r>
              <a:rPr lang="en-US" altLang="zh-TW" sz="2800" spc="-150" dirty="0"/>
              <a:t>(PVC</a:t>
            </a:r>
            <a:r>
              <a:rPr lang="zh-TW" altLang="en-US" sz="2800" spc="-150" dirty="0"/>
              <a:t>、</a:t>
            </a:r>
            <a:r>
              <a:rPr lang="en-US" altLang="zh-TW" sz="2800" spc="-150" dirty="0"/>
              <a:t>FIX</a:t>
            </a:r>
            <a:r>
              <a:rPr lang="zh-TW" altLang="en-US" sz="2800" spc="-150" dirty="0"/>
              <a:t>、</a:t>
            </a:r>
            <a:r>
              <a:rPr lang="zh-TW" altLang="en-US" sz="2800" dirty="0"/>
              <a:t>直接行傳、權證流動量、</a:t>
            </a:r>
            <a:r>
              <a:rPr lang="en-US" altLang="zh-TW" sz="2800" dirty="0"/>
              <a:t>…</a:t>
            </a:r>
            <a:r>
              <a:rPr lang="zh-TW" altLang="en-US" sz="2800" dirty="0"/>
              <a:t>等</a:t>
            </a:r>
            <a:r>
              <a:rPr lang="en-US" altLang="zh-TW" sz="2800" dirty="0"/>
              <a:t>)</a:t>
            </a:r>
            <a:r>
              <a:rPr lang="zh-TW" altLang="en-US" sz="2800" dirty="0"/>
              <a:t>合計而得，使得每當計費規則修改或增加合計項目時，需修改程式中的計費公式，且每一支有用到該公式的程式皆須修改，造成大量人力及時間的耗費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4149080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spc="-150" dirty="0"/>
              <a:t>將公式計算的部分整合，但仍保留各個功能差異的條件，</a:t>
            </a:r>
            <a:r>
              <a:rPr lang="zh-TW" altLang="en-US" dirty="0" smtClean="0"/>
              <a:t>未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來</a:t>
            </a:r>
            <a:r>
              <a:rPr lang="zh-TW" altLang="en-US" dirty="0"/>
              <a:t>讓各功能引用同一個整合的公式即可，倘若公式需</a:t>
            </a:r>
            <a:r>
              <a:rPr lang="zh-TW" altLang="en-US" dirty="0" smtClean="0"/>
              <a:t>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動</a:t>
            </a:r>
            <a:r>
              <a:rPr lang="zh-TW" altLang="en-US" dirty="0"/>
              <a:t>，便不需每支功能都修改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2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3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現行程式由於歷經多次改版，所以承辦人員不知道各支程式的細部規則差別在哪裡，只覺得每個功能都很像，所以每個功能的同名欄位數字應該都要一樣，因此就分別印出來比對，但這動作相當重複且低效率</a:t>
            </a:r>
            <a:endParaRPr lang="en-US" altLang="zh-TW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4112880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預計將類似的功能彙整起來，或區別出該功能的特點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並</a:t>
            </a:r>
            <a:r>
              <a:rPr lang="zh-TW" altLang="en-US" dirty="0"/>
              <a:t>以醒目的方式呈現出差異，讓各個功能各司其職，</a:t>
            </a:r>
            <a:r>
              <a:rPr lang="zh-TW" altLang="en-US" dirty="0" smtClean="0"/>
              <a:t>避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免</a:t>
            </a:r>
            <a:r>
              <a:rPr lang="zh-TW" altLang="en-US" dirty="0"/>
              <a:t>承辦混淆、或者發生不知以哪個功能為主的困擾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1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4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部分報表須於關帳後才可查詢，想要可改為關帳前後皆可</a:t>
            </a:r>
            <a:r>
              <a:rPr lang="zh-TW" altLang="en-US" sz="2800" dirty="0" smtClean="0"/>
              <a:t>查詢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2960752"/>
            <a:ext cx="8352928" cy="1836400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原本的設計是基於資料儲存的結構分為現況檔和備份檔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這</a:t>
            </a:r>
            <a:r>
              <a:rPr lang="zh-TW" altLang="en-US" dirty="0"/>
              <a:t>部分可透過調整查詢模式、查詢邏輯來達到承辦</a:t>
            </a:r>
            <a:r>
              <a:rPr lang="zh-TW" altLang="en-US" dirty="0" smtClean="0"/>
              <a:t>人員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的</a:t>
            </a:r>
            <a:r>
              <a:rPr lang="zh-TW" altLang="en-US" dirty="0"/>
              <a:t>需要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78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0185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zh-TW" altLang="en-US" dirty="0"/>
              <a:t>交易資訊設備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447675" indent="-266700" algn="just">
              <a:lnSpc>
                <a:spcPts val="3400"/>
              </a:lnSpc>
            </a:pPr>
            <a:r>
              <a:rPr lang="zh-TW" altLang="en-US" sz="2800" b="1" dirty="0" smtClean="0">
                <a:solidFill>
                  <a:srgbClr val="003399"/>
                </a:solidFill>
              </a:rPr>
              <a:t>問題</a:t>
            </a:r>
            <a:r>
              <a:rPr lang="en-US" altLang="zh-TW" sz="2800" b="1" dirty="0">
                <a:solidFill>
                  <a:srgbClr val="003399"/>
                </a:solidFill>
              </a:rPr>
              <a:t>5</a:t>
            </a:r>
            <a:r>
              <a:rPr lang="zh-TW" altLang="en-US" sz="2800" b="1" dirty="0" smtClean="0">
                <a:solidFill>
                  <a:srgbClr val="003399"/>
                </a:solidFill>
              </a:rPr>
              <a:t>：</a:t>
            </a:r>
            <a:r>
              <a:rPr lang="zh-TW" altLang="en-US" sz="2800" dirty="0"/>
              <a:t>現有系統之部分功能其規則年久失修</a:t>
            </a:r>
            <a:r>
              <a:rPr lang="en-US" altLang="zh-TW" sz="2800" dirty="0"/>
              <a:t>(</a:t>
            </a:r>
            <a:r>
              <a:rPr lang="zh-TW" altLang="en-US" sz="2800" dirty="0"/>
              <a:t>例如： 設備明細表</a:t>
            </a:r>
            <a:r>
              <a:rPr lang="en-US" altLang="zh-TW" sz="2800" dirty="0"/>
              <a:t>)</a:t>
            </a:r>
            <a:r>
              <a:rPr lang="zh-TW" altLang="en-US" sz="2800" dirty="0"/>
              <a:t>，需補強，而系統的操作流程、操作介面則是需優化，部分功能已可淘汰 </a:t>
            </a:r>
            <a:r>
              <a:rPr lang="en-US" altLang="zh-TW" sz="2800" dirty="0"/>
              <a:t>(</a:t>
            </a:r>
            <a:r>
              <a:rPr lang="zh-TW" altLang="en-US" sz="2800" dirty="0"/>
              <a:t>例如：稽核室查核證券商作業、電作部主機連線異動作業、</a:t>
            </a:r>
            <a:r>
              <a:rPr lang="en-US" altLang="zh-TW" sz="2800" dirty="0"/>
              <a:t>…</a:t>
            </a:r>
            <a:r>
              <a:rPr lang="zh-TW" altLang="en-US" sz="2800" dirty="0"/>
              <a:t>等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現有問題與改善方案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95536" y="4221088"/>
            <a:ext cx="8352928" cy="1400383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400"/>
              </a:lnSpc>
              <a:buFont typeface="Wingdings" pitchFamily="2" charset="2"/>
              <a:buChar char="u"/>
              <a:defRPr sz="2400" b="1">
                <a:solidFill>
                  <a:srgbClr val="F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lnSpc>
                <a:spcPts val="3400"/>
              </a:lnSpc>
              <a:buFont typeface="Wingdings" pitchFamily="2" charset="2"/>
              <a:buChar char="ü"/>
              <a:defRPr sz="2400">
                <a:solidFill>
                  <a:srgbClr val="FD390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r>
              <a:rPr lang="zh-TW" altLang="en-US" dirty="0"/>
              <a:t>新系統作法：</a:t>
            </a:r>
            <a:endParaRPr lang="en-US" altLang="zh-TW" dirty="0"/>
          </a:p>
          <a:p>
            <a:pPr lvl="1" indent="-95250" algn="just"/>
            <a:r>
              <a:rPr lang="zh-TW" altLang="en-US" dirty="0"/>
              <a:t>重新列出功能清單，未來將會針對該功能的存在目的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重新</a:t>
            </a:r>
            <a:r>
              <a:rPr lang="zh-TW" altLang="en-US" dirty="0"/>
              <a:t>設計，設計的內容當然也會採用現行的規則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8" name="矩形 7">
            <a:hlinkClick r:id="" action="ppaction://hlinkshowjump?jump=nextslide"/>
          </p:cNvPr>
          <p:cNvSpPr/>
          <p:nvPr/>
        </p:nvSpPr>
        <p:spPr bwMode="auto">
          <a:xfrm>
            <a:off x="5364088" y="6793631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63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277274" y="693148"/>
            <a:ext cx="8640960" cy="6492654"/>
            <a:chOff x="395536" y="908720"/>
            <a:chExt cx="8352928" cy="6276232"/>
          </a:xfrm>
        </p:grpSpPr>
        <p:pic>
          <p:nvPicPr>
            <p:cNvPr id="85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08720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矩形 85"/>
            <p:cNvSpPr/>
            <p:nvPr/>
          </p:nvSpPr>
          <p:spPr bwMode="auto">
            <a:xfrm>
              <a:off x="1403648" y="1340891"/>
              <a:ext cx="6372708" cy="4763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  <p:grpSp>
        <p:nvGrpSpPr>
          <p:cNvPr id="77" name="群組 76"/>
          <p:cNvGrpSpPr/>
          <p:nvPr/>
        </p:nvGrpSpPr>
        <p:grpSpPr>
          <a:xfrm>
            <a:off x="1544013" y="1412775"/>
            <a:ext cx="6124331" cy="4608513"/>
            <a:chOff x="1431185" y="1412775"/>
            <a:chExt cx="6309167" cy="4747601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1431185" y="1412775"/>
              <a:ext cx="6309167" cy="4747601"/>
            </a:xfrm>
            <a:prstGeom prst="roundRect">
              <a:avLst>
                <a:gd name="adj" fmla="val 420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36617" y="2022461"/>
              <a:ext cx="6303735" cy="3854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3749" y="1522505"/>
              <a:ext cx="2285970" cy="4223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1431186" y="2022461"/>
              <a:ext cx="6307141" cy="0"/>
              <a:chOff x="1431186" y="2024887"/>
              <a:chExt cx="6307141" cy="0"/>
            </a:xfrm>
          </p:grpSpPr>
          <p:cxnSp>
            <p:nvCxnSpPr>
              <p:cNvPr id="67" name="直線接點 66"/>
              <p:cNvCxnSpPr/>
              <p:nvPr/>
            </p:nvCxnSpPr>
            <p:spPr bwMode="auto">
              <a:xfrm>
                <a:off x="1431186" y="2024887"/>
                <a:ext cx="2095802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接點 67"/>
              <p:cNvCxnSpPr/>
              <p:nvPr/>
            </p:nvCxnSpPr>
            <p:spPr bwMode="auto">
              <a:xfrm>
                <a:off x="3502061" y="2024887"/>
                <a:ext cx="215005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接點 68"/>
              <p:cNvCxnSpPr/>
              <p:nvPr/>
            </p:nvCxnSpPr>
            <p:spPr bwMode="auto">
              <a:xfrm>
                <a:off x="5642526" y="2024887"/>
                <a:ext cx="209580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6" name="Picture 2" descr="D:\04.任務\20160118_證交所-資訊收費管理系統(會議3)\img\logo_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306" y="1479053"/>
              <a:ext cx="520436" cy="46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文字方塊 82"/>
          <p:cNvSpPr txBox="1"/>
          <p:nvPr/>
        </p:nvSpPr>
        <p:spPr>
          <a:xfrm>
            <a:off x="6465771" y="57332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4" name="群組 193"/>
          <p:cNvGrpSpPr/>
          <p:nvPr/>
        </p:nvGrpSpPr>
        <p:grpSpPr>
          <a:xfrm>
            <a:off x="3635896" y="3890645"/>
            <a:ext cx="1908000" cy="1953686"/>
            <a:chOff x="3795054" y="3890645"/>
            <a:chExt cx="1908000" cy="1953686"/>
          </a:xfrm>
        </p:grpSpPr>
        <p:sp>
          <p:nvSpPr>
            <p:cNvPr id="195" name="矩形 194"/>
            <p:cNvSpPr/>
            <p:nvPr/>
          </p:nvSpPr>
          <p:spPr bwMode="auto">
            <a:xfrm>
              <a:off x="3795054" y="3922986"/>
              <a:ext cx="1908000" cy="1666254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96" name="群組 195"/>
            <p:cNvGrpSpPr/>
            <p:nvPr/>
          </p:nvGrpSpPr>
          <p:grpSpPr>
            <a:xfrm>
              <a:off x="4216471" y="3890645"/>
              <a:ext cx="1400172" cy="1953686"/>
              <a:chOff x="4216471" y="3890645"/>
              <a:chExt cx="1400172" cy="1953686"/>
            </a:xfrm>
          </p:grpSpPr>
          <p:sp>
            <p:nvSpPr>
              <p:cNvPr id="198" name="矩形 20"/>
              <p:cNvSpPr/>
              <p:nvPr/>
            </p:nvSpPr>
            <p:spPr bwMode="auto">
              <a:xfrm rot="19096840">
                <a:off x="4439945" y="3890645"/>
                <a:ext cx="1176698" cy="1953686"/>
              </a:xfrm>
              <a:custGeom>
                <a:avLst/>
                <a:gdLst>
                  <a:gd name="connsiteX0" fmla="*/ 0 w 1164881"/>
                  <a:gd name="connsiteY0" fmla="*/ 0 h 1594722"/>
                  <a:gd name="connsiteX1" fmla="*/ 1164881 w 1164881"/>
                  <a:gd name="connsiteY1" fmla="*/ 0 h 1594722"/>
                  <a:gd name="connsiteX2" fmla="*/ 1164881 w 1164881"/>
                  <a:gd name="connsiteY2" fmla="*/ 1594722 h 1594722"/>
                  <a:gd name="connsiteX3" fmla="*/ 0 w 1164881"/>
                  <a:gd name="connsiteY3" fmla="*/ 1594722 h 1594722"/>
                  <a:gd name="connsiteX4" fmla="*/ 0 w 1164881"/>
                  <a:gd name="connsiteY4" fmla="*/ 0 h 1594722"/>
                  <a:gd name="connsiteX0" fmla="*/ 0 w 1164881"/>
                  <a:gd name="connsiteY0" fmla="*/ 0 h 1595879"/>
                  <a:gd name="connsiteX1" fmla="*/ 1164881 w 1164881"/>
                  <a:gd name="connsiteY1" fmla="*/ 0 h 1595879"/>
                  <a:gd name="connsiteX2" fmla="*/ 1164881 w 1164881"/>
                  <a:gd name="connsiteY2" fmla="*/ 1594722 h 1595879"/>
                  <a:gd name="connsiteX3" fmla="*/ 533991 w 1164881"/>
                  <a:gd name="connsiteY3" fmla="*/ 1595879 h 1595879"/>
                  <a:gd name="connsiteX4" fmla="*/ 0 w 1164881"/>
                  <a:gd name="connsiteY4" fmla="*/ 1594722 h 1595879"/>
                  <a:gd name="connsiteX5" fmla="*/ 0 w 1164881"/>
                  <a:gd name="connsiteY5" fmla="*/ 0 h 1595879"/>
                  <a:gd name="connsiteX0" fmla="*/ 0 w 1164881"/>
                  <a:gd name="connsiteY0" fmla="*/ 0 h 1595879"/>
                  <a:gd name="connsiteX1" fmla="*/ 1164881 w 1164881"/>
                  <a:gd name="connsiteY1" fmla="*/ 0 h 1595879"/>
                  <a:gd name="connsiteX2" fmla="*/ 1163128 w 1164881"/>
                  <a:gd name="connsiteY2" fmla="*/ 916825 h 1595879"/>
                  <a:gd name="connsiteX3" fmla="*/ 533991 w 1164881"/>
                  <a:gd name="connsiteY3" fmla="*/ 1595879 h 1595879"/>
                  <a:gd name="connsiteX4" fmla="*/ 0 w 1164881"/>
                  <a:gd name="connsiteY4" fmla="*/ 1594722 h 1595879"/>
                  <a:gd name="connsiteX5" fmla="*/ 0 w 1164881"/>
                  <a:gd name="connsiteY5" fmla="*/ 0 h 1595879"/>
                  <a:gd name="connsiteX0" fmla="*/ 0 w 1164881"/>
                  <a:gd name="connsiteY0" fmla="*/ 0 h 1595879"/>
                  <a:gd name="connsiteX1" fmla="*/ 766558 w 1164881"/>
                  <a:gd name="connsiteY1" fmla="*/ 3926 h 1595879"/>
                  <a:gd name="connsiteX2" fmla="*/ 1164881 w 1164881"/>
                  <a:gd name="connsiteY2" fmla="*/ 0 h 1595879"/>
                  <a:gd name="connsiteX3" fmla="*/ 1163128 w 1164881"/>
                  <a:gd name="connsiteY3" fmla="*/ 916825 h 1595879"/>
                  <a:gd name="connsiteX4" fmla="*/ 533991 w 1164881"/>
                  <a:gd name="connsiteY4" fmla="*/ 1595879 h 1595879"/>
                  <a:gd name="connsiteX5" fmla="*/ 0 w 1164881"/>
                  <a:gd name="connsiteY5" fmla="*/ 1594722 h 1595879"/>
                  <a:gd name="connsiteX6" fmla="*/ 0 w 1164881"/>
                  <a:gd name="connsiteY6" fmla="*/ 0 h 1595879"/>
                  <a:gd name="connsiteX0" fmla="*/ 6506 w 1171387"/>
                  <a:gd name="connsiteY0" fmla="*/ 0 h 1595879"/>
                  <a:gd name="connsiteX1" fmla="*/ 773064 w 1171387"/>
                  <a:gd name="connsiteY1" fmla="*/ 3926 h 1595879"/>
                  <a:gd name="connsiteX2" fmla="*/ 1171387 w 1171387"/>
                  <a:gd name="connsiteY2" fmla="*/ 0 h 1595879"/>
                  <a:gd name="connsiteX3" fmla="*/ 1169634 w 1171387"/>
                  <a:gd name="connsiteY3" fmla="*/ 916825 h 1595879"/>
                  <a:gd name="connsiteX4" fmla="*/ 540497 w 1171387"/>
                  <a:gd name="connsiteY4" fmla="*/ 1595879 h 1595879"/>
                  <a:gd name="connsiteX5" fmla="*/ 6506 w 1171387"/>
                  <a:gd name="connsiteY5" fmla="*/ 1594722 h 1595879"/>
                  <a:gd name="connsiteX6" fmla="*/ 0 w 1171387"/>
                  <a:gd name="connsiteY6" fmla="*/ 169671 h 1595879"/>
                  <a:gd name="connsiteX7" fmla="*/ 6506 w 1171387"/>
                  <a:gd name="connsiteY7" fmla="*/ 0 h 1595879"/>
                  <a:gd name="connsiteX0" fmla="*/ 434111 w 1171387"/>
                  <a:gd name="connsiteY0" fmla="*/ 0 h 1903732"/>
                  <a:gd name="connsiteX1" fmla="*/ 773064 w 1171387"/>
                  <a:gd name="connsiteY1" fmla="*/ 311779 h 1903732"/>
                  <a:gd name="connsiteX2" fmla="*/ 1171387 w 1171387"/>
                  <a:gd name="connsiteY2" fmla="*/ 307853 h 1903732"/>
                  <a:gd name="connsiteX3" fmla="*/ 1169634 w 1171387"/>
                  <a:gd name="connsiteY3" fmla="*/ 1224678 h 1903732"/>
                  <a:gd name="connsiteX4" fmla="*/ 540497 w 1171387"/>
                  <a:gd name="connsiteY4" fmla="*/ 1903732 h 1903732"/>
                  <a:gd name="connsiteX5" fmla="*/ 6506 w 1171387"/>
                  <a:gd name="connsiteY5" fmla="*/ 1902575 h 1903732"/>
                  <a:gd name="connsiteX6" fmla="*/ 0 w 1171387"/>
                  <a:gd name="connsiteY6" fmla="*/ 477524 h 1903732"/>
                  <a:gd name="connsiteX7" fmla="*/ 434111 w 1171387"/>
                  <a:gd name="connsiteY7" fmla="*/ 0 h 1903732"/>
                  <a:gd name="connsiteX0" fmla="*/ 434111 w 1171387"/>
                  <a:gd name="connsiteY0" fmla="*/ 0 h 1903732"/>
                  <a:gd name="connsiteX1" fmla="*/ 773064 w 1171387"/>
                  <a:gd name="connsiteY1" fmla="*/ 311779 h 1903732"/>
                  <a:gd name="connsiteX2" fmla="*/ 928105 w 1171387"/>
                  <a:gd name="connsiteY2" fmla="*/ 309637 h 1903732"/>
                  <a:gd name="connsiteX3" fmla="*/ 1171387 w 1171387"/>
                  <a:gd name="connsiteY3" fmla="*/ 307853 h 1903732"/>
                  <a:gd name="connsiteX4" fmla="*/ 1169634 w 1171387"/>
                  <a:gd name="connsiteY4" fmla="*/ 1224678 h 1903732"/>
                  <a:gd name="connsiteX5" fmla="*/ 540497 w 1171387"/>
                  <a:gd name="connsiteY5" fmla="*/ 1903732 h 1903732"/>
                  <a:gd name="connsiteX6" fmla="*/ 6506 w 1171387"/>
                  <a:gd name="connsiteY6" fmla="*/ 1902575 h 1903732"/>
                  <a:gd name="connsiteX7" fmla="*/ 0 w 1171387"/>
                  <a:gd name="connsiteY7" fmla="*/ 477524 h 1903732"/>
                  <a:gd name="connsiteX8" fmla="*/ 434111 w 1171387"/>
                  <a:gd name="connsiteY8" fmla="*/ 0 h 1903732"/>
                  <a:gd name="connsiteX0" fmla="*/ 434111 w 1171387"/>
                  <a:gd name="connsiteY0" fmla="*/ 0 h 1903732"/>
                  <a:gd name="connsiteX1" fmla="*/ 773064 w 1171387"/>
                  <a:gd name="connsiteY1" fmla="*/ 311779 h 1903732"/>
                  <a:gd name="connsiteX2" fmla="*/ 845959 w 1171387"/>
                  <a:gd name="connsiteY2" fmla="*/ 230017 h 1903732"/>
                  <a:gd name="connsiteX3" fmla="*/ 1171387 w 1171387"/>
                  <a:gd name="connsiteY3" fmla="*/ 307853 h 1903732"/>
                  <a:gd name="connsiteX4" fmla="*/ 1169634 w 1171387"/>
                  <a:gd name="connsiteY4" fmla="*/ 1224678 h 1903732"/>
                  <a:gd name="connsiteX5" fmla="*/ 540497 w 1171387"/>
                  <a:gd name="connsiteY5" fmla="*/ 1903732 h 1903732"/>
                  <a:gd name="connsiteX6" fmla="*/ 6506 w 1171387"/>
                  <a:gd name="connsiteY6" fmla="*/ 1902575 h 1903732"/>
                  <a:gd name="connsiteX7" fmla="*/ 0 w 1171387"/>
                  <a:gd name="connsiteY7" fmla="*/ 477524 h 1903732"/>
                  <a:gd name="connsiteX8" fmla="*/ 434111 w 1171387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69634 w 1176698"/>
                  <a:gd name="connsiteY4" fmla="*/ 1224678 h 1903732"/>
                  <a:gd name="connsiteX5" fmla="*/ 540497 w 1176698"/>
                  <a:gd name="connsiteY5" fmla="*/ 1903732 h 1903732"/>
                  <a:gd name="connsiteX6" fmla="*/ 6506 w 1176698"/>
                  <a:gd name="connsiteY6" fmla="*/ 1902575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69634 w 1176698"/>
                  <a:gd name="connsiteY4" fmla="*/ 1224678 h 1903732"/>
                  <a:gd name="connsiteX5" fmla="*/ 540497 w 1176698"/>
                  <a:gd name="connsiteY5" fmla="*/ 1903732 h 1903732"/>
                  <a:gd name="connsiteX6" fmla="*/ 6422 w 1176698"/>
                  <a:gd name="connsiteY6" fmla="*/ 1430343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69634 w 1176698"/>
                  <a:gd name="connsiteY4" fmla="*/ 1224678 h 1903732"/>
                  <a:gd name="connsiteX5" fmla="*/ 540497 w 1176698"/>
                  <a:gd name="connsiteY5" fmla="*/ 1903732 h 1903732"/>
                  <a:gd name="connsiteX6" fmla="*/ 6422 w 1176698"/>
                  <a:gd name="connsiteY6" fmla="*/ 1430343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67707 w 1176698"/>
                  <a:gd name="connsiteY4" fmla="*/ 1191058 h 1903732"/>
                  <a:gd name="connsiteX5" fmla="*/ 540497 w 1176698"/>
                  <a:gd name="connsiteY5" fmla="*/ 1903732 h 1903732"/>
                  <a:gd name="connsiteX6" fmla="*/ 6422 w 1176698"/>
                  <a:gd name="connsiteY6" fmla="*/ 1430343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67707 w 1176698"/>
                  <a:gd name="connsiteY4" fmla="*/ 1191058 h 1903732"/>
                  <a:gd name="connsiteX5" fmla="*/ 540497 w 1176698"/>
                  <a:gd name="connsiteY5" fmla="*/ 1903732 h 1903732"/>
                  <a:gd name="connsiteX6" fmla="*/ 6422 w 1176698"/>
                  <a:gd name="connsiteY6" fmla="*/ 1430343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76698"/>
                  <a:gd name="connsiteY0" fmla="*/ 0 h 1903732"/>
                  <a:gd name="connsiteX1" fmla="*/ 773064 w 1176698"/>
                  <a:gd name="connsiteY1" fmla="*/ 311779 h 1903732"/>
                  <a:gd name="connsiteX2" fmla="*/ 845959 w 1176698"/>
                  <a:gd name="connsiteY2" fmla="*/ 230017 h 1903732"/>
                  <a:gd name="connsiteX3" fmla="*/ 1176698 w 1176698"/>
                  <a:gd name="connsiteY3" fmla="*/ 459339 h 1903732"/>
                  <a:gd name="connsiteX4" fmla="*/ 1132912 w 1176698"/>
                  <a:gd name="connsiteY4" fmla="*/ 1342878 h 1903732"/>
                  <a:gd name="connsiteX5" fmla="*/ 540497 w 1176698"/>
                  <a:gd name="connsiteY5" fmla="*/ 1903732 h 1903732"/>
                  <a:gd name="connsiteX6" fmla="*/ 6422 w 1176698"/>
                  <a:gd name="connsiteY6" fmla="*/ 1430343 h 1903732"/>
                  <a:gd name="connsiteX7" fmla="*/ 0 w 1176698"/>
                  <a:gd name="connsiteY7" fmla="*/ 477524 h 1903732"/>
                  <a:gd name="connsiteX8" fmla="*/ 434111 w 1176698"/>
                  <a:gd name="connsiteY8" fmla="*/ 0 h 1903732"/>
                  <a:gd name="connsiteX0" fmla="*/ 434111 w 1190935"/>
                  <a:gd name="connsiteY0" fmla="*/ 0 h 1953686"/>
                  <a:gd name="connsiteX1" fmla="*/ 773064 w 1190935"/>
                  <a:gd name="connsiteY1" fmla="*/ 311779 h 1953686"/>
                  <a:gd name="connsiteX2" fmla="*/ 845959 w 1190935"/>
                  <a:gd name="connsiteY2" fmla="*/ 230017 h 1953686"/>
                  <a:gd name="connsiteX3" fmla="*/ 1176698 w 1190935"/>
                  <a:gd name="connsiteY3" fmla="*/ 459339 h 1953686"/>
                  <a:gd name="connsiteX4" fmla="*/ 1132912 w 1190935"/>
                  <a:gd name="connsiteY4" fmla="*/ 1342878 h 1953686"/>
                  <a:gd name="connsiteX5" fmla="*/ 596525 w 1190935"/>
                  <a:gd name="connsiteY5" fmla="*/ 1953686 h 1953686"/>
                  <a:gd name="connsiteX6" fmla="*/ 6422 w 1190935"/>
                  <a:gd name="connsiteY6" fmla="*/ 1430343 h 1953686"/>
                  <a:gd name="connsiteX7" fmla="*/ 0 w 1190935"/>
                  <a:gd name="connsiteY7" fmla="*/ 477524 h 1953686"/>
                  <a:gd name="connsiteX8" fmla="*/ 434111 w 1190935"/>
                  <a:gd name="connsiteY8" fmla="*/ 0 h 1953686"/>
                  <a:gd name="connsiteX0" fmla="*/ 434111 w 1176698"/>
                  <a:gd name="connsiteY0" fmla="*/ 0 h 1953686"/>
                  <a:gd name="connsiteX1" fmla="*/ 773064 w 1176698"/>
                  <a:gd name="connsiteY1" fmla="*/ 311779 h 1953686"/>
                  <a:gd name="connsiteX2" fmla="*/ 845959 w 1176698"/>
                  <a:gd name="connsiteY2" fmla="*/ 230017 h 1953686"/>
                  <a:gd name="connsiteX3" fmla="*/ 1176698 w 1176698"/>
                  <a:gd name="connsiteY3" fmla="*/ 459339 h 1953686"/>
                  <a:gd name="connsiteX4" fmla="*/ 1132912 w 1176698"/>
                  <a:gd name="connsiteY4" fmla="*/ 1342878 h 1953686"/>
                  <a:gd name="connsiteX5" fmla="*/ 596525 w 1176698"/>
                  <a:gd name="connsiteY5" fmla="*/ 1953686 h 1953686"/>
                  <a:gd name="connsiteX6" fmla="*/ 6422 w 1176698"/>
                  <a:gd name="connsiteY6" fmla="*/ 1430343 h 1953686"/>
                  <a:gd name="connsiteX7" fmla="*/ 0 w 1176698"/>
                  <a:gd name="connsiteY7" fmla="*/ 477524 h 1953686"/>
                  <a:gd name="connsiteX8" fmla="*/ 434111 w 1176698"/>
                  <a:gd name="connsiteY8" fmla="*/ 0 h 195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698" h="1953686">
                    <a:moveTo>
                      <a:pt x="434111" y="0"/>
                    </a:moveTo>
                    <a:lnTo>
                      <a:pt x="773064" y="311779"/>
                    </a:lnTo>
                    <a:lnTo>
                      <a:pt x="845959" y="230017"/>
                    </a:lnTo>
                    <a:lnTo>
                      <a:pt x="1176698" y="459339"/>
                    </a:lnTo>
                    <a:cubicBezTo>
                      <a:pt x="1176114" y="764947"/>
                      <a:pt x="1122705" y="1336772"/>
                      <a:pt x="1132912" y="1342878"/>
                    </a:cubicBezTo>
                    <a:cubicBezTo>
                      <a:pt x="1143119" y="1348984"/>
                      <a:pt x="805595" y="1716128"/>
                      <a:pt x="596525" y="1953686"/>
                    </a:cubicBezTo>
                    <a:lnTo>
                      <a:pt x="6422" y="1430343"/>
                    </a:lnTo>
                    <a:cubicBezTo>
                      <a:pt x="-3326" y="470031"/>
                      <a:pt x="2169" y="952541"/>
                      <a:pt x="0" y="477524"/>
                    </a:cubicBezTo>
                    <a:lnTo>
                      <a:pt x="43411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9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471" y="4077072"/>
                <a:ext cx="1010881" cy="825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7" name="文字方塊 196"/>
            <p:cNvSpPr txBox="1"/>
            <p:nvPr/>
          </p:nvSpPr>
          <p:spPr>
            <a:xfrm>
              <a:off x="3795054" y="5031582"/>
              <a:ext cx="1882278" cy="413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000" b="0" spc="3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b="1" dirty="0"/>
                <a:t>客戶管理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619672" y="2132856"/>
            <a:ext cx="5940448" cy="3670214"/>
            <a:chOff x="1619672" y="2132856"/>
            <a:chExt cx="5940448" cy="3670214"/>
          </a:xfrm>
        </p:grpSpPr>
        <p:grpSp>
          <p:nvGrpSpPr>
            <p:cNvPr id="180" name="群組 179"/>
            <p:cNvGrpSpPr/>
            <p:nvPr/>
          </p:nvGrpSpPr>
          <p:grpSpPr>
            <a:xfrm>
              <a:off x="5648659" y="2132856"/>
              <a:ext cx="1911461" cy="1928776"/>
              <a:chOff x="5648659" y="2111590"/>
              <a:chExt cx="1911461" cy="1928776"/>
            </a:xfrm>
          </p:grpSpPr>
          <p:sp>
            <p:nvSpPr>
              <p:cNvPr id="181" name="矩形 180"/>
              <p:cNvSpPr/>
              <p:nvPr/>
            </p:nvSpPr>
            <p:spPr bwMode="auto">
              <a:xfrm>
                <a:off x="5652120" y="2132856"/>
                <a:ext cx="1908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82" name="群組 181"/>
              <p:cNvGrpSpPr/>
              <p:nvPr/>
            </p:nvGrpSpPr>
            <p:grpSpPr>
              <a:xfrm>
                <a:off x="6243386" y="2111590"/>
                <a:ext cx="1090178" cy="1928776"/>
                <a:chOff x="6243386" y="2111590"/>
                <a:chExt cx="1090178" cy="1928776"/>
              </a:xfrm>
            </p:grpSpPr>
            <p:grpSp>
              <p:nvGrpSpPr>
                <p:cNvPr id="184" name="群組 183"/>
                <p:cNvGrpSpPr/>
                <p:nvPr/>
              </p:nvGrpSpPr>
              <p:grpSpPr>
                <a:xfrm>
                  <a:off x="6564099" y="2111590"/>
                  <a:ext cx="769465" cy="1928776"/>
                  <a:chOff x="6564099" y="2111590"/>
                  <a:chExt cx="769465" cy="1928776"/>
                </a:xfrm>
              </p:grpSpPr>
              <p:sp>
                <p:nvSpPr>
                  <p:cNvPr id="186" name="矩形 44"/>
                  <p:cNvSpPr/>
                  <p:nvPr/>
                </p:nvSpPr>
                <p:spPr bwMode="auto">
                  <a:xfrm rot="19283178">
                    <a:off x="6747022" y="2111590"/>
                    <a:ext cx="586542" cy="1839909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42" h="1700036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318" y="815730"/>
                          <a:pt x="586542" y="1211464"/>
                        </a:cubicBezTo>
                        <a:cubicBezTo>
                          <a:pt x="586870" y="1255626"/>
                          <a:pt x="198856" y="1655874"/>
                          <a:pt x="199184" y="1700036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187" name="矩形 12"/>
                  <p:cNvSpPr/>
                  <p:nvPr/>
                </p:nvSpPr>
                <p:spPr bwMode="auto">
                  <a:xfrm rot="19307609">
                    <a:off x="6564099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185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386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文字方塊 182"/>
              <p:cNvSpPr txBox="1"/>
              <p:nvPr/>
            </p:nvSpPr>
            <p:spPr>
              <a:xfrm>
                <a:off x="5648659" y="3068960"/>
                <a:ext cx="1875669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證券商</a:t>
                </a:r>
                <a:r>
                  <a:rPr lang="en-US" altLang="zh-TW" spc="0" dirty="0"/>
                  <a:t/>
                </a:r>
                <a:br>
                  <a:rPr lang="en-US" altLang="zh-TW" spc="0" dirty="0"/>
                </a:br>
                <a:r>
                  <a:rPr lang="zh-TW" altLang="en-US" spc="0" dirty="0"/>
                  <a:t>收費系統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1640270" y="2152800"/>
              <a:ext cx="3906000" cy="1947279"/>
              <a:chOff x="1809498" y="2152800"/>
              <a:chExt cx="3906000" cy="1947279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1809498" y="2152800"/>
                <a:ext cx="3906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4213611" y="2229986"/>
                <a:ext cx="1306248" cy="1870093"/>
                <a:chOff x="4213611" y="2229986"/>
                <a:chExt cx="1306248" cy="1870093"/>
              </a:xfrm>
            </p:grpSpPr>
            <p:sp>
              <p:nvSpPr>
                <p:cNvPr id="192" name="矩形 44"/>
                <p:cNvSpPr/>
                <p:nvPr/>
              </p:nvSpPr>
              <p:spPr bwMode="auto">
                <a:xfrm rot="19283178">
                  <a:off x="4424928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3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3611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1" name="文字方塊 190"/>
              <p:cNvSpPr txBox="1"/>
              <p:nvPr/>
            </p:nvSpPr>
            <p:spPr>
              <a:xfrm>
                <a:off x="1922847" y="2721114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b="0" spc="300" dirty="0"/>
                  <a:t>國內資訊公司</a:t>
                </a:r>
                <a:endParaRPr lang="en-US" altLang="zh-TW" sz="2000" b="0" spc="300" dirty="0"/>
              </a:p>
              <a:p>
                <a:r>
                  <a:rPr lang="zh-TW" altLang="en-US" sz="2000" b="0" spc="300" dirty="0"/>
                  <a:t>收費系統</a:t>
                </a: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5648658" y="3922986"/>
              <a:ext cx="1908000" cy="1880084"/>
              <a:chOff x="5648658" y="3922986"/>
              <a:chExt cx="1908000" cy="1880084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5648658" y="3922986"/>
                <a:ext cx="1908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202" name="群組 201"/>
              <p:cNvGrpSpPr/>
              <p:nvPr/>
            </p:nvGrpSpPr>
            <p:grpSpPr>
              <a:xfrm>
                <a:off x="6050528" y="4077072"/>
                <a:ext cx="1431118" cy="1725998"/>
                <a:chOff x="6050528" y="4077072"/>
                <a:chExt cx="1431118" cy="1725998"/>
              </a:xfrm>
            </p:grpSpPr>
            <p:sp>
              <p:nvSpPr>
                <p:cNvPr id="204" name="矩形 23"/>
                <p:cNvSpPr/>
                <p:nvPr/>
              </p:nvSpPr>
              <p:spPr bwMode="auto">
                <a:xfrm rot="19083263">
                  <a:off x="6399086" y="4092922"/>
                  <a:ext cx="1082560" cy="1710148"/>
                </a:xfrm>
                <a:custGeom>
                  <a:avLst/>
                  <a:gdLst>
                    <a:gd name="connsiteX0" fmla="*/ 0 w 1088121"/>
                    <a:gd name="connsiteY0" fmla="*/ 0 h 1833674"/>
                    <a:gd name="connsiteX1" fmla="*/ 1088121 w 1088121"/>
                    <a:gd name="connsiteY1" fmla="*/ 0 h 1833674"/>
                    <a:gd name="connsiteX2" fmla="*/ 1088121 w 1088121"/>
                    <a:gd name="connsiteY2" fmla="*/ 1833674 h 1833674"/>
                    <a:gd name="connsiteX3" fmla="*/ 0 w 1088121"/>
                    <a:gd name="connsiteY3" fmla="*/ 1833674 h 1833674"/>
                    <a:gd name="connsiteX4" fmla="*/ 0 w 1088121"/>
                    <a:gd name="connsiteY4" fmla="*/ 0 h 1833674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8121 w 1088121"/>
                    <a:gd name="connsiteY2" fmla="*/ 183367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0 w 1088121"/>
                    <a:gd name="connsiteY4" fmla="*/ 1833674 h 1833736"/>
                    <a:gd name="connsiteX5" fmla="*/ 0 w 1088121"/>
                    <a:gd name="connsiteY5" fmla="*/ 0 h 1833736"/>
                    <a:gd name="connsiteX0" fmla="*/ 0 w 1088121"/>
                    <a:gd name="connsiteY0" fmla="*/ 0 h 1833736"/>
                    <a:gd name="connsiteX1" fmla="*/ 1088121 w 1088121"/>
                    <a:gd name="connsiteY1" fmla="*/ 0 h 1833736"/>
                    <a:gd name="connsiteX2" fmla="*/ 1086938 w 1088121"/>
                    <a:gd name="connsiteY2" fmla="*/ 1179494 h 1833736"/>
                    <a:gd name="connsiteX3" fmla="*/ 498263 w 1088121"/>
                    <a:gd name="connsiteY3" fmla="*/ 1833736 h 1833736"/>
                    <a:gd name="connsiteX4" fmla="*/ 11019 w 1088121"/>
                    <a:gd name="connsiteY4" fmla="*/ 1408165 h 1833736"/>
                    <a:gd name="connsiteX5" fmla="*/ 0 w 1088121"/>
                    <a:gd name="connsiteY5" fmla="*/ 0 h 1833736"/>
                    <a:gd name="connsiteX0" fmla="*/ 0 w 1088121"/>
                    <a:gd name="connsiteY0" fmla="*/ 0 h 1836919"/>
                    <a:gd name="connsiteX1" fmla="*/ 1088121 w 1088121"/>
                    <a:gd name="connsiteY1" fmla="*/ 0 h 1836919"/>
                    <a:gd name="connsiteX2" fmla="*/ 1086938 w 1088121"/>
                    <a:gd name="connsiteY2" fmla="*/ 1179494 h 1836919"/>
                    <a:gd name="connsiteX3" fmla="*/ 501806 w 1088121"/>
                    <a:gd name="connsiteY3" fmla="*/ 1836919 h 1836919"/>
                    <a:gd name="connsiteX4" fmla="*/ 11019 w 1088121"/>
                    <a:gd name="connsiteY4" fmla="*/ 1408165 h 1836919"/>
                    <a:gd name="connsiteX5" fmla="*/ 0 w 1088121"/>
                    <a:gd name="connsiteY5" fmla="*/ 0 h 1836919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0 w 1088121"/>
                    <a:gd name="connsiteY5" fmla="*/ 0 h 1837637"/>
                    <a:gd name="connsiteX0" fmla="*/ 0 w 1088121"/>
                    <a:gd name="connsiteY0" fmla="*/ 0 h 1837637"/>
                    <a:gd name="connsiteX1" fmla="*/ 1088121 w 1088121"/>
                    <a:gd name="connsiteY1" fmla="*/ 0 h 1837637"/>
                    <a:gd name="connsiteX2" fmla="*/ 1086938 w 1088121"/>
                    <a:gd name="connsiteY2" fmla="*/ 1179494 h 1837637"/>
                    <a:gd name="connsiteX3" fmla="*/ 488355 w 1088121"/>
                    <a:gd name="connsiteY3" fmla="*/ 1837637 h 1837637"/>
                    <a:gd name="connsiteX4" fmla="*/ 11019 w 1088121"/>
                    <a:gd name="connsiteY4" fmla="*/ 1408165 h 1837637"/>
                    <a:gd name="connsiteX5" fmla="*/ 8016 w 1088121"/>
                    <a:gd name="connsiteY5" fmla="*/ 419886 h 1837637"/>
                    <a:gd name="connsiteX6" fmla="*/ 0 w 1088121"/>
                    <a:gd name="connsiteY6" fmla="*/ 0 h 1837637"/>
                    <a:gd name="connsiteX0" fmla="*/ 50236 w 1080105"/>
                    <a:gd name="connsiteY0" fmla="*/ 270056 h 1837637"/>
                    <a:gd name="connsiteX1" fmla="*/ 1080105 w 1080105"/>
                    <a:gd name="connsiteY1" fmla="*/ 0 h 1837637"/>
                    <a:gd name="connsiteX2" fmla="*/ 1078922 w 1080105"/>
                    <a:gd name="connsiteY2" fmla="*/ 1179494 h 1837637"/>
                    <a:gd name="connsiteX3" fmla="*/ 480339 w 1080105"/>
                    <a:gd name="connsiteY3" fmla="*/ 1837637 h 1837637"/>
                    <a:gd name="connsiteX4" fmla="*/ 3003 w 1080105"/>
                    <a:gd name="connsiteY4" fmla="*/ 1408165 h 1837637"/>
                    <a:gd name="connsiteX5" fmla="*/ 0 w 1080105"/>
                    <a:gd name="connsiteY5" fmla="*/ 419886 h 1837637"/>
                    <a:gd name="connsiteX6" fmla="*/ 50236 w 1080105"/>
                    <a:gd name="connsiteY6" fmla="*/ 270056 h 1837637"/>
                    <a:gd name="connsiteX0" fmla="*/ 50236 w 1080105"/>
                    <a:gd name="connsiteY0" fmla="*/ 270056 h 1837637"/>
                    <a:gd name="connsiteX1" fmla="*/ 531498 w 1080105"/>
                    <a:gd name="connsiteY1" fmla="*/ 141969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1080105 w 1080105"/>
                    <a:gd name="connsiteY2" fmla="*/ 0 h 1837637"/>
                    <a:gd name="connsiteX3" fmla="*/ 1078922 w 1080105"/>
                    <a:gd name="connsiteY3" fmla="*/ 1179494 h 1837637"/>
                    <a:gd name="connsiteX4" fmla="*/ 480339 w 1080105"/>
                    <a:gd name="connsiteY4" fmla="*/ 1837637 h 1837637"/>
                    <a:gd name="connsiteX5" fmla="*/ 3003 w 1080105"/>
                    <a:gd name="connsiteY5" fmla="*/ 1408165 h 1837637"/>
                    <a:gd name="connsiteX6" fmla="*/ 0 w 1080105"/>
                    <a:gd name="connsiteY6" fmla="*/ 419886 h 1837637"/>
                    <a:gd name="connsiteX7" fmla="*/ 50236 w 1080105"/>
                    <a:gd name="connsiteY7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739320 w 1080105"/>
                    <a:gd name="connsiteY2" fmla="*/ 181466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080105"/>
                    <a:gd name="connsiteY0" fmla="*/ 270056 h 1837637"/>
                    <a:gd name="connsiteX1" fmla="*/ 408111 w 1080105"/>
                    <a:gd name="connsiteY1" fmla="*/ 357641 h 1837637"/>
                    <a:gd name="connsiteX2" fmla="*/ 578982 w 1080105"/>
                    <a:gd name="connsiteY2" fmla="*/ 210255 h 1837637"/>
                    <a:gd name="connsiteX3" fmla="*/ 1080105 w 1080105"/>
                    <a:gd name="connsiteY3" fmla="*/ 0 h 1837637"/>
                    <a:gd name="connsiteX4" fmla="*/ 1078922 w 1080105"/>
                    <a:gd name="connsiteY4" fmla="*/ 1179494 h 1837637"/>
                    <a:gd name="connsiteX5" fmla="*/ 480339 w 1080105"/>
                    <a:gd name="connsiteY5" fmla="*/ 1837637 h 1837637"/>
                    <a:gd name="connsiteX6" fmla="*/ 3003 w 1080105"/>
                    <a:gd name="connsiteY6" fmla="*/ 1408165 h 1837637"/>
                    <a:gd name="connsiteX7" fmla="*/ 0 w 1080105"/>
                    <a:gd name="connsiteY7" fmla="*/ 419886 h 1837637"/>
                    <a:gd name="connsiteX8" fmla="*/ 50236 w 1080105"/>
                    <a:gd name="connsiteY8" fmla="*/ 270056 h 1837637"/>
                    <a:gd name="connsiteX0" fmla="*/ 50236 w 1124448"/>
                    <a:gd name="connsiteY0" fmla="*/ 270056 h 1837637"/>
                    <a:gd name="connsiteX1" fmla="*/ 408111 w 1124448"/>
                    <a:gd name="connsiteY1" fmla="*/ 357641 h 1837637"/>
                    <a:gd name="connsiteX2" fmla="*/ 578982 w 1124448"/>
                    <a:gd name="connsiteY2" fmla="*/ 210255 h 1837637"/>
                    <a:gd name="connsiteX3" fmla="*/ 1080105 w 1124448"/>
                    <a:gd name="connsiteY3" fmla="*/ 0 h 1837637"/>
                    <a:gd name="connsiteX4" fmla="*/ 1082560 w 1124448"/>
                    <a:gd name="connsiteY4" fmla="*/ 483527 h 1837637"/>
                    <a:gd name="connsiteX5" fmla="*/ 1078922 w 1124448"/>
                    <a:gd name="connsiteY5" fmla="*/ 1179494 h 1837637"/>
                    <a:gd name="connsiteX6" fmla="*/ 480339 w 1124448"/>
                    <a:gd name="connsiteY6" fmla="*/ 1837637 h 1837637"/>
                    <a:gd name="connsiteX7" fmla="*/ 3003 w 1124448"/>
                    <a:gd name="connsiteY7" fmla="*/ 1408165 h 1837637"/>
                    <a:gd name="connsiteX8" fmla="*/ 0 w 1124448"/>
                    <a:gd name="connsiteY8" fmla="*/ 419886 h 1837637"/>
                    <a:gd name="connsiteX9" fmla="*/ 50236 w 1124448"/>
                    <a:gd name="connsiteY9" fmla="*/ 270056 h 1837637"/>
                    <a:gd name="connsiteX0" fmla="*/ 50236 w 1124448"/>
                    <a:gd name="connsiteY0" fmla="*/ 97469 h 1665050"/>
                    <a:gd name="connsiteX1" fmla="*/ 408111 w 1124448"/>
                    <a:gd name="connsiteY1" fmla="*/ 185054 h 1665050"/>
                    <a:gd name="connsiteX2" fmla="*/ 578982 w 1124448"/>
                    <a:gd name="connsiteY2" fmla="*/ 37668 h 1665050"/>
                    <a:gd name="connsiteX3" fmla="*/ 816151 w 1124448"/>
                    <a:gd name="connsiteY3" fmla="*/ 0 h 1665050"/>
                    <a:gd name="connsiteX4" fmla="*/ 1082560 w 1124448"/>
                    <a:gd name="connsiteY4" fmla="*/ 310940 h 1665050"/>
                    <a:gd name="connsiteX5" fmla="*/ 1078922 w 1124448"/>
                    <a:gd name="connsiteY5" fmla="*/ 1006907 h 1665050"/>
                    <a:gd name="connsiteX6" fmla="*/ 480339 w 1124448"/>
                    <a:gd name="connsiteY6" fmla="*/ 1665050 h 1665050"/>
                    <a:gd name="connsiteX7" fmla="*/ 3003 w 1124448"/>
                    <a:gd name="connsiteY7" fmla="*/ 1235578 h 1665050"/>
                    <a:gd name="connsiteX8" fmla="*/ 0 w 1124448"/>
                    <a:gd name="connsiteY8" fmla="*/ 247299 h 1665050"/>
                    <a:gd name="connsiteX9" fmla="*/ 50236 w 1124448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121106"/>
                    <a:gd name="connsiteY0" fmla="*/ 97469 h 1665050"/>
                    <a:gd name="connsiteX1" fmla="*/ 408111 w 1121106"/>
                    <a:gd name="connsiteY1" fmla="*/ 185054 h 1665050"/>
                    <a:gd name="connsiteX2" fmla="*/ 578982 w 1121106"/>
                    <a:gd name="connsiteY2" fmla="*/ 37668 h 1665050"/>
                    <a:gd name="connsiteX3" fmla="*/ 816151 w 1121106"/>
                    <a:gd name="connsiteY3" fmla="*/ 0 h 1665050"/>
                    <a:gd name="connsiteX4" fmla="*/ 1082560 w 1121106"/>
                    <a:gd name="connsiteY4" fmla="*/ 310940 h 1665050"/>
                    <a:gd name="connsiteX5" fmla="*/ 1078922 w 1121106"/>
                    <a:gd name="connsiteY5" fmla="*/ 1006907 h 1665050"/>
                    <a:gd name="connsiteX6" fmla="*/ 480339 w 1121106"/>
                    <a:gd name="connsiteY6" fmla="*/ 1665050 h 1665050"/>
                    <a:gd name="connsiteX7" fmla="*/ 3003 w 1121106"/>
                    <a:gd name="connsiteY7" fmla="*/ 1235578 h 1665050"/>
                    <a:gd name="connsiteX8" fmla="*/ 0 w 1121106"/>
                    <a:gd name="connsiteY8" fmla="*/ 247299 h 1665050"/>
                    <a:gd name="connsiteX9" fmla="*/ 50236 w 1121106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78922 w 1082560"/>
                    <a:gd name="connsiteY5" fmla="*/ 1006907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665050"/>
                    <a:gd name="connsiteX1" fmla="*/ 408111 w 1082560"/>
                    <a:gd name="connsiteY1" fmla="*/ 185054 h 1665050"/>
                    <a:gd name="connsiteX2" fmla="*/ 578982 w 1082560"/>
                    <a:gd name="connsiteY2" fmla="*/ 37668 h 1665050"/>
                    <a:gd name="connsiteX3" fmla="*/ 816151 w 1082560"/>
                    <a:gd name="connsiteY3" fmla="*/ 0 h 1665050"/>
                    <a:gd name="connsiteX4" fmla="*/ 1082560 w 1082560"/>
                    <a:gd name="connsiteY4" fmla="*/ 310940 h 1665050"/>
                    <a:gd name="connsiteX5" fmla="*/ 1052649 w 1082560"/>
                    <a:gd name="connsiteY5" fmla="*/ 1148440 h 1665050"/>
                    <a:gd name="connsiteX6" fmla="*/ 480339 w 1082560"/>
                    <a:gd name="connsiteY6" fmla="*/ 1665050 h 1665050"/>
                    <a:gd name="connsiteX7" fmla="*/ 3003 w 1082560"/>
                    <a:gd name="connsiteY7" fmla="*/ 1235578 h 1665050"/>
                    <a:gd name="connsiteX8" fmla="*/ 0 w 1082560"/>
                    <a:gd name="connsiteY8" fmla="*/ 247299 h 1665050"/>
                    <a:gd name="connsiteX9" fmla="*/ 50236 w 1082560"/>
                    <a:gd name="connsiteY9" fmla="*/ 97469 h 1665050"/>
                    <a:gd name="connsiteX0" fmla="*/ 50236 w 1082560"/>
                    <a:gd name="connsiteY0" fmla="*/ 97469 h 1710148"/>
                    <a:gd name="connsiteX1" fmla="*/ 408111 w 1082560"/>
                    <a:gd name="connsiteY1" fmla="*/ 185054 h 1710148"/>
                    <a:gd name="connsiteX2" fmla="*/ 578982 w 1082560"/>
                    <a:gd name="connsiteY2" fmla="*/ 37668 h 1710148"/>
                    <a:gd name="connsiteX3" fmla="*/ 816151 w 1082560"/>
                    <a:gd name="connsiteY3" fmla="*/ 0 h 1710148"/>
                    <a:gd name="connsiteX4" fmla="*/ 1082560 w 1082560"/>
                    <a:gd name="connsiteY4" fmla="*/ 310940 h 1710148"/>
                    <a:gd name="connsiteX5" fmla="*/ 1052649 w 1082560"/>
                    <a:gd name="connsiteY5" fmla="*/ 1148440 h 1710148"/>
                    <a:gd name="connsiteX6" fmla="*/ 540729 w 1082560"/>
                    <a:gd name="connsiteY6" fmla="*/ 1710148 h 1710148"/>
                    <a:gd name="connsiteX7" fmla="*/ 3003 w 1082560"/>
                    <a:gd name="connsiteY7" fmla="*/ 1235578 h 1710148"/>
                    <a:gd name="connsiteX8" fmla="*/ 0 w 1082560"/>
                    <a:gd name="connsiteY8" fmla="*/ 247299 h 1710148"/>
                    <a:gd name="connsiteX9" fmla="*/ 50236 w 1082560"/>
                    <a:gd name="connsiteY9" fmla="*/ 97469 h 1710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2560" h="1710148">
                      <a:moveTo>
                        <a:pt x="50236" y="97469"/>
                      </a:moveTo>
                      <a:lnTo>
                        <a:pt x="408111" y="185054"/>
                      </a:lnTo>
                      <a:lnTo>
                        <a:pt x="578982" y="37668"/>
                      </a:lnTo>
                      <a:lnTo>
                        <a:pt x="816151" y="0"/>
                      </a:lnTo>
                      <a:cubicBezTo>
                        <a:pt x="900080" y="45545"/>
                        <a:pt x="1081820" y="286400"/>
                        <a:pt x="1082560" y="310940"/>
                      </a:cubicBezTo>
                      <a:cubicBezTo>
                        <a:pt x="1066979" y="282393"/>
                        <a:pt x="1054507" y="783000"/>
                        <a:pt x="1052649" y="1148440"/>
                      </a:cubicBezTo>
                      <a:lnTo>
                        <a:pt x="540729" y="1710148"/>
                      </a:lnTo>
                      <a:lnTo>
                        <a:pt x="3003" y="1235578"/>
                      </a:lnTo>
                      <a:lnTo>
                        <a:pt x="0" y="247299"/>
                      </a:lnTo>
                      <a:lnTo>
                        <a:pt x="50236" y="97469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05" name="Picture 4" descr="D:\04.任務\20160118_證交所-資訊收費管理系統(會議3)\img\icon_05-其他客戶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0528" y="4077072"/>
                  <a:ext cx="1030217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3" name="文字方塊 202"/>
              <p:cNvSpPr txBox="1"/>
              <p:nvPr/>
            </p:nvSpPr>
            <p:spPr>
              <a:xfrm>
                <a:off x="5652120" y="4857413"/>
                <a:ext cx="18722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  <p:grpSp>
          <p:nvGrpSpPr>
            <p:cNvPr id="206" name="群組 205"/>
            <p:cNvGrpSpPr/>
            <p:nvPr/>
          </p:nvGrpSpPr>
          <p:grpSpPr>
            <a:xfrm>
              <a:off x="1619672" y="3922986"/>
              <a:ext cx="2199589" cy="1669360"/>
              <a:chOff x="1619672" y="3922986"/>
              <a:chExt cx="2199589" cy="1669360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1640269" y="3922986"/>
                <a:ext cx="1908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1619672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209" name="群組 208"/>
              <p:cNvGrpSpPr/>
              <p:nvPr/>
            </p:nvGrpSpPr>
            <p:grpSpPr>
              <a:xfrm>
                <a:off x="1974232" y="4056485"/>
                <a:ext cx="1845029" cy="1376546"/>
                <a:chOff x="1974232" y="4056485"/>
                <a:chExt cx="1845029" cy="1376546"/>
              </a:xfrm>
            </p:grpSpPr>
            <p:sp>
              <p:nvSpPr>
                <p:cNvPr id="210" name="矩形 31"/>
                <p:cNvSpPr/>
                <p:nvPr/>
              </p:nvSpPr>
              <p:spPr bwMode="auto">
                <a:xfrm rot="18865581">
                  <a:off x="2377824" y="3991593"/>
                  <a:ext cx="1037846" cy="1845029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441241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61946" y="3318341"/>
                        <a:pt x="2061472" y="3473366"/>
                      </a:cubicBezTo>
                      <a:lnTo>
                        <a:pt x="1124095" y="4441241"/>
                      </a:lnTo>
                      <a:cubicBezTo>
                        <a:pt x="887997" y="4195595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11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62" name="矩形 61"/>
          <p:cNvSpPr/>
          <p:nvPr/>
        </p:nvSpPr>
        <p:spPr bwMode="auto">
          <a:xfrm>
            <a:off x="7604940" y="2047306"/>
            <a:ext cx="67393" cy="3699171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63688" y="2132856"/>
            <a:ext cx="5843244" cy="3679325"/>
            <a:chOff x="1547664" y="2134728"/>
            <a:chExt cx="5843244" cy="3679325"/>
          </a:xfrm>
        </p:grpSpPr>
        <p:grpSp>
          <p:nvGrpSpPr>
            <p:cNvPr id="88" name="群組 87"/>
            <p:cNvGrpSpPr/>
            <p:nvPr/>
          </p:nvGrpSpPr>
          <p:grpSpPr>
            <a:xfrm>
              <a:off x="1649257" y="2155581"/>
              <a:ext cx="3744000" cy="1947279"/>
              <a:chOff x="1809498" y="2152800"/>
              <a:chExt cx="3744000" cy="1947279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809498" y="2152800"/>
                <a:ext cx="3744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4057647" y="2229986"/>
                <a:ext cx="1306248" cy="1870093"/>
                <a:chOff x="4057647" y="2229986"/>
                <a:chExt cx="1306248" cy="1870093"/>
              </a:xfrm>
            </p:grpSpPr>
            <p:sp>
              <p:nvSpPr>
                <p:cNvPr id="96" name="矩形 44"/>
                <p:cNvSpPr/>
                <p:nvPr/>
              </p:nvSpPr>
              <p:spPr bwMode="auto">
                <a:xfrm rot="19283178">
                  <a:off x="4268964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97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7647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文字方塊 90"/>
              <p:cNvSpPr txBox="1"/>
              <p:nvPr/>
            </p:nvSpPr>
            <p:spPr>
              <a:xfrm>
                <a:off x="1860908" y="2720205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dirty="0"/>
                  <a:t>國內資訊公司</a:t>
                </a:r>
                <a:endParaRPr lang="en-US" altLang="zh-TW" sz="2000" dirty="0"/>
              </a:p>
              <a:p>
                <a:r>
                  <a:rPr lang="zh-TW" altLang="en-US" sz="2000" dirty="0"/>
                  <a:t>收費系統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5456278" y="2134728"/>
              <a:ext cx="1934630" cy="1926903"/>
              <a:chOff x="5600294" y="2113463"/>
              <a:chExt cx="1934630" cy="1926903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5652120" y="2132856"/>
                <a:ext cx="1800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6201593" y="2113463"/>
                <a:ext cx="1084831" cy="1926903"/>
                <a:chOff x="6201593" y="2113463"/>
                <a:chExt cx="1084831" cy="1926903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6522306" y="2113463"/>
                  <a:ext cx="764118" cy="1926903"/>
                  <a:chOff x="6522306" y="2113463"/>
                  <a:chExt cx="764118" cy="1926903"/>
                </a:xfrm>
              </p:grpSpPr>
              <p:sp>
                <p:nvSpPr>
                  <p:cNvPr id="81" name="矩形 44"/>
                  <p:cNvSpPr/>
                  <p:nvPr/>
                </p:nvSpPr>
                <p:spPr bwMode="auto">
                  <a:xfrm rot="19283178">
                    <a:off x="6699917" y="2113463"/>
                    <a:ext cx="586507" cy="1822875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  <a:gd name="connsiteX0" fmla="*/ 981 w 586507"/>
                      <a:gd name="connsiteY0" fmla="*/ 221361 h 1700036"/>
                      <a:gd name="connsiteX1" fmla="*/ 180063 w 586507"/>
                      <a:gd name="connsiteY1" fmla="*/ 0 h 1700036"/>
                      <a:gd name="connsiteX2" fmla="*/ 436028 w 586507"/>
                      <a:gd name="connsiteY2" fmla="*/ 18921 h 1700036"/>
                      <a:gd name="connsiteX3" fmla="*/ 544158 w 586507"/>
                      <a:gd name="connsiteY3" fmla="*/ 193817 h 1700036"/>
                      <a:gd name="connsiteX4" fmla="*/ 586507 w 586507"/>
                      <a:gd name="connsiteY4" fmla="*/ 1171091 h 1700036"/>
                      <a:gd name="connsiteX5" fmla="*/ 199184 w 586507"/>
                      <a:gd name="connsiteY5" fmla="*/ 1700036 h 1700036"/>
                      <a:gd name="connsiteX6" fmla="*/ 0 w 586507"/>
                      <a:gd name="connsiteY6" fmla="*/ 1548297 h 1700036"/>
                      <a:gd name="connsiteX7" fmla="*/ 1962 w 586507"/>
                      <a:gd name="connsiteY7" fmla="*/ 473528 h 1700036"/>
                      <a:gd name="connsiteX8" fmla="*/ 981 w 586507"/>
                      <a:gd name="connsiteY8" fmla="*/ 221361 h 1700036"/>
                      <a:gd name="connsiteX0" fmla="*/ 981 w 586507"/>
                      <a:gd name="connsiteY0" fmla="*/ 221361 h 1684297"/>
                      <a:gd name="connsiteX1" fmla="*/ 180063 w 586507"/>
                      <a:gd name="connsiteY1" fmla="*/ 0 h 1684297"/>
                      <a:gd name="connsiteX2" fmla="*/ 436028 w 586507"/>
                      <a:gd name="connsiteY2" fmla="*/ 18921 h 1684297"/>
                      <a:gd name="connsiteX3" fmla="*/ 544158 w 586507"/>
                      <a:gd name="connsiteY3" fmla="*/ 193817 h 1684297"/>
                      <a:gd name="connsiteX4" fmla="*/ 586507 w 586507"/>
                      <a:gd name="connsiteY4" fmla="*/ 1171091 h 1684297"/>
                      <a:gd name="connsiteX5" fmla="*/ 177857 w 586507"/>
                      <a:gd name="connsiteY5" fmla="*/ 1684297 h 1684297"/>
                      <a:gd name="connsiteX6" fmla="*/ 0 w 586507"/>
                      <a:gd name="connsiteY6" fmla="*/ 1548297 h 1684297"/>
                      <a:gd name="connsiteX7" fmla="*/ 1962 w 586507"/>
                      <a:gd name="connsiteY7" fmla="*/ 473528 h 1684297"/>
                      <a:gd name="connsiteX8" fmla="*/ 981 w 586507"/>
                      <a:gd name="connsiteY8" fmla="*/ 221361 h 168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07" h="1684297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283" y="775357"/>
                          <a:pt x="586507" y="1171091"/>
                        </a:cubicBezTo>
                        <a:cubicBezTo>
                          <a:pt x="586835" y="1215253"/>
                          <a:pt x="177529" y="1640135"/>
                          <a:pt x="177857" y="1684297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82" name="矩形 12"/>
                  <p:cNvSpPr/>
                  <p:nvPr/>
                </p:nvSpPr>
                <p:spPr bwMode="auto">
                  <a:xfrm rot="19307609">
                    <a:off x="6522306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80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1593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文字方塊 77"/>
              <p:cNvSpPr txBox="1"/>
              <p:nvPr/>
            </p:nvSpPr>
            <p:spPr>
              <a:xfrm>
                <a:off x="5600294" y="3107956"/>
                <a:ext cx="19346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b="1" spc="0" dirty="0"/>
                  <a:t>證券商</a:t>
                </a:r>
                <a:r>
                  <a:rPr lang="en-US" altLang="zh-TW" b="1" spc="0" dirty="0"/>
                  <a:t/>
                </a:r>
                <a:br>
                  <a:rPr lang="en-US" altLang="zh-TW" b="1" spc="0" dirty="0"/>
                </a:br>
                <a:r>
                  <a:rPr lang="zh-TW" altLang="en-US" b="1" spc="0" dirty="0"/>
                  <a:t>收費系統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3563888" y="3899351"/>
              <a:ext cx="1882278" cy="1885016"/>
              <a:chOff x="3795054" y="3899352"/>
              <a:chExt cx="1882278" cy="1885016"/>
            </a:xfrm>
          </p:grpSpPr>
          <p:sp>
            <p:nvSpPr>
              <p:cNvPr id="99" name="矩形 98"/>
              <p:cNvSpPr/>
              <p:nvPr/>
            </p:nvSpPr>
            <p:spPr bwMode="auto">
              <a:xfrm>
                <a:off x="3795054" y="3922986"/>
                <a:ext cx="1800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216471" y="3899352"/>
                <a:ext cx="1377322" cy="1885016"/>
                <a:chOff x="4216471" y="3899352"/>
                <a:chExt cx="1377322" cy="1885016"/>
              </a:xfrm>
            </p:grpSpPr>
            <p:sp>
              <p:nvSpPr>
                <p:cNvPr id="102" name="矩形 20"/>
                <p:cNvSpPr/>
                <p:nvPr/>
              </p:nvSpPr>
              <p:spPr bwMode="auto">
                <a:xfrm rot="19096840">
                  <a:off x="4417095" y="3899352"/>
                  <a:ext cx="1176698" cy="188501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6472 w 1176698"/>
                    <a:gd name="connsiteY4" fmla="*/ 1236344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97426"/>
                    <a:gd name="connsiteY0" fmla="*/ 0 h 1885016"/>
                    <a:gd name="connsiteX1" fmla="*/ 773064 w 1197426"/>
                    <a:gd name="connsiteY1" fmla="*/ 311779 h 1885016"/>
                    <a:gd name="connsiteX2" fmla="*/ 845959 w 1197426"/>
                    <a:gd name="connsiteY2" fmla="*/ 230017 h 1885016"/>
                    <a:gd name="connsiteX3" fmla="*/ 1176698 w 1197426"/>
                    <a:gd name="connsiteY3" fmla="*/ 459339 h 1885016"/>
                    <a:gd name="connsiteX4" fmla="*/ 1136472 w 1197426"/>
                    <a:gd name="connsiteY4" fmla="*/ 1236344 h 1885016"/>
                    <a:gd name="connsiteX5" fmla="*/ 529758 w 1197426"/>
                    <a:gd name="connsiteY5" fmla="*/ 1885016 h 1885016"/>
                    <a:gd name="connsiteX6" fmla="*/ 6422 w 1197426"/>
                    <a:gd name="connsiteY6" fmla="*/ 1430343 h 1885016"/>
                    <a:gd name="connsiteX7" fmla="*/ 0 w 1197426"/>
                    <a:gd name="connsiteY7" fmla="*/ 477524 h 1885016"/>
                    <a:gd name="connsiteX8" fmla="*/ 434111 w 1197426"/>
                    <a:gd name="connsiteY8" fmla="*/ 0 h 1885016"/>
                    <a:gd name="connsiteX0" fmla="*/ 434111 w 1176698"/>
                    <a:gd name="connsiteY0" fmla="*/ 0 h 1885016"/>
                    <a:gd name="connsiteX1" fmla="*/ 773064 w 1176698"/>
                    <a:gd name="connsiteY1" fmla="*/ 311779 h 1885016"/>
                    <a:gd name="connsiteX2" fmla="*/ 845959 w 1176698"/>
                    <a:gd name="connsiteY2" fmla="*/ 230017 h 1885016"/>
                    <a:gd name="connsiteX3" fmla="*/ 1176698 w 1176698"/>
                    <a:gd name="connsiteY3" fmla="*/ 459339 h 1885016"/>
                    <a:gd name="connsiteX4" fmla="*/ 1136472 w 1176698"/>
                    <a:gd name="connsiteY4" fmla="*/ 1236344 h 1885016"/>
                    <a:gd name="connsiteX5" fmla="*/ 529758 w 1176698"/>
                    <a:gd name="connsiteY5" fmla="*/ 1885016 h 1885016"/>
                    <a:gd name="connsiteX6" fmla="*/ 6422 w 1176698"/>
                    <a:gd name="connsiteY6" fmla="*/ 1430343 h 1885016"/>
                    <a:gd name="connsiteX7" fmla="*/ 0 w 1176698"/>
                    <a:gd name="connsiteY7" fmla="*/ 477524 h 1885016"/>
                    <a:gd name="connsiteX8" fmla="*/ 434111 w 1176698"/>
                    <a:gd name="connsiteY8" fmla="*/ 0 h 1885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88501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74274" y="1210569"/>
                        <a:pt x="1136472" y="1236344"/>
                      </a:cubicBezTo>
                      <a:cubicBezTo>
                        <a:pt x="1098670" y="1262119"/>
                        <a:pt x="738828" y="1647458"/>
                        <a:pt x="529758" y="188501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3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文字方塊 100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b="1" dirty="0"/>
                  <a:t>客戶管理</a:t>
                </a: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1547664" y="3922985"/>
              <a:ext cx="2222424" cy="1669360"/>
              <a:chOff x="1547664" y="3922986"/>
              <a:chExt cx="2222424" cy="1669360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640269" y="3922986"/>
                <a:ext cx="1800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547664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1988411" y="4056485"/>
                <a:ext cx="1781677" cy="1354373"/>
                <a:chOff x="1988411" y="4056485"/>
                <a:chExt cx="1781677" cy="1354373"/>
              </a:xfrm>
            </p:grpSpPr>
            <p:sp>
              <p:nvSpPr>
                <p:cNvPr id="114" name="矩形 31"/>
                <p:cNvSpPr/>
                <p:nvPr/>
              </p:nvSpPr>
              <p:spPr bwMode="auto">
                <a:xfrm rot="18865581">
                  <a:off x="2360327" y="4001096"/>
                  <a:ext cx="1037846" cy="1781677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86662 w 2440379"/>
                    <a:gd name="connsiteY4" fmla="*/ 3218081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288744"/>
                    <a:gd name="connsiteX1" fmla="*/ 1347303 w 2440379"/>
                    <a:gd name="connsiteY1" fmla="*/ 0 h 4288744"/>
                    <a:gd name="connsiteX2" fmla="*/ 2066811 w 2440379"/>
                    <a:gd name="connsiteY2" fmla="*/ 336266 h 4288744"/>
                    <a:gd name="connsiteX3" fmla="*/ 2440379 w 2440379"/>
                    <a:gd name="connsiteY3" fmla="*/ 1102863 h 4288744"/>
                    <a:gd name="connsiteX4" fmla="*/ 2086662 w 2440379"/>
                    <a:gd name="connsiteY4" fmla="*/ 3218081 h 4288744"/>
                    <a:gd name="connsiteX5" fmla="*/ 978084 w 2440379"/>
                    <a:gd name="connsiteY5" fmla="*/ 4288743 h 4288744"/>
                    <a:gd name="connsiteX6" fmla="*/ 0 w 2440379"/>
                    <a:gd name="connsiteY6" fmla="*/ 3293495 h 4288744"/>
                    <a:gd name="connsiteX7" fmla="*/ 468241 w 2440379"/>
                    <a:gd name="connsiteY7" fmla="*/ 828387 h 4288744"/>
                    <a:gd name="connsiteX8" fmla="*/ 889736 w 2440379"/>
                    <a:gd name="connsiteY8" fmla="*/ 416667 h 428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288744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87136" y="3063056"/>
                        <a:pt x="2086662" y="3218081"/>
                      </a:cubicBezTo>
                      <a:cubicBezTo>
                        <a:pt x="1774203" y="3540706"/>
                        <a:pt x="1290543" y="3966118"/>
                        <a:pt x="978084" y="4288743"/>
                      </a:cubicBezTo>
                      <a:cubicBezTo>
                        <a:pt x="741986" y="4043097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15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群組 4"/>
            <p:cNvGrpSpPr/>
            <p:nvPr/>
          </p:nvGrpSpPr>
          <p:grpSpPr>
            <a:xfrm>
              <a:off x="5436096" y="3882343"/>
              <a:ext cx="1952163" cy="1931710"/>
              <a:chOff x="5436096" y="3882343"/>
              <a:chExt cx="1952163" cy="193171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508104" y="3922985"/>
                <a:ext cx="1800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6086347" y="3882343"/>
                <a:ext cx="1099307" cy="1931710"/>
                <a:chOff x="6086347" y="3882343"/>
                <a:chExt cx="1099307" cy="1931710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 rot="19350494">
                  <a:off x="6205921" y="3882343"/>
                  <a:ext cx="979733" cy="1931710"/>
                </a:xfrm>
                <a:custGeom>
                  <a:avLst/>
                  <a:gdLst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72097 w 972097"/>
                    <a:gd name="connsiteY2" fmla="*/ 1677835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394494 w 972097"/>
                    <a:gd name="connsiteY3" fmla="*/ 1439606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524588 w 972097"/>
                    <a:gd name="connsiteY3" fmla="*/ 1651207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51207"/>
                    <a:gd name="connsiteX1" fmla="*/ 972097 w 972097"/>
                    <a:gd name="connsiteY1" fmla="*/ 0 h 1651207"/>
                    <a:gd name="connsiteX2" fmla="*/ 953842 w 972097"/>
                    <a:gd name="connsiteY2" fmla="*/ 1096208 h 1651207"/>
                    <a:gd name="connsiteX3" fmla="*/ 524588 w 972097"/>
                    <a:gd name="connsiteY3" fmla="*/ 1651207 h 1651207"/>
                    <a:gd name="connsiteX4" fmla="*/ 4073 w 972097"/>
                    <a:gd name="connsiteY4" fmla="*/ 1302544 h 1651207"/>
                    <a:gd name="connsiteX5" fmla="*/ 0 w 972097"/>
                    <a:gd name="connsiteY5" fmla="*/ 0 h 1651207"/>
                    <a:gd name="connsiteX0" fmla="*/ 0 w 972097"/>
                    <a:gd name="connsiteY0" fmla="*/ 0 h 1677017"/>
                    <a:gd name="connsiteX1" fmla="*/ 972097 w 972097"/>
                    <a:gd name="connsiteY1" fmla="*/ 0 h 1677017"/>
                    <a:gd name="connsiteX2" fmla="*/ 953842 w 972097"/>
                    <a:gd name="connsiteY2" fmla="*/ 1096208 h 1677017"/>
                    <a:gd name="connsiteX3" fmla="*/ 513390 w 972097"/>
                    <a:gd name="connsiteY3" fmla="*/ 1677017 h 1677017"/>
                    <a:gd name="connsiteX4" fmla="*/ 4073 w 972097"/>
                    <a:gd name="connsiteY4" fmla="*/ 1302544 h 1677017"/>
                    <a:gd name="connsiteX5" fmla="*/ 0 w 972097"/>
                    <a:gd name="connsiteY5" fmla="*/ 0 h 1677017"/>
                    <a:gd name="connsiteX0" fmla="*/ 0 w 972097"/>
                    <a:gd name="connsiteY0" fmla="*/ 1681 h 1678698"/>
                    <a:gd name="connsiteX1" fmla="*/ 143934 w 972097"/>
                    <a:gd name="connsiteY1" fmla="*/ 0 h 1678698"/>
                    <a:gd name="connsiteX2" fmla="*/ 972097 w 972097"/>
                    <a:gd name="connsiteY2" fmla="*/ 1681 h 1678698"/>
                    <a:gd name="connsiteX3" fmla="*/ 953842 w 972097"/>
                    <a:gd name="connsiteY3" fmla="*/ 1097889 h 1678698"/>
                    <a:gd name="connsiteX4" fmla="*/ 513390 w 972097"/>
                    <a:gd name="connsiteY4" fmla="*/ 1678698 h 1678698"/>
                    <a:gd name="connsiteX5" fmla="*/ 4073 w 972097"/>
                    <a:gd name="connsiteY5" fmla="*/ 1304225 h 1678698"/>
                    <a:gd name="connsiteX6" fmla="*/ 0 w 972097"/>
                    <a:gd name="connsiteY6" fmla="*/ 1681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1709 w 979733"/>
                    <a:gd name="connsiteY5" fmla="*/ 1304225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4741 w 979733"/>
                    <a:gd name="connsiteY3" fmla="*/ 1044632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34181 h 1693667"/>
                    <a:gd name="connsiteX1" fmla="*/ 151570 w 979733"/>
                    <a:gd name="connsiteY1" fmla="*/ 14969 h 1693667"/>
                    <a:gd name="connsiteX2" fmla="*/ 514772 w 979733"/>
                    <a:gd name="connsiteY2" fmla="*/ 0 h 1693667"/>
                    <a:gd name="connsiteX3" fmla="*/ 979733 w 979733"/>
                    <a:gd name="connsiteY3" fmla="*/ 16650 h 1693667"/>
                    <a:gd name="connsiteX4" fmla="*/ 964741 w 979733"/>
                    <a:gd name="connsiteY4" fmla="*/ 1059601 h 1693667"/>
                    <a:gd name="connsiteX5" fmla="*/ 521026 w 979733"/>
                    <a:gd name="connsiteY5" fmla="*/ 1693667 h 1693667"/>
                    <a:gd name="connsiteX6" fmla="*/ 1249 w 979733"/>
                    <a:gd name="connsiteY6" fmla="*/ 1273179 h 1693667"/>
                    <a:gd name="connsiteX7" fmla="*/ 0 w 979733"/>
                    <a:gd name="connsiteY7" fmla="*/ 234181 h 1693667"/>
                    <a:gd name="connsiteX0" fmla="*/ 0 w 979733"/>
                    <a:gd name="connsiteY0" fmla="*/ 635776 h 2095262"/>
                    <a:gd name="connsiteX1" fmla="*/ 151570 w 979733"/>
                    <a:gd name="connsiteY1" fmla="*/ 416564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  <a:gd name="connsiteX0" fmla="*/ 0 w 979733"/>
                    <a:gd name="connsiteY0" fmla="*/ 635776 h 2095262"/>
                    <a:gd name="connsiteX1" fmla="*/ 190361 w 979733"/>
                    <a:gd name="connsiteY1" fmla="*/ 495482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9733" h="2095262">
                      <a:moveTo>
                        <a:pt x="0" y="635776"/>
                      </a:moveTo>
                      <a:lnTo>
                        <a:pt x="190361" y="495482"/>
                      </a:lnTo>
                      <a:lnTo>
                        <a:pt x="480575" y="0"/>
                      </a:lnTo>
                      <a:lnTo>
                        <a:pt x="979733" y="418245"/>
                      </a:lnTo>
                      <a:lnTo>
                        <a:pt x="964741" y="1461196"/>
                      </a:lnTo>
                      <a:lnTo>
                        <a:pt x="521026" y="2095262"/>
                      </a:lnTo>
                      <a:lnTo>
                        <a:pt x="1249" y="1674774"/>
                      </a:lnTo>
                      <a:cubicBezTo>
                        <a:pt x="-109" y="1240593"/>
                        <a:pt x="1358" y="1069957"/>
                        <a:pt x="0" y="6357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9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6347" y="4077071"/>
                  <a:ext cx="645893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" name="文字方塊 106"/>
              <p:cNvSpPr txBox="1"/>
              <p:nvPr/>
            </p:nvSpPr>
            <p:spPr>
              <a:xfrm>
                <a:off x="5436096" y="4881354"/>
                <a:ext cx="1952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pic>
        <p:nvPicPr>
          <p:cNvPr id="2055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194" y="4864810"/>
            <a:ext cx="1634224" cy="17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手繪多邊形 11"/>
          <p:cNvSpPr/>
          <p:nvPr/>
        </p:nvSpPr>
        <p:spPr bwMode="auto">
          <a:xfrm>
            <a:off x="2882900" y="3257550"/>
            <a:ext cx="2012950" cy="1454150"/>
          </a:xfrm>
          <a:custGeom>
            <a:avLst/>
            <a:gdLst>
              <a:gd name="connsiteX0" fmla="*/ 0 w 2012950"/>
              <a:gd name="connsiteY0" fmla="*/ 0 h 1454150"/>
              <a:gd name="connsiteX1" fmla="*/ 0 w 2012950"/>
              <a:gd name="connsiteY1" fmla="*/ 0 h 1454150"/>
              <a:gd name="connsiteX2" fmla="*/ 279400 w 2012950"/>
              <a:gd name="connsiteY2" fmla="*/ 152400 h 1454150"/>
              <a:gd name="connsiteX3" fmla="*/ 1492250 w 2012950"/>
              <a:gd name="connsiteY3" fmla="*/ 1060450 h 1454150"/>
              <a:gd name="connsiteX4" fmla="*/ 1593850 w 2012950"/>
              <a:gd name="connsiteY4" fmla="*/ 1130300 h 1454150"/>
              <a:gd name="connsiteX5" fmla="*/ 1720850 w 2012950"/>
              <a:gd name="connsiteY5" fmla="*/ 1225550 h 1454150"/>
              <a:gd name="connsiteX6" fmla="*/ 1758950 w 2012950"/>
              <a:gd name="connsiteY6" fmla="*/ 1257300 h 1454150"/>
              <a:gd name="connsiteX7" fmla="*/ 1784350 w 2012950"/>
              <a:gd name="connsiteY7" fmla="*/ 1276350 h 1454150"/>
              <a:gd name="connsiteX8" fmla="*/ 1822450 w 2012950"/>
              <a:gd name="connsiteY8" fmla="*/ 1314450 h 1454150"/>
              <a:gd name="connsiteX9" fmla="*/ 1841500 w 2012950"/>
              <a:gd name="connsiteY9" fmla="*/ 1346200 h 1454150"/>
              <a:gd name="connsiteX10" fmla="*/ 1943100 w 2012950"/>
              <a:gd name="connsiteY10" fmla="*/ 1409700 h 1454150"/>
              <a:gd name="connsiteX11" fmla="*/ 1962150 w 2012950"/>
              <a:gd name="connsiteY11" fmla="*/ 1416050 h 1454150"/>
              <a:gd name="connsiteX12" fmla="*/ 1993900 w 2012950"/>
              <a:gd name="connsiteY12" fmla="*/ 1441450 h 1454150"/>
              <a:gd name="connsiteX13" fmla="*/ 2012950 w 2012950"/>
              <a:gd name="connsiteY13" fmla="*/ 1454150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2950" h="1454150">
                <a:moveTo>
                  <a:pt x="0" y="0"/>
                </a:moveTo>
                <a:lnTo>
                  <a:pt x="0" y="0"/>
                </a:lnTo>
                <a:cubicBezTo>
                  <a:pt x="172840" y="23045"/>
                  <a:pt x="66800" y="-7050"/>
                  <a:pt x="279400" y="152400"/>
                </a:cubicBezTo>
                <a:lnTo>
                  <a:pt x="1492250" y="1060450"/>
                </a:lnTo>
                <a:cubicBezTo>
                  <a:pt x="1525224" y="1084981"/>
                  <a:pt x="1560240" y="1106648"/>
                  <a:pt x="1593850" y="1130300"/>
                </a:cubicBezTo>
                <a:cubicBezTo>
                  <a:pt x="1639356" y="1162322"/>
                  <a:pt x="1677743" y="1191065"/>
                  <a:pt x="1720850" y="1225550"/>
                </a:cubicBezTo>
                <a:cubicBezTo>
                  <a:pt x="1733759" y="1235877"/>
                  <a:pt x="1745725" y="1247381"/>
                  <a:pt x="1758950" y="1257300"/>
                </a:cubicBezTo>
                <a:cubicBezTo>
                  <a:pt x="1767417" y="1263650"/>
                  <a:pt x="1776866" y="1268866"/>
                  <a:pt x="1784350" y="1276350"/>
                </a:cubicBezTo>
                <a:cubicBezTo>
                  <a:pt x="1831608" y="1323608"/>
                  <a:pt x="1777555" y="1284520"/>
                  <a:pt x="1822450" y="1314450"/>
                </a:cubicBezTo>
                <a:cubicBezTo>
                  <a:pt x="1828800" y="1325033"/>
                  <a:pt x="1832173" y="1338117"/>
                  <a:pt x="1841500" y="1346200"/>
                </a:cubicBezTo>
                <a:cubicBezTo>
                  <a:pt x="1859482" y="1361784"/>
                  <a:pt x="1910891" y="1395896"/>
                  <a:pt x="1943100" y="1409700"/>
                </a:cubicBezTo>
                <a:cubicBezTo>
                  <a:pt x="1949252" y="1412337"/>
                  <a:pt x="1955800" y="1413933"/>
                  <a:pt x="1962150" y="1416050"/>
                </a:cubicBezTo>
                <a:cubicBezTo>
                  <a:pt x="1972733" y="1424517"/>
                  <a:pt x="1983057" y="1433318"/>
                  <a:pt x="1993900" y="1441450"/>
                </a:cubicBezTo>
                <a:cubicBezTo>
                  <a:pt x="2000005" y="1446029"/>
                  <a:pt x="1758950" y="1452033"/>
                  <a:pt x="2012950" y="145415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549286" y="2048179"/>
            <a:ext cx="219273" cy="3702993"/>
            <a:chOff x="1549286" y="2048179"/>
            <a:chExt cx="219273" cy="3702993"/>
          </a:xfrm>
        </p:grpSpPr>
        <p:sp>
          <p:nvSpPr>
            <p:cNvPr id="63" name="矩形 62"/>
            <p:cNvSpPr/>
            <p:nvPr/>
          </p:nvSpPr>
          <p:spPr bwMode="auto">
            <a:xfrm>
              <a:off x="1699200" y="2052000"/>
              <a:ext cx="69359" cy="3699172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631184" y="2048179"/>
              <a:ext cx="69359" cy="369917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549286" y="2049232"/>
              <a:ext cx="69359" cy="369706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763688" y="2052696"/>
            <a:ext cx="5851766" cy="4897935"/>
            <a:chOff x="1763688" y="4851793"/>
            <a:chExt cx="5851766" cy="4897935"/>
          </a:xfrm>
        </p:grpSpPr>
        <p:sp>
          <p:nvSpPr>
            <p:cNvPr id="70" name="矩形 69"/>
            <p:cNvSpPr/>
            <p:nvPr/>
          </p:nvSpPr>
          <p:spPr bwMode="auto">
            <a:xfrm>
              <a:off x="1768559" y="4851793"/>
              <a:ext cx="5846895" cy="3694769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545441" y="5106050"/>
              <a:ext cx="3250294" cy="4643678"/>
              <a:chOff x="2246832" y="1986109"/>
              <a:chExt cx="3250294" cy="4643678"/>
            </a:xfrm>
          </p:grpSpPr>
          <p:sp>
            <p:nvSpPr>
              <p:cNvPr id="8" name="矩形 7"/>
              <p:cNvSpPr/>
              <p:nvPr/>
            </p:nvSpPr>
            <p:spPr bwMode="auto">
              <a:xfrm rot="19180360">
                <a:off x="2608935" y="1986109"/>
                <a:ext cx="2888191" cy="4643678"/>
              </a:xfrm>
              <a:custGeom>
                <a:avLst/>
                <a:gdLst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0 w 1779168"/>
                  <a:gd name="connsiteY4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1979 w 1779168"/>
                  <a:gd name="connsiteY2" fmla="*/ 3989601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1893 w 1781061"/>
                  <a:gd name="connsiteY0" fmla="*/ 0 h 4359597"/>
                  <a:gd name="connsiteX1" fmla="*/ 1781061 w 1781061"/>
                  <a:gd name="connsiteY1" fmla="*/ 0 h 4359597"/>
                  <a:gd name="connsiteX2" fmla="*/ 1773872 w 1781061"/>
                  <a:gd name="connsiteY2" fmla="*/ 3989601 h 4359597"/>
                  <a:gd name="connsiteX3" fmla="*/ 1436591 w 1781061"/>
                  <a:gd name="connsiteY3" fmla="*/ 4359597 h 4359597"/>
                  <a:gd name="connsiteX4" fmla="*/ 9877 w 1781061"/>
                  <a:gd name="connsiteY4" fmla="*/ 3129769 h 4359597"/>
                  <a:gd name="connsiteX5" fmla="*/ 1893 w 1781061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3800 h 4363397"/>
                  <a:gd name="connsiteX1" fmla="*/ 883255 w 1779168"/>
                  <a:gd name="connsiteY1" fmla="*/ 0 h 4363397"/>
                  <a:gd name="connsiteX2" fmla="*/ 1779168 w 1779168"/>
                  <a:gd name="connsiteY2" fmla="*/ 3800 h 4363397"/>
                  <a:gd name="connsiteX3" fmla="*/ 1771979 w 1779168"/>
                  <a:gd name="connsiteY3" fmla="*/ 3993401 h 4363397"/>
                  <a:gd name="connsiteX4" fmla="*/ 1434698 w 1779168"/>
                  <a:gd name="connsiteY4" fmla="*/ 4363397 h 4363397"/>
                  <a:gd name="connsiteX5" fmla="*/ 7984 w 1779168"/>
                  <a:gd name="connsiteY5" fmla="*/ 3133569 h 4363397"/>
                  <a:gd name="connsiteX6" fmla="*/ 0 w 1779168"/>
                  <a:gd name="connsiteY6" fmla="*/ 3800 h 4363397"/>
                  <a:gd name="connsiteX0" fmla="*/ 0 w 1779168"/>
                  <a:gd name="connsiteY0" fmla="*/ 334069 h 4693666"/>
                  <a:gd name="connsiteX1" fmla="*/ 923728 w 1779168"/>
                  <a:gd name="connsiteY1" fmla="*/ 0 h 4693666"/>
                  <a:gd name="connsiteX2" fmla="*/ 1779168 w 1779168"/>
                  <a:gd name="connsiteY2" fmla="*/ 334069 h 4693666"/>
                  <a:gd name="connsiteX3" fmla="*/ 1771979 w 1779168"/>
                  <a:gd name="connsiteY3" fmla="*/ 4323670 h 4693666"/>
                  <a:gd name="connsiteX4" fmla="*/ 1434698 w 1779168"/>
                  <a:gd name="connsiteY4" fmla="*/ 4693666 h 4693666"/>
                  <a:gd name="connsiteX5" fmla="*/ 7984 w 1779168"/>
                  <a:gd name="connsiteY5" fmla="*/ 3463838 h 4693666"/>
                  <a:gd name="connsiteX6" fmla="*/ 0 w 1779168"/>
                  <a:gd name="connsiteY6" fmla="*/ 334069 h 4693666"/>
                  <a:gd name="connsiteX0" fmla="*/ 0 w 1843024"/>
                  <a:gd name="connsiteY0" fmla="*/ 334069 h 4693666"/>
                  <a:gd name="connsiteX1" fmla="*/ 923728 w 1843024"/>
                  <a:gd name="connsiteY1" fmla="*/ 0 h 4693666"/>
                  <a:gd name="connsiteX2" fmla="*/ 1779168 w 1843024"/>
                  <a:gd name="connsiteY2" fmla="*/ 334069 h 4693666"/>
                  <a:gd name="connsiteX3" fmla="*/ 1779833 w 1843024"/>
                  <a:gd name="connsiteY3" fmla="*/ 822685 h 4693666"/>
                  <a:gd name="connsiteX4" fmla="*/ 1771979 w 1843024"/>
                  <a:gd name="connsiteY4" fmla="*/ 4323670 h 4693666"/>
                  <a:gd name="connsiteX5" fmla="*/ 1434698 w 1843024"/>
                  <a:gd name="connsiteY5" fmla="*/ 4693666 h 4693666"/>
                  <a:gd name="connsiteX6" fmla="*/ 7984 w 1843024"/>
                  <a:gd name="connsiteY6" fmla="*/ 3463838 h 4693666"/>
                  <a:gd name="connsiteX7" fmla="*/ 0 w 1843024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98267 w 1897715"/>
                  <a:gd name="connsiteY0" fmla="*/ 334069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98267 w 1897715"/>
                  <a:gd name="connsiteY8" fmla="*/ 334069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325945 w 1804714"/>
                  <a:gd name="connsiteY0" fmla="*/ 193681 h 4693666"/>
                  <a:gd name="connsiteX1" fmla="*/ 928994 w 1804714"/>
                  <a:gd name="connsiteY1" fmla="*/ 0 h 4693666"/>
                  <a:gd name="connsiteX2" fmla="*/ 1240559 w 1804714"/>
                  <a:gd name="connsiteY2" fmla="*/ 93080 h 4693666"/>
                  <a:gd name="connsiteX3" fmla="*/ 1785099 w 1804714"/>
                  <a:gd name="connsiteY3" fmla="*/ 822685 h 4693666"/>
                  <a:gd name="connsiteX4" fmla="*/ 1777245 w 1804714"/>
                  <a:gd name="connsiteY4" fmla="*/ 4323670 h 4693666"/>
                  <a:gd name="connsiteX5" fmla="*/ 1439964 w 1804714"/>
                  <a:gd name="connsiteY5" fmla="*/ 4693666 h 4693666"/>
                  <a:gd name="connsiteX6" fmla="*/ 13250 w 1804714"/>
                  <a:gd name="connsiteY6" fmla="*/ 3463838 h 4693666"/>
                  <a:gd name="connsiteX7" fmla="*/ 26872 w 1804714"/>
                  <a:gd name="connsiteY7" fmla="*/ 836645 h 4693666"/>
                  <a:gd name="connsiteX8" fmla="*/ 325945 w 1804714"/>
                  <a:gd name="connsiteY8" fmla="*/ 193681 h 4693666"/>
                  <a:gd name="connsiteX0" fmla="*/ 323157 w 1801926"/>
                  <a:gd name="connsiteY0" fmla="*/ 193681 h 4693666"/>
                  <a:gd name="connsiteX1" fmla="*/ 926206 w 1801926"/>
                  <a:gd name="connsiteY1" fmla="*/ 0 h 4693666"/>
                  <a:gd name="connsiteX2" fmla="*/ 1237771 w 1801926"/>
                  <a:gd name="connsiteY2" fmla="*/ 93080 h 4693666"/>
                  <a:gd name="connsiteX3" fmla="*/ 1782311 w 1801926"/>
                  <a:gd name="connsiteY3" fmla="*/ 822685 h 4693666"/>
                  <a:gd name="connsiteX4" fmla="*/ 1774457 w 1801926"/>
                  <a:gd name="connsiteY4" fmla="*/ 4323670 h 4693666"/>
                  <a:gd name="connsiteX5" fmla="*/ 1437176 w 1801926"/>
                  <a:gd name="connsiteY5" fmla="*/ 4693666 h 4693666"/>
                  <a:gd name="connsiteX6" fmla="*/ 10462 w 1801926"/>
                  <a:gd name="connsiteY6" fmla="*/ 3463838 h 4693666"/>
                  <a:gd name="connsiteX7" fmla="*/ 24084 w 1801926"/>
                  <a:gd name="connsiteY7" fmla="*/ 836645 h 4693666"/>
                  <a:gd name="connsiteX8" fmla="*/ 323157 w 1801926"/>
                  <a:gd name="connsiteY8" fmla="*/ 193681 h 4693666"/>
                  <a:gd name="connsiteX0" fmla="*/ 323157 w 1782311"/>
                  <a:gd name="connsiteY0" fmla="*/ 193681 h 4693666"/>
                  <a:gd name="connsiteX1" fmla="*/ 926206 w 1782311"/>
                  <a:gd name="connsiteY1" fmla="*/ 0 h 4693666"/>
                  <a:gd name="connsiteX2" fmla="*/ 1237771 w 1782311"/>
                  <a:gd name="connsiteY2" fmla="*/ 93080 h 4693666"/>
                  <a:gd name="connsiteX3" fmla="*/ 1782311 w 1782311"/>
                  <a:gd name="connsiteY3" fmla="*/ 822685 h 4693666"/>
                  <a:gd name="connsiteX4" fmla="*/ 1774457 w 1782311"/>
                  <a:gd name="connsiteY4" fmla="*/ 4323670 h 4693666"/>
                  <a:gd name="connsiteX5" fmla="*/ 1437176 w 1782311"/>
                  <a:gd name="connsiteY5" fmla="*/ 4693666 h 4693666"/>
                  <a:gd name="connsiteX6" fmla="*/ 10462 w 1782311"/>
                  <a:gd name="connsiteY6" fmla="*/ 3463838 h 4693666"/>
                  <a:gd name="connsiteX7" fmla="*/ 24084 w 1782311"/>
                  <a:gd name="connsiteY7" fmla="*/ 836645 h 4693666"/>
                  <a:gd name="connsiteX8" fmla="*/ 323157 w 1782311"/>
                  <a:gd name="connsiteY8" fmla="*/ 193681 h 4693666"/>
                  <a:gd name="connsiteX0" fmla="*/ 323157 w 1792552"/>
                  <a:gd name="connsiteY0" fmla="*/ 193681 h 4693666"/>
                  <a:gd name="connsiteX1" fmla="*/ 926206 w 1792552"/>
                  <a:gd name="connsiteY1" fmla="*/ 0 h 4693666"/>
                  <a:gd name="connsiteX2" fmla="*/ 1237771 w 1792552"/>
                  <a:gd name="connsiteY2" fmla="*/ 93080 h 4693666"/>
                  <a:gd name="connsiteX3" fmla="*/ 1792552 w 1792552"/>
                  <a:gd name="connsiteY3" fmla="*/ 1459753 h 4693666"/>
                  <a:gd name="connsiteX4" fmla="*/ 1774457 w 1792552"/>
                  <a:gd name="connsiteY4" fmla="*/ 4323670 h 4693666"/>
                  <a:gd name="connsiteX5" fmla="*/ 1437176 w 1792552"/>
                  <a:gd name="connsiteY5" fmla="*/ 4693666 h 4693666"/>
                  <a:gd name="connsiteX6" fmla="*/ 10462 w 1792552"/>
                  <a:gd name="connsiteY6" fmla="*/ 3463838 h 4693666"/>
                  <a:gd name="connsiteX7" fmla="*/ 24084 w 1792552"/>
                  <a:gd name="connsiteY7" fmla="*/ 836645 h 4693666"/>
                  <a:gd name="connsiteX8" fmla="*/ 323157 w 1792552"/>
                  <a:gd name="connsiteY8" fmla="*/ 193681 h 4693666"/>
                  <a:gd name="connsiteX0" fmla="*/ 323157 w 1792828"/>
                  <a:gd name="connsiteY0" fmla="*/ 193681 h 4693666"/>
                  <a:gd name="connsiteX1" fmla="*/ 926206 w 1792828"/>
                  <a:gd name="connsiteY1" fmla="*/ 0 h 4693666"/>
                  <a:gd name="connsiteX2" fmla="*/ 1237771 w 1792828"/>
                  <a:gd name="connsiteY2" fmla="*/ 93080 h 4693666"/>
                  <a:gd name="connsiteX3" fmla="*/ 1792552 w 1792828"/>
                  <a:gd name="connsiteY3" fmla="*/ 1459753 h 4693666"/>
                  <a:gd name="connsiteX4" fmla="*/ 1774457 w 1792828"/>
                  <a:gd name="connsiteY4" fmla="*/ 4323670 h 4693666"/>
                  <a:gd name="connsiteX5" fmla="*/ 1437176 w 1792828"/>
                  <a:gd name="connsiteY5" fmla="*/ 4693666 h 4693666"/>
                  <a:gd name="connsiteX6" fmla="*/ 10462 w 1792828"/>
                  <a:gd name="connsiteY6" fmla="*/ 3463838 h 4693666"/>
                  <a:gd name="connsiteX7" fmla="*/ 24084 w 1792828"/>
                  <a:gd name="connsiteY7" fmla="*/ 836645 h 4693666"/>
                  <a:gd name="connsiteX8" fmla="*/ 323157 w 1792828"/>
                  <a:gd name="connsiteY8" fmla="*/ 193681 h 4693666"/>
                  <a:gd name="connsiteX0" fmla="*/ 323157 w 1811412"/>
                  <a:gd name="connsiteY0" fmla="*/ 193681 h 4693666"/>
                  <a:gd name="connsiteX1" fmla="*/ 926206 w 1811412"/>
                  <a:gd name="connsiteY1" fmla="*/ 0 h 4693666"/>
                  <a:gd name="connsiteX2" fmla="*/ 1661117 w 1811412"/>
                  <a:gd name="connsiteY2" fmla="*/ 942931 h 4693666"/>
                  <a:gd name="connsiteX3" fmla="*/ 1792552 w 1811412"/>
                  <a:gd name="connsiteY3" fmla="*/ 1459753 h 4693666"/>
                  <a:gd name="connsiteX4" fmla="*/ 1774457 w 1811412"/>
                  <a:gd name="connsiteY4" fmla="*/ 4323670 h 4693666"/>
                  <a:gd name="connsiteX5" fmla="*/ 1437176 w 1811412"/>
                  <a:gd name="connsiteY5" fmla="*/ 4693666 h 4693666"/>
                  <a:gd name="connsiteX6" fmla="*/ 10462 w 1811412"/>
                  <a:gd name="connsiteY6" fmla="*/ 3463838 h 4693666"/>
                  <a:gd name="connsiteX7" fmla="*/ 24084 w 1811412"/>
                  <a:gd name="connsiteY7" fmla="*/ 836645 h 4693666"/>
                  <a:gd name="connsiteX8" fmla="*/ 323157 w 1811412"/>
                  <a:gd name="connsiteY8" fmla="*/ 193681 h 4693666"/>
                  <a:gd name="connsiteX0" fmla="*/ 323157 w 1797093"/>
                  <a:gd name="connsiteY0" fmla="*/ 193681 h 4693666"/>
                  <a:gd name="connsiteX1" fmla="*/ 926206 w 1797093"/>
                  <a:gd name="connsiteY1" fmla="*/ 0 h 4693666"/>
                  <a:gd name="connsiteX2" fmla="*/ 1661117 w 1797093"/>
                  <a:gd name="connsiteY2" fmla="*/ 942931 h 4693666"/>
                  <a:gd name="connsiteX3" fmla="*/ 1792552 w 1797093"/>
                  <a:gd name="connsiteY3" fmla="*/ 1459753 h 4693666"/>
                  <a:gd name="connsiteX4" fmla="*/ 1774457 w 1797093"/>
                  <a:gd name="connsiteY4" fmla="*/ 4323670 h 4693666"/>
                  <a:gd name="connsiteX5" fmla="*/ 1437176 w 1797093"/>
                  <a:gd name="connsiteY5" fmla="*/ 4693666 h 4693666"/>
                  <a:gd name="connsiteX6" fmla="*/ 10462 w 1797093"/>
                  <a:gd name="connsiteY6" fmla="*/ 3463838 h 4693666"/>
                  <a:gd name="connsiteX7" fmla="*/ 24084 w 1797093"/>
                  <a:gd name="connsiteY7" fmla="*/ 836645 h 4693666"/>
                  <a:gd name="connsiteX8" fmla="*/ 323157 w 1797093"/>
                  <a:gd name="connsiteY8" fmla="*/ 193681 h 4693666"/>
                  <a:gd name="connsiteX0" fmla="*/ 323157 w 1797093"/>
                  <a:gd name="connsiteY0" fmla="*/ 193681 h 4693666"/>
                  <a:gd name="connsiteX1" fmla="*/ 926206 w 1797093"/>
                  <a:gd name="connsiteY1" fmla="*/ 0 h 4693666"/>
                  <a:gd name="connsiteX2" fmla="*/ 1661117 w 1797093"/>
                  <a:gd name="connsiteY2" fmla="*/ 942931 h 4693666"/>
                  <a:gd name="connsiteX3" fmla="*/ 1792552 w 1797093"/>
                  <a:gd name="connsiteY3" fmla="*/ 1459753 h 4693666"/>
                  <a:gd name="connsiteX4" fmla="*/ 1774457 w 1797093"/>
                  <a:gd name="connsiteY4" fmla="*/ 4323670 h 4693666"/>
                  <a:gd name="connsiteX5" fmla="*/ 1437176 w 1797093"/>
                  <a:gd name="connsiteY5" fmla="*/ 4693666 h 4693666"/>
                  <a:gd name="connsiteX6" fmla="*/ 10462 w 1797093"/>
                  <a:gd name="connsiteY6" fmla="*/ 3463838 h 4693666"/>
                  <a:gd name="connsiteX7" fmla="*/ 24084 w 1797093"/>
                  <a:gd name="connsiteY7" fmla="*/ 836645 h 4693666"/>
                  <a:gd name="connsiteX8" fmla="*/ 323157 w 1797093"/>
                  <a:gd name="connsiteY8" fmla="*/ 193681 h 4693666"/>
                  <a:gd name="connsiteX0" fmla="*/ 323157 w 1797093"/>
                  <a:gd name="connsiteY0" fmla="*/ 194754 h 4694739"/>
                  <a:gd name="connsiteX1" fmla="*/ 926206 w 1797093"/>
                  <a:gd name="connsiteY1" fmla="*/ 1073 h 4694739"/>
                  <a:gd name="connsiteX2" fmla="*/ 1177776 w 1797093"/>
                  <a:gd name="connsiteY2" fmla="*/ 662355 h 4694739"/>
                  <a:gd name="connsiteX3" fmla="*/ 1661117 w 1797093"/>
                  <a:gd name="connsiteY3" fmla="*/ 944004 h 4694739"/>
                  <a:gd name="connsiteX4" fmla="*/ 1792552 w 1797093"/>
                  <a:gd name="connsiteY4" fmla="*/ 1460826 h 4694739"/>
                  <a:gd name="connsiteX5" fmla="*/ 1774457 w 1797093"/>
                  <a:gd name="connsiteY5" fmla="*/ 4324743 h 4694739"/>
                  <a:gd name="connsiteX6" fmla="*/ 1437176 w 1797093"/>
                  <a:gd name="connsiteY6" fmla="*/ 4694739 h 4694739"/>
                  <a:gd name="connsiteX7" fmla="*/ 10462 w 1797093"/>
                  <a:gd name="connsiteY7" fmla="*/ 3464911 h 4694739"/>
                  <a:gd name="connsiteX8" fmla="*/ 24084 w 1797093"/>
                  <a:gd name="connsiteY8" fmla="*/ 837718 h 4694739"/>
                  <a:gd name="connsiteX9" fmla="*/ 323157 w 1797093"/>
                  <a:gd name="connsiteY9" fmla="*/ 194754 h 4694739"/>
                  <a:gd name="connsiteX0" fmla="*/ 323157 w 1797093"/>
                  <a:gd name="connsiteY0" fmla="*/ 194754 h 4694739"/>
                  <a:gd name="connsiteX1" fmla="*/ 926206 w 1797093"/>
                  <a:gd name="connsiteY1" fmla="*/ 1073 h 4694739"/>
                  <a:gd name="connsiteX2" fmla="*/ 1177776 w 1797093"/>
                  <a:gd name="connsiteY2" fmla="*/ 662355 h 4694739"/>
                  <a:gd name="connsiteX3" fmla="*/ 1661117 w 1797093"/>
                  <a:gd name="connsiteY3" fmla="*/ 944004 h 4694739"/>
                  <a:gd name="connsiteX4" fmla="*/ 1792552 w 1797093"/>
                  <a:gd name="connsiteY4" fmla="*/ 1460826 h 4694739"/>
                  <a:gd name="connsiteX5" fmla="*/ 1774457 w 1797093"/>
                  <a:gd name="connsiteY5" fmla="*/ 4324743 h 4694739"/>
                  <a:gd name="connsiteX6" fmla="*/ 1437176 w 1797093"/>
                  <a:gd name="connsiteY6" fmla="*/ 4694739 h 4694739"/>
                  <a:gd name="connsiteX7" fmla="*/ 10462 w 1797093"/>
                  <a:gd name="connsiteY7" fmla="*/ 3464911 h 4694739"/>
                  <a:gd name="connsiteX8" fmla="*/ 24084 w 1797093"/>
                  <a:gd name="connsiteY8" fmla="*/ 837718 h 4694739"/>
                  <a:gd name="connsiteX9" fmla="*/ 323157 w 1797093"/>
                  <a:gd name="connsiteY9" fmla="*/ 194754 h 4694739"/>
                  <a:gd name="connsiteX0" fmla="*/ 323157 w 1793656"/>
                  <a:gd name="connsiteY0" fmla="*/ 194754 h 4694739"/>
                  <a:gd name="connsiteX1" fmla="*/ 926206 w 1793656"/>
                  <a:gd name="connsiteY1" fmla="*/ 1073 h 4694739"/>
                  <a:gd name="connsiteX2" fmla="*/ 1177776 w 1793656"/>
                  <a:gd name="connsiteY2" fmla="*/ 662355 h 4694739"/>
                  <a:gd name="connsiteX3" fmla="*/ 1661117 w 1793656"/>
                  <a:gd name="connsiteY3" fmla="*/ 944004 h 4694739"/>
                  <a:gd name="connsiteX4" fmla="*/ 1792552 w 1793656"/>
                  <a:gd name="connsiteY4" fmla="*/ 1460826 h 4694739"/>
                  <a:gd name="connsiteX5" fmla="*/ 1774457 w 1793656"/>
                  <a:gd name="connsiteY5" fmla="*/ 4324743 h 4694739"/>
                  <a:gd name="connsiteX6" fmla="*/ 1437176 w 1793656"/>
                  <a:gd name="connsiteY6" fmla="*/ 4694739 h 4694739"/>
                  <a:gd name="connsiteX7" fmla="*/ 10462 w 1793656"/>
                  <a:gd name="connsiteY7" fmla="*/ 3464911 h 4694739"/>
                  <a:gd name="connsiteX8" fmla="*/ 24084 w 1793656"/>
                  <a:gd name="connsiteY8" fmla="*/ 837718 h 4694739"/>
                  <a:gd name="connsiteX9" fmla="*/ 323157 w 1793656"/>
                  <a:gd name="connsiteY9" fmla="*/ 194754 h 4694739"/>
                  <a:gd name="connsiteX0" fmla="*/ 323157 w 1793656"/>
                  <a:gd name="connsiteY0" fmla="*/ 0 h 4499985"/>
                  <a:gd name="connsiteX1" fmla="*/ 1177776 w 1793656"/>
                  <a:gd name="connsiteY1" fmla="*/ 467601 h 4499985"/>
                  <a:gd name="connsiteX2" fmla="*/ 1661117 w 1793656"/>
                  <a:gd name="connsiteY2" fmla="*/ 749250 h 4499985"/>
                  <a:gd name="connsiteX3" fmla="*/ 1792552 w 1793656"/>
                  <a:gd name="connsiteY3" fmla="*/ 1266072 h 4499985"/>
                  <a:gd name="connsiteX4" fmla="*/ 1774457 w 1793656"/>
                  <a:gd name="connsiteY4" fmla="*/ 4129989 h 4499985"/>
                  <a:gd name="connsiteX5" fmla="*/ 1437176 w 1793656"/>
                  <a:gd name="connsiteY5" fmla="*/ 4499985 h 4499985"/>
                  <a:gd name="connsiteX6" fmla="*/ 10462 w 1793656"/>
                  <a:gd name="connsiteY6" fmla="*/ 3270157 h 4499985"/>
                  <a:gd name="connsiteX7" fmla="*/ 24084 w 1793656"/>
                  <a:gd name="connsiteY7" fmla="*/ 642964 h 4499985"/>
                  <a:gd name="connsiteX8" fmla="*/ 323157 w 1793656"/>
                  <a:gd name="connsiteY8" fmla="*/ 0 h 4499985"/>
                  <a:gd name="connsiteX0" fmla="*/ 706737 w 1793656"/>
                  <a:gd name="connsiteY0" fmla="*/ 0 h 4651973"/>
                  <a:gd name="connsiteX1" fmla="*/ 1177776 w 1793656"/>
                  <a:gd name="connsiteY1" fmla="*/ 619589 h 4651973"/>
                  <a:gd name="connsiteX2" fmla="*/ 1661117 w 1793656"/>
                  <a:gd name="connsiteY2" fmla="*/ 901238 h 4651973"/>
                  <a:gd name="connsiteX3" fmla="*/ 1792552 w 1793656"/>
                  <a:gd name="connsiteY3" fmla="*/ 1418060 h 4651973"/>
                  <a:gd name="connsiteX4" fmla="*/ 1774457 w 1793656"/>
                  <a:gd name="connsiteY4" fmla="*/ 4281977 h 4651973"/>
                  <a:gd name="connsiteX5" fmla="*/ 1437176 w 1793656"/>
                  <a:gd name="connsiteY5" fmla="*/ 4651973 h 4651973"/>
                  <a:gd name="connsiteX6" fmla="*/ 10462 w 1793656"/>
                  <a:gd name="connsiteY6" fmla="*/ 3422145 h 4651973"/>
                  <a:gd name="connsiteX7" fmla="*/ 24084 w 1793656"/>
                  <a:gd name="connsiteY7" fmla="*/ 794952 h 4651973"/>
                  <a:gd name="connsiteX8" fmla="*/ 706737 w 1793656"/>
                  <a:gd name="connsiteY8" fmla="*/ 0 h 4651973"/>
                  <a:gd name="connsiteX0" fmla="*/ 794397 w 1881316"/>
                  <a:gd name="connsiteY0" fmla="*/ 0 h 4651973"/>
                  <a:gd name="connsiteX1" fmla="*/ 1265436 w 1881316"/>
                  <a:gd name="connsiteY1" fmla="*/ 619589 h 4651973"/>
                  <a:gd name="connsiteX2" fmla="*/ 1748777 w 1881316"/>
                  <a:gd name="connsiteY2" fmla="*/ 901238 h 4651973"/>
                  <a:gd name="connsiteX3" fmla="*/ 1880212 w 1881316"/>
                  <a:gd name="connsiteY3" fmla="*/ 1418060 h 4651973"/>
                  <a:gd name="connsiteX4" fmla="*/ 1862117 w 1881316"/>
                  <a:gd name="connsiteY4" fmla="*/ 4281977 h 4651973"/>
                  <a:gd name="connsiteX5" fmla="*/ 1524836 w 1881316"/>
                  <a:gd name="connsiteY5" fmla="*/ 4651973 h 4651973"/>
                  <a:gd name="connsiteX6" fmla="*/ 98122 w 1881316"/>
                  <a:gd name="connsiteY6" fmla="*/ 3422145 h 4651973"/>
                  <a:gd name="connsiteX7" fmla="*/ 120936 w 1881316"/>
                  <a:gd name="connsiteY7" fmla="*/ 1094810 h 4651973"/>
                  <a:gd name="connsiteX8" fmla="*/ 794397 w 1881316"/>
                  <a:gd name="connsiteY8" fmla="*/ 0 h 4651973"/>
                  <a:gd name="connsiteX0" fmla="*/ 853079 w 1939998"/>
                  <a:gd name="connsiteY0" fmla="*/ 0 h 4651973"/>
                  <a:gd name="connsiteX1" fmla="*/ 1324118 w 1939998"/>
                  <a:gd name="connsiteY1" fmla="*/ 619589 h 4651973"/>
                  <a:gd name="connsiteX2" fmla="*/ 1807459 w 1939998"/>
                  <a:gd name="connsiteY2" fmla="*/ 901238 h 4651973"/>
                  <a:gd name="connsiteX3" fmla="*/ 1938894 w 1939998"/>
                  <a:gd name="connsiteY3" fmla="*/ 1418060 h 4651973"/>
                  <a:gd name="connsiteX4" fmla="*/ 1920799 w 1939998"/>
                  <a:gd name="connsiteY4" fmla="*/ 4281977 h 4651973"/>
                  <a:gd name="connsiteX5" fmla="*/ 1583518 w 1939998"/>
                  <a:gd name="connsiteY5" fmla="*/ 4651973 h 4651973"/>
                  <a:gd name="connsiteX6" fmla="*/ 156804 w 1939998"/>
                  <a:gd name="connsiteY6" fmla="*/ 3422145 h 4651973"/>
                  <a:gd name="connsiteX7" fmla="*/ 179618 w 1939998"/>
                  <a:gd name="connsiteY7" fmla="*/ 1094810 h 4651973"/>
                  <a:gd name="connsiteX8" fmla="*/ 853079 w 1939998"/>
                  <a:gd name="connsiteY8" fmla="*/ 0 h 4651973"/>
                  <a:gd name="connsiteX0" fmla="*/ 800971 w 1887890"/>
                  <a:gd name="connsiteY0" fmla="*/ 0 h 4651973"/>
                  <a:gd name="connsiteX1" fmla="*/ 1272010 w 1887890"/>
                  <a:gd name="connsiteY1" fmla="*/ 619589 h 4651973"/>
                  <a:gd name="connsiteX2" fmla="*/ 1755351 w 1887890"/>
                  <a:gd name="connsiteY2" fmla="*/ 901238 h 4651973"/>
                  <a:gd name="connsiteX3" fmla="*/ 1886786 w 1887890"/>
                  <a:gd name="connsiteY3" fmla="*/ 1418060 h 4651973"/>
                  <a:gd name="connsiteX4" fmla="*/ 1868691 w 1887890"/>
                  <a:gd name="connsiteY4" fmla="*/ 4281977 h 4651973"/>
                  <a:gd name="connsiteX5" fmla="*/ 1531410 w 1887890"/>
                  <a:gd name="connsiteY5" fmla="*/ 4651973 h 4651973"/>
                  <a:gd name="connsiteX6" fmla="*/ 104696 w 1887890"/>
                  <a:gd name="connsiteY6" fmla="*/ 3422145 h 4651973"/>
                  <a:gd name="connsiteX7" fmla="*/ 127510 w 1887890"/>
                  <a:gd name="connsiteY7" fmla="*/ 1094810 h 4651973"/>
                  <a:gd name="connsiteX8" fmla="*/ 800971 w 1887890"/>
                  <a:gd name="connsiteY8" fmla="*/ 0 h 4651973"/>
                  <a:gd name="connsiteX0" fmla="*/ 900006 w 1986925"/>
                  <a:gd name="connsiteY0" fmla="*/ 0 h 4651973"/>
                  <a:gd name="connsiteX1" fmla="*/ 1371045 w 1986925"/>
                  <a:gd name="connsiteY1" fmla="*/ 619589 h 4651973"/>
                  <a:gd name="connsiteX2" fmla="*/ 1854386 w 1986925"/>
                  <a:gd name="connsiteY2" fmla="*/ 901238 h 4651973"/>
                  <a:gd name="connsiteX3" fmla="*/ 1985821 w 1986925"/>
                  <a:gd name="connsiteY3" fmla="*/ 1418060 h 4651973"/>
                  <a:gd name="connsiteX4" fmla="*/ 1967726 w 1986925"/>
                  <a:gd name="connsiteY4" fmla="*/ 4281977 h 4651973"/>
                  <a:gd name="connsiteX5" fmla="*/ 1630445 w 1986925"/>
                  <a:gd name="connsiteY5" fmla="*/ 4651973 h 4651973"/>
                  <a:gd name="connsiteX6" fmla="*/ 101481 w 1986925"/>
                  <a:gd name="connsiteY6" fmla="*/ 2578663 h 4651973"/>
                  <a:gd name="connsiteX7" fmla="*/ 226545 w 1986925"/>
                  <a:gd name="connsiteY7" fmla="*/ 1094810 h 4651973"/>
                  <a:gd name="connsiteX8" fmla="*/ 900006 w 1986925"/>
                  <a:gd name="connsiteY8" fmla="*/ 0 h 4651973"/>
                  <a:gd name="connsiteX0" fmla="*/ 809649 w 1896568"/>
                  <a:gd name="connsiteY0" fmla="*/ 0 h 4651973"/>
                  <a:gd name="connsiteX1" fmla="*/ 1280688 w 1896568"/>
                  <a:gd name="connsiteY1" fmla="*/ 619589 h 4651973"/>
                  <a:gd name="connsiteX2" fmla="*/ 1764029 w 1896568"/>
                  <a:gd name="connsiteY2" fmla="*/ 901238 h 4651973"/>
                  <a:gd name="connsiteX3" fmla="*/ 1895464 w 1896568"/>
                  <a:gd name="connsiteY3" fmla="*/ 1418060 h 4651973"/>
                  <a:gd name="connsiteX4" fmla="*/ 1877369 w 1896568"/>
                  <a:gd name="connsiteY4" fmla="*/ 4281977 h 4651973"/>
                  <a:gd name="connsiteX5" fmla="*/ 1540088 w 1896568"/>
                  <a:gd name="connsiteY5" fmla="*/ 4651973 h 4651973"/>
                  <a:gd name="connsiteX6" fmla="*/ 11124 w 1896568"/>
                  <a:gd name="connsiteY6" fmla="*/ 2578663 h 4651973"/>
                  <a:gd name="connsiteX7" fmla="*/ 136188 w 1896568"/>
                  <a:gd name="connsiteY7" fmla="*/ 1094810 h 4651973"/>
                  <a:gd name="connsiteX8" fmla="*/ 809649 w 1896568"/>
                  <a:gd name="connsiteY8" fmla="*/ 0 h 4651973"/>
                  <a:gd name="connsiteX0" fmla="*/ 902082 w 1989001"/>
                  <a:gd name="connsiteY0" fmla="*/ 0 h 4281977"/>
                  <a:gd name="connsiteX1" fmla="*/ 1373121 w 1989001"/>
                  <a:gd name="connsiteY1" fmla="*/ 619589 h 4281977"/>
                  <a:gd name="connsiteX2" fmla="*/ 1856462 w 1989001"/>
                  <a:gd name="connsiteY2" fmla="*/ 901238 h 4281977"/>
                  <a:gd name="connsiteX3" fmla="*/ 1987897 w 1989001"/>
                  <a:gd name="connsiteY3" fmla="*/ 1418060 h 4281977"/>
                  <a:gd name="connsiteX4" fmla="*/ 1969802 w 1989001"/>
                  <a:gd name="connsiteY4" fmla="*/ 4281977 h 4281977"/>
                  <a:gd name="connsiteX5" fmla="*/ 1660625 w 1989001"/>
                  <a:gd name="connsiteY5" fmla="*/ 4228062 h 4281977"/>
                  <a:gd name="connsiteX6" fmla="*/ 103557 w 1989001"/>
                  <a:gd name="connsiteY6" fmla="*/ 2578663 h 4281977"/>
                  <a:gd name="connsiteX7" fmla="*/ 228621 w 1989001"/>
                  <a:gd name="connsiteY7" fmla="*/ 1094810 h 4281977"/>
                  <a:gd name="connsiteX8" fmla="*/ 902082 w 1989001"/>
                  <a:gd name="connsiteY8" fmla="*/ 0 h 4281977"/>
                  <a:gd name="connsiteX0" fmla="*/ 905083 w 1992002"/>
                  <a:gd name="connsiteY0" fmla="*/ 0 h 4674478"/>
                  <a:gd name="connsiteX1" fmla="*/ 1376122 w 1992002"/>
                  <a:gd name="connsiteY1" fmla="*/ 619589 h 4674478"/>
                  <a:gd name="connsiteX2" fmla="*/ 1859463 w 1992002"/>
                  <a:gd name="connsiteY2" fmla="*/ 901238 h 4674478"/>
                  <a:gd name="connsiteX3" fmla="*/ 1990898 w 1992002"/>
                  <a:gd name="connsiteY3" fmla="*/ 1418060 h 4674478"/>
                  <a:gd name="connsiteX4" fmla="*/ 1972803 w 1992002"/>
                  <a:gd name="connsiteY4" fmla="*/ 4281977 h 4674478"/>
                  <a:gd name="connsiteX5" fmla="*/ 1704246 w 1992002"/>
                  <a:gd name="connsiteY5" fmla="*/ 4674478 h 4674478"/>
                  <a:gd name="connsiteX6" fmla="*/ 106558 w 1992002"/>
                  <a:gd name="connsiteY6" fmla="*/ 2578663 h 4674478"/>
                  <a:gd name="connsiteX7" fmla="*/ 231622 w 1992002"/>
                  <a:gd name="connsiteY7" fmla="*/ 1094810 h 4674478"/>
                  <a:gd name="connsiteX8" fmla="*/ 905083 w 1992002"/>
                  <a:gd name="connsiteY8" fmla="*/ 0 h 4674478"/>
                  <a:gd name="connsiteX0" fmla="*/ 911231 w 1998150"/>
                  <a:gd name="connsiteY0" fmla="*/ 0 h 5032507"/>
                  <a:gd name="connsiteX1" fmla="*/ 1382270 w 1998150"/>
                  <a:gd name="connsiteY1" fmla="*/ 619589 h 5032507"/>
                  <a:gd name="connsiteX2" fmla="*/ 1865611 w 1998150"/>
                  <a:gd name="connsiteY2" fmla="*/ 901238 h 5032507"/>
                  <a:gd name="connsiteX3" fmla="*/ 1997046 w 1998150"/>
                  <a:gd name="connsiteY3" fmla="*/ 1418060 h 5032507"/>
                  <a:gd name="connsiteX4" fmla="*/ 1978951 w 1998150"/>
                  <a:gd name="connsiteY4" fmla="*/ 4281977 h 5032507"/>
                  <a:gd name="connsiteX5" fmla="*/ 1793583 w 1998150"/>
                  <a:gd name="connsiteY5" fmla="*/ 5032507 h 5032507"/>
                  <a:gd name="connsiteX6" fmla="*/ 112706 w 1998150"/>
                  <a:gd name="connsiteY6" fmla="*/ 2578663 h 5032507"/>
                  <a:gd name="connsiteX7" fmla="*/ 237770 w 1998150"/>
                  <a:gd name="connsiteY7" fmla="*/ 1094810 h 5032507"/>
                  <a:gd name="connsiteX8" fmla="*/ 911231 w 1998150"/>
                  <a:gd name="connsiteY8" fmla="*/ 0 h 5032507"/>
                  <a:gd name="connsiteX0" fmla="*/ 904963 w 1991882"/>
                  <a:gd name="connsiteY0" fmla="*/ 0 h 4643545"/>
                  <a:gd name="connsiteX1" fmla="*/ 1376002 w 1991882"/>
                  <a:gd name="connsiteY1" fmla="*/ 619589 h 4643545"/>
                  <a:gd name="connsiteX2" fmla="*/ 1859343 w 1991882"/>
                  <a:gd name="connsiteY2" fmla="*/ 901238 h 4643545"/>
                  <a:gd name="connsiteX3" fmla="*/ 1990778 w 1991882"/>
                  <a:gd name="connsiteY3" fmla="*/ 1418060 h 4643545"/>
                  <a:gd name="connsiteX4" fmla="*/ 1972683 w 1991882"/>
                  <a:gd name="connsiteY4" fmla="*/ 4281977 h 4643545"/>
                  <a:gd name="connsiteX5" fmla="*/ 1702482 w 1991882"/>
                  <a:gd name="connsiteY5" fmla="*/ 4643545 h 4643545"/>
                  <a:gd name="connsiteX6" fmla="*/ 106438 w 1991882"/>
                  <a:gd name="connsiteY6" fmla="*/ 2578663 h 4643545"/>
                  <a:gd name="connsiteX7" fmla="*/ 231502 w 1991882"/>
                  <a:gd name="connsiteY7" fmla="*/ 1094810 h 4643545"/>
                  <a:gd name="connsiteX8" fmla="*/ 904963 w 1991882"/>
                  <a:gd name="connsiteY8" fmla="*/ 0 h 4643545"/>
                  <a:gd name="connsiteX0" fmla="*/ 904963 w 1991882"/>
                  <a:gd name="connsiteY0" fmla="*/ 0 h 4644991"/>
                  <a:gd name="connsiteX1" fmla="*/ 1376002 w 1991882"/>
                  <a:gd name="connsiteY1" fmla="*/ 619589 h 4644991"/>
                  <a:gd name="connsiteX2" fmla="*/ 1859343 w 1991882"/>
                  <a:gd name="connsiteY2" fmla="*/ 901238 h 4644991"/>
                  <a:gd name="connsiteX3" fmla="*/ 1990778 w 1991882"/>
                  <a:gd name="connsiteY3" fmla="*/ 1418060 h 4644991"/>
                  <a:gd name="connsiteX4" fmla="*/ 1972683 w 1991882"/>
                  <a:gd name="connsiteY4" fmla="*/ 4281977 h 4644991"/>
                  <a:gd name="connsiteX5" fmla="*/ 1702482 w 1991882"/>
                  <a:gd name="connsiteY5" fmla="*/ 4643545 h 4644991"/>
                  <a:gd name="connsiteX6" fmla="*/ 106438 w 1991882"/>
                  <a:gd name="connsiteY6" fmla="*/ 2578663 h 4644991"/>
                  <a:gd name="connsiteX7" fmla="*/ 231502 w 1991882"/>
                  <a:gd name="connsiteY7" fmla="*/ 1094810 h 4644991"/>
                  <a:gd name="connsiteX8" fmla="*/ 904963 w 1991882"/>
                  <a:gd name="connsiteY8" fmla="*/ 0 h 4644991"/>
                  <a:gd name="connsiteX0" fmla="*/ 803412 w 1890331"/>
                  <a:gd name="connsiteY0" fmla="*/ 0 h 4644991"/>
                  <a:gd name="connsiteX1" fmla="*/ 1274451 w 1890331"/>
                  <a:gd name="connsiteY1" fmla="*/ 619589 h 4644991"/>
                  <a:gd name="connsiteX2" fmla="*/ 1757792 w 1890331"/>
                  <a:gd name="connsiteY2" fmla="*/ 901238 h 4644991"/>
                  <a:gd name="connsiteX3" fmla="*/ 1889227 w 1890331"/>
                  <a:gd name="connsiteY3" fmla="*/ 1418060 h 4644991"/>
                  <a:gd name="connsiteX4" fmla="*/ 1871132 w 1890331"/>
                  <a:gd name="connsiteY4" fmla="*/ 4281977 h 4644991"/>
                  <a:gd name="connsiteX5" fmla="*/ 1600931 w 1890331"/>
                  <a:gd name="connsiteY5" fmla="*/ 4643545 h 4644991"/>
                  <a:gd name="connsiteX6" fmla="*/ 4887 w 1890331"/>
                  <a:gd name="connsiteY6" fmla="*/ 2578663 h 4644991"/>
                  <a:gd name="connsiteX7" fmla="*/ 129951 w 1890331"/>
                  <a:gd name="connsiteY7" fmla="*/ 1094810 h 4644991"/>
                  <a:gd name="connsiteX8" fmla="*/ 803412 w 1890331"/>
                  <a:gd name="connsiteY8" fmla="*/ 0 h 4644991"/>
                  <a:gd name="connsiteX0" fmla="*/ 799717 w 1886636"/>
                  <a:gd name="connsiteY0" fmla="*/ 0 h 4644991"/>
                  <a:gd name="connsiteX1" fmla="*/ 1270756 w 1886636"/>
                  <a:gd name="connsiteY1" fmla="*/ 619589 h 4644991"/>
                  <a:gd name="connsiteX2" fmla="*/ 1754097 w 1886636"/>
                  <a:gd name="connsiteY2" fmla="*/ 901238 h 4644991"/>
                  <a:gd name="connsiteX3" fmla="*/ 1885532 w 1886636"/>
                  <a:gd name="connsiteY3" fmla="*/ 1418060 h 4644991"/>
                  <a:gd name="connsiteX4" fmla="*/ 1867437 w 1886636"/>
                  <a:gd name="connsiteY4" fmla="*/ 4281977 h 4644991"/>
                  <a:gd name="connsiteX5" fmla="*/ 1597236 w 1886636"/>
                  <a:gd name="connsiteY5" fmla="*/ 4643545 h 4644991"/>
                  <a:gd name="connsiteX6" fmla="*/ 1192 w 1886636"/>
                  <a:gd name="connsiteY6" fmla="*/ 2578663 h 4644991"/>
                  <a:gd name="connsiteX7" fmla="*/ 126256 w 1886636"/>
                  <a:gd name="connsiteY7" fmla="*/ 1094810 h 4644991"/>
                  <a:gd name="connsiteX8" fmla="*/ 799717 w 1886636"/>
                  <a:gd name="connsiteY8" fmla="*/ 0 h 4644991"/>
                  <a:gd name="connsiteX0" fmla="*/ 799398 w 1886317"/>
                  <a:gd name="connsiteY0" fmla="*/ 0 h 4644991"/>
                  <a:gd name="connsiteX1" fmla="*/ 1270437 w 1886317"/>
                  <a:gd name="connsiteY1" fmla="*/ 619589 h 4644991"/>
                  <a:gd name="connsiteX2" fmla="*/ 1753778 w 1886317"/>
                  <a:gd name="connsiteY2" fmla="*/ 901238 h 4644991"/>
                  <a:gd name="connsiteX3" fmla="*/ 1885213 w 1886317"/>
                  <a:gd name="connsiteY3" fmla="*/ 1418060 h 4644991"/>
                  <a:gd name="connsiteX4" fmla="*/ 1867118 w 1886317"/>
                  <a:gd name="connsiteY4" fmla="*/ 4281977 h 4644991"/>
                  <a:gd name="connsiteX5" fmla="*/ 1596917 w 1886317"/>
                  <a:gd name="connsiteY5" fmla="*/ 4643545 h 4644991"/>
                  <a:gd name="connsiteX6" fmla="*/ 873 w 1886317"/>
                  <a:gd name="connsiteY6" fmla="*/ 2578663 h 4644991"/>
                  <a:gd name="connsiteX7" fmla="*/ 125937 w 1886317"/>
                  <a:gd name="connsiteY7" fmla="*/ 1094810 h 4644991"/>
                  <a:gd name="connsiteX8" fmla="*/ 799398 w 1886317"/>
                  <a:gd name="connsiteY8" fmla="*/ 0 h 4644991"/>
                  <a:gd name="connsiteX0" fmla="*/ 799398 w 1872482"/>
                  <a:gd name="connsiteY0" fmla="*/ 0 h 4644991"/>
                  <a:gd name="connsiteX1" fmla="*/ 1270437 w 1872482"/>
                  <a:gd name="connsiteY1" fmla="*/ 619589 h 4644991"/>
                  <a:gd name="connsiteX2" fmla="*/ 1753778 w 1872482"/>
                  <a:gd name="connsiteY2" fmla="*/ 901238 h 4644991"/>
                  <a:gd name="connsiteX3" fmla="*/ 1871039 w 1872482"/>
                  <a:gd name="connsiteY3" fmla="*/ 1341992 h 4644991"/>
                  <a:gd name="connsiteX4" fmla="*/ 1867118 w 1872482"/>
                  <a:gd name="connsiteY4" fmla="*/ 4281977 h 4644991"/>
                  <a:gd name="connsiteX5" fmla="*/ 1596917 w 1872482"/>
                  <a:gd name="connsiteY5" fmla="*/ 4643545 h 4644991"/>
                  <a:gd name="connsiteX6" fmla="*/ 873 w 1872482"/>
                  <a:gd name="connsiteY6" fmla="*/ 2578663 h 4644991"/>
                  <a:gd name="connsiteX7" fmla="*/ 125937 w 1872482"/>
                  <a:gd name="connsiteY7" fmla="*/ 1094810 h 4644991"/>
                  <a:gd name="connsiteX8" fmla="*/ 799398 w 1872482"/>
                  <a:gd name="connsiteY8" fmla="*/ 0 h 4644991"/>
                  <a:gd name="connsiteX0" fmla="*/ 799398 w 1867118"/>
                  <a:gd name="connsiteY0" fmla="*/ 0 h 4644991"/>
                  <a:gd name="connsiteX1" fmla="*/ 1270437 w 1867118"/>
                  <a:gd name="connsiteY1" fmla="*/ 619589 h 4644991"/>
                  <a:gd name="connsiteX2" fmla="*/ 1753778 w 1867118"/>
                  <a:gd name="connsiteY2" fmla="*/ 901238 h 4644991"/>
                  <a:gd name="connsiteX3" fmla="*/ 1794592 w 1867118"/>
                  <a:gd name="connsiteY3" fmla="*/ 1491723 h 4644991"/>
                  <a:gd name="connsiteX4" fmla="*/ 1867118 w 1867118"/>
                  <a:gd name="connsiteY4" fmla="*/ 4281977 h 4644991"/>
                  <a:gd name="connsiteX5" fmla="*/ 1596917 w 1867118"/>
                  <a:gd name="connsiteY5" fmla="*/ 4643545 h 4644991"/>
                  <a:gd name="connsiteX6" fmla="*/ 873 w 1867118"/>
                  <a:gd name="connsiteY6" fmla="*/ 2578663 h 4644991"/>
                  <a:gd name="connsiteX7" fmla="*/ 125937 w 1867118"/>
                  <a:gd name="connsiteY7" fmla="*/ 1094810 h 4644991"/>
                  <a:gd name="connsiteX8" fmla="*/ 799398 w 1867118"/>
                  <a:gd name="connsiteY8" fmla="*/ 0 h 4644991"/>
                  <a:gd name="connsiteX0" fmla="*/ 799398 w 1875475"/>
                  <a:gd name="connsiteY0" fmla="*/ 0 h 4644991"/>
                  <a:gd name="connsiteX1" fmla="*/ 1270437 w 1875475"/>
                  <a:gd name="connsiteY1" fmla="*/ 619589 h 4644991"/>
                  <a:gd name="connsiteX2" fmla="*/ 1753778 w 1875475"/>
                  <a:gd name="connsiteY2" fmla="*/ 901238 h 4644991"/>
                  <a:gd name="connsiteX3" fmla="*/ 1874120 w 1875475"/>
                  <a:gd name="connsiteY3" fmla="*/ 1336415 h 4644991"/>
                  <a:gd name="connsiteX4" fmla="*/ 1867118 w 1875475"/>
                  <a:gd name="connsiteY4" fmla="*/ 4281977 h 4644991"/>
                  <a:gd name="connsiteX5" fmla="*/ 1596917 w 1875475"/>
                  <a:gd name="connsiteY5" fmla="*/ 4643545 h 4644991"/>
                  <a:gd name="connsiteX6" fmla="*/ 873 w 1875475"/>
                  <a:gd name="connsiteY6" fmla="*/ 2578663 h 4644991"/>
                  <a:gd name="connsiteX7" fmla="*/ 125937 w 1875475"/>
                  <a:gd name="connsiteY7" fmla="*/ 1094810 h 4644991"/>
                  <a:gd name="connsiteX8" fmla="*/ 799398 w 1875475"/>
                  <a:gd name="connsiteY8" fmla="*/ 0 h 4644991"/>
                  <a:gd name="connsiteX0" fmla="*/ 799398 w 1875475"/>
                  <a:gd name="connsiteY0" fmla="*/ 0 h 4644417"/>
                  <a:gd name="connsiteX1" fmla="*/ 1270437 w 1875475"/>
                  <a:gd name="connsiteY1" fmla="*/ 619589 h 4644417"/>
                  <a:gd name="connsiteX2" fmla="*/ 1753778 w 1875475"/>
                  <a:gd name="connsiteY2" fmla="*/ 901238 h 4644417"/>
                  <a:gd name="connsiteX3" fmla="*/ 1874120 w 1875475"/>
                  <a:gd name="connsiteY3" fmla="*/ 1336415 h 4644417"/>
                  <a:gd name="connsiteX4" fmla="*/ 1867118 w 1875475"/>
                  <a:gd name="connsiteY4" fmla="*/ 4281977 h 4644417"/>
                  <a:gd name="connsiteX5" fmla="*/ 1596917 w 1875475"/>
                  <a:gd name="connsiteY5" fmla="*/ 4643545 h 4644417"/>
                  <a:gd name="connsiteX6" fmla="*/ 873 w 1875475"/>
                  <a:gd name="connsiteY6" fmla="*/ 2578663 h 4644417"/>
                  <a:gd name="connsiteX7" fmla="*/ 125937 w 1875475"/>
                  <a:gd name="connsiteY7" fmla="*/ 1094810 h 4644417"/>
                  <a:gd name="connsiteX8" fmla="*/ 799398 w 1875475"/>
                  <a:gd name="connsiteY8" fmla="*/ 0 h 4644417"/>
                  <a:gd name="connsiteX0" fmla="*/ 799398 w 1878975"/>
                  <a:gd name="connsiteY0" fmla="*/ 0 h 4700572"/>
                  <a:gd name="connsiteX1" fmla="*/ 1270437 w 1878975"/>
                  <a:gd name="connsiteY1" fmla="*/ 619589 h 4700572"/>
                  <a:gd name="connsiteX2" fmla="*/ 1753778 w 1878975"/>
                  <a:gd name="connsiteY2" fmla="*/ 901238 h 4700572"/>
                  <a:gd name="connsiteX3" fmla="*/ 1874120 w 1878975"/>
                  <a:gd name="connsiteY3" fmla="*/ 1336415 h 4700572"/>
                  <a:gd name="connsiteX4" fmla="*/ 1862732 w 1878975"/>
                  <a:gd name="connsiteY4" fmla="*/ 4199489 h 4700572"/>
                  <a:gd name="connsiteX5" fmla="*/ 1596917 w 1878975"/>
                  <a:gd name="connsiteY5" fmla="*/ 4643545 h 4700572"/>
                  <a:gd name="connsiteX6" fmla="*/ 873 w 1878975"/>
                  <a:gd name="connsiteY6" fmla="*/ 2578663 h 4700572"/>
                  <a:gd name="connsiteX7" fmla="*/ 125937 w 1878975"/>
                  <a:gd name="connsiteY7" fmla="*/ 1094810 h 4700572"/>
                  <a:gd name="connsiteX8" fmla="*/ 799398 w 1878975"/>
                  <a:gd name="connsiteY8" fmla="*/ 0 h 4700572"/>
                  <a:gd name="connsiteX0" fmla="*/ 799398 w 1878975"/>
                  <a:gd name="connsiteY0" fmla="*/ 0 h 4715859"/>
                  <a:gd name="connsiteX1" fmla="*/ 1270437 w 1878975"/>
                  <a:gd name="connsiteY1" fmla="*/ 619589 h 4715859"/>
                  <a:gd name="connsiteX2" fmla="*/ 1753778 w 1878975"/>
                  <a:gd name="connsiteY2" fmla="*/ 901238 h 4715859"/>
                  <a:gd name="connsiteX3" fmla="*/ 1874120 w 1878975"/>
                  <a:gd name="connsiteY3" fmla="*/ 1336415 h 4715859"/>
                  <a:gd name="connsiteX4" fmla="*/ 1862732 w 1878975"/>
                  <a:gd name="connsiteY4" fmla="*/ 4199489 h 4715859"/>
                  <a:gd name="connsiteX5" fmla="*/ 1596917 w 1878975"/>
                  <a:gd name="connsiteY5" fmla="*/ 4643545 h 4715859"/>
                  <a:gd name="connsiteX6" fmla="*/ 873 w 1878975"/>
                  <a:gd name="connsiteY6" fmla="*/ 2578663 h 4715859"/>
                  <a:gd name="connsiteX7" fmla="*/ 125937 w 1878975"/>
                  <a:gd name="connsiteY7" fmla="*/ 1094810 h 4715859"/>
                  <a:gd name="connsiteX8" fmla="*/ 799398 w 1878975"/>
                  <a:gd name="connsiteY8" fmla="*/ 0 h 4715859"/>
                  <a:gd name="connsiteX0" fmla="*/ 799398 w 1878975"/>
                  <a:gd name="connsiteY0" fmla="*/ 0 h 4643678"/>
                  <a:gd name="connsiteX1" fmla="*/ 1270437 w 1878975"/>
                  <a:gd name="connsiteY1" fmla="*/ 619589 h 4643678"/>
                  <a:gd name="connsiteX2" fmla="*/ 1753778 w 1878975"/>
                  <a:gd name="connsiteY2" fmla="*/ 901238 h 4643678"/>
                  <a:gd name="connsiteX3" fmla="*/ 1874120 w 1878975"/>
                  <a:gd name="connsiteY3" fmla="*/ 1336415 h 4643678"/>
                  <a:gd name="connsiteX4" fmla="*/ 1862732 w 1878975"/>
                  <a:gd name="connsiteY4" fmla="*/ 4199489 h 4643678"/>
                  <a:gd name="connsiteX5" fmla="*/ 1596917 w 1878975"/>
                  <a:gd name="connsiteY5" fmla="*/ 4643545 h 4643678"/>
                  <a:gd name="connsiteX6" fmla="*/ 873 w 1878975"/>
                  <a:gd name="connsiteY6" fmla="*/ 2578663 h 4643678"/>
                  <a:gd name="connsiteX7" fmla="*/ 125937 w 1878975"/>
                  <a:gd name="connsiteY7" fmla="*/ 1094810 h 4643678"/>
                  <a:gd name="connsiteX8" fmla="*/ 799398 w 1878975"/>
                  <a:gd name="connsiteY8" fmla="*/ 0 h 464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975" h="4643678">
                    <a:moveTo>
                      <a:pt x="799398" y="0"/>
                    </a:moveTo>
                    <a:lnTo>
                      <a:pt x="1270437" y="619589"/>
                    </a:lnTo>
                    <a:cubicBezTo>
                      <a:pt x="1459840" y="384285"/>
                      <a:pt x="1653164" y="781767"/>
                      <a:pt x="1753778" y="901238"/>
                    </a:cubicBezTo>
                    <a:cubicBezTo>
                      <a:pt x="1854392" y="1020709"/>
                      <a:pt x="1855961" y="786707"/>
                      <a:pt x="1874120" y="1336415"/>
                    </a:cubicBezTo>
                    <a:cubicBezTo>
                      <a:pt x="1892279" y="1886123"/>
                      <a:pt x="1852937" y="3746664"/>
                      <a:pt x="1862732" y="4199489"/>
                    </a:cubicBezTo>
                    <a:cubicBezTo>
                      <a:pt x="1774309" y="4350945"/>
                      <a:pt x="1602885" y="4650907"/>
                      <a:pt x="1596917" y="4643545"/>
                    </a:cubicBezTo>
                    <a:cubicBezTo>
                      <a:pt x="1590949" y="4636183"/>
                      <a:pt x="14094" y="2617993"/>
                      <a:pt x="873" y="2578663"/>
                    </a:cubicBezTo>
                    <a:cubicBezTo>
                      <a:pt x="-12348" y="2539333"/>
                      <a:pt x="129040" y="1164944"/>
                      <a:pt x="125937" y="1094810"/>
                    </a:cubicBezTo>
                    <a:cubicBezTo>
                      <a:pt x="122834" y="1024676"/>
                      <a:pt x="648870" y="158485"/>
                      <a:pt x="799398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2" name="Picture 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46832" y="2325283"/>
                <a:ext cx="2394711" cy="1957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文字方塊 72"/>
            <p:cNvSpPr txBox="1"/>
            <p:nvPr/>
          </p:nvSpPr>
          <p:spPr>
            <a:xfrm>
              <a:off x="1763688" y="7754570"/>
              <a:ext cx="5838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客  戶  管  理</a:t>
              </a:r>
              <a:endParaRPr lang="zh-TW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1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55" name="圓角矩形 154"/>
          <p:cNvSpPr/>
          <p:nvPr/>
        </p:nvSpPr>
        <p:spPr bwMode="auto">
          <a:xfrm>
            <a:off x="2771800" y="1772816"/>
            <a:ext cx="5546766" cy="3381282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5505256" y="3068960"/>
            <a:ext cx="2379112" cy="463551"/>
            <a:chOff x="5437562" y="2491705"/>
            <a:chExt cx="2379112" cy="491588"/>
          </a:xfrm>
        </p:grpSpPr>
        <p:sp>
          <p:nvSpPr>
            <p:cNvPr id="78" name="五邊形 77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595393" y="2555244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延遲指數廠商</a:t>
              </a: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3342166" y="1966215"/>
            <a:ext cx="2448272" cy="454673"/>
            <a:chOff x="3140554" y="2204864"/>
            <a:chExt cx="2297008" cy="707458"/>
          </a:xfrm>
        </p:grpSpPr>
        <p:sp>
          <p:nvSpPr>
            <p:cNvPr id="87" name="五邊形 86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140554" y="2308219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即時交易資訊廠商</a:t>
              </a: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3342166" y="3429000"/>
            <a:ext cx="2448272" cy="454673"/>
            <a:chOff x="3140554" y="2204864"/>
            <a:chExt cx="2297008" cy="707458"/>
          </a:xfrm>
        </p:grpSpPr>
        <p:sp>
          <p:nvSpPr>
            <p:cNvPr id="92" name="五邊形 91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140554" y="2330540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盤後資訊廠商</a:t>
              </a: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342166" y="2686295"/>
            <a:ext cx="2448272" cy="454673"/>
            <a:chOff x="3140554" y="2204864"/>
            <a:chExt cx="2297008" cy="707458"/>
          </a:xfrm>
        </p:grpSpPr>
        <p:sp>
          <p:nvSpPr>
            <p:cNvPr id="109" name="五邊形 108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140554" y="2319886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即時指數廠商</a:t>
              </a: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3345016" y="4149080"/>
            <a:ext cx="2448272" cy="530597"/>
            <a:chOff x="3140554" y="2204862"/>
            <a:chExt cx="2297008" cy="825593"/>
          </a:xfrm>
        </p:grpSpPr>
        <p:sp>
          <p:nvSpPr>
            <p:cNvPr id="132" name="五邊形 131"/>
            <p:cNvSpPr/>
            <p:nvPr/>
          </p:nvSpPr>
          <p:spPr bwMode="auto">
            <a:xfrm>
              <a:off x="3140554" y="2204862"/>
              <a:ext cx="2297008" cy="825593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140554" y="2228058"/>
              <a:ext cx="2137711" cy="52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使用交易資訊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編制指數機構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505256" y="4549625"/>
            <a:ext cx="2379112" cy="463551"/>
            <a:chOff x="5437562" y="2491705"/>
            <a:chExt cx="2379112" cy="491588"/>
          </a:xfrm>
        </p:grpSpPr>
        <p:sp>
          <p:nvSpPr>
            <p:cNvPr id="146" name="五邊形 145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595393" y="2582932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收盤行請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(IP</a:t>
              </a: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行傳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8" name="群組 147"/>
          <p:cNvGrpSpPr/>
          <p:nvPr/>
        </p:nvGrpSpPr>
        <p:grpSpPr>
          <a:xfrm>
            <a:off x="5502408" y="3789040"/>
            <a:ext cx="2379112" cy="463551"/>
            <a:chOff x="5437562" y="2491705"/>
            <a:chExt cx="2379112" cy="491588"/>
          </a:xfrm>
        </p:grpSpPr>
        <p:sp>
          <p:nvSpPr>
            <p:cNvPr id="149" name="五邊形 148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95393" y="2568068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PUSH</a:t>
              </a: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  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SERVER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5502408" y="2312015"/>
            <a:ext cx="2379112" cy="463551"/>
            <a:chOff x="5437562" y="2491705"/>
            <a:chExt cx="2379112" cy="491588"/>
          </a:xfrm>
        </p:grpSpPr>
        <p:sp>
          <p:nvSpPr>
            <p:cNvPr id="153" name="五邊形 152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595393" y="2586224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延遲交易資訊廠商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55576" y="1373094"/>
            <a:ext cx="1820842" cy="3856131"/>
            <a:chOff x="-436096" y="1366222"/>
            <a:chExt cx="1820842" cy="3469105"/>
          </a:xfrm>
        </p:grpSpPr>
        <p:sp>
          <p:nvSpPr>
            <p:cNvPr id="164" name="矩形 163"/>
            <p:cNvSpPr/>
            <p:nvPr/>
          </p:nvSpPr>
          <p:spPr bwMode="auto">
            <a:xfrm>
              <a:off x="-436096" y="3287087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盤後資訊</a:t>
              </a: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廠商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-429427" y="3765689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en-US" altLang="zh-TW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PUSH</a:t>
              </a: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  </a:t>
              </a:r>
              <a:r>
                <a:rPr lang="en-US" altLang="zh-TW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SERVER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-424648" y="4244290"/>
              <a:ext cx="1809394" cy="591037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使用交易</a:t>
              </a: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資訊編制  </a:t>
              </a:r>
              <a:r>
                <a:rPr lang="en-US" altLang="zh-TW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  指數</a:t>
              </a: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機構</a:t>
              </a: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-436096" y="2804161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延遲指數</a:t>
              </a: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廠商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-436096" y="1366222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即時交易資訊</a:t>
              </a: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廠商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-429427" y="1844824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延遲交易資訊廠商</a:t>
              </a: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-429427" y="2324363"/>
              <a:ext cx="1809394" cy="478602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即時指數</a:t>
              </a:r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廠商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207" name="群組 206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225" name="圓角化單一角落矩形 224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26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2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文字方塊 226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222" name="矩形 221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23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4" name="文字方塊 223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09" name="群組 208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219" name="矩形 218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20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文字方塊 220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0" name="直線接點 20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1" name="群組 210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216" name="矩形 215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17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文字方塊 217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212" name="群組 211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213" name="圓角化單一角落矩形 212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14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文字方塊 214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8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</a:t>
            </a:r>
            <a:endParaRPr lang="zh-TW" altLang="en-US" sz="1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55" name="圓角矩形 154"/>
          <p:cNvSpPr/>
          <p:nvPr/>
        </p:nvSpPr>
        <p:spPr bwMode="auto">
          <a:xfrm>
            <a:off x="2771800" y="1772816"/>
            <a:ext cx="5546766" cy="3381282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5505256" y="3068960"/>
            <a:ext cx="2379112" cy="463551"/>
            <a:chOff x="5437562" y="2491705"/>
            <a:chExt cx="2379112" cy="491588"/>
          </a:xfrm>
        </p:grpSpPr>
        <p:sp>
          <p:nvSpPr>
            <p:cNvPr id="78" name="五邊形 77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595393" y="2555244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延遲指數廠商</a:t>
              </a: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3342166" y="1966215"/>
            <a:ext cx="2448272" cy="454673"/>
            <a:chOff x="3140554" y="2204864"/>
            <a:chExt cx="2297008" cy="707458"/>
          </a:xfrm>
        </p:grpSpPr>
        <p:sp>
          <p:nvSpPr>
            <p:cNvPr id="87" name="五邊形 86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140554" y="2308219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即時交易資訊廠商</a:t>
              </a: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3342166" y="3429000"/>
            <a:ext cx="2448272" cy="454673"/>
            <a:chOff x="3140554" y="2204864"/>
            <a:chExt cx="2297008" cy="707458"/>
          </a:xfrm>
        </p:grpSpPr>
        <p:sp>
          <p:nvSpPr>
            <p:cNvPr id="92" name="五邊形 91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140554" y="2330540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盤後資訊廠商</a:t>
              </a: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342166" y="2686295"/>
            <a:ext cx="2448272" cy="454673"/>
            <a:chOff x="3140554" y="2204864"/>
            <a:chExt cx="2297008" cy="707458"/>
          </a:xfrm>
        </p:grpSpPr>
        <p:sp>
          <p:nvSpPr>
            <p:cNvPr id="109" name="五邊形 108"/>
            <p:cNvSpPr/>
            <p:nvPr/>
          </p:nvSpPr>
          <p:spPr bwMode="auto">
            <a:xfrm>
              <a:off x="3140554" y="2204864"/>
              <a:ext cx="2297008" cy="70745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140554" y="2319886"/>
              <a:ext cx="2137711" cy="4788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即時指數廠商</a:t>
              </a: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3345016" y="4149080"/>
            <a:ext cx="2448272" cy="530597"/>
            <a:chOff x="3140554" y="2204862"/>
            <a:chExt cx="2297008" cy="825593"/>
          </a:xfrm>
        </p:grpSpPr>
        <p:sp>
          <p:nvSpPr>
            <p:cNvPr id="132" name="五邊形 131"/>
            <p:cNvSpPr/>
            <p:nvPr/>
          </p:nvSpPr>
          <p:spPr bwMode="auto">
            <a:xfrm>
              <a:off x="3140554" y="2204862"/>
              <a:ext cx="2297008" cy="825593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140554" y="2228057"/>
              <a:ext cx="2137711" cy="52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使用交易資訊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/>
              </a:r>
              <a:b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</a:b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編制指數機構</a:t>
              </a: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505256" y="4549625"/>
            <a:ext cx="2379112" cy="463551"/>
            <a:chOff x="5437562" y="2491705"/>
            <a:chExt cx="2379112" cy="491588"/>
          </a:xfrm>
        </p:grpSpPr>
        <p:sp>
          <p:nvSpPr>
            <p:cNvPr id="146" name="五邊形 145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595393" y="2582932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收盤行請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(IP</a:t>
              </a: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行傳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)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8" name="群組 147"/>
          <p:cNvGrpSpPr/>
          <p:nvPr/>
        </p:nvGrpSpPr>
        <p:grpSpPr>
          <a:xfrm>
            <a:off x="5502408" y="3789040"/>
            <a:ext cx="2379112" cy="463551"/>
            <a:chOff x="5437562" y="2491705"/>
            <a:chExt cx="2379112" cy="491588"/>
          </a:xfrm>
        </p:grpSpPr>
        <p:sp>
          <p:nvSpPr>
            <p:cNvPr id="149" name="五邊形 148"/>
            <p:cNvSpPr/>
            <p:nvPr/>
          </p:nvSpPr>
          <p:spPr bwMode="auto">
            <a:xfrm flipH="1">
              <a:off x="5437562" y="2491705"/>
              <a:ext cx="2379112" cy="491588"/>
            </a:xfrm>
            <a:prstGeom prst="homePlate">
              <a:avLst/>
            </a:prstGeom>
            <a:solidFill>
              <a:srgbClr val="47C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595393" y="2555244"/>
              <a:ext cx="2167498" cy="32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PUSH</a:t>
              </a:r>
              <a:r>
                <a:rPr lang="zh-TW" altLang="en-US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  </a:t>
              </a:r>
              <a:r>
                <a:rPr lang="en-US" altLang="zh-TW" sz="1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SERVER</a:t>
              </a:r>
              <a:endParaRPr lang="zh-TW" altLang="en-US" sz="1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502408" y="2312015"/>
            <a:ext cx="2379112" cy="463551"/>
            <a:chOff x="5502408" y="2312015"/>
            <a:chExt cx="2379112" cy="463551"/>
          </a:xfrm>
        </p:grpSpPr>
        <p:sp>
          <p:nvSpPr>
            <p:cNvPr id="153" name="五邊形 152"/>
            <p:cNvSpPr/>
            <p:nvPr/>
          </p:nvSpPr>
          <p:spPr bwMode="auto">
            <a:xfrm flipH="1">
              <a:off x="5502408" y="2312015"/>
              <a:ext cx="2379112" cy="463551"/>
            </a:xfrm>
            <a:prstGeom prst="homePlate">
              <a:avLst/>
            </a:prstGeom>
            <a:solidFill>
              <a:srgbClr val="28E7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indent="85725">
                <a:spcBef>
                  <a:spcPct val="50000"/>
                </a:spcBef>
              </a:pPr>
              <a:endParaRPr lang="zh-TW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660239" y="2401143"/>
              <a:ext cx="216749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延遲交易資訊廠商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64" name="矩形 163"/>
          <p:cNvSpPr/>
          <p:nvPr/>
        </p:nvSpPr>
        <p:spPr bwMode="auto">
          <a:xfrm>
            <a:off x="755576" y="3508258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盤後資訊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62245" y="404025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67024" y="4572250"/>
            <a:ext cx="1809394" cy="656975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使用交易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資訊編制  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指數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機構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5576" y="2971455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55576" y="137309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即時交易資訊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62245" y="1905091"/>
            <a:ext cx="1809394" cy="531997"/>
          </a:xfrm>
          <a:prstGeom prst="rect">
            <a:avLst/>
          </a:prstGeom>
          <a:solidFill>
            <a:srgbClr val="28E7F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延遲交易資訊廠商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762245" y="2438129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pic>
        <p:nvPicPr>
          <p:cNvPr id="107" name="Picture 7" descr="C:\Users\interinfo\Desktop\icon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6895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群組 73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75" name="群組 74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127" name="圓角化單一角落矩形 126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00055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121" name="矩形 12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字方塊 122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0" name="直線接點 9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群組 111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9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字方塊 119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115" name="圓角化單一角落矩形 114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6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9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延遲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交易資訊廠商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755576" y="3508258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盤後資訊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62245" y="404025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67024" y="4572250"/>
            <a:ext cx="1809394" cy="656975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使用交易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資訊編制  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指數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機構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5576" y="2971455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55576" y="137309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即時交易資訊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62245" y="1905091"/>
            <a:ext cx="1809394" cy="531997"/>
          </a:xfrm>
          <a:prstGeom prst="rect">
            <a:avLst/>
          </a:prstGeom>
          <a:solidFill>
            <a:srgbClr val="28E7F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延遲交易資訊廠商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762245" y="2438129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75" name="群組 74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127" name="圓角化單一角落矩形 126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2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121" name="矩形 12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字方塊 122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0" name="直線接點 9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群組 111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9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字方塊 119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115" name="圓角化單一角落矩形 114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6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0816"/>
              </p:ext>
            </p:extLst>
          </p:nvPr>
        </p:nvGraphicFramePr>
        <p:xfrm>
          <a:off x="2998572" y="2996952"/>
          <a:ext cx="5101820" cy="172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357"/>
                <a:gridCol w="2042668"/>
                <a:gridCol w="896265"/>
                <a:gridCol w="965209"/>
                <a:gridCol w="827321"/>
              </a:tblGrid>
              <a:tr h="118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Name of Company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Date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Cancel Date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2010/10/01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2010/10/02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2010/10/03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2010/10/04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2015/10/04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2010/10/05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2010/10/06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2014/10/06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3" name="群組 52"/>
          <p:cNvGrpSpPr/>
          <p:nvPr/>
        </p:nvGrpSpPr>
        <p:grpSpPr>
          <a:xfrm>
            <a:off x="2889040" y="2284423"/>
            <a:ext cx="2664296" cy="360040"/>
            <a:chOff x="2699792" y="2276872"/>
            <a:chExt cx="2664296" cy="360040"/>
          </a:xfrm>
        </p:grpSpPr>
        <p:sp>
          <p:nvSpPr>
            <p:cNvPr id="54" name="矩形 53"/>
            <p:cNvSpPr/>
            <p:nvPr/>
          </p:nvSpPr>
          <p:spPr bwMode="auto">
            <a:xfrm>
              <a:off x="3635896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644008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355976" y="2329135"/>
              <a:ext cx="29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~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699792" y="2276872"/>
              <a:ext cx="1080120" cy="29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0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廠商</a:t>
              </a: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代號：</a:t>
              </a:r>
              <a:endPara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2889040" y="2636912"/>
            <a:ext cx="254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排    序：☉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依代號 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○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依名稱</a:t>
            </a:r>
          </a:p>
        </p:txBody>
      </p:sp>
      <p:sp>
        <p:nvSpPr>
          <p:cNvPr id="80" name="圓角矩形 79">
            <a:hlinkClick r:id="" action="ppaction://hlinkshowjump?jump=nextslide"/>
          </p:cNvPr>
          <p:cNvSpPr/>
          <p:nvPr/>
        </p:nvSpPr>
        <p:spPr bwMode="auto">
          <a:xfrm>
            <a:off x="2915816" y="1988840"/>
            <a:ext cx="869972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新增一筆</a:t>
            </a:r>
          </a:p>
        </p:txBody>
      </p:sp>
      <p:sp>
        <p:nvSpPr>
          <p:cNvPr id="82" name="圓角矩形 81">
            <a:hlinkClick r:id="" action="ppaction://hlinkshowjump?jump=nextslide"/>
          </p:cNvPr>
          <p:cNvSpPr/>
          <p:nvPr/>
        </p:nvSpPr>
        <p:spPr bwMode="auto">
          <a:xfrm>
            <a:off x="3923928" y="1988839"/>
            <a:ext cx="593615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查  詢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837684" y="1940664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2874406" y="1920351"/>
            <a:ext cx="977514" cy="356521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85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3285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C6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延遲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交易資訊廠商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755576" y="3508258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盤後資訊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62245" y="404025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67024" y="4572250"/>
            <a:ext cx="1809394" cy="656975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使用交易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資訊編制  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指數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機構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5576" y="2971455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55576" y="137309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即時交易資訊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62245" y="1905091"/>
            <a:ext cx="1809394" cy="531997"/>
          </a:xfrm>
          <a:prstGeom prst="rect">
            <a:avLst/>
          </a:prstGeom>
          <a:solidFill>
            <a:srgbClr val="28E7F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延遲交易資訊廠商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762245" y="2438129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75" name="群組 74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127" name="圓角化單一角落矩形 126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2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121" name="矩形 12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字方塊 122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0" name="直線接點 9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群組 111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9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字方塊 119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115" name="圓角化單一角落矩形 114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6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89623"/>
              </p:ext>
            </p:extLst>
          </p:nvPr>
        </p:nvGraphicFramePr>
        <p:xfrm>
          <a:off x="2915816" y="2511860"/>
          <a:ext cx="5164005" cy="166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1496"/>
                <a:gridCol w="1412296"/>
                <a:gridCol w="1199916"/>
                <a:gridCol w="107029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□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□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□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圓角矩形 79">
            <a:hlinkClick r:id="" action="ppaction://hlinkshowjump?jump=nextslide"/>
          </p:cNvPr>
          <p:cNvSpPr/>
          <p:nvPr/>
        </p:nvSpPr>
        <p:spPr bwMode="auto">
          <a:xfrm>
            <a:off x="2915816" y="1988840"/>
            <a:ext cx="5597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儲  存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837684" y="1940664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85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59" y="210891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827584" y="2001034"/>
            <a:ext cx="1656184" cy="335652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2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0C6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群組 200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202" name="群組 201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204" name="圓角矩形 203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205" name="群組 204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211" name="矩形 210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206" name="文字方塊 205"/>
              <p:cNvSpPr txBox="1"/>
              <p:nvPr/>
            </p:nvSpPr>
            <p:spPr>
              <a:xfrm>
                <a:off x="2663202" y="1420589"/>
                <a:ext cx="5291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計費結算</a:t>
                </a:r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207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矩形 207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20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0" name="文字方塊 209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3" name="矩形 202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cxnSp>
        <p:nvCxnSpPr>
          <p:cNvPr id="181" name="直線接點 180"/>
          <p:cNvCxnSpPr/>
          <p:nvPr/>
        </p:nvCxnSpPr>
        <p:spPr bwMode="auto">
          <a:xfrm>
            <a:off x="589450" y="1313515"/>
            <a:ext cx="80648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23" name="群組 22"/>
          <p:cNvGrpSpPr/>
          <p:nvPr/>
        </p:nvGrpSpPr>
        <p:grpSpPr>
          <a:xfrm>
            <a:off x="539553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grpSp>
        <p:nvGrpSpPr>
          <p:cNvPr id="216" name="群組 215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217" name="群組 216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235" name="矩形 234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36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文字方塊 236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218" name="群組 217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232" name="矩形 231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33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4" name="文字方塊 233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219" name="群組 218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229" name="圓角化單一角落矩形 228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30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1" name="文字方塊 230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220" name="群組 219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226" name="矩形 225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27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8" name="文字方塊 227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21" name="直線接點 220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2" name="群組 221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223" name="圓角化單一角落矩形 222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24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5" name="文字方塊 224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238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87" y="1412776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橢圓 71"/>
          <p:cNvSpPr/>
          <p:nvPr/>
        </p:nvSpPr>
        <p:spPr bwMode="auto">
          <a:xfrm>
            <a:off x="2627784" y="2598720"/>
            <a:ext cx="1354030" cy="1354030"/>
          </a:xfrm>
          <a:prstGeom prst="ellipse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橢圓 83"/>
          <p:cNvSpPr/>
          <p:nvPr/>
        </p:nvSpPr>
        <p:spPr bwMode="auto">
          <a:xfrm>
            <a:off x="4658130" y="2598720"/>
            <a:ext cx="1354030" cy="1354030"/>
          </a:xfrm>
          <a:prstGeom prst="ellipse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658130" y="2922925"/>
            <a:ext cx="1354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  算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橢圓 81"/>
          <p:cNvSpPr/>
          <p:nvPr/>
        </p:nvSpPr>
        <p:spPr bwMode="auto">
          <a:xfrm>
            <a:off x="6674354" y="2605089"/>
            <a:ext cx="1354030" cy="1354030"/>
          </a:xfrm>
          <a:prstGeom prst="ellipse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674354" y="3144737"/>
            <a:ext cx="135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sp>
        <p:nvSpPr>
          <p:cNvPr id="77" name="向右箭號 76"/>
          <p:cNvSpPr/>
          <p:nvPr/>
        </p:nvSpPr>
        <p:spPr bwMode="auto">
          <a:xfrm>
            <a:off x="4154496" y="3174784"/>
            <a:ext cx="345496" cy="323039"/>
          </a:xfrm>
          <a:prstGeom prst="right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向右箭號 77"/>
          <p:cNvSpPr/>
          <p:nvPr/>
        </p:nvSpPr>
        <p:spPr bwMode="auto">
          <a:xfrm>
            <a:off x="6170720" y="3174784"/>
            <a:ext cx="345496" cy="323039"/>
          </a:xfrm>
          <a:prstGeom prst="rightArrow">
            <a:avLst/>
          </a:prstGeom>
          <a:solidFill>
            <a:schemeClr val="bg1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文字方塊 80">
            <a:hlinkClick r:id="" action="ppaction://hlinkshowjump?jump=nextslide"/>
          </p:cNvPr>
          <p:cNvSpPr txBox="1"/>
          <p:nvPr/>
        </p:nvSpPr>
        <p:spPr>
          <a:xfrm>
            <a:off x="2627784" y="3041386"/>
            <a:ext cx="135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2015/12</a:t>
            </a:r>
          </a:p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pic>
        <p:nvPicPr>
          <p:cNvPr id="199" name="Picture 7" descr="C:\Users\interinfo\Desktop\icon_0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23" y="3501008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1.66667E-6 0.050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50"/>
                            </p:stCondLst>
                            <p:childTnLst>
                              <p:par>
                                <p:cTn id="3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1.66667E-6 0.0928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"/>
                            </p:stCondLst>
                            <p:childTnLst>
                              <p:par>
                                <p:cTn id="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5" grpId="0"/>
      <p:bldP spid="75" grpId="1"/>
      <p:bldP spid="79" grpId="0"/>
      <p:bldP spid="79" grpId="1"/>
      <p:bldP spid="85" grpId="0"/>
      <p:bldP spid="83" grpId="0"/>
      <p:bldP spid="77" grpId="0" animBg="1"/>
      <p:bldP spid="78" grpId="0" animBg="1"/>
      <p:bldP spid="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延遲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交易資訊廠商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755576" y="3508258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盤後資訊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62245" y="404025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67024" y="4572250"/>
            <a:ext cx="1809394" cy="656975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使用交易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資訊編制  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指數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機構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5576" y="2971455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55576" y="137309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即時交易資訊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62245" y="1905091"/>
            <a:ext cx="1809394" cy="531997"/>
          </a:xfrm>
          <a:prstGeom prst="rect">
            <a:avLst/>
          </a:prstGeom>
          <a:solidFill>
            <a:srgbClr val="28E7F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延遲交易資訊廠商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762245" y="2438129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75" name="群組 74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127" name="圓角化單一角落矩形 126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2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121" name="矩形 12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字方塊 122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0" name="直線接點 9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群組 111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9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字方塊 119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115" name="圓角化單一角落矩形 114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6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54508"/>
              </p:ext>
            </p:extLst>
          </p:nvPr>
        </p:nvGraphicFramePr>
        <p:xfrm>
          <a:off x="2998572" y="2996952"/>
          <a:ext cx="5101820" cy="172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357"/>
                <a:gridCol w="2042668"/>
                <a:gridCol w="896265"/>
                <a:gridCol w="965209"/>
                <a:gridCol w="827321"/>
              </a:tblGrid>
              <a:tr h="1185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Name of Company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Date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Cancel Date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2010/10/01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r>
                        <a:rPr lang="zh-TW" altLang="en-US" sz="1000" u="sng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2010/10/02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2010/10/03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2010/10/04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2015/10/04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2010/10/05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</a:t>
                      </a:r>
                      <a:r>
                        <a:rPr lang="zh-TW" altLang="en-US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000" u="sng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Company</a:t>
                      </a:r>
                      <a:endParaRPr lang="zh-TW" altLang="en-US" sz="1000" u="sng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2010/10/06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2014/10/06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3" name="群組 52"/>
          <p:cNvGrpSpPr/>
          <p:nvPr/>
        </p:nvGrpSpPr>
        <p:grpSpPr>
          <a:xfrm>
            <a:off x="2889040" y="2284423"/>
            <a:ext cx="2664296" cy="360040"/>
            <a:chOff x="2699792" y="2276872"/>
            <a:chExt cx="2664296" cy="360040"/>
          </a:xfrm>
        </p:grpSpPr>
        <p:sp>
          <p:nvSpPr>
            <p:cNvPr id="54" name="矩形 53"/>
            <p:cNvSpPr/>
            <p:nvPr/>
          </p:nvSpPr>
          <p:spPr bwMode="auto">
            <a:xfrm>
              <a:off x="3635896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4644008" y="2348880"/>
              <a:ext cx="720080" cy="226123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4355976" y="2329135"/>
              <a:ext cx="293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~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699792" y="2276872"/>
              <a:ext cx="1080120" cy="29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0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廠商</a:t>
              </a:r>
              <a:r>
                <a:rPr lang="zh-TW" altLang="en-US" sz="1000" b="1" spc="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代號：</a:t>
              </a:r>
              <a:endPara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2889040" y="2636912"/>
            <a:ext cx="2546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排    序：☉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依代號 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○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依名稱</a:t>
            </a:r>
          </a:p>
        </p:txBody>
      </p:sp>
      <p:sp>
        <p:nvSpPr>
          <p:cNvPr id="80" name="圓角矩形 79">
            <a:hlinkClick r:id="" action="ppaction://hlinkshowjump?jump=nextslide"/>
          </p:cNvPr>
          <p:cNvSpPr/>
          <p:nvPr/>
        </p:nvSpPr>
        <p:spPr bwMode="auto">
          <a:xfrm>
            <a:off x="2915816" y="1988840"/>
            <a:ext cx="869972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新增一筆</a:t>
            </a:r>
          </a:p>
        </p:txBody>
      </p:sp>
      <p:sp>
        <p:nvSpPr>
          <p:cNvPr id="82" name="圓角矩形 81">
            <a:hlinkClick r:id="" action="ppaction://hlinkshowjump?jump=nextslide"/>
          </p:cNvPr>
          <p:cNvSpPr/>
          <p:nvPr/>
        </p:nvSpPr>
        <p:spPr bwMode="auto">
          <a:xfrm>
            <a:off x="3923928" y="1988839"/>
            <a:ext cx="593615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查  詢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837684" y="1940664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3299522" y="3471996"/>
            <a:ext cx="1416494" cy="24503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85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5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8557083" y="1364026"/>
            <a:ext cx="64317" cy="3862916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267743" y="1351547"/>
            <a:ext cx="6289339" cy="3877653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2890367" y="1412776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客戶管理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 頁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延遲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交易資訊廠商</a:t>
            </a:r>
          </a:p>
        </p:txBody>
      </p:sp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1463038"/>
            <a:ext cx="206272" cy="168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755576" y="3508258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盤後資訊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62245" y="404025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PUSH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SERVER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67024" y="4572250"/>
            <a:ext cx="1809394" cy="656975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/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使用交易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資訊編制  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指數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機構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755576" y="2971455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755576" y="1373094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即時交易資訊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762245" y="1905091"/>
            <a:ext cx="1809394" cy="531997"/>
          </a:xfrm>
          <a:prstGeom prst="rect">
            <a:avLst/>
          </a:prstGeom>
          <a:solidFill>
            <a:srgbClr val="28E7F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延遲交易資訊廠商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762245" y="2438129"/>
            <a:ext cx="1809394" cy="531997"/>
          </a:xfrm>
          <a:prstGeom prst="rect">
            <a:avLst/>
          </a:prstGeom>
          <a:solidFill>
            <a:srgbClr val="40C6F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indent="85725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即時指數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廠商</a:t>
            </a:r>
            <a:endParaRPr lang="zh-TW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60153" y="1361458"/>
            <a:ext cx="188440" cy="3865484"/>
            <a:chOff x="-540568" y="1420132"/>
            <a:chExt cx="188440" cy="3865484"/>
          </a:xfrm>
        </p:grpSpPr>
        <p:sp>
          <p:nvSpPr>
            <p:cNvPr id="71" name="矩形 70"/>
            <p:cNvSpPr/>
            <p:nvPr/>
          </p:nvSpPr>
          <p:spPr bwMode="auto">
            <a:xfrm>
              <a:off x="-446348" y="1420132"/>
              <a:ext cx="94220" cy="3865484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-477755" y="1420132"/>
              <a:ext cx="62813" cy="3865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-540568" y="1420132"/>
              <a:ext cx="62813" cy="3865484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66625" y="548168"/>
            <a:ext cx="8054775" cy="858595"/>
            <a:chOff x="566625" y="1850325"/>
            <a:chExt cx="8054775" cy="858595"/>
          </a:xfrm>
        </p:grpSpPr>
        <p:grpSp>
          <p:nvGrpSpPr>
            <p:cNvPr id="75" name="群組 74"/>
            <p:cNvGrpSpPr/>
            <p:nvPr/>
          </p:nvGrpSpPr>
          <p:grpSpPr>
            <a:xfrm>
              <a:off x="7706198" y="1852933"/>
              <a:ext cx="915202" cy="797576"/>
              <a:chOff x="7689246" y="1628812"/>
              <a:chExt cx="915202" cy="797576"/>
            </a:xfrm>
          </p:grpSpPr>
          <p:sp>
            <p:nvSpPr>
              <p:cNvPr id="127" name="圓角化單一角落矩形 126"/>
              <p:cNvSpPr/>
              <p:nvPr/>
            </p:nvSpPr>
            <p:spPr bwMode="auto">
              <a:xfrm>
                <a:off x="7689246" y="1628812"/>
                <a:ext cx="915202" cy="797576"/>
              </a:xfrm>
              <a:prstGeom prst="round1Rect">
                <a:avLst>
                  <a:gd name="adj" fmla="val 2629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011432" y="1768810"/>
                <a:ext cx="227401" cy="31904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7740351" y="2080250"/>
                <a:ext cx="8105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4490502" y="1852933"/>
              <a:ext cx="927870" cy="797613"/>
              <a:chOff x="4473550" y="1628812"/>
              <a:chExt cx="927870" cy="797613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4484445" y="1628812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5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1584" y="1684739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文字方塊 125"/>
              <p:cNvSpPr txBox="1"/>
              <p:nvPr/>
            </p:nvSpPr>
            <p:spPr>
              <a:xfrm>
                <a:off x="4473550" y="2082343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3580840" y="1850325"/>
              <a:ext cx="916975" cy="797613"/>
              <a:chOff x="3563888" y="548691"/>
              <a:chExt cx="916975" cy="797613"/>
            </a:xfrm>
          </p:grpSpPr>
          <p:sp>
            <p:nvSpPr>
              <p:cNvPr id="121" name="矩形 120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22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文字方塊 122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00" name="直線接點 99"/>
            <p:cNvCxnSpPr/>
            <p:nvPr/>
          </p:nvCxnSpPr>
          <p:spPr bwMode="auto">
            <a:xfrm>
              <a:off x="566625" y="2645009"/>
              <a:ext cx="80547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2" name="群組 111"/>
            <p:cNvGrpSpPr/>
            <p:nvPr/>
          </p:nvGrpSpPr>
          <p:grpSpPr>
            <a:xfrm>
              <a:off x="5418372" y="1852921"/>
              <a:ext cx="915201" cy="789517"/>
              <a:chOff x="5418372" y="1852921"/>
              <a:chExt cx="915201" cy="789517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5418372" y="1852921"/>
                <a:ext cx="915201" cy="783991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9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1901228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文字方塊 119"/>
              <p:cNvSpPr txBox="1"/>
              <p:nvPr/>
            </p:nvSpPr>
            <p:spPr>
              <a:xfrm>
                <a:off x="5485475" y="2303884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14" name="群組 113"/>
            <p:cNvGrpSpPr/>
            <p:nvPr/>
          </p:nvGrpSpPr>
          <p:grpSpPr>
            <a:xfrm>
              <a:off x="6333571" y="1852933"/>
              <a:ext cx="1372626" cy="855987"/>
              <a:chOff x="6300190" y="1852933"/>
              <a:chExt cx="1372626" cy="855987"/>
            </a:xfrm>
          </p:grpSpPr>
          <p:sp>
            <p:nvSpPr>
              <p:cNvPr id="115" name="圓角化單一角落矩形 114"/>
              <p:cNvSpPr/>
              <p:nvPr/>
            </p:nvSpPr>
            <p:spPr bwMode="auto">
              <a:xfrm flipH="1">
                <a:off x="6300190" y="1852933"/>
                <a:ext cx="1372626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16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0867" y="1992931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6554843" y="2356978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</p:grp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75132"/>
              </p:ext>
            </p:extLst>
          </p:nvPr>
        </p:nvGraphicFramePr>
        <p:xfrm>
          <a:off x="2936387" y="2483728"/>
          <a:ext cx="5164005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1496"/>
                <a:gridCol w="1412296"/>
                <a:gridCol w="1199916"/>
                <a:gridCol w="1070297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XXXXXXXXXXXX</a:t>
                      </a:r>
                      <a:endParaRPr lang="zh-TW" altLang="en-US" sz="10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XXXXXXXXXXXX</a:t>
                      </a:r>
                      <a:endParaRPr lang="zh-TW" altLang="en-US" sz="10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XXXXX</a:t>
                      </a:r>
                      <a:endParaRPr lang="zh-TW" altLang="en-US" sz="1000" b="1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TW" altLang="en-US" sz="2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■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□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□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</a:p>
                    <a:p>
                      <a:endParaRPr lang="en-US" altLang="zh-TW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圓角矩形 79">
            <a:hlinkClick r:id="" action="ppaction://hlinkshowjump?jump=nextslide"/>
          </p:cNvPr>
          <p:cNvSpPr/>
          <p:nvPr/>
        </p:nvSpPr>
        <p:spPr bwMode="auto">
          <a:xfrm>
            <a:off x="2932166" y="2004457"/>
            <a:ext cx="5597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儲  存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837684" y="1940664"/>
            <a:ext cx="1646084" cy="408216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827584" y="2001034"/>
            <a:ext cx="1656184" cy="335652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1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群組 83"/>
          <p:cNvGrpSpPr/>
          <p:nvPr/>
        </p:nvGrpSpPr>
        <p:grpSpPr>
          <a:xfrm>
            <a:off x="277274" y="693148"/>
            <a:ext cx="8640960" cy="6492654"/>
            <a:chOff x="395536" y="908720"/>
            <a:chExt cx="8352928" cy="6276232"/>
          </a:xfrm>
        </p:grpSpPr>
        <p:pic>
          <p:nvPicPr>
            <p:cNvPr id="85" name="Picture 4" descr="D:\04.任務\20160118_證交所-資訊收費管理系統(會議3)\img\ipad_pp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908720"/>
              <a:ext cx="8352928" cy="6276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矩形 85"/>
            <p:cNvSpPr/>
            <p:nvPr/>
          </p:nvSpPr>
          <p:spPr bwMode="auto">
            <a:xfrm>
              <a:off x="1403648" y="1340891"/>
              <a:ext cx="6372708" cy="47639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pSp>
        <p:nvGrpSpPr>
          <p:cNvPr id="77" name="群組 76"/>
          <p:cNvGrpSpPr/>
          <p:nvPr/>
        </p:nvGrpSpPr>
        <p:grpSpPr>
          <a:xfrm>
            <a:off x="1544013" y="1412775"/>
            <a:ext cx="6124331" cy="4608513"/>
            <a:chOff x="1431185" y="1412775"/>
            <a:chExt cx="6309168" cy="4747602"/>
          </a:xfrm>
        </p:grpSpPr>
        <p:sp>
          <p:nvSpPr>
            <p:cNvPr id="15" name="圓角矩形 14"/>
            <p:cNvSpPr/>
            <p:nvPr/>
          </p:nvSpPr>
          <p:spPr bwMode="auto">
            <a:xfrm>
              <a:off x="1431185" y="1412775"/>
              <a:ext cx="6309168" cy="4747602"/>
            </a:xfrm>
            <a:prstGeom prst="roundRect">
              <a:avLst>
                <a:gd name="adj" fmla="val 4207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436617" y="2022461"/>
              <a:ext cx="6303736" cy="3854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33749" y="1522505"/>
              <a:ext cx="2285970" cy="4223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kumimoji="1" sz="3600" kern="1200">
                  <a:solidFill>
                    <a:schemeClr val="tx1"/>
                  </a:solidFill>
                  <a:latin typeface="華康中黑體"/>
                  <a:ea typeface="新細明體" charset="-120"/>
                  <a:cs typeface="+mn-cs"/>
                </a:defRPr>
              </a:lvl9pPr>
            </a:lstStyle>
            <a:p>
              <a:r>
                <a:rPr lang="zh-TW" altLang="zh-TW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資訊收費管理系統</a:t>
              </a:r>
              <a:endParaRPr lang="zh-TW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75" name="群組 74"/>
            <p:cNvGrpSpPr/>
            <p:nvPr/>
          </p:nvGrpSpPr>
          <p:grpSpPr>
            <a:xfrm>
              <a:off x="1431186" y="2022461"/>
              <a:ext cx="6307142" cy="0"/>
              <a:chOff x="1431186" y="2024887"/>
              <a:chExt cx="6307141" cy="0"/>
            </a:xfrm>
          </p:grpSpPr>
          <p:cxnSp>
            <p:nvCxnSpPr>
              <p:cNvPr id="67" name="直線接點 66"/>
              <p:cNvCxnSpPr/>
              <p:nvPr/>
            </p:nvCxnSpPr>
            <p:spPr bwMode="auto">
              <a:xfrm>
                <a:off x="1431186" y="2024887"/>
                <a:ext cx="2095802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接點 67"/>
              <p:cNvCxnSpPr/>
              <p:nvPr/>
            </p:nvCxnSpPr>
            <p:spPr bwMode="auto">
              <a:xfrm>
                <a:off x="3502061" y="2024887"/>
                <a:ext cx="2150058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接點 68"/>
              <p:cNvCxnSpPr/>
              <p:nvPr/>
            </p:nvCxnSpPr>
            <p:spPr bwMode="auto">
              <a:xfrm>
                <a:off x="5642526" y="2024887"/>
                <a:ext cx="209580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76" name="Picture 2" descr="D:\04.任務\20160118_證交所-資訊收費管理系統(會議3)\img\logo_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306" y="1479053"/>
              <a:ext cx="520436" cy="46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文字方塊 82"/>
          <p:cNvSpPr txBox="1"/>
          <p:nvPr/>
        </p:nvSpPr>
        <p:spPr>
          <a:xfrm>
            <a:off x="6465771" y="57332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群組 199"/>
          <p:cNvGrpSpPr/>
          <p:nvPr/>
        </p:nvGrpSpPr>
        <p:grpSpPr>
          <a:xfrm>
            <a:off x="5648658" y="3922986"/>
            <a:ext cx="1908000" cy="1880084"/>
            <a:chOff x="5648658" y="3922986"/>
            <a:chExt cx="1908000" cy="1880084"/>
          </a:xfrm>
        </p:grpSpPr>
        <p:sp>
          <p:nvSpPr>
            <p:cNvPr id="201" name="矩形 200"/>
            <p:cNvSpPr/>
            <p:nvPr/>
          </p:nvSpPr>
          <p:spPr bwMode="auto">
            <a:xfrm>
              <a:off x="5648658" y="3922986"/>
              <a:ext cx="1908000" cy="1666254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202" name="群組 201"/>
            <p:cNvGrpSpPr/>
            <p:nvPr/>
          </p:nvGrpSpPr>
          <p:grpSpPr>
            <a:xfrm>
              <a:off x="6050528" y="4077072"/>
              <a:ext cx="1431118" cy="1725998"/>
              <a:chOff x="6050528" y="4077072"/>
              <a:chExt cx="1431118" cy="1725998"/>
            </a:xfrm>
          </p:grpSpPr>
          <p:sp>
            <p:nvSpPr>
              <p:cNvPr id="204" name="矩形 23"/>
              <p:cNvSpPr/>
              <p:nvPr/>
            </p:nvSpPr>
            <p:spPr bwMode="auto">
              <a:xfrm rot="19083263">
                <a:off x="6399086" y="4092922"/>
                <a:ext cx="1082560" cy="1710148"/>
              </a:xfrm>
              <a:custGeom>
                <a:avLst/>
                <a:gdLst>
                  <a:gd name="connsiteX0" fmla="*/ 0 w 1088121"/>
                  <a:gd name="connsiteY0" fmla="*/ 0 h 1833674"/>
                  <a:gd name="connsiteX1" fmla="*/ 1088121 w 1088121"/>
                  <a:gd name="connsiteY1" fmla="*/ 0 h 1833674"/>
                  <a:gd name="connsiteX2" fmla="*/ 1088121 w 1088121"/>
                  <a:gd name="connsiteY2" fmla="*/ 1833674 h 1833674"/>
                  <a:gd name="connsiteX3" fmla="*/ 0 w 1088121"/>
                  <a:gd name="connsiteY3" fmla="*/ 1833674 h 1833674"/>
                  <a:gd name="connsiteX4" fmla="*/ 0 w 1088121"/>
                  <a:gd name="connsiteY4" fmla="*/ 0 h 1833674"/>
                  <a:gd name="connsiteX0" fmla="*/ 0 w 1088121"/>
                  <a:gd name="connsiteY0" fmla="*/ 0 h 1833736"/>
                  <a:gd name="connsiteX1" fmla="*/ 1088121 w 1088121"/>
                  <a:gd name="connsiteY1" fmla="*/ 0 h 1833736"/>
                  <a:gd name="connsiteX2" fmla="*/ 1088121 w 1088121"/>
                  <a:gd name="connsiteY2" fmla="*/ 1833674 h 1833736"/>
                  <a:gd name="connsiteX3" fmla="*/ 498263 w 1088121"/>
                  <a:gd name="connsiteY3" fmla="*/ 1833736 h 1833736"/>
                  <a:gd name="connsiteX4" fmla="*/ 0 w 1088121"/>
                  <a:gd name="connsiteY4" fmla="*/ 1833674 h 1833736"/>
                  <a:gd name="connsiteX5" fmla="*/ 0 w 1088121"/>
                  <a:gd name="connsiteY5" fmla="*/ 0 h 1833736"/>
                  <a:gd name="connsiteX0" fmla="*/ 0 w 1088121"/>
                  <a:gd name="connsiteY0" fmla="*/ 0 h 1833736"/>
                  <a:gd name="connsiteX1" fmla="*/ 1088121 w 1088121"/>
                  <a:gd name="connsiteY1" fmla="*/ 0 h 1833736"/>
                  <a:gd name="connsiteX2" fmla="*/ 1086938 w 1088121"/>
                  <a:gd name="connsiteY2" fmla="*/ 1179494 h 1833736"/>
                  <a:gd name="connsiteX3" fmla="*/ 498263 w 1088121"/>
                  <a:gd name="connsiteY3" fmla="*/ 1833736 h 1833736"/>
                  <a:gd name="connsiteX4" fmla="*/ 0 w 1088121"/>
                  <a:gd name="connsiteY4" fmla="*/ 1833674 h 1833736"/>
                  <a:gd name="connsiteX5" fmla="*/ 0 w 1088121"/>
                  <a:gd name="connsiteY5" fmla="*/ 0 h 1833736"/>
                  <a:gd name="connsiteX0" fmla="*/ 0 w 1088121"/>
                  <a:gd name="connsiteY0" fmla="*/ 0 h 1833736"/>
                  <a:gd name="connsiteX1" fmla="*/ 1088121 w 1088121"/>
                  <a:gd name="connsiteY1" fmla="*/ 0 h 1833736"/>
                  <a:gd name="connsiteX2" fmla="*/ 1086938 w 1088121"/>
                  <a:gd name="connsiteY2" fmla="*/ 1179494 h 1833736"/>
                  <a:gd name="connsiteX3" fmla="*/ 498263 w 1088121"/>
                  <a:gd name="connsiteY3" fmla="*/ 1833736 h 1833736"/>
                  <a:gd name="connsiteX4" fmla="*/ 11019 w 1088121"/>
                  <a:gd name="connsiteY4" fmla="*/ 1408165 h 1833736"/>
                  <a:gd name="connsiteX5" fmla="*/ 0 w 1088121"/>
                  <a:gd name="connsiteY5" fmla="*/ 0 h 1833736"/>
                  <a:gd name="connsiteX0" fmla="*/ 0 w 1088121"/>
                  <a:gd name="connsiteY0" fmla="*/ 0 h 1836919"/>
                  <a:gd name="connsiteX1" fmla="*/ 1088121 w 1088121"/>
                  <a:gd name="connsiteY1" fmla="*/ 0 h 1836919"/>
                  <a:gd name="connsiteX2" fmla="*/ 1086938 w 1088121"/>
                  <a:gd name="connsiteY2" fmla="*/ 1179494 h 1836919"/>
                  <a:gd name="connsiteX3" fmla="*/ 501806 w 1088121"/>
                  <a:gd name="connsiteY3" fmla="*/ 1836919 h 1836919"/>
                  <a:gd name="connsiteX4" fmla="*/ 11019 w 1088121"/>
                  <a:gd name="connsiteY4" fmla="*/ 1408165 h 1836919"/>
                  <a:gd name="connsiteX5" fmla="*/ 0 w 1088121"/>
                  <a:gd name="connsiteY5" fmla="*/ 0 h 1836919"/>
                  <a:gd name="connsiteX0" fmla="*/ 0 w 1088121"/>
                  <a:gd name="connsiteY0" fmla="*/ 0 h 1837637"/>
                  <a:gd name="connsiteX1" fmla="*/ 1088121 w 1088121"/>
                  <a:gd name="connsiteY1" fmla="*/ 0 h 1837637"/>
                  <a:gd name="connsiteX2" fmla="*/ 1086938 w 1088121"/>
                  <a:gd name="connsiteY2" fmla="*/ 1179494 h 1837637"/>
                  <a:gd name="connsiteX3" fmla="*/ 488355 w 1088121"/>
                  <a:gd name="connsiteY3" fmla="*/ 1837637 h 1837637"/>
                  <a:gd name="connsiteX4" fmla="*/ 11019 w 1088121"/>
                  <a:gd name="connsiteY4" fmla="*/ 1408165 h 1837637"/>
                  <a:gd name="connsiteX5" fmla="*/ 0 w 1088121"/>
                  <a:gd name="connsiteY5" fmla="*/ 0 h 1837637"/>
                  <a:gd name="connsiteX0" fmla="*/ 0 w 1088121"/>
                  <a:gd name="connsiteY0" fmla="*/ 0 h 1837637"/>
                  <a:gd name="connsiteX1" fmla="*/ 1088121 w 1088121"/>
                  <a:gd name="connsiteY1" fmla="*/ 0 h 1837637"/>
                  <a:gd name="connsiteX2" fmla="*/ 1086938 w 1088121"/>
                  <a:gd name="connsiteY2" fmla="*/ 1179494 h 1837637"/>
                  <a:gd name="connsiteX3" fmla="*/ 488355 w 1088121"/>
                  <a:gd name="connsiteY3" fmla="*/ 1837637 h 1837637"/>
                  <a:gd name="connsiteX4" fmla="*/ 11019 w 1088121"/>
                  <a:gd name="connsiteY4" fmla="*/ 1408165 h 1837637"/>
                  <a:gd name="connsiteX5" fmla="*/ 8016 w 1088121"/>
                  <a:gd name="connsiteY5" fmla="*/ 419886 h 1837637"/>
                  <a:gd name="connsiteX6" fmla="*/ 0 w 1088121"/>
                  <a:gd name="connsiteY6" fmla="*/ 0 h 1837637"/>
                  <a:gd name="connsiteX0" fmla="*/ 50236 w 1080105"/>
                  <a:gd name="connsiteY0" fmla="*/ 270056 h 1837637"/>
                  <a:gd name="connsiteX1" fmla="*/ 1080105 w 1080105"/>
                  <a:gd name="connsiteY1" fmla="*/ 0 h 1837637"/>
                  <a:gd name="connsiteX2" fmla="*/ 1078922 w 1080105"/>
                  <a:gd name="connsiteY2" fmla="*/ 1179494 h 1837637"/>
                  <a:gd name="connsiteX3" fmla="*/ 480339 w 1080105"/>
                  <a:gd name="connsiteY3" fmla="*/ 1837637 h 1837637"/>
                  <a:gd name="connsiteX4" fmla="*/ 3003 w 1080105"/>
                  <a:gd name="connsiteY4" fmla="*/ 1408165 h 1837637"/>
                  <a:gd name="connsiteX5" fmla="*/ 0 w 1080105"/>
                  <a:gd name="connsiteY5" fmla="*/ 419886 h 1837637"/>
                  <a:gd name="connsiteX6" fmla="*/ 50236 w 1080105"/>
                  <a:gd name="connsiteY6" fmla="*/ 270056 h 1837637"/>
                  <a:gd name="connsiteX0" fmla="*/ 50236 w 1080105"/>
                  <a:gd name="connsiteY0" fmla="*/ 270056 h 1837637"/>
                  <a:gd name="connsiteX1" fmla="*/ 531498 w 1080105"/>
                  <a:gd name="connsiteY1" fmla="*/ 141969 h 1837637"/>
                  <a:gd name="connsiteX2" fmla="*/ 1080105 w 1080105"/>
                  <a:gd name="connsiteY2" fmla="*/ 0 h 1837637"/>
                  <a:gd name="connsiteX3" fmla="*/ 1078922 w 1080105"/>
                  <a:gd name="connsiteY3" fmla="*/ 1179494 h 1837637"/>
                  <a:gd name="connsiteX4" fmla="*/ 480339 w 1080105"/>
                  <a:gd name="connsiteY4" fmla="*/ 1837637 h 1837637"/>
                  <a:gd name="connsiteX5" fmla="*/ 3003 w 1080105"/>
                  <a:gd name="connsiteY5" fmla="*/ 1408165 h 1837637"/>
                  <a:gd name="connsiteX6" fmla="*/ 0 w 1080105"/>
                  <a:gd name="connsiteY6" fmla="*/ 419886 h 1837637"/>
                  <a:gd name="connsiteX7" fmla="*/ 50236 w 1080105"/>
                  <a:gd name="connsiteY7" fmla="*/ 270056 h 1837637"/>
                  <a:gd name="connsiteX0" fmla="*/ 50236 w 1080105"/>
                  <a:gd name="connsiteY0" fmla="*/ 270056 h 1837637"/>
                  <a:gd name="connsiteX1" fmla="*/ 408111 w 1080105"/>
                  <a:gd name="connsiteY1" fmla="*/ 357641 h 1837637"/>
                  <a:gd name="connsiteX2" fmla="*/ 1080105 w 1080105"/>
                  <a:gd name="connsiteY2" fmla="*/ 0 h 1837637"/>
                  <a:gd name="connsiteX3" fmla="*/ 1078922 w 1080105"/>
                  <a:gd name="connsiteY3" fmla="*/ 1179494 h 1837637"/>
                  <a:gd name="connsiteX4" fmla="*/ 480339 w 1080105"/>
                  <a:gd name="connsiteY4" fmla="*/ 1837637 h 1837637"/>
                  <a:gd name="connsiteX5" fmla="*/ 3003 w 1080105"/>
                  <a:gd name="connsiteY5" fmla="*/ 1408165 h 1837637"/>
                  <a:gd name="connsiteX6" fmla="*/ 0 w 1080105"/>
                  <a:gd name="connsiteY6" fmla="*/ 419886 h 1837637"/>
                  <a:gd name="connsiteX7" fmla="*/ 50236 w 1080105"/>
                  <a:gd name="connsiteY7" fmla="*/ 270056 h 1837637"/>
                  <a:gd name="connsiteX0" fmla="*/ 50236 w 1080105"/>
                  <a:gd name="connsiteY0" fmla="*/ 270056 h 1837637"/>
                  <a:gd name="connsiteX1" fmla="*/ 408111 w 1080105"/>
                  <a:gd name="connsiteY1" fmla="*/ 357641 h 1837637"/>
                  <a:gd name="connsiteX2" fmla="*/ 739320 w 1080105"/>
                  <a:gd name="connsiteY2" fmla="*/ 181466 h 1837637"/>
                  <a:gd name="connsiteX3" fmla="*/ 1080105 w 1080105"/>
                  <a:gd name="connsiteY3" fmla="*/ 0 h 1837637"/>
                  <a:gd name="connsiteX4" fmla="*/ 1078922 w 1080105"/>
                  <a:gd name="connsiteY4" fmla="*/ 1179494 h 1837637"/>
                  <a:gd name="connsiteX5" fmla="*/ 480339 w 1080105"/>
                  <a:gd name="connsiteY5" fmla="*/ 1837637 h 1837637"/>
                  <a:gd name="connsiteX6" fmla="*/ 3003 w 1080105"/>
                  <a:gd name="connsiteY6" fmla="*/ 1408165 h 1837637"/>
                  <a:gd name="connsiteX7" fmla="*/ 0 w 1080105"/>
                  <a:gd name="connsiteY7" fmla="*/ 419886 h 1837637"/>
                  <a:gd name="connsiteX8" fmla="*/ 50236 w 1080105"/>
                  <a:gd name="connsiteY8" fmla="*/ 270056 h 1837637"/>
                  <a:gd name="connsiteX0" fmla="*/ 50236 w 1080105"/>
                  <a:gd name="connsiteY0" fmla="*/ 270056 h 1837637"/>
                  <a:gd name="connsiteX1" fmla="*/ 408111 w 1080105"/>
                  <a:gd name="connsiteY1" fmla="*/ 357641 h 1837637"/>
                  <a:gd name="connsiteX2" fmla="*/ 578982 w 1080105"/>
                  <a:gd name="connsiteY2" fmla="*/ 210255 h 1837637"/>
                  <a:gd name="connsiteX3" fmla="*/ 1080105 w 1080105"/>
                  <a:gd name="connsiteY3" fmla="*/ 0 h 1837637"/>
                  <a:gd name="connsiteX4" fmla="*/ 1078922 w 1080105"/>
                  <a:gd name="connsiteY4" fmla="*/ 1179494 h 1837637"/>
                  <a:gd name="connsiteX5" fmla="*/ 480339 w 1080105"/>
                  <a:gd name="connsiteY5" fmla="*/ 1837637 h 1837637"/>
                  <a:gd name="connsiteX6" fmla="*/ 3003 w 1080105"/>
                  <a:gd name="connsiteY6" fmla="*/ 1408165 h 1837637"/>
                  <a:gd name="connsiteX7" fmla="*/ 0 w 1080105"/>
                  <a:gd name="connsiteY7" fmla="*/ 419886 h 1837637"/>
                  <a:gd name="connsiteX8" fmla="*/ 50236 w 1080105"/>
                  <a:gd name="connsiteY8" fmla="*/ 270056 h 1837637"/>
                  <a:gd name="connsiteX0" fmla="*/ 50236 w 1124448"/>
                  <a:gd name="connsiteY0" fmla="*/ 270056 h 1837637"/>
                  <a:gd name="connsiteX1" fmla="*/ 408111 w 1124448"/>
                  <a:gd name="connsiteY1" fmla="*/ 357641 h 1837637"/>
                  <a:gd name="connsiteX2" fmla="*/ 578982 w 1124448"/>
                  <a:gd name="connsiteY2" fmla="*/ 210255 h 1837637"/>
                  <a:gd name="connsiteX3" fmla="*/ 1080105 w 1124448"/>
                  <a:gd name="connsiteY3" fmla="*/ 0 h 1837637"/>
                  <a:gd name="connsiteX4" fmla="*/ 1082560 w 1124448"/>
                  <a:gd name="connsiteY4" fmla="*/ 483527 h 1837637"/>
                  <a:gd name="connsiteX5" fmla="*/ 1078922 w 1124448"/>
                  <a:gd name="connsiteY5" fmla="*/ 1179494 h 1837637"/>
                  <a:gd name="connsiteX6" fmla="*/ 480339 w 1124448"/>
                  <a:gd name="connsiteY6" fmla="*/ 1837637 h 1837637"/>
                  <a:gd name="connsiteX7" fmla="*/ 3003 w 1124448"/>
                  <a:gd name="connsiteY7" fmla="*/ 1408165 h 1837637"/>
                  <a:gd name="connsiteX8" fmla="*/ 0 w 1124448"/>
                  <a:gd name="connsiteY8" fmla="*/ 419886 h 1837637"/>
                  <a:gd name="connsiteX9" fmla="*/ 50236 w 1124448"/>
                  <a:gd name="connsiteY9" fmla="*/ 270056 h 1837637"/>
                  <a:gd name="connsiteX0" fmla="*/ 50236 w 1124448"/>
                  <a:gd name="connsiteY0" fmla="*/ 97469 h 1665050"/>
                  <a:gd name="connsiteX1" fmla="*/ 408111 w 1124448"/>
                  <a:gd name="connsiteY1" fmla="*/ 185054 h 1665050"/>
                  <a:gd name="connsiteX2" fmla="*/ 578982 w 1124448"/>
                  <a:gd name="connsiteY2" fmla="*/ 37668 h 1665050"/>
                  <a:gd name="connsiteX3" fmla="*/ 816151 w 1124448"/>
                  <a:gd name="connsiteY3" fmla="*/ 0 h 1665050"/>
                  <a:gd name="connsiteX4" fmla="*/ 1082560 w 1124448"/>
                  <a:gd name="connsiteY4" fmla="*/ 310940 h 1665050"/>
                  <a:gd name="connsiteX5" fmla="*/ 1078922 w 1124448"/>
                  <a:gd name="connsiteY5" fmla="*/ 1006907 h 1665050"/>
                  <a:gd name="connsiteX6" fmla="*/ 480339 w 1124448"/>
                  <a:gd name="connsiteY6" fmla="*/ 1665050 h 1665050"/>
                  <a:gd name="connsiteX7" fmla="*/ 3003 w 1124448"/>
                  <a:gd name="connsiteY7" fmla="*/ 1235578 h 1665050"/>
                  <a:gd name="connsiteX8" fmla="*/ 0 w 1124448"/>
                  <a:gd name="connsiteY8" fmla="*/ 247299 h 1665050"/>
                  <a:gd name="connsiteX9" fmla="*/ 50236 w 1124448"/>
                  <a:gd name="connsiteY9" fmla="*/ 97469 h 1665050"/>
                  <a:gd name="connsiteX0" fmla="*/ 50236 w 1121106"/>
                  <a:gd name="connsiteY0" fmla="*/ 97469 h 1665050"/>
                  <a:gd name="connsiteX1" fmla="*/ 408111 w 1121106"/>
                  <a:gd name="connsiteY1" fmla="*/ 185054 h 1665050"/>
                  <a:gd name="connsiteX2" fmla="*/ 578982 w 1121106"/>
                  <a:gd name="connsiteY2" fmla="*/ 37668 h 1665050"/>
                  <a:gd name="connsiteX3" fmla="*/ 816151 w 1121106"/>
                  <a:gd name="connsiteY3" fmla="*/ 0 h 1665050"/>
                  <a:gd name="connsiteX4" fmla="*/ 1082560 w 1121106"/>
                  <a:gd name="connsiteY4" fmla="*/ 310940 h 1665050"/>
                  <a:gd name="connsiteX5" fmla="*/ 1078922 w 1121106"/>
                  <a:gd name="connsiteY5" fmla="*/ 1006907 h 1665050"/>
                  <a:gd name="connsiteX6" fmla="*/ 480339 w 1121106"/>
                  <a:gd name="connsiteY6" fmla="*/ 1665050 h 1665050"/>
                  <a:gd name="connsiteX7" fmla="*/ 3003 w 1121106"/>
                  <a:gd name="connsiteY7" fmla="*/ 1235578 h 1665050"/>
                  <a:gd name="connsiteX8" fmla="*/ 0 w 1121106"/>
                  <a:gd name="connsiteY8" fmla="*/ 247299 h 1665050"/>
                  <a:gd name="connsiteX9" fmla="*/ 50236 w 1121106"/>
                  <a:gd name="connsiteY9" fmla="*/ 97469 h 1665050"/>
                  <a:gd name="connsiteX0" fmla="*/ 50236 w 1121106"/>
                  <a:gd name="connsiteY0" fmla="*/ 97469 h 1665050"/>
                  <a:gd name="connsiteX1" fmla="*/ 408111 w 1121106"/>
                  <a:gd name="connsiteY1" fmla="*/ 185054 h 1665050"/>
                  <a:gd name="connsiteX2" fmla="*/ 578982 w 1121106"/>
                  <a:gd name="connsiteY2" fmla="*/ 37668 h 1665050"/>
                  <a:gd name="connsiteX3" fmla="*/ 816151 w 1121106"/>
                  <a:gd name="connsiteY3" fmla="*/ 0 h 1665050"/>
                  <a:gd name="connsiteX4" fmla="*/ 1082560 w 1121106"/>
                  <a:gd name="connsiteY4" fmla="*/ 310940 h 1665050"/>
                  <a:gd name="connsiteX5" fmla="*/ 1078922 w 1121106"/>
                  <a:gd name="connsiteY5" fmla="*/ 1006907 h 1665050"/>
                  <a:gd name="connsiteX6" fmla="*/ 480339 w 1121106"/>
                  <a:gd name="connsiteY6" fmla="*/ 1665050 h 1665050"/>
                  <a:gd name="connsiteX7" fmla="*/ 3003 w 1121106"/>
                  <a:gd name="connsiteY7" fmla="*/ 1235578 h 1665050"/>
                  <a:gd name="connsiteX8" fmla="*/ 0 w 1121106"/>
                  <a:gd name="connsiteY8" fmla="*/ 247299 h 1665050"/>
                  <a:gd name="connsiteX9" fmla="*/ 50236 w 1121106"/>
                  <a:gd name="connsiteY9" fmla="*/ 97469 h 1665050"/>
                  <a:gd name="connsiteX0" fmla="*/ 50236 w 1082560"/>
                  <a:gd name="connsiteY0" fmla="*/ 97469 h 1665050"/>
                  <a:gd name="connsiteX1" fmla="*/ 408111 w 1082560"/>
                  <a:gd name="connsiteY1" fmla="*/ 185054 h 1665050"/>
                  <a:gd name="connsiteX2" fmla="*/ 578982 w 1082560"/>
                  <a:gd name="connsiteY2" fmla="*/ 37668 h 1665050"/>
                  <a:gd name="connsiteX3" fmla="*/ 816151 w 1082560"/>
                  <a:gd name="connsiteY3" fmla="*/ 0 h 1665050"/>
                  <a:gd name="connsiteX4" fmla="*/ 1082560 w 1082560"/>
                  <a:gd name="connsiteY4" fmla="*/ 310940 h 1665050"/>
                  <a:gd name="connsiteX5" fmla="*/ 1078922 w 1082560"/>
                  <a:gd name="connsiteY5" fmla="*/ 1006907 h 1665050"/>
                  <a:gd name="connsiteX6" fmla="*/ 480339 w 1082560"/>
                  <a:gd name="connsiteY6" fmla="*/ 1665050 h 1665050"/>
                  <a:gd name="connsiteX7" fmla="*/ 3003 w 1082560"/>
                  <a:gd name="connsiteY7" fmla="*/ 1235578 h 1665050"/>
                  <a:gd name="connsiteX8" fmla="*/ 0 w 1082560"/>
                  <a:gd name="connsiteY8" fmla="*/ 247299 h 1665050"/>
                  <a:gd name="connsiteX9" fmla="*/ 50236 w 1082560"/>
                  <a:gd name="connsiteY9" fmla="*/ 97469 h 1665050"/>
                  <a:gd name="connsiteX0" fmla="*/ 50236 w 1082560"/>
                  <a:gd name="connsiteY0" fmla="*/ 97469 h 1665050"/>
                  <a:gd name="connsiteX1" fmla="*/ 408111 w 1082560"/>
                  <a:gd name="connsiteY1" fmla="*/ 185054 h 1665050"/>
                  <a:gd name="connsiteX2" fmla="*/ 578982 w 1082560"/>
                  <a:gd name="connsiteY2" fmla="*/ 37668 h 1665050"/>
                  <a:gd name="connsiteX3" fmla="*/ 816151 w 1082560"/>
                  <a:gd name="connsiteY3" fmla="*/ 0 h 1665050"/>
                  <a:gd name="connsiteX4" fmla="*/ 1082560 w 1082560"/>
                  <a:gd name="connsiteY4" fmla="*/ 310940 h 1665050"/>
                  <a:gd name="connsiteX5" fmla="*/ 1052649 w 1082560"/>
                  <a:gd name="connsiteY5" fmla="*/ 1148440 h 1665050"/>
                  <a:gd name="connsiteX6" fmla="*/ 480339 w 1082560"/>
                  <a:gd name="connsiteY6" fmla="*/ 1665050 h 1665050"/>
                  <a:gd name="connsiteX7" fmla="*/ 3003 w 1082560"/>
                  <a:gd name="connsiteY7" fmla="*/ 1235578 h 1665050"/>
                  <a:gd name="connsiteX8" fmla="*/ 0 w 1082560"/>
                  <a:gd name="connsiteY8" fmla="*/ 247299 h 1665050"/>
                  <a:gd name="connsiteX9" fmla="*/ 50236 w 1082560"/>
                  <a:gd name="connsiteY9" fmla="*/ 97469 h 1665050"/>
                  <a:gd name="connsiteX0" fmla="*/ 50236 w 1082560"/>
                  <a:gd name="connsiteY0" fmla="*/ 97469 h 1710148"/>
                  <a:gd name="connsiteX1" fmla="*/ 408111 w 1082560"/>
                  <a:gd name="connsiteY1" fmla="*/ 185054 h 1710148"/>
                  <a:gd name="connsiteX2" fmla="*/ 578982 w 1082560"/>
                  <a:gd name="connsiteY2" fmla="*/ 37668 h 1710148"/>
                  <a:gd name="connsiteX3" fmla="*/ 816151 w 1082560"/>
                  <a:gd name="connsiteY3" fmla="*/ 0 h 1710148"/>
                  <a:gd name="connsiteX4" fmla="*/ 1082560 w 1082560"/>
                  <a:gd name="connsiteY4" fmla="*/ 310940 h 1710148"/>
                  <a:gd name="connsiteX5" fmla="*/ 1052649 w 1082560"/>
                  <a:gd name="connsiteY5" fmla="*/ 1148440 h 1710148"/>
                  <a:gd name="connsiteX6" fmla="*/ 540729 w 1082560"/>
                  <a:gd name="connsiteY6" fmla="*/ 1710148 h 1710148"/>
                  <a:gd name="connsiteX7" fmla="*/ 3003 w 1082560"/>
                  <a:gd name="connsiteY7" fmla="*/ 1235578 h 1710148"/>
                  <a:gd name="connsiteX8" fmla="*/ 0 w 1082560"/>
                  <a:gd name="connsiteY8" fmla="*/ 247299 h 1710148"/>
                  <a:gd name="connsiteX9" fmla="*/ 50236 w 1082560"/>
                  <a:gd name="connsiteY9" fmla="*/ 97469 h 1710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2560" h="1710148">
                    <a:moveTo>
                      <a:pt x="50236" y="97469"/>
                    </a:moveTo>
                    <a:lnTo>
                      <a:pt x="408111" y="185054"/>
                    </a:lnTo>
                    <a:lnTo>
                      <a:pt x="578982" y="37668"/>
                    </a:lnTo>
                    <a:lnTo>
                      <a:pt x="816151" y="0"/>
                    </a:lnTo>
                    <a:cubicBezTo>
                      <a:pt x="900080" y="45545"/>
                      <a:pt x="1081820" y="286400"/>
                      <a:pt x="1082560" y="310940"/>
                    </a:cubicBezTo>
                    <a:cubicBezTo>
                      <a:pt x="1066979" y="282393"/>
                      <a:pt x="1054507" y="783000"/>
                      <a:pt x="1052649" y="1148440"/>
                    </a:cubicBezTo>
                    <a:lnTo>
                      <a:pt x="540729" y="1710148"/>
                    </a:lnTo>
                    <a:lnTo>
                      <a:pt x="3003" y="1235578"/>
                    </a:lnTo>
                    <a:lnTo>
                      <a:pt x="0" y="247299"/>
                    </a:lnTo>
                    <a:lnTo>
                      <a:pt x="50236" y="97469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205" name="Picture 4" descr="D:\04.任務\20160118_證交所-資訊收費管理系統(會議3)\img\icon_05-其他客戶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0528" y="4077072"/>
                <a:ext cx="1030217" cy="787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3" name="文字方塊 202"/>
            <p:cNvSpPr txBox="1"/>
            <p:nvPr/>
          </p:nvSpPr>
          <p:spPr>
            <a:xfrm>
              <a:off x="5652120" y="4857413"/>
              <a:ext cx="18722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000" b="0" spc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defRPr>
              </a:lvl1pPr>
            </a:lstStyle>
            <a:p>
              <a:r>
                <a:rPr lang="zh-TW" altLang="en-US" b="1" spc="300" dirty="0"/>
                <a:t>資訊服務</a:t>
              </a:r>
              <a:r>
                <a:rPr lang="en-US" altLang="zh-TW" b="1" spc="300" dirty="0"/>
                <a:t/>
              </a:r>
              <a:br>
                <a:rPr lang="en-US" altLang="zh-TW" b="1" spc="300" dirty="0"/>
              </a:br>
              <a:r>
                <a:rPr lang="zh-TW" altLang="en-US" b="1" dirty="0"/>
                <a:t>相關收入報表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19672" y="2132856"/>
            <a:ext cx="5940448" cy="3711475"/>
            <a:chOff x="1619672" y="2132856"/>
            <a:chExt cx="5940448" cy="3711475"/>
          </a:xfrm>
        </p:grpSpPr>
        <p:grpSp>
          <p:nvGrpSpPr>
            <p:cNvPr id="194" name="群組 193"/>
            <p:cNvGrpSpPr/>
            <p:nvPr/>
          </p:nvGrpSpPr>
          <p:grpSpPr>
            <a:xfrm>
              <a:off x="3635896" y="3890645"/>
              <a:ext cx="1908000" cy="1953686"/>
              <a:chOff x="3795054" y="3890645"/>
              <a:chExt cx="1908000" cy="1953686"/>
            </a:xfrm>
          </p:grpSpPr>
          <p:sp>
            <p:nvSpPr>
              <p:cNvPr id="195" name="矩形 194"/>
              <p:cNvSpPr/>
              <p:nvPr/>
            </p:nvSpPr>
            <p:spPr bwMode="auto">
              <a:xfrm>
                <a:off x="3795054" y="3922986"/>
                <a:ext cx="1908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6" name="群組 195"/>
              <p:cNvGrpSpPr/>
              <p:nvPr/>
            </p:nvGrpSpPr>
            <p:grpSpPr>
              <a:xfrm>
                <a:off x="4227102" y="3890645"/>
                <a:ext cx="1389541" cy="1953686"/>
                <a:chOff x="4227102" y="3890645"/>
                <a:chExt cx="1389541" cy="1953686"/>
              </a:xfrm>
            </p:grpSpPr>
            <p:sp>
              <p:nvSpPr>
                <p:cNvPr id="198" name="矩形 20"/>
                <p:cNvSpPr/>
                <p:nvPr/>
              </p:nvSpPr>
              <p:spPr bwMode="auto">
                <a:xfrm rot="19096840">
                  <a:off x="4439945" y="3890645"/>
                  <a:ext cx="1176698" cy="195368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95368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22705" y="1336772"/>
                        <a:pt x="1132912" y="1342878"/>
                      </a:cubicBezTo>
                      <a:cubicBezTo>
                        <a:pt x="1143119" y="1348984"/>
                        <a:pt x="805595" y="1716128"/>
                        <a:pt x="596525" y="195368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9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7102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7" name="文字方塊 196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客戶管理</a:t>
                </a:r>
              </a:p>
            </p:txBody>
          </p:sp>
        </p:grpSp>
        <p:grpSp>
          <p:nvGrpSpPr>
            <p:cNvPr id="180" name="群組 179"/>
            <p:cNvGrpSpPr/>
            <p:nvPr/>
          </p:nvGrpSpPr>
          <p:grpSpPr>
            <a:xfrm>
              <a:off x="5648659" y="2132856"/>
              <a:ext cx="1911461" cy="1928776"/>
              <a:chOff x="5648659" y="2111590"/>
              <a:chExt cx="1911461" cy="1928776"/>
            </a:xfrm>
          </p:grpSpPr>
          <p:sp>
            <p:nvSpPr>
              <p:cNvPr id="181" name="矩形 180"/>
              <p:cNvSpPr/>
              <p:nvPr/>
            </p:nvSpPr>
            <p:spPr bwMode="auto">
              <a:xfrm>
                <a:off x="5652120" y="2132856"/>
                <a:ext cx="1908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82" name="群組 181"/>
              <p:cNvGrpSpPr/>
              <p:nvPr/>
            </p:nvGrpSpPr>
            <p:grpSpPr>
              <a:xfrm>
                <a:off x="6243386" y="2111590"/>
                <a:ext cx="1090178" cy="1928776"/>
                <a:chOff x="6243386" y="2111590"/>
                <a:chExt cx="1090178" cy="1928776"/>
              </a:xfrm>
            </p:grpSpPr>
            <p:grpSp>
              <p:nvGrpSpPr>
                <p:cNvPr id="184" name="群組 183"/>
                <p:cNvGrpSpPr/>
                <p:nvPr/>
              </p:nvGrpSpPr>
              <p:grpSpPr>
                <a:xfrm>
                  <a:off x="6564099" y="2111590"/>
                  <a:ext cx="769465" cy="1928776"/>
                  <a:chOff x="6564099" y="2111590"/>
                  <a:chExt cx="769465" cy="1928776"/>
                </a:xfrm>
              </p:grpSpPr>
              <p:sp>
                <p:nvSpPr>
                  <p:cNvPr id="186" name="矩形 44"/>
                  <p:cNvSpPr/>
                  <p:nvPr/>
                </p:nvSpPr>
                <p:spPr bwMode="auto">
                  <a:xfrm rot="19283178">
                    <a:off x="6747022" y="2111590"/>
                    <a:ext cx="586542" cy="1839909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42" h="1700036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318" y="815730"/>
                          <a:pt x="586542" y="1211464"/>
                        </a:cubicBezTo>
                        <a:cubicBezTo>
                          <a:pt x="586870" y="1255626"/>
                          <a:pt x="198856" y="1655874"/>
                          <a:pt x="199184" y="1700036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187" name="矩形 12"/>
                  <p:cNvSpPr/>
                  <p:nvPr/>
                </p:nvSpPr>
                <p:spPr bwMode="auto">
                  <a:xfrm rot="19307609">
                    <a:off x="6564099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185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386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3" name="文字方塊 182"/>
              <p:cNvSpPr txBox="1"/>
              <p:nvPr/>
            </p:nvSpPr>
            <p:spPr>
              <a:xfrm>
                <a:off x="5648659" y="3068960"/>
                <a:ext cx="1875669" cy="73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pc="0" dirty="0"/>
                  <a:t>證券商</a:t>
                </a:r>
                <a:r>
                  <a:rPr lang="en-US" altLang="zh-TW" spc="0" dirty="0"/>
                  <a:t/>
                </a:r>
                <a:br>
                  <a:rPr lang="en-US" altLang="zh-TW" spc="0" dirty="0"/>
                </a:br>
                <a:r>
                  <a:rPr lang="zh-TW" altLang="en-US" spc="0" dirty="0"/>
                  <a:t>收費系統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1640270" y="2152800"/>
              <a:ext cx="3906000" cy="1947279"/>
              <a:chOff x="1809498" y="2152800"/>
              <a:chExt cx="3906000" cy="1947279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1809498" y="2152800"/>
                <a:ext cx="3906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90" name="群組 189"/>
              <p:cNvGrpSpPr/>
              <p:nvPr/>
            </p:nvGrpSpPr>
            <p:grpSpPr>
              <a:xfrm>
                <a:off x="4213611" y="2229986"/>
                <a:ext cx="1306248" cy="1870093"/>
                <a:chOff x="4213611" y="2229986"/>
                <a:chExt cx="1306248" cy="1870093"/>
              </a:xfrm>
            </p:grpSpPr>
            <p:sp>
              <p:nvSpPr>
                <p:cNvPr id="192" name="矩形 44"/>
                <p:cNvSpPr/>
                <p:nvPr/>
              </p:nvSpPr>
              <p:spPr bwMode="auto">
                <a:xfrm rot="19283178">
                  <a:off x="4424928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93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3611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1" name="文字方塊 190"/>
              <p:cNvSpPr txBox="1"/>
              <p:nvPr/>
            </p:nvSpPr>
            <p:spPr>
              <a:xfrm>
                <a:off x="1922847" y="2721114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b="0" spc="300" dirty="0"/>
                  <a:t>國內資訊公司</a:t>
                </a:r>
                <a:endParaRPr lang="en-US" altLang="zh-TW" sz="2000" b="0" spc="300" dirty="0"/>
              </a:p>
              <a:p>
                <a:r>
                  <a:rPr lang="zh-TW" altLang="en-US" sz="2000" b="0" spc="300" dirty="0"/>
                  <a:t>收費系統</a:t>
                </a:r>
              </a:p>
            </p:txBody>
          </p:sp>
        </p:grpSp>
        <p:grpSp>
          <p:nvGrpSpPr>
            <p:cNvPr id="206" name="群組 205"/>
            <p:cNvGrpSpPr/>
            <p:nvPr/>
          </p:nvGrpSpPr>
          <p:grpSpPr>
            <a:xfrm>
              <a:off x="1619672" y="3922986"/>
              <a:ext cx="2199589" cy="1669360"/>
              <a:chOff x="1619672" y="3922986"/>
              <a:chExt cx="2199589" cy="1669360"/>
            </a:xfrm>
          </p:grpSpPr>
          <p:sp>
            <p:nvSpPr>
              <p:cNvPr id="207" name="矩形 206"/>
              <p:cNvSpPr/>
              <p:nvPr/>
            </p:nvSpPr>
            <p:spPr bwMode="auto">
              <a:xfrm>
                <a:off x="1640269" y="3922986"/>
                <a:ext cx="1908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208" name="文字方塊 207"/>
              <p:cNvSpPr txBox="1"/>
              <p:nvPr/>
            </p:nvSpPr>
            <p:spPr>
              <a:xfrm>
                <a:off x="1619672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209" name="群組 208"/>
              <p:cNvGrpSpPr/>
              <p:nvPr/>
            </p:nvGrpSpPr>
            <p:grpSpPr>
              <a:xfrm>
                <a:off x="1974232" y="4056485"/>
                <a:ext cx="1845029" cy="1376546"/>
                <a:chOff x="1974232" y="4056485"/>
                <a:chExt cx="1845029" cy="1376546"/>
              </a:xfrm>
            </p:grpSpPr>
            <p:sp>
              <p:nvSpPr>
                <p:cNvPr id="210" name="矩形 31"/>
                <p:cNvSpPr/>
                <p:nvPr/>
              </p:nvSpPr>
              <p:spPr bwMode="auto">
                <a:xfrm rot="18865581">
                  <a:off x="2377824" y="3991593"/>
                  <a:ext cx="1037846" cy="1845029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441241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61946" y="3318341"/>
                        <a:pt x="2061472" y="3473366"/>
                      </a:cubicBezTo>
                      <a:lnTo>
                        <a:pt x="1124095" y="4441241"/>
                      </a:lnTo>
                      <a:cubicBezTo>
                        <a:pt x="887997" y="4195595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211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5" name="群組 24"/>
          <p:cNvGrpSpPr/>
          <p:nvPr/>
        </p:nvGrpSpPr>
        <p:grpSpPr>
          <a:xfrm>
            <a:off x="1803812" y="2132856"/>
            <a:ext cx="5843244" cy="3679325"/>
            <a:chOff x="1547664" y="2134728"/>
            <a:chExt cx="5843244" cy="3679325"/>
          </a:xfrm>
        </p:grpSpPr>
        <p:grpSp>
          <p:nvGrpSpPr>
            <p:cNvPr id="88" name="群組 87"/>
            <p:cNvGrpSpPr/>
            <p:nvPr/>
          </p:nvGrpSpPr>
          <p:grpSpPr>
            <a:xfrm>
              <a:off x="1649257" y="2155581"/>
              <a:ext cx="3744000" cy="1947279"/>
              <a:chOff x="1809498" y="2152800"/>
              <a:chExt cx="3744000" cy="1947279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1809498" y="2152800"/>
                <a:ext cx="3744000" cy="16662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4057647" y="2229986"/>
                <a:ext cx="1306248" cy="1870093"/>
                <a:chOff x="4057647" y="2229986"/>
                <a:chExt cx="1306248" cy="1870093"/>
              </a:xfrm>
            </p:grpSpPr>
            <p:sp>
              <p:nvSpPr>
                <p:cNvPr id="96" name="矩形 44"/>
                <p:cNvSpPr/>
                <p:nvPr/>
              </p:nvSpPr>
              <p:spPr bwMode="auto">
                <a:xfrm rot="19283178">
                  <a:off x="4268964" y="2229986"/>
                  <a:ext cx="1094931" cy="1870093"/>
                </a:xfrm>
                <a:custGeom>
                  <a:avLst/>
                  <a:gdLst>
                    <a:gd name="connsiteX0" fmla="*/ 0 w 580501"/>
                    <a:gd name="connsiteY0" fmla="*/ 0 h 1408368"/>
                    <a:gd name="connsiteX1" fmla="*/ 580501 w 580501"/>
                    <a:gd name="connsiteY1" fmla="*/ 0 h 1408368"/>
                    <a:gd name="connsiteX2" fmla="*/ 580501 w 580501"/>
                    <a:gd name="connsiteY2" fmla="*/ 1408368 h 1408368"/>
                    <a:gd name="connsiteX3" fmla="*/ 0 w 580501"/>
                    <a:gd name="connsiteY3" fmla="*/ 1408368 h 1408368"/>
                    <a:gd name="connsiteX4" fmla="*/ 0 w 580501"/>
                    <a:gd name="connsiteY4" fmla="*/ 0 h 1408368"/>
                    <a:gd name="connsiteX0" fmla="*/ 0 w 580501"/>
                    <a:gd name="connsiteY0" fmla="*/ 2938 h 1411306"/>
                    <a:gd name="connsiteX1" fmla="*/ 314625 w 580501"/>
                    <a:gd name="connsiteY1" fmla="*/ 0 h 1411306"/>
                    <a:gd name="connsiteX2" fmla="*/ 580501 w 580501"/>
                    <a:gd name="connsiteY2" fmla="*/ 2938 h 1411306"/>
                    <a:gd name="connsiteX3" fmla="*/ 580501 w 580501"/>
                    <a:gd name="connsiteY3" fmla="*/ 1411306 h 1411306"/>
                    <a:gd name="connsiteX4" fmla="*/ 0 w 580501"/>
                    <a:gd name="connsiteY4" fmla="*/ 1411306 h 1411306"/>
                    <a:gd name="connsiteX5" fmla="*/ 0 w 580501"/>
                    <a:gd name="connsiteY5" fmla="*/ 2938 h 1411306"/>
                    <a:gd name="connsiteX0" fmla="*/ 0 w 580501"/>
                    <a:gd name="connsiteY0" fmla="*/ 177201 h 1585569"/>
                    <a:gd name="connsiteX1" fmla="*/ 459800 w 580501"/>
                    <a:gd name="connsiteY1" fmla="*/ 0 h 1585569"/>
                    <a:gd name="connsiteX2" fmla="*/ 580501 w 580501"/>
                    <a:gd name="connsiteY2" fmla="*/ 177201 h 1585569"/>
                    <a:gd name="connsiteX3" fmla="*/ 580501 w 580501"/>
                    <a:gd name="connsiteY3" fmla="*/ 1585569 h 1585569"/>
                    <a:gd name="connsiteX4" fmla="*/ 0 w 580501"/>
                    <a:gd name="connsiteY4" fmla="*/ 1585569 h 1585569"/>
                    <a:gd name="connsiteX5" fmla="*/ 0 w 580501"/>
                    <a:gd name="connsiteY5" fmla="*/ 177201 h 1585569"/>
                    <a:gd name="connsiteX0" fmla="*/ 0 w 580501"/>
                    <a:gd name="connsiteY0" fmla="*/ 177201 h 1585569"/>
                    <a:gd name="connsiteX1" fmla="*/ 216370 w 580501"/>
                    <a:gd name="connsiteY1" fmla="*/ 101055 h 1585569"/>
                    <a:gd name="connsiteX2" fmla="*/ 459800 w 580501"/>
                    <a:gd name="connsiteY2" fmla="*/ 0 h 1585569"/>
                    <a:gd name="connsiteX3" fmla="*/ 580501 w 580501"/>
                    <a:gd name="connsiteY3" fmla="*/ 177201 h 1585569"/>
                    <a:gd name="connsiteX4" fmla="*/ 580501 w 580501"/>
                    <a:gd name="connsiteY4" fmla="*/ 1585569 h 1585569"/>
                    <a:gd name="connsiteX5" fmla="*/ 0 w 580501"/>
                    <a:gd name="connsiteY5" fmla="*/ 1585569 h 1585569"/>
                    <a:gd name="connsiteX6" fmla="*/ 0 w 580501"/>
                    <a:gd name="connsiteY6" fmla="*/ 177201 h 158556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59800 w 580501"/>
                    <a:gd name="connsiteY2" fmla="*/ 44160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0 w 580501"/>
                    <a:gd name="connsiteY6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80501 w 580501"/>
                    <a:gd name="connsiteY4" fmla="*/ 1629729 h 1629729"/>
                    <a:gd name="connsiteX5" fmla="*/ 0 w 580501"/>
                    <a:gd name="connsiteY5" fmla="*/ 1629729 h 1629729"/>
                    <a:gd name="connsiteX6" fmla="*/ 981 w 580501"/>
                    <a:gd name="connsiteY6" fmla="*/ 473528 h 1629729"/>
                    <a:gd name="connsiteX7" fmla="*/ 0 w 580501"/>
                    <a:gd name="connsiteY7" fmla="*/ 221361 h 1629729"/>
                    <a:gd name="connsiteX0" fmla="*/ 0 w 580501"/>
                    <a:gd name="connsiteY0" fmla="*/ 221361 h 1629729"/>
                    <a:gd name="connsiteX1" fmla="*/ 179082 w 580501"/>
                    <a:gd name="connsiteY1" fmla="*/ 0 h 1629729"/>
                    <a:gd name="connsiteX2" fmla="*/ 435047 w 580501"/>
                    <a:gd name="connsiteY2" fmla="*/ 18921 h 1629729"/>
                    <a:gd name="connsiteX3" fmla="*/ 580501 w 580501"/>
                    <a:gd name="connsiteY3" fmla="*/ 221361 h 1629729"/>
                    <a:gd name="connsiteX4" fmla="*/ 579516 w 580501"/>
                    <a:gd name="connsiteY4" fmla="*/ 1497244 h 1629729"/>
                    <a:gd name="connsiteX5" fmla="*/ 580501 w 580501"/>
                    <a:gd name="connsiteY5" fmla="*/ 1629729 h 1629729"/>
                    <a:gd name="connsiteX6" fmla="*/ 0 w 580501"/>
                    <a:gd name="connsiteY6" fmla="*/ 1629729 h 1629729"/>
                    <a:gd name="connsiteX7" fmla="*/ 981 w 580501"/>
                    <a:gd name="connsiteY7" fmla="*/ 473528 h 1629729"/>
                    <a:gd name="connsiteX8" fmla="*/ 0 w 580501"/>
                    <a:gd name="connsiteY8" fmla="*/ 221361 h 1629729"/>
                    <a:gd name="connsiteX0" fmla="*/ 0 w 580501"/>
                    <a:gd name="connsiteY0" fmla="*/ 221361 h 1631247"/>
                    <a:gd name="connsiteX1" fmla="*/ 179082 w 580501"/>
                    <a:gd name="connsiteY1" fmla="*/ 0 h 1631247"/>
                    <a:gd name="connsiteX2" fmla="*/ 435047 w 580501"/>
                    <a:gd name="connsiteY2" fmla="*/ 18921 h 1631247"/>
                    <a:gd name="connsiteX3" fmla="*/ 580501 w 580501"/>
                    <a:gd name="connsiteY3" fmla="*/ 221361 h 1631247"/>
                    <a:gd name="connsiteX4" fmla="*/ 579516 w 580501"/>
                    <a:gd name="connsiteY4" fmla="*/ 1497244 h 1631247"/>
                    <a:gd name="connsiteX5" fmla="*/ 520387 w 580501"/>
                    <a:gd name="connsiteY5" fmla="*/ 1631247 h 1631247"/>
                    <a:gd name="connsiteX6" fmla="*/ 0 w 580501"/>
                    <a:gd name="connsiteY6" fmla="*/ 1629729 h 1631247"/>
                    <a:gd name="connsiteX7" fmla="*/ 981 w 580501"/>
                    <a:gd name="connsiteY7" fmla="*/ 473528 h 1631247"/>
                    <a:gd name="connsiteX8" fmla="*/ 0 w 580501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80620 w 581605"/>
                    <a:gd name="connsiteY4" fmla="*/ 1497244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31247"/>
                    <a:gd name="connsiteX1" fmla="*/ 180186 w 581605"/>
                    <a:gd name="connsiteY1" fmla="*/ 0 h 1631247"/>
                    <a:gd name="connsiteX2" fmla="*/ 436151 w 581605"/>
                    <a:gd name="connsiteY2" fmla="*/ 18921 h 1631247"/>
                    <a:gd name="connsiteX3" fmla="*/ 581605 w 581605"/>
                    <a:gd name="connsiteY3" fmla="*/ 221361 h 1631247"/>
                    <a:gd name="connsiteX4" fmla="*/ 578078 w 581605"/>
                    <a:gd name="connsiteY4" fmla="*/ 1140572 h 1631247"/>
                    <a:gd name="connsiteX5" fmla="*/ 521491 w 581605"/>
                    <a:gd name="connsiteY5" fmla="*/ 1631247 h 1631247"/>
                    <a:gd name="connsiteX6" fmla="*/ 0 w 581605"/>
                    <a:gd name="connsiteY6" fmla="*/ 1407413 h 1631247"/>
                    <a:gd name="connsiteX7" fmla="*/ 2085 w 581605"/>
                    <a:gd name="connsiteY7" fmla="*/ 473528 h 1631247"/>
                    <a:gd name="connsiteX8" fmla="*/ 1104 w 581605"/>
                    <a:gd name="connsiteY8" fmla="*/ 221361 h 1631247"/>
                    <a:gd name="connsiteX0" fmla="*/ 1104 w 581605"/>
                    <a:gd name="connsiteY0" fmla="*/ 221361 h 1666572"/>
                    <a:gd name="connsiteX1" fmla="*/ 180186 w 581605"/>
                    <a:gd name="connsiteY1" fmla="*/ 0 h 1666572"/>
                    <a:gd name="connsiteX2" fmla="*/ 436151 w 581605"/>
                    <a:gd name="connsiteY2" fmla="*/ 18921 h 1666572"/>
                    <a:gd name="connsiteX3" fmla="*/ 581605 w 581605"/>
                    <a:gd name="connsiteY3" fmla="*/ 221361 h 1666572"/>
                    <a:gd name="connsiteX4" fmla="*/ 578078 w 581605"/>
                    <a:gd name="connsiteY4" fmla="*/ 1140572 h 1666572"/>
                    <a:gd name="connsiteX5" fmla="*/ 149633 w 581605"/>
                    <a:gd name="connsiteY5" fmla="*/ 1666572 h 1666572"/>
                    <a:gd name="connsiteX6" fmla="*/ 0 w 581605"/>
                    <a:gd name="connsiteY6" fmla="*/ 1407413 h 1666572"/>
                    <a:gd name="connsiteX7" fmla="*/ 2085 w 581605"/>
                    <a:gd name="connsiteY7" fmla="*/ 473528 h 1666572"/>
                    <a:gd name="connsiteX8" fmla="*/ 1104 w 581605"/>
                    <a:gd name="connsiteY8" fmla="*/ 221361 h 1666572"/>
                    <a:gd name="connsiteX0" fmla="*/ 981 w 581482"/>
                    <a:gd name="connsiteY0" fmla="*/ 221361 h 1666572"/>
                    <a:gd name="connsiteX1" fmla="*/ 180063 w 581482"/>
                    <a:gd name="connsiteY1" fmla="*/ 0 h 1666572"/>
                    <a:gd name="connsiteX2" fmla="*/ 436028 w 581482"/>
                    <a:gd name="connsiteY2" fmla="*/ 18921 h 1666572"/>
                    <a:gd name="connsiteX3" fmla="*/ 581482 w 581482"/>
                    <a:gd name="connsiteY3" fmla="*/ 221361 h 1666572"/>
                    <a:gd name="connsiteX4" fmla="*/ 577955 w 581482"/>
                    <a:gd name="connsiteY4" fmla="*/ 1140572 h 1666572"/>
                    <a:gd name="connsiteX5" fmla="*/ 149510 w 581482"/>
                    <a:gd name="connsiteY5" fmla="*/ 1666572 h 1666572"/>
                    <a:gd name="connsiteX6" fmla="*/ 0 w 581482"/>
                    <a:gd name="connsiteY6" fmla="*/ 1548297 h 1666572"/>
                    <a:gd name="connsiteX7" fmla="*/ 1962 w 581482"/>
                    <a:gd name="connsiteY7" fmla="*/ 473528 h 1666572"/>
                    <a:gd name="connsiteX8" fmla="*/ 981 w 581482"/>
                    <a:gd name="connsiteY8" fmla="*/ 221361 h 1666572"/>
                    <a:gd name="connsiteX0" fmla="*/ 981 w 581482"/>
                    <a:gd name="connsiteY0" fmla="*/ 221361 h 1548297"/>
                    <a:gd name="connsiteX1" fmla="*/ 180063 w 581482"/>
                    <a:gd name="connsiteY1" fmla="*/ 0 h 1548297"/>
                    <a:gd name="connsiteX2" fmla="*/ 436028 w 581482"/>
                    <a:gd name="connsiteY2" fmla="*/ 18921 h 1548297"/>
                    <a:gd name="connsiteX3" fmla="*/ 581482 w 581482"/>
                    <a:gd name="connsiteY3" fmla="*/ 221361 h 1548297"/>
                    <a:gd name="connsiteX4" fmla="*/ 577955 w 581482"/>
                    <a:gd name="connsiteY4" fmla="*/ 1140572 h 1548297"/>
                    <a:gd name="connsiteX5" fmla="*/ 409656 w 581482"/>
                    <a:gd name="connsiteY5" fmla="*/ 1464332 h 1548297"/>
                    <a:gd name="connsiteX6" fmla="*/ 0 w 581482"/>
                    <a:gd name="connsiteY6" fmla="*/ 1548297 h 1548297"/>
                    <a:gd name="connsiteX7" fmla="*/ 1962 w 581482"/>
                    <a:gd name="connsiteY7" fmla="*/ 473528 h 1548297"/>
                    <a:gd name="connsiteX8" fmla="*/ 981 w 581482"/>
                    <a:gd name="connsiteY8" fmla="*/ 221361 h 1548297"/>
                    <a:gd name="connsiteX0" fmla="*/ 981 w 581482"/>
                    <a:gd name="connsiteY0" fmla="*/ 221361 h 1659697"/>
                    <a:gd name="connsiteX1" fmla="*/ 180063 w 581482"/>
                    <a:gd name="connsiteY1" fmla="*/ 0 h 1659697"/>
                    <a:gd name="connsiteX2" fmla="*/ 436028 w 581482"/>
                    <a:gd name="connsiteY2" fmla="*/ 18921 h 1659697"/>
                    <a:gd name="connsiteX3" fmla="*/ 581482 w 581482"/>
                    <a:gd name="connsiteY3" fmla="*/ 221361 h 1659697"/>
                    <a:gd name="connsiteX4" fmla="*/ 577955 w 581482"/>
                    <a:gd name="connsiteY4" fmla="*/ 1140572 h 1659697"/>
                    <a:gd name="connsiteX5" fmla="*/ 155454 w 581482"/>
                    <a:gd name="connsiteY5" fmla="*/ 1659697 h 1659697"/>
                    <a:gd name="connsiteX6" fmla="*/ 0 w 581482"/>
                    <a:gd name="connsiteY6" fmla="*/ 1548297 h 1659697"/>
                    <a:gd name="connsiteX7" fmla="*/ 1962 w 581482"/>
                    <a:gd name="connsiteY7" fmla="*/ 473528 h 1659697"/>
                    <a:gd name="connsiteX8" fmla="*/ 981 w 581482"/>
                    <a:gd name="connsiteY8" fmla="*/ 221361 h 1659697"/>
                    <a:gd name="connsiteX0" fmla="*/ 40276 w 582913"/>
                    <a:gd name="connsiteY0" fmla="*/ 213770 h 1659697"/>
                    <a:gd name="connsiteX1" fmla="*/ 181494 w 582913"/>
                    <a:gd name="connsiteY1" fmla="*/ 0 h 1659697"/>
                    <a:gd name="connsiteX2" fmla="*/ 437459 w 582913"/>
                    <a:gd name="connsiteY2" fmla="*/ 18921 h 1659697"/>
                    <a:gd name="connsiteX3" fmla="*/ 582913 w 582913"/>
                    <a:gd name="connsiteY3" fmla="*/ 221361 h 1659697"/>
                    <a:gd name="connsiteX4" fmla="*/ 579386 w 582913"/>
                    <a:gd name="connsiteY4" fmla="*/ 1140572 h 1659697"/>
                    <a:gd name="connsiteX5" fmla="*/ 156885 w 582913"/>
                    <a:gd name="connsiteY5" fmla="*/ 1659697 h 1659697"/>
                    <a:gd name="connsiteX6" fmla="*/ 1431 w 582913"/>
                    <a:gd name="connsiteY6" fmla="*/ 1548297 h 1659697"/>
                    <a:gd name="connsiteX7" fmla="*/ 3393 w 582913"/>
                    <a:gd name="connsiteY7" fmla="*/ 473528 h 1659697"/>
                    <a:gd name="connsiteX8" fmla="*/ 40276 w 582913"/>
                    <a:gd name="connsiteY8" fmla="*/ 213770 h 1659697"/>
                    <a:gd name="connsiteX0" fmla="*/ 40276 w 582913"/>
                    <a:gd name="connsiteY0" fmla="*/ 194849 h 1640776"/>
                    <a:gd name="connsiteX1" fmla="*/ 163888 w 582913"/>
                    <a:gd name="connsiteY1" fmla="*/ 11332 h 1640776"/>
                    <a:gd name="connsiteX2" fmla="*/ 437459 w 582913"/>
                    <a:gd name="connsiteY2" fmla="*/ 0 h 1640776"/>
                    <a:gd name="connsiteX3" fmla="*/ 582913 w 582913"/>
                    <a:gd name="connsiteY3" fmla="*/ 202440 h 1640776"/>
                    <a:gd name="connsiteX4" fmla="*/ 579386 w 582913"/>
                    <a:gd name="connsiteY4" fmla="*/ 1121651 h 1640776"/>
                    <a:gd name="connsiteX5" fmla="*/ 156885 w 582913"/>
                    <a:gd name="connsiteY5" fmla="*/ 1640776 h 1640776"/>
                    <a:gd name="connsiteX6" fmla="*/ 1431 w 582913"/>
                    <a:gd name="connsiteY6" fmla="*/ 1529376 h 1640776"/>
                    <a:gd name="connsiteX7" fmla="*/ 3393 w 582913"/>
                    <a:gd name="connsiteY7" fmla="*/ 454607 h 1640776"/>
                    <a:gd name="connsiteX8" fmla="*/ 40276 w 582913"/>
                    <a:gd name="connsiteY8" fmla="*/ 194849 h 1640776"/>
                    <a:gd name="connsiteX0" fmla="*/ 36991 w 579628"/>
                    <a:gd name="connsiteY0" fmla="*/ 194849 h 1640776"/>
                    <a:gd name="connsiteX1" fmla="*/ 160603 w 579628"/>
                    <a:gd name="connsiteY1" fmla="*/ 11332 h 1640776"/>
                    <a:gd name="connsiteX2" fmla="*/ 434174 w 579628"/>
                    <a:gd name="connsiteY2" fmla="*/ 0 h 1640776"/>
                    <a:gd name="connsiteX3" fmla="*/ 579628 w 579628"/>
                    <a:gd name="connsiteY3" fmla="*/ 202440 h 1640776"/>
                    <a:gd name="connsiteX4" fmla="*/ 576101 w 579628"/>
                    <a:gd name="connsiteY4" fmla="*/ 1121651 h 1640776"/>
                    <a:gd name="connsiteX5" fmla="*/ 153600 w 579628"/>
                    <a:gd name="connsiteY5" fmla="*/ 1640776 h 1640776"/>
                    <a:gd name="connsiteX6" fmla="*/ 24894 w 579628"/>
                    <a:gd name="connsiteY6" fmla="*/ 1501177 h 1640776"/>
                    <a:gd name="connsiteX7" fmla="*/ 108 w 579628"/>
                    <a:gd name="connsiteY7" fmla="*/ 454607 h 1640776"/>
                    <a:gd name="connsiteX8" fmla="*/ 36991 w 579628"/>
                    <a:gd name="connsiteY8" fmla="*/ 194849 h 1640776"/>
                    <a:gd name="connsiteX0" fmla="*/ 36991 w 579628"/>
                    <a:gd name="connsiteY0" fmla="*/ 194849 h 1663392"/>
                    <a:gd name="connsiteX1" fmla="*/ 160603 w 579628"/>
                    <a:gd name="connsiteY1" fmla="*/ 11332 h 1663392"/>
                    <a:gd name="connsiteX2" fmla="*/ 434174 w 579628"/>
                    <a:gd name="connsiteY2" fmla="*/ 0 h 1663392"/>
                    <a:gd name="connsiteX3" fmla="*/ 579628 w 579628"/>
                    <a:gd name="connsiteY3" fmla="*/ 202440 h 1663392"/>
                    <a:gd name="connsiteX4" fmla="*/ 576101 w 579628"/>
                    <a:gd name="connsiteY4" fmla="*/ 1121651 h 1663392"/>
                    <a:gd name="connsiteX5" fmla="*/ 227397 w 579628"/>
                    <a:gd name="connsiteY5" fmla="*/ 1663392 h 1663392"/>
                    <a:gd name="connsiteX6" fmla="*/ 24894 w 579628"/>
                    <a:gd name="connsiteY6" fmla="*/ 1501177 h 1663392"/>
                    <a:gd name="connsiteX7" fmla="*/ 108 w 579628"/>
                    <a:gd name="connsiteY7" fmla="*/ 454607 h 1663392"/>
                    <a:gd name="connsiteX8" fmla="*/ 36991 w 579628"/>
                    <a:gd name="connsiteY8" fmla="*/ 194849 h 1663392"/>
                    <a:gd name="connsiteX0" fmla="*/ 36963 w 579600"/>
                    <a:gd name="connsiteY0" fmla="*/ 194849 h 1663392"/>
                    <a:gd name="connsiteX1" fmla="*/ 160575 w 579600"/>
                    <a:gd name="connsiteY1" fmla="*/ 11332 h 1663392"/>
                    <a:gd name="connsiteX2" fmla="*/ 434146 w 579600"/>
                    <a:gd name="connsiteY2" fmla="*/ 0 h 1663392"/>
                    <a:gd name="connsiteX3" fmla="*/ 579600 w 579600"/>
                    <a:gd name="connsiteY3" fmla="*/ 202440 h 1663392"/>
                    <a:gd name="connsiteX4" fmla="*/ 576073 w 579600"/>
                    <a:gd name="connsiteY4" fmla="*/ 1121651 h 1663392"/>
                    <a:gd name="connsiteX5" fmla="*/ 227369 w 579600"/>
                    <a:gd name="connsiteY5" fmla="*/ 1663392 h 1663392"/>
                    <a:gd name="connsiteX6" fmla="*/ 49409 w 579600"/>
                    <a:gd name="connsiteY6" fmla="*/ 1521810 h 1663392"/>
                    <a:gd name="connsiteX7" fmla="*/ 80 w 579600"/>
                    <a:gd name="connsiteY7" fmla="*/ 454607 h 1663392"/>
                    <a:gd name="connsiteX8" fmla="*/ 36963 w 579600"/>
                    <a:gd name="connsiteY8" fmla="*/ 194849 h 1663392"/>
                    <a:gd name="connsiteX0" fmla="*/ 37050 w 579687"/>
                    <a:gd name="connsiteY0" fmla="*/ 194849 h 1663392"/>
                    <a:gd name="connsiteX1" fmla="*/ 160662 w 579687"/>
                    <a:gd name="connsiteY1" fmla="*/ 11332 h 1663392"/>
                    <a:gd name="connsiteX2" fmla="*/ 434233 w 579687"/>
                    <a:gd name="connsiteY2" fmla="*/ 0 h 1663392"/>
                    <a:gd name="connsiteX3" fmla="*/ 579687 w 579687"/>
                    <a:gd name="connsiteY3" fmla="*/ 202440 h 1663392"/>
                    <a:gd name="connsiteX4" fmla="*/ 576160 w 579687"/>
                    <a:gd name="connsiteY4" fmla="*/ 1121651 h 1663392"/>
                    <a:gd name="connsiteX5" fmla="*/ 227456 w 579687"/>
                    <a:gd name="connsiteY5" fmla="*/ 1663392 h 1663392"/>
                    <a:gd name="connsiteX6" fmla="*/ 55481 w 579687"/>
                    <a:gd name="connsiteY6" fmla="*/ 1508036 h 1663392"/>
                    <a:gd name="connsiteX7" fmla="*/ 167 w 579687"/>
                    <a:gd name="connsiteY7" fmla="*/ 454607 h 1663392"/>
                    <a:gd name="connsiteX8" fmla="*/ 37050 w 579687"/>
                    <a:gd name="connsiteY8" fmla="*/ 194849 h 1663392"/>
                    <a:gd name="connsiteX0" fmla="*/ 37050 w 579687"/>
                    <a:gd name="connsiteY0" fmla="*/ 194849 h 1554378"/>
                    <a:gd name="connsiteX1" fmla="*/ 160662 w 579687"/>
                    <a:gd name="connsiteY1" fmla="*/ 11332 h 1554378"/>
                    <a:gd name="connsiteX2" fmla="*/ 434233 w 579687"/>
                    <a:gd name="connsiteY2" fmla="*/ 0 h 1554378"/>
                    <a:gd name="connsiteX3" fmla="*/ 579687 w 579687"/>
                    <a:gd name="connsiteY3" fmla="*/ 202440 h 1554378"/>
                    <a:gd name="connsiteX4" fmla="*/ 576160 w 579687"/>
                    <a:gd name="connsiteY4" fmla="*/ 1121651 h 1554378"/>
                    <a:gd name="connsiteX5" fmla="*/ 243178 w 579687"/>
                    <a:gd name="connsiteY5" fmla="*/ 1554378 h 1554378"/>
                    <a:gd name="connsiteX6" fmla="*/ 55481 w 579687"/>
                    <a:gd name="connsiteY6" fmla="*/ 1508036 h 1554378"/>
                    <a:gd name="connsiteX7" fmla="*/ 167 w 579687"/>
                    <a:gd name="connsiteY7" fmla="*/ 454607 h 1554378"/>
                    <a:gd name="connsiteX8" fmla="*/ 37050 w 579687"/>
                    <a:gd name="connsiteY8" fmla="*/ 194849 h 1554378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55360"/>
                    <a:gd name="connsiteX1" fmla="*/ 160662 w 579687"/>
                    <a:gd name="connsiteY1" fmla="*/ 11332 h 1655360"/>
                    <a:gd name="connsiteX2" fmla="*/ 434233 w 579687"/>
                    <a:gd name="connsiteY2" fmla="*/ 0 h 1655360"/>
                    <a:gd name="connsiteX3" fmla="*/ 579687 w 579687"/>
                    <a:gd name="connsiteY3" fmla="*/ 202440 h 1655360"/>
                    <a:gd name="connsiteX4" fmla="*/ 576160 w 579687"/>
                    <a:gd name="connsiteY4" fmla="*/ 1121651 h 1655360"/>
                    <a:gd name="connsiteX5" fmla="*/ 229084 w 579687"/>
                    <a:gd name="connsiteY5" fmla="*/ 1655360 h 1655360"/>
                    <a:gd name="connsiteX6" fmla="*/ 55481 w 579687"/>
                    <a:gd name="connsiteY6" fmla="*/ 1508036 h 1655360"/>
                    <a:gd name="connsiteX7" fmla="*/ 167 w 579687"/>
                    <a:gd name="connsiteY7" fmla="*/ 454607 h 1655360"/>
                    <a:gd name="connsiteX8" fmla="*/ 37050 w 579687"/>
                    <a:gd name="connsiteY8" fmla="*/ 194849 h 165536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6160 w 579687"/>
                    <a:gd name="connsiteY4" fmla="*/ 1121651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643320"/>
                    <a:gd name="connsiteX1" fmla="*/ 160662 w 579687"/>
                    <a:gd name="connsiteY1" fmla="*/ 11332 h 1643320"/>
                    <a:gd name="connsiteX2" fmla="*/ 434233 w 579687"/>
                    <a:gd name="connsiteY2" fmla="*/ 0 h 1643320"/>
                    <a:gd name="connsiteX3" fmla="*/ 579687 w 579687"/>
                    <a:gd name="connsiteY3" fmla="*/ 202440 h 1643320"/>
                    <a:gd name="connsiteX4" fmla="*/ 578374 w 579687"/>
                    <a:gd name="connsiteY4" fmla="*/ 1165823 h 1643320"/>
                    <a:gd name="connsiteX5" fmla="*/ 220354 w 579687"/>
                    <a:gd name="connsiteY5" fmla="*/ 1643320 h 1643320"/>
                    <a:gd name="connsiteX6" fmla="*/ 55481 w 579687"/>
                    <a:gd name="connsiteY6" fmla="*/ 1508036 h 1643320"/>
                    <a:gd name="connsiteX7" fmla="*/ 167 w 579687"/>
                    <a:gd name="connsiteY7" fmla="*/ 454607 h 1643320"/>
                    <a:gd name="connsiteX8" fmla="*/ 37050 w 579687"/>
                    <a:gd name="connsiteY8" fmla="*/ 194849 h 1643320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8374 w 579687"/>
                    <a:gd name="connsiteY4" fmla="*/ 1165823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050 w 579687"/>
                    <a:gd name="connsiteY0" fmla="*/ 194849 h 1514603"/>
                    <a:gd name="connsiteX1" fmla="*/ 160662 w 579687"/>
                    <a:gd name="connsiteY1" fmla="*/ 11332 h 1514603"/>
                    <a:gd name="connsiteX2" fmla="*/ 434233 w 579687"/>
                    <a:gd name="connsiteY2" fmla="*/ 0 h 1514603"/>
                    <a:gd name="connsiteX3" fmla="*/ 579687 w 579687"/>
                    <a:gd name="connsiteY3" fmla="*/ 202440 h 1514603"/>
                    <a:gd name="connsiteX4" fmla="*/ 575156 w 579687"/>
                    <a:gd name="connsiteY4" fmla="*/ 1024879 h 1514603"/>
                    <a:gd name="connsiteX5" fmla="*/ 370347 w 579687"/>
                    <a:gd name="connsiteY5" fmla="*/ 1394685 h 1514603"/>
                    <a:gd name="connsiteX6" fmla="*/ 55481 w 579687"/>
                    <a:gd name="connsiteY6" fmla="*/ 1508036 h 1514603"/>
                    <a:gd name="connsiteX7" fmla="*/ 167 w 579687"/>
                    <a:gd name="connsiteY7" fmla="*/ 454607 h 1514603"/>
                    <a:gd name="connsiteX8" fmla="*/ 37050 w 579687"/>
                    <a:gd name="connsiteY8" fmla="*/ 194849 h 1514603"/>
                    <a:gd name="connsiteX0" fmla="*/ 37104 w 579741"/>
                    <a:gd name="connsiteY0" fmla="*/ 194849 h 1394685"/>
                    <a:gd name="connsiteX1" fmla="*/ 160716 w 579741"/>
                    <a:gd name="connsiteY1" fmla="*/ 11332 h 1394685"/>
                    <a:gd name="connsiteX2" fmla="*/ 434287 w 579741"/>
                    <a:gd name="connsiteY2" fmla="*/ 0 h 1394685"/>
                    <a:gd name="connsiteX3" fmla="*/ 579741 w 579741"/>
                    <a:gd name="connsiteY3" fmla="*/ 202440 h 1394685"/>
                    <a:gd name="connsiteX4" fmla="*/ 575210 w 579741"/>
                    <a:gd name="connsiteY4" fmla="*/ 1024879 h 1394685"/>
                    <a:gd name="connsiteX5" fmla="*/ 370401 w 579741"/>
                    <a:gd name="connsiteY5" fmla="*/ 1394685 h 1394685"/>
                    <a:gd name="connsiteX6" fmla="*/ 20675 w 579741"/>
                    <a:gd name="connsiteY6" fmla="*/ 986090 h 1394685"/>
                    <a:gd name="connsiteX7" fmla="*/ 221 w 579741"/>
                    <a:gd name="connsiteY7" fmla="*/ 454607 h 1394685"/>
                    <a:gd name="connsiteX8" fmla="*/ 37104 w 579741"/>
                    <a:gd name="connsiteY8" fmla="*/ 194849 h 1394685"/>
                    <a:gd name="connsiteX0" fmla="*/ 37104 w 579741"/>
                    <a:gd name="connsiteY0" fmla="*/ 194849 h 1139808"/>
                    <a:gd name="connsiteX1" fmla="*/ 160716 w 579741"/>
                    <a:gd name="connsiteY1" fmla="*/ 11332 h 1139808"/>
                    <a:gd name="connsiteX2" fmla="*/ 434287 w 579741"/>
                    <a:gd name="connsiteY2" fmla="*/ 0 h 1139808"/>
                    <a:gd name="connsiteX3" fmla="*/ 579741 w 579741"/>
                    <a:gd name="connsiteY3" fmla="*/ 202440 h 1139808"/>
                    <a:gd name="connsiteX4" fmla="*/ 575210 w 579741"/>
                    <a:gd name="connsiteY4" fmla="*/ 1024879 h 1139808"/>
                    <a:gd name="connsiteX5" fmla="*/ 363543 w 579741"/>
                    <a:gd name="connsiteY5" fmla="*/ 1139808 h 1139808"/>
                    <a:gd name="connsiteX6" fmla="*/ 20675 w 579741"/>
                    <a:gd name="connsiteY6" fmla="*/ 986090 h 1139808"/>
                    <a:gd name="connsiteX7" fmla="*/ 221 w 579741"/>
                    <a:gd name="connsiteY7" fmla="*/ 454607 h 1139808"/>
                    <a:gd name="connsiteX8" fmla="*/ 37104 w 579741"/>
                    <a:gd name="connsiteY8" fmla="*/ 194849 h 1139808"/>
                    <a:gd name="connsiteX0" fmla="*/ 37104 w 579741"/>
                    <a:gd name="connsiteY0" fmla="*/ 194849 h 1405475"/>
                    <a:gd name="connsiteX1" fmla="*/ 160716 w 579741"/>
                    <a:gd name="connsiteY1" fmla="*/ 11332 h 1405475"/>
                    <a:gd name="connsiteX2" fmla="*/ 434287 w 579741"/>
                    <a:gd name="connsiteY2" fmla="*/ 0 h 1405475"/>
                    <a:gd name="connsiteX3" fmla="*/ 579741 w 579741"/>
                    <a:gd name="connsiteY3" fmla="*/ 202440 h 1405475"/>
                    <a:gd name="connsiteX4" fmla="*/ 575210 w 579741"/>
                    <a:gd name="connsiteY4" fmla="*/ 1024879 h 1405475"/>
                    <a:gd name="connsiteX5" fmla="*/ 367793 w 579741"/>
                    <a:gd name="connsiteY5" fmla="*/ 1405475 h 1405475"/>
                    <a:gd name="connsiteX6" fmla="*/ 20675 w 579741"/>
                    <a:gd name="connsiteY6" fmla="*/ 986090 h 1405475"/>
                    <a:gd name="connsiteX7" fmla="*/ 221 w 579741"/>
                    <a:gd name="connsiteY7" fmla="*/ 454607 h 1405475"/>
                    <a:gd name="connsiteX8" fmla="*/ 37104 w 579741"/>
                    <a:gd name="connsiteY8" fmla="*/ 194849 h 1405475"/>
                    <a:gd name="connsiteX0" fmla="*/ 37104 w 579741"/>
                    <a:gd name="connsiteY0" fmla="*/ 194849 h 1469212"/>
                    <a:gd name="connsiteX1" fmla="*/ 160716 w 579741"/>
                    <a:gd name="connsiteY1" fmla="*/ 11332 h 1469212"/>
                    <a:gd name="connsiteX2" fmla="*/ 434287 w 579741"/>
                    <a:gd name="connsiteY2" fmla="*/ 0 h 1469212"/>
                    <a:gd name="connsiteX3" fmla="*/ 579741 w 579741"/>
                    <a:gd name="connsiteY3" fmla="*/ 202440 h 1469212"/>
                    <a:gd name="connsiteX4" fmla="*/ 575210 w 579741"/>
                    <a:gd name="connsiteY4" fmla="*/ 1024879 h 1469212"/>
                    <a:gd name="connsiteX5" fmla="*/ 367793 w 579741"/>
                    <a:gd name="connsiteY5" fmla="*/ 1405475 h 1469212"/>
                    <a:gd name="connsiteX6" fmla="*/ 20675 w 579741"/>
                    <a:gd name="connsiteY6" fmla="*/ 986090 h 1469212"/>
                    <a:gd name="connsiteX7" fmla="*/ 221 w 579741"/>
                    <a:gd name="connsiteY7" fmla="*/ 454607 h 1469212"/>
                    <a:gd name="connsiteX8" fmla="*/ 37104 w 579741"/>
                    <a:gd name="connsiteY8" fmla="*/ 194849 h 1469212"/>
                    <a:gd name="connsiteX0" fmla="*/ 37104 w 579741"/>
                    <a:gd name="connsiteY0" fmla="*/ 194849 h 1405689"/>
                    <a:gd name="connsiteX1" fmla="*/ 160716 w 579741"/>
                    <a:gd name="connsiteY1" fmla="*/ 11332 h 1405689"/>
                    <a:gd name="connsiteX2" fmla="*/ 434287 w 579741"/>
                    <a:gd name="connsiteY2" fmla="*/ 0 h 1405689"/>
                    <a:gd name="connsiteX3" fmla="*/ 579741 w 579741"/>
                    <a:gd name="connsiteY3" fmla="*/ 202440 h 1405689"/>
                    <a:gd name="connsiteX4" fmla="*/ 575210 w 579741"/>
                    <a:gd name="connsiteY4" fmla="*/ 1024879 h 1405689"/>
                    <a:gd name="connsiteX5" fmla="*/ 367793 w 579741"/>
                    <a:gd name="connsiteY5" fmla="*/ 1405475 h 1405689"/>
                    <a:gd name="connsiteX6" fmla="*/ 20675 w 579741"/>
                    <a:gd name="connsiteY6" fmla="*/ 986090 h 1405689"/>
                    <a:gd name="connsiteX7" fmla="*/ 221 w 579741"/>
                    <a:gd name="connsiteY7" fmla="*/ 454607 h 1405689"/>
                    <a:gd name="connsiteX8" fmla="*/ 37104 w 579741"/>
                    <a:gd name="connsiteY8" fmla="*/ 194849 h 1405689"/>
                    <a:gd name="connsiteX0" fmla="*/ 37104 w 579741"/>
                    <a:gd name="connsiteY0" fmla="*/ 194849 h 1405549"/>
                    <a:gd name="connsiteX1" fmla="*/ 160716 w 579741"/>
                    <a:gd name="connsiteY1" fmla="*/ 11332 h 1405549"/>
                    <a:gd name="connsiteX2" fmla="*/ 434287 w 579741"/>
                    <a:gd name="connsiteY2" fmla="*/ 0 h 1405549"/>
                    <a:gd name="connsiteX3" fmla="*/ 579741 w 579741"/>
                    <a:gd name="connsiteY3" fmla="*/ 202440 h 1405549"/>
                    <a:gd name="connsiteX4" fmla="*/ 573341 w 579741"/>
                    <a:gd name="connsiteY4" fmla="*/ 1022611 h 1405549"/>
                    <a:gd name="connsiteX5" fmla="*/ 367793 w 579741"/>
                    <a:gd name="connsiteY5" fmla="*/ 1405475 h 1405549"/>
                    <a:gd name="connsiteX6" fmla="*/ 20675 w 579741"/>
                    <a:gd name="connsiteY6" fmla="*/ 986090 h 1405549"/>
                    <a:gd name="connsiteX7" fmla="*/ 221 w 579741"/>
                    <a:gd name="connsiteY7" fmla="*/ 454607 h 1405549"/>
                    <a:gd name="connsiteX8" fmla="*/ 37104 w 579741"/>
                    <a:gd name="connsiteY8" fmla="*/ 194849 h 1405549"/>
                    <a:gd name="connsiteX0" fmla="*/ 37104 w 579741"/>
                    <a:gd name="connsiteY0" fmla="*/ 194849 h 1405546"/>
                    <a:gd name="connsiteX1" fmla="*/ 160716 w 579741"/>
                    <a:gd name="connsiteY1" fmla="*/ 11332 h 1405546"/>
                    <a:gd name="connsiteX2" fmla="*/ 434287 w 579741"/>
                    <a:gd name="connsiteY2" fmla="*/ 0 h 1405546"/>
                    <a:gd name="connsiteX3" fmla="*/ 579741 w 579741"/>
                    <a:gd name="connsiteY3" fmla="*/ 202440 h 1405546"/>
                    <a:gd name="connsiteX4" fmla="*/ 573341 w 579741"/>
                    <a:gd name="connsiteY4" fmla="*/ 1022611 h 1405546"/>
                    <a:gd name="connsiteX5" fmla="*/ 367793 w 579741"/>
                    <a:gd name="connsiteY5" fmla="*/ 1405475 h 1405546"/>
                    <a:gd name="connsiteX6" fmla="*/ 20675 w 579741"/>
                    <a:gd name="connsiteY6" fmla="*/ 986090 h 1405546"/>
                    <a:gd name="connsiteX7" fmla="*/ 221 w 579741"/>
                    <a:gd name="connsiteY7" fmla="*/ 454607 h 1405546"/>
                    <a:gd name="connsiteX8" fmla="*/ 37104 w 579741"/>
                    <a:gd name="connsiteY8" fmla="*/ 194849 h 1405546"/>
                    <a:gd name="connsiteX0" fmla="*/ 37104 w 579741"/>
                    <a:gd name="connsiteY0" fmla="*/ 194849 h 1405516"/>
                    <a:gd name="connsiteX1" fmla="*/ 160716 w 579741"/>
                    <a:gd name="connsiteY1" fmla="*/ 11332 h 1405516"/>
                    <a:gd name="connsiteX2" fmla="*/ 434287 w 579741"/>
                    <a:gd name="connsiteY2" fmla="*/ 0 h 1405516"/>
                    <a:gd name="connsiteX3" fmla="*/ 579741 w 579741"/>
                    <a:gd name="connsiteY3" fmla="*/ 202440 h 1405516"/>
                    <a:gd name="connsiteX4" fmla="*/ 573341 w 579741"/>
                    <a:gd name="connsiteY4" fmla="*/ 1022611 h 1405516"/>
                    <a:gd name="connsiteX5" fmla="*/ 367793 w 579741"/>
                    <a:gd name="connsiteY5" fmla="*/ 1405475 h 1405516"/>
                    <a:gd name="connsiteX6" fmla="*/ 20675 w 579741"/>
                    <a:gd name="connsiteY6" fmla="*/ 986090 h 1405516"/>
                    <a:gd name="connsiteX7" fmla="*/ 221 w 579741"/>
                    <a:gd name="connsiteY7" fmla="*/ 454607 h 1405516"/>
                    <a:gd name="connsiteX8" fmla="*/ 37104 w 579741"/>
                    <a:gd name="connsiteY8" fmla="*/ 194849 h 1405516"/>
                    <a:gd name="connsiteX0" fmla="*/ 37104 w 579741"/>
                    <a:gd name="connsiteY0" fmla="*/ 194849 h 1405520"/>
                    <a:gd name="connsiteX1" fmla="*/ 160716 w 579741"/>
                    <a:gd name="connsiteY1" fmla="*/ 11332 h 1405520"/>
                    <a:gd name="connsiteX2" fmla="*/ 434287 w 579741"/>
                    <a:gd name="connsiteY2" fmla="*/ 0 h 1405520"/>
                    <a:gd name="connsiteX3" fmla="*/ 579741 w 579741"/>
                    <a:gd name="connsiteY3" fmla="*/ 202440 h 1405520"/>
                    <a:gd name="connsiteX4" fmla="*/ 573341 w 579741"/>
                    <a:gd name="connsiteY4" fmla="*/ 1022611 h 1405520"/>
                    <a:gd name="connsiteX5" fmla="*/ 367793 w 579741"/>
                    <a:gd name="connsiteY5" fmla="*/ 1405475 h 1405520"/>
                    <a:gd name="connsiteX6" fmla="*/ 20675 w 579741"/>
                    <a:gd name="connsiteY6" fmla="*/ 986090 h 1405520"/>
                    <a:gd name="connsiteX7" fmla="*/ 221 w 579741"/>
                    <a:gd name="connsiteY7" fmla="*/ 454607 h 1405520"/>
                    <a:gd name="connsiteX8" fmla="*/ 37104 w 579741"/>
                    <a:gd name="connsiteY8" fmla="*/ 194849 h 1405520"/>
                    <a:gd name="connsiteX0" fmla="*/ 37104 w 579741"/>
                    <a:gd name="connsiteY0" fmla="*/ 194849 h 1419406"/>
                    <a:gd name="connsiteX1" fmla="*/ 160716 w 579741"/>
                    <a:gd name="connsiteY1" fmla="*/ 11332 h 1419406"/>
                    <a:gd name="connsiteX2" fmla="*/ 434287 w 579741"/>
                    <a:gd name="connsiteY2" fmla="*/ 0 h 1419406"/>
                    <a:gd name="connsiteX3" fmla="*/ 579741 w 579741"/>
                    <a:gd name="connsiteY3" fmla="*/ 202440 h 1419406"/>
                    <a:gd name="connsiteX4" fmla="*/ 573341 w 579741"/>
                    <a:gd name="connsiteY4" fmla="*/ 1022611 h 1419406"/>
                    <a:gd name="connsiteX5" fmla="*/ 367793 w 579741"/>
                    <a:gd name="connsiteY5" fmla="*/ 1405475 h 1419406"/>
                    <a:gd name="connsiteX6" fmla="*/ 20675 w 579741"/>
                    <a:gd name="connsiteY6" fmla="*/ 986090 h 1419406"/>
                    <a:gd name="connsiteX7" fmla="*/ 221 w 579741"/>
                    <a:gd name="connsiteY7" fmla="*/ 454607 h 1419406"/>
                    <a:gd name="connsiteX8" fmla="*/ 37104 w 579741"/>
                    <a:gd name="connsiteY8" fmla="*/ 194849 h 1419406"/>
                    <a:gd name="connsiteX0" fmla="*/ 37104 w 579741"/>
                    <a:gd name="connsiteY0" fmla="*/ 194849 h 1405594"/>
                    <a:gd name="connsiteX1" fmla="*/ 160716 w 579741"/>
                    <a:gd name="connsiteY1" fmla="*/ 11332 h 1405594"/>
                    <a:gd name="connsiteX2" fmla="*/ 434287 w 579741"/>
                    <a:gd name="connsiteY2" fmla="*/ 0 h 1405594"/>
                    <a:gd name="connsiteX3" fmla="*/ 579741 w 579741"/>
                    <a:gd name="connsiteY3" fmla="*/ 202440 h 1405594"/>
                    <a:gd name="connsiteX4" fmla="*/ 573341 w 579741"/>
                    <a:gd name="connsiteY4" fmla="*/ 1022611 h 1405594"/>
                    <a:gd name="connsiteX5" fmla="*/ 367793 w 579741"/>
                    <a:gd name="connsiteY5" fmla="*/ 1405475 h 1405594"/>
                    <a:gd name="connsiteX6" fmla="*/ 20675 w 579741"/>
                    <a:gd name="connsiteY6" fmla="*/ 986090 h 1405594"/>
                    <a:gd name="connsiteX7" fmla="*/ 221 w 579741"/>
                    <a:gd name="connsiteY7" fmla="*/ 454607 h 1405594"/>
                    <a:gd name="connsiteX8" fmla="*/ 37104 w 579741"/>
                    <a:gd name="connsiteY8" fmla="*/ 194849 h 1405594"/>
                    <a:gd name="connsiteX0" fmla="*/ 50836 w 593473"/>
                    <a:gd name="connsiteY0" fmla="*/ 194849 h 1405594"/>
                    <a:gd name="connsiteX1" fmla="*/ 174448 w 593473"/>
                    <a:gd name="connsiteY1" fmla="*/ 11332 h 1405594"/>
                    <a:gd name="connsiteX2" fmla="*/ 448019 w 593473"/>
                    <a:gd name="connsiteY2" fmla="*/ 0 h 1405594"/>
                    <a:gd name="connsiteX3" fmla="*/ 593473 w 593473"/>
                    <a:gd name="connsiteY3" fmla="*/ 202440 h 1405594"/>
                    <a:gd name="connsiteX4" fmla="*/ 587073 w 593473"/>
                    <a:gd name="connsiteY4" fmla="*/ 1022611 h 1405594"/>
                    <a:gd name="connsiteX5" fmla="*/ 381525 w 593473"/>
                    <a:gd name="connsiteY5" fmla="*/ 1405475 h 1405594"/>
                    <a:gd name="connsiteX6" fmla="*/ 34407 w 593473"/>
                    <a:gd name="connsiteY6" fmla="*/ 986090 h 1405594"/>
                    <a:gd name="connsiteX7" fmla="*/ 143 w 593473"/>
                    <a:gd name="connsiteY7" fmla="*/ 475059 h 1405594"/>
                    <a:gd name="connsiteX8" fmla="*/ 50836 w 593473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194849 h 1405594"/>
                    <a:gd name="connsiteX1" fmla="*/ 174306 w 593331"/>
                    <a:gd name="connsiteY1" fmla="*/ 11332 h 1405594"/>
                    <a:gd name="connsiteX2" fmla="*/ 447877 w 593331"/>
                    <a:gd name="connsiteY2" fmla="*/ 0 h 1405594"/>
                    <a:gd name="connsiteX3" fmla="*/ 593331 w 593331"/>
                    <a:gd name="connsiteY3" fmla="*/ 202440 h 1405594"/>
                    <a:gd name="connsiteX4" fmla="*/ 586931 w 593331"/>
                    <a:gd name="connsiteY4" fmla="*/ 1022611 h 1405594"/>
                    <a:gd name="connsiteX5" fmla="*/ 381383 w 593331"/>
                    <a:gd name="connsiteY5" fmla="*/ 1405475 h 1405594"/>
                    <a:gd name="connsiteX6" fmla="*/ 34265 w 593331"/>
                    <a:gd name="connsiteY6" fmla="*/ 986090 h 1405594"/>
                    <a:gd name="connsiteX7" fmla="*/ 1 w 593331"/>
                    <a:gd name="connsiteY7" fmla="*/ 475059 h 1405594"/>
                    <a:gd name="connsiteX8" fmla="*/ 50694 w 593331"/>
                    <a:gd name="connsiteY8" fmla="*/ 194849 h 1405594"/>
                    <a:gd name="connsiteX0" fmla="*/ 50694 w 593331"/>
                    <a:gd name="connsiteY0" fmla="*/ 290910 h 1501655"/>
                    <a:gd name="connsiteX1" fmla="*/ 258296 w 593331"/>
                    <a:gd name="connsiteY1" fmla="*/ 0 h 1501655"/>
                    <a:gd name="connsiteX2" fmla="*/ 447877 w 593331"/>
                    <a:gd name="connsiteY2" fmla="*/ 96061 h 1501655"/>
                    <a:gd name="connsiteX3" fmla="*/ 593331 w 593331"/>
                    <a:gd name="connsiteY3" fmla="*/ 298501 h 1501655"/>
                    <a:gd name="connsiteX4" fmla="*/ 586931 w 593331"/>
                    <a:gd name="connsiteY4" fmla="*/ 1118672 h 1501655"/>
                    <a:gd name="connsiteX5" fmla="*/ 381383 w 593331"/>
                    <a:gd name="connsiteY5" fmla="*/ 1501536 h 1501655"/>
                    <a:gd name="connsiteX6" fmla="*/ 34265 w 593331"/>
                    <a:gd name="connsiteY6" fmla="*/ 1082151 h 1501655"/>
                    <a:gd name="connsiteX7" fmla="*/ 1 w 593331"/>
                    <a:gd name="connsiteY7" fmla="*/ 571120 h 1501655"/>
                    <a:gd name="connsiteX8" fmla="*/ 50694 w 593331"/>
                    <a:gd name="connsiteY8" fmla="*/ 290910 h 1501655"/>
                    <a:gd name="connsiteX0" fmla="*/ 50694 w 602485"/>
                    <a:gd name="connsiteY0" fmla="*/ 290910 h 1501764"/>
                    <a:gd name="connsiteX1" fmla="*/ 258296 w 602485"/>
                    <a:gd name="connsiteY1" fmla="*/ 0 h 1501764"/>
                    <a:gd name="connsiteX2" fmla="*/ 447877 w 602485"/>
                    <a:gd name="connsiteY2" fmla="*/ 96061 h 1501764"/>
                    <a:gd name="connsiteX3" fmla="*/ 588125 w 602485"/>
                    <a:gd name="connsiteY3" fmla="*/ 343354 h 1501764"/>
                    <a:gd name="connsiteX4" fmla="*/ 586931 w 602485"/>
                    <a:gd name="connsiteY4" fmla="*/ 1118672 h 1501764"/>
                    <a:gd name="connsiteX5" fmla="*/ 381383 w 602485"/>
                    <a:gd name="connsiteY5" fmla="*/ 1501536 h 1501764"/>
                    <a:gd name="connsiteX6" fmla="*/ 34265 w 602485"/>
                    <a:gd name="connsiteY6" fmla="*/ 1082151 h 1501764"/>
                    <a:gd name="connsiteX7" fmla="*/ 1 w 602485"/>
                    <a:gd name="connsiteY7" fmla="*/ 571120 h 1501764"/>
                    <a:gd name="connsiteX8" fmla="*/ 50694 w 602485"/>
                    <a:gd name="connsiteY8" fmla="*/ 290910 h 1501764"/>
                    <a:gd name="connsiteX0" fmla="*/ 50694 w 588125"/>
                    <a:gd name="connsiteY0" fmla="*/ 290910 h 1501654"/>
                    <a:gd name="connsiteX1" fmla="*/ 258296 w 588125"/>
                    <a:gd name="connsiteY1" fmla="*/ 0 h 1501654"/>
                    <a:gd name="connsiteX2" fmla="*/ 447877 w 588125"/>
                    <a:gd name="connsiteY2" fmla="*/ 96061 h 1501654"/>
                    <a:gd name="connsiteX3" fmla="*/ 588125 w 588125"/>
                    <a:gd name="connsiteY3" fmla="*/ 343354 h 1501654"/>
                    <a:gd name="connsiteX4" fmla="*/ 586931 w 588125"/>
                    <a:gd name="connsiteY4" fmla="*/ 1118672 h 1501654"/>
                    <a:gd name="connsiteX5" fmla="*/ 381383 w 588125"/>
                    <a:gd name="connsiteY5" fmla="*/ 1501536 h 1501654"/>
                    <a:gd name="connsiteX6" fmla="*/ 34265 w 588125"/>
                    <a:gd name="connsiteY6" fmla="*/ 1082151 h 1501654"/>
                    <a:gd name="connsiteX7" fmla="*/ 1 w 588125"/>
                    <a:gd name="connsiteY7" fmla="*/ 571120 h 1501654"/>
                    <a:gd name="connsiteX8" fmla="*/ 50694 w 588125"/>
                    <a:gd name="connsiteY8" fmla="*/ 290910 h 1501654"/>
                    <a:gd name="connsiteX0" fmla="*/ 52159 w 589590"/>
                    <a:gd name="connsiteY0" fmla="*/ 290910 h 1501654"/>
                    <a:gd name="connsiteX1" fmla="*/ 259761 w 589590"/>
                    <a:gd name="connsiteY1" fmla="*/ 0 h 1501654"/>
                    <a:gd name="connsiteX2" fmla="*/ 449342 w 589590"/>
                    <a:gd name="connsiteY2" fmla="*/ 96061 h 1501654"/>
                    <a:gd name="connsiteX3" fmla="*/ 589590 w 589590"/>
                    <a:gd name="connsiteY3" fmla="*/ 343354 h 1501654"/>
                    <a:gd name="connsiteX4" fmla="*/ 588396 w 589590"/>
                    <a:gd name="connsiteY4" fmla="*/ 1118672 h 1501654"/>
                    <a:gd name="connsiteX5" fmla="*/ 382848 w 589590"/>
                    <a:gd name="connsiteY5" fmla="*/ 1501536 h 1501654"/>
                    <a:gd name="connsiteX6" fmla="*/ 35730 w 589590"/>
                    <a:gd name="connsiteY6" fmla="*/ 1082151 h 1501654"/>
                    <a:gd name="connsiteX7" fmla="*/ 11053 w 589590"/>
                    <a:gd name="connsiteY7" fmla="*/ 596781 h 1501654"/>
                    <a:gd name="connsiteX8" fmla="*/ 52159 w 589590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  <a:gd name="connsiteX0" fmla="*/ 41107 w 578538"/>
                    <a:gd name="connsiteY0" fmla="*/ 290910 h 1501654"/>
                    <a:gd name="connsiteX1" fmla="*/ 248709 w 578538"/>
                    <a:gd name="connsiteY1" fmla="*/ 0 h 1501654"/>
                    <a:gd name="connsiteX2" fmla="*/ 438290 w 578538"/>
                    <a:gd name="connsiteY2" fmla="*/ 96061 h 1501654"/>
                    <a:gd name="connsiteX3" fmla="*/ 578538 w 578538"/>
                    <a:gd name="connsiteY3" fmla="*/ 343354 h 1501654"/>
                    <a:gd name="connsiteX4" fmla="*/ 577344 w 578538"/>
                    <a:gd name="connsiteY4" fmla="*/ 1118672 h 1501654"/>
                    <a:gd name="connsiteX5" fmla="*/ 371796 w 578538"/>
                    <a:gd name="connsiteY5" fmla="*/ 1501536 h 1501654"/>
                    <a:gd name="connsiteX6" fmla="*/ 24678 w 578538"/>
                    <a:gd name="connsiteY6" fmla="*/ 1082151 h 1501654"/>
                    <a:gd name="connsiteX7" fmla="*/ 1 w 578538"/>
                    <a:gd name="connsiteY7" fmla="*/ 596781 h 1501654"/>
                    <a:gd name="connsiteX8" fmla="*/ 41107 w 578538"/>
                    <a:gd name="connsiteY8" fmla="*/ 290910 h 1501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8538" h="1501654">
                      <a:moveTo>
                        <a:pt x="41107" y="290910"/>
                      </a:moveTo>
                      <a:lnTo>
                        <a:pt x="248709" y="0"/>
                      </a:lnTo>
                      <a:lnTo>
                        <a:pt x="438290" y="96061"/>
                      </a:lnTo>
                      <a:lnTo>
                        <a:pt x="578538" y="343354"/>
                      </a:lnTo>
                      <a:cubicBezTo>
                        <a:pt x="578210" y="768648"/>
                        <a:pt x="573054" y="1115861"/>
                        <a:pt x="577344" y="1118672"/>
                      </a:cubicBezTo>
                      <a:cubicBezTo>
                        <a:pt x="581634" y="1121483"/>
                        <a:pt x="377246" y="1509432"/>
                        <a:pt x="371796" y="1501536"/>
                      </a:cubicBezTo>
                      <a:cubicBezTo>
                        <a:pt x="366346" y="1493640"/>
                        <a:pt x="28578" y="1106364"/>
                        <a:pt x="24678" y="1082151"/>
                      </a:cubicBezTo>
                      <a:cubicBezTo>
                        <a:pt x="20778" y="1057938"/>
                        <a:pt x="211" y="653150"/>
                        <a:pt x="1" y="596781"/>
                      </a:cubicBezTo>
                      <a:cubicBezTo>
                        <a:pt x="-209" y="540412"/>
                        <a:pt x="41434" y="374966"/>
                        <a:pt x="41107" y="29091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97" name="Picture 5" descr="D:\04.任務\20160118_證交所-資訊收費管理系統(會議3)\img\icon_02-2國內資訊公司收費系統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7647" y="2293951"/>
                  <a:ext cx="1040370" cy="13940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1" name="文字方塊 90"/>
              <p:cNvSpPr txBox="1"/>
              <p:nvPr/>
            </p:nvSpPr>
            <p:spPr>
              <a:xfrm>
                <a:off x="1860908" y="2720205"/>
                <a:ext cx="217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5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2000" dirty="0"/>
                  <a:t>國內資訊公司</a:t>
                </a:r>
                <a:endParaRPr lang="en-US" altLang="zh-TW" sz="2000" dirty="0"/>
              </a:p>
              <a:p>
                <a:r>
                  <a:rPr lang="zh-TW" altLang="en-US" sz="2000" dirty="0"/>
                  <a:t>收費系統</a:t>
                </a:r>
              </a:p>
            </p:txBody>
          </p:sp>
        </p:grpSp>
        <p:grpSp>
          <p:nvGrpSpPr>
            <p:cNvPr id="59" name="群組 58"/>
            <p:cNvGrpSpPr/>
            <p:nvPr/>
          </p:nvGrpSpPr>
          <p:grpSpPr>
            <a:xfrm>
              <a:off x="5456278" y="2134728"/>
              <a:ext cx="1934630" cy="1926903"/>
              <a:chOff x="5600294" y="2113463"/>
              <a:chExt cx="1934630" cy="1926903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5652120" y="2132856"/>
                <a:ext cx="1800000" cy="1666254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6201593" y="2113463"/>
                <a:ext cx="1084831" cy="1926903"/>
                <a:chOff x="6201593" y="2113463"/>
                <a:chExt cx="1084831" cy="1926903"/>
              </a:xfrm>
            </p:grpSpPr>
            <p:grpSp>
              <p:nvGrpSpPr>
                <p:cNvPr id="79" name="群組 78"/>
                <p:cNvGrpSpPr/>
                <p:nvPr/>
              </p:nvGrpSpPr>
              <p:grpSpPr>
                <a:xfrm>
                  <a:off x="6522306" y="2113463"/>
                  <a:ext cx="764118" cy="1926903"/>
                  <a:chOff x="6522306" y="2113463"/>
                  <a:chExt cx="764118" cy="1926903"/>
                </a:xfrm>
              </p:grpSpPr>
              <p:sp>
                <p:nvSpPr>
                  <p:cNvPr id="81" name="矩形 44"/>
                  <p:cNvSpPr/>
                  <p:nvPr/>
                </p:nvSpPr>
                <p:spPr bwMode="auto">
                  <a:xfrm rot="19283178">
                    <a:off x="6699917" y="2113463"/>
                    <a:ext cx="586507" cy="1822875"/>
                  </a:xfrm>
                  <a:custGeom>
                    <a:avLst/>
                    <a:gdLst>
                      <a:gd name="connsiteX0" fmla="*/ 0 w 580501"/>
                      <a:gd name="connsiteY0" fmla="*/ 0 h 1408368"/>
                      <a:gd name="connsiteX1" fmla="*/ 580501 w 580501"/>
                      <a:gd name="connsiteY1" fmla="*/ 0 h 1408368"/>
                      <a:gd name="connsiteX2" fmla="*/ 580501 w 580501"/>
                      <a:gd name="connsiteY2" fmla="*/ 1408368 h 1408368"/>
                      <a:gd name="connsiteX3" fmla="*/ 0 w 580501"/>
                      <a:gd name="connsiteY3" fmla="*/ 1408368 h 1408368"/>
                      <a:gd name="connsiteX4" fmla="*/ 0 w 580501"/>
                      <a:gd name="connsiteY4" fmla="*/ 0 h 1408368"/>
                      <a:gd name="connsiteX0" fmla="*/ 0 w 580501"/>
                      <a:gd name="connsiteY0" fmla="*/ 2938 h 1411306"/>
                      <a:gd name="connsiteX1" fmla="*/ 314625 w 580501"/>
                      <a:gd name="connsiteY1" fmla="*/ 0 h 1411306"/>
                      <a:gd name="connsiteX2" fmla="*/ 580501 w 580501"/>
                      <a:gd name="connsiteY2" fmla="*/ 2938 h 1411306"/>
                      <a:gd name="connsiteX3" fmla="*/ 580501 w 580501"/>
                      <a:gd name="connsiteY3" fmla="*/ 1411306 h 1411306"/>
                      <a:gd name="connsiteX4" fmla="*/ 0 w 580501"/>
                      <a:gd name="connsiteY4" fmla="*/ 1411306 h 1411306"/>
                      <a:gd name="connsiteX5" fmla="*/ 0 w 580501"/>
                      <a:gd name="connsiteY5" fmla="*/ 2938 h 1411306"/>
                      <a:gd name="connsiteX0" fmla="*/ 0 w 580501"/>
                      <a:gd name="connsiteY0" fmla="*/ 177201 h 1585569"/>
                      <a:gd name="connsiteX1" fmla="*/ 459800 w 580501"/>
                      <a:gd name="connsiteY1" fmla="*/ 0 h 1585569"/>
                      <a:gd name="connsiteX2" fmla="*/ 580501 w 580501"/>
                      <a:gd name="connsiteY2" fmla="*/ 177201 h 1585569"/>
                      <a:gd name="connsiteX3" fmla="*/ 580501 w 580501"/>
                      <a:gd name="connsiteY3" fmla="*/ 1585569 h 1585569"/>
                      <a:gd name="connsiteX4" fmla="*/ 0 w 580501"/>
                      <a:gd name="connsiteY4" fmla="*/ 1585569 h 1585569"/>
                      <a:gd name="connsiteX5" fmla="*/ 0 w 580501"/>
                      <a:gd name="connsiteY5" fmla="*/ 177201 h 1585569"/>
                      <a:gd name="connsiteX0" fmla="*/ 0 w 580501"/>
                      <a:gd name="connsiteY0" fmla="*/ 177201 h 1585569"/>
                      <a:gd name="connsiteX1" fmla="*/ 216370 w 580501"/>
                      <a:gd name="connsiteY1" fmla="*/ 101055 h 1585569"/>
                      <a:gd name="connsiteX2" fmla="*/ 459800 w 580501"/>
                      <a:gd name="connsiteY2" fmla="*/ 0 h 1585569"/>
                      <a:gd name="connsiteX3" fmla="*/ 580501 w 580501"/>
                      <a:gd name="connsiteY3" fmla="*/ 177201 h 1585569"/>
                      <a:gd name="connsiteX4" fmla="*/ 580501 w 580501"/>
                      <a:gd name="connsiteY4" fmla="*/ 1585569 h 1585569"/>
                      <a:gd name="connsiteX5" fmla="*/ 0 w 580501"/>
                      <a:gd name="connsiteY5" fmla="*/ 1585569 h 1585569"/>
                      <a:gd name="connsiteX6" fmla="*/ 0 w 580501"/>
                      <a:gd name="connsiteY6" fmla="*/ 177201 h 158556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59800 w 580501"/>
                      <a:gd name="connsiteY2" fmla="*/ 44160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0 w 580501"/>
                      <a:gd name="connsiteY6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80501 w 580501"/>
                      <a:gd name="connsiteY4" fmla="*/ 1629729 h 1629729"/>
                      <a:gd name="connsiteX5" fmla="*/ 0 w 580501"/>
                      <a:gd name="connsiteY5" fmla="*/ 1629729 h 1629729"/>
                      <a:gd name="connsiteX6" fmla="*/ 981 w 580501"/>
                      <a:gd name="connsiteY6" fmla="*/ 473528 h 1629729"/>
                      <a:gd name="connsiteX7" fmla="*/ 0 w 580501"/>
                      <a:gd name="connsiteY7" fmla="*/ 221361 h 1629729"/>
                      <a:gd name="connsiteX0" fmla="*/ 0 w 580501"/>
                      <a:gd name="connsiteY0" fmla="*/ 221361 h 1629729"/>
                      <a:gd name="connsiteX1" fmla="*/ 179082 w 580501"/>
                      <a:gd name="connsiteY1" fmla="*/ 0 h 1629729"/>
                      <a:gd name="connsiteX2" fmla="*/ 435047 w 580501"/>
                      <a:gd name="connsiteY2" fmla="*/ 18921 h 1629729"/>
                      <a:gd name="connsiteX3" fmla="*/ 580501 w 580501"/>
                      <a:gd name="connsiteY3" fmla="*/ 221361 h 1629729"/>
                      <a:gd name="connsiteX4" fmla="*/ 579516 w 580501"/>
                      <a:gd name="connsiteY4" fmla="*/ 1497244 h 1629729"/>
                      <a:gd name="connsiteX5" fmla="*/ 580501 w 580501"/>
                      <a:gd name="connsiteY5" fmla="*/ 1629729 h 1629729"/>
                      <a:gd name="connsiteX6" fmla="*/ 0 w 580501"/>
                      <a:gd name="connsiteY6" fmla="*/ 1629729 h 1629729"/>
                      <a:gd name="connsiteX7" fmla="*/ 981 w 580501"/>
                      <a:gd name="connsiteY7" fmla="*/ 473528 h 1629729"/>
                      <a:gd name="connsiteX8" fmla="*/ 0 w 580501"/>
                      <a:gd name="connsiteY8" fmla="*/ 221361 h 1629729"/>
                      <a:gd name="connsiteX0" fmla="*/ 0 w 580501"/>
                      <a:gd name="connsiteY0" fmla="*/ 221361 h 1631247"/>
                      <a:gd name="connsiteX1" fmla="*/ 179082 w 580501"/>
                      <a:gd name="connsiteY1" fmla="*/ 0 h 1631247"/>
                      <a:gd name="connsiteX2" fmla="*/ 435047 w 580501"/>
                      <a:gd name="connsiteY2" fmla="*/ 18921 h 1631247"/>
                      <a:gd name="connsiteX3" fmla="*/ 580501 w 580501"/>
                      <a:gd name="connsiteY3" fmla="*/ 221361 h 1631247"/>
                      <a:gd name="connsiteX4" fmla="*/ 579516 w 580501"/>
                      <a:gd name="connsiteY4" fmla="*/ 1497244 h 1631247"/>
                      <a:gd name="connsiteX5" fmla="*/ 520387 w 580501"/>
                      <a:gd name="connsiteY5" fmla="*/ 1631247 h 1631247"/>
                      <a:gd name="connsiteX6" fmla="*/ 0 w 580501"/>
                      <a:gd name="connsiteY6" fmla="*/ 1629729 h 1631247"/>
                      <a:gd name="connsiteX7" fmla="*/ 981 w 580501"/>
                      <a:gd name="connsiteY7" fmla="*/ 473528 h 1631247"/>
                      <a:gd name="connsiteX8" fmla="*/ 0 w 580501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80620 w 581605"/>
                      <a:gd name="connsiteY4" fmla="*/ 1497244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31247"/>
                      <a:gd name="connsiteX1" fmla="*/ 180186 w 581605"/>
                      <a:gd name="connsiteY1" fmla="*/ 0 h 1631247"/>
                      <a:gd name="connsiteX2" fmla="*/ 436151 w 581605"/>
                      <a:gd name="connsiteY2" fmla="*/ 18921 h 1631247"/>
                      <a:gd name="connsiteX3" fmla="*/ 581605 w 581605"/>
                      <a:gd name="connsiteY3" fmla="*/ 221361 h 1631247"/>
                      <a:gd name="connsiteX4" fmla="*/ 578078 w 581605"/>
                      <a:gd name="connsiteY4" fmla="*/ 1140572 h 1631247"/>
                      <a:gd name="connsiteX5" fmla="*/ 521491 w 581605"/>
                      <a:gd name="connsiteY5" fmla="*/ 1631247 h 1631247"/>
                      <a:gd name="connsiteX6" fmla="*/ 0 w 581605"/>
                      <a:gd name="connsiteY6" fmla="*/ 1407413 h 1631247"/>
                      <a:gd name="connsiteX7" fmla="*/ 2085 w 581605"/>
                      <a:gd name="connsiteY7" fmla="*/ 473528 h 1631247"/>
                      <a:gd name="connsiteX8" fmla="*/ 1104 w 581605"/>
                      <a:gd name="connsiteY8" fmla="*/ 221361 h 1631247"/>
                      <a:gd name="connsiteX0" fmla="*/ 1104 w 581605"/>
                      <a:gd name="connsiteY0" fmla="*/ 221361 h 1666572"/>
                      <a:gd name="connsiteX1" fmla="*/ 180186 w 581605"/>
                      <a:gd name="connsiteY1" fmla="*/ 0 h 1666572"/>
                      <a:gd name="connsiteX2" fmla="*/ 436151 w 581605"/>
                      <a:gd name="connsiteY2" fmla="*/ 18921 h 1666572"/>
                      <a:gd name="connsiteX3" fmla="*/ 581605 w 581605"/>
                      <a:gd name="connsiteY3" fmla="*/ 221361 h 1666572"/>
                      <a:gd name="connsiteX4" fmla="*/ 578078 w 581605"/>
                      <a:gd name="connsiteY4" fmla="*/ 1140572 h 1666572"/>
                      <a:gd name="connsiteX5" fmla="*/ 149633 w 581605"/>
                      <a:gd name="connsiteY5" fmla="*/ 1666572 h 1666572"/>
                      <a:gd name="connsiteX6" fmla="*/ 0 w 581605"/>
                      <a:gd name="connsiteY6" fmla="*/ 1407413 h 1666572"/>
                      <a:gd name="connsiteX7" fmla="*/ 2085 w 581605"/>
                      <a:gd name="connsiteY7" fmla="*/ 473528 h 1666572"/>
                      <a:gd name="connsiteX8" fmla="*/ 1104 w 581605"/>
                      <a:gd name="connsiteY8" fmla="*/ 221361 h 1666572"/>
                      <a:gd name="connsiteX0" fmla="*/ 981 w 581482"/>
                      <a:gd name="connsiteY0" fmla="*/ 221361 h 1666572"/>
                      <a:gd name="connsiteX1" fmla="*/ 180063 w 581482"/>
                      <a:gd name="connsiteY1" fmla="*/ 0 h 1666572"/>
                      <a:gd name="connsiteX2" fmla="*/ 436028 w 581482"/>
                      <a:gd name="connsiteY2" fmla="*/ 18921 h 1666572"/>
                      <a:gd name="connsiteX3" fmla="*/ 581482 w 581482"/>
                      <a:gd name="connsiteY3" fmla="*/ 221361 h 1666572"/>
                      <a:gd name="connsiteX4" fmla="*/ 577955 w 581482"/>
                      <a:gd name="connsiteY4" fmla="*/ 1140572 h 1666572"/>
                      <a:gd name="connsiteX5" fmla="*/ 149510 w 581482"/>
                      <a:gd name="connsiteY5" fmla="*/ 1666572 h 1666572"/>
                      <a:gd name="connsiteX6" fmla="*/ 0 w 581482"/>
                      <a:gd name="connsiteY6" fmla="*/ 1548297 h 1666572"/>
                      <a:gd name="connsiteX7" fmla="*/ 1962 w 581482"/>
                      <a:gd name="connsiteY7" fmla="*/ 473528 h 1666572"/>
                      <a:gd name="connsiteX8" fmla="*/ 981 w 581482"/>
                      <a:gd name="connsiteY8" fmla="*/ 221361 h 1666572"/>
                      <a:gd name="connsiteX0" fmla="*/ 981 w 581482"/>
                      <a:gd name="connsiteY0" fmla="*/ 221361 h 1548297"/>
                      <a:gd name="connsiteX1" fmla="*/ 180063 w 581482"/>
                      <a:gd name="connsiteY1" fmla="*/ 0 h 1548297"/>
                      <a:gd name="connsiteX2" fmla="*/ 436028 w 581482"/>
                      <a:gd name="connsiteY2" fmla="*/ 18921 h 1548297"/>
                      <a:gd name="connsiteX3" fmla="*/ 581482 w 581482"/>
                      <a:gd name="connsiteY3" fmla="*/ 221361 h 1548297"/>
                      <a:gd name="connsiteX4" fmla="*/ 577955 w 581482"/>
                      <a:gd name="connsiteY4" fmla="*/ 1140572 h 1548297"/>
                      <a:gd name="connsiteX5" fmla="*/ 409656 w 581482"/>
                      <a:gd name="connsiteY5" fmla="*/ 1464332 h 1548297"/>
                      <a:gd name="connsiteX6" fmla="*/ 0 w 581482"/>
                      <a:gd name="connsiteY6" fmla="*/ 1548297 h 1548297"/>
                      <a:gd name="connsiteX7" fmla="*/ 1962 w 581482"/>
                      <a:gd name="connsiteY7" fmla="*/ 473528 h 1548297"/>
                      <a:gd name="connsiteX8" fmla="*/ 981 w 581482"/>
                      <a:gd name="connsiteY8" fmla="*/ 221361 h 1548297"/>
                      <a:gd name="connsiteX0" fmla="*/ 981 w 581482"/>
                      <a:gd name="connsiteY0" fmla="*/ 221361 h 1659697"/>
                      <a:gd name="connsiteX1" fmla="*/ 180063 w 581482"/>
                      <a:gd name="connsiteY1" fmla="*/ 0 h 1659697"/>
                      <a:gd name="connsiteX2" fmla="*/ 436028 w 581482"/>
                      <a:gd name="connsiteY2" fmla="*/ 18921 h 1659697"/>
                      <a:gd name="connsiteX3" fmla="*/ 581482 w 581482"/>
                      <a:gd name="connsiteY3" fmla="*/ 221361 h 1659697"/>
                      <a:gd name="connsiteX4" fmla="*/ 577955 w 581482"/>
                      <a:gd name="connsiteY4" fmla="*/ 1140572 h 1659697"/>
                      <a:gd name="connsiteX5" fmla="*/ 155454 w 581482"/>
                      <a:gd name="connsiteY5" fmla="*/ 1659697 h 1659697"/>
                      <a:gd name="connsiteX6" fmla="*/ 0 w 581482"/>
                      <a:gd name="connsiteY6" fmla="*/ 1548297 h 1659697"/>
                      <a:gd name="connsiteX7" fmla="*/ 1962 w 581482"/>
                      <a:gd name="connsiteY7" fmla="*/ 473528 h 1659697"/>
                      <a:gd name="connsiteX8" fmla="*/ 981 w 581482"/>
                      <a:gd name="connsiteY8" fmla="*/ 221361 h 1659697"/>
                      <a:gd name="connsiteX0" fmla="*/ 981 w 586555"/>
                      <a:gd name="connsiteY0" fmla="*/ 221361 h 1659697"/>
                      <a:gd name="connsiteX1" fmla="*/ 180063 w 586555"/>
                      <a:gd name="connsiteY1" fmla="*/ 0 h 1659697"/>
                      <a:gd name="connsiteX2" fmla="*/ 436028 w 586555"/>
                      <a:gd name="connsiteY2" fmla="*/ 18921 h 1659697"/>
                      <a:gd name="connsiteX3" fmla="*/ 581482 w 586555"/>
                      <a:gd name="connsiteY3" fmla="*/ 221361 h 1659697"/>
                      <a:gd name="connsiteX4" fmla="*/ 586542 w 586555"/>
                      <a:gd name="connsiteY4" fmla="*/ 1211464 h 1659697"/>
                      <a:gd name="connsiteX5" fmla="*/ 155454 w 586555"/>
                      <a:gd name="connsiteY5" fmla="*/ 1659697 h 1659697"/>
                      <a:gd name="connsiteX6" fmla="*/ 0 w 586555"/>
                      <a:gd name="connsiteY6" fmla="*/ 1548297 h 1659697"/>
                      <a:gd name="connsiteX7" fmla="*/ 1962 w 586555"/>
                      <a:gd name="connsiteY7" fmla="*/ 473528 h 1659697"/>
                      <a:gd name="connsiteX8" fmla="*/ 981 w 586555"/>
                      <a:gd name="connsiteY8" fmla="*/ 221361 h 1659697"/>
                      <a:gd name="connsiteX0" fmla="*/ 981 w 586555"/>
                      <a:gd name="connsiteY0" fmla="*/ 221361 h 1700036"/>
                      <a:gd name="connsiteX1" fmla="*/ 180063 w 586555"/>
                      <a:gd name="connsiteY1" fmla="*/ 0 h 1700036"/>
                      <a:gd name="connsiteX2" fmla="*/ 436028 w 586555"/>
                      <a:gd name="connsiteY2" fmla="*/ 18921 h 1700036"/>
                      <a:gd name="connsiteX3" fmla="*/ 581482 w 586555"/>
                      <a:gd name="connsiteY3" fmla="*/ 221361 h 1700036"/>
                      <a:gd name="connsiteX4" fmla="*/ 586542 w 586555"/>
                      <a:gd name="connsiteY4" fmla="*/ 1211464 h 1700036"/>
                      <a:gd name="connsiteX5" fmla="*/ 199184 w 586555"/>
                      <a:gd name="connsiteY5" fmla="*/ 1700036 h 1700036"/>
                      <a:gd name="connsiteX6" fmla="*/ 0 w 586555"/>
                      <a:gd name="connsiteY6" fmla="*/ 1548297 h 1700036"/>
                      <a:gd name="connsiteX7" fmla="*/ 1962 w 586555"/>
                      <a:gd name="connsiteY7" fmla="*/ 473528 h 1700036"/>
                      <a:gd name="connsiteX8" fmla="*/ 981 w 586555"/>
                      <a:gd name="connsiteY8" fmla="*/ 221361 h 1700036"/>
                      <a:gd name="connsiteX0" fmla="*/ 981 w 586543"/>
                      <a:gd name="connsiteY0" fmla="*/ 221361 h 1700036"/>
                      <a:gd name="connsiteX1" fmla="*/ 180063 w 586543"/>
                      <a:gd name="connsiteY1" fmla="*/ 0 h 1700036"/>
                      <a:gd name="connsiteX2" fmla="*/ 436028 w 586543"/>
                      <a:gd name="connsiteY2" fmla="*/ 18921 h 1700036"/>
                      <a:gd name="connsiteX3" fmla="*/ 544158 w 586543"/>
                      <a:gd name="connsiteY3" fmla="*/ 193817 h 1700036"/>
                      <a:gd name="connsiteX4" fmla="*/ 586542 w 586543"/>
                      <a:gd name="connsiteY4" fmla="*/ 1211464 h 1700036"/>
                      <a:gd name="connsiteX5" fmla="*/ 199184 w 586543"/>
                      <a:gd name="connsiteY5" fmla="*/ 1700036 h 1700036"/>
                      <a:gd name="connsiteX6" fmla="*/ 0 w 586543"/>
                      <a:gd name="connsiteY6" fmla="*/ 1548297 h 1700036"/>
                      <a:gd name="connsiteX7" fmla="*/ 1962 w 586543"/>
                      <a:gd name="connsiteY7" fmla="*/ 473528 h 1700036"/>
                      <a:gd name="connsiteX8" fmla="*/ 981 w 586543"/>
                      <a:gd name="connsiteY8" fmla="*/ 221361 h 1700036"/>
                      <a:gd name="connsiteX0" fmla="*/ 981 w 586545"/>
                      <a:gd name="connsiteY0" fmla="*/ 221361 h 1700036"/>
                      <a:gd name="connsiteX1" fmla="*/ 180063 w 586545"/>
                      <a:gd name="connsiteY1" fmla="*/ 0 h 1700036"/>
                      <a:gd name="connsiteX2" fmla="*/ 436028 w 586545"/>
                      <a:gd name="connsiteY2" fmla="*/ 18921 h 1700036"/>
                      <a:gd name="connsiteX3" fmla="*/ 544158 w 586545"/>
                      <a:gd name="connsiteY3" fmla="*/ 193817 h 1700036"/>
                      <a:gd name="connsiteX4" fmla="*/ 586542 w 586545"/>
                      <a:gd name="connsiteY4" fmla="*/ 1211464 h 1700036"/>
                      <a:gd name="connsiteX5" fmla="*/ 199184 w 586545"/>
                      <a:gd name="connsiteY5" fmla="*/ 1700036 h 1700036"/>
                      <a:gd name="connsiteX6" fmla="*/ 0 w 586545"/>
                      <a:gd name="connsiteY6" fmla="*/ 1548297 h 1700036"/>
                      <a:gd name="connsiteX7" fmla="*/ 1962 w 586545"/>
                      <a:gd name="connsiteY7" fmla="*/ 473528 h 1700036"/>
                      <a:gd name="connsiteX8" fmla="*/ 981 w 586545"/>
                      <a:gd name="connsiteY8" fmla="*/ 221361 h 1700036"/>
                      <a:gd name="connsiteX0" fmla="*/ 981 w 586542"/>
                      <a:gd name="connsiteY0" fmla="*/ 221361 h 1700036"/>
                      <a:gd name="connsiteX1" fmla="*/ 180063 w 586542"/>
                      <a:gd name="connsiteY1" fmla="*/ 0 h 1700036"/>
                      <a:gd name="connsiteX2" fmla="*/ 436028 w 586542"/>
                      <a:gd name="connsiteY2" fmla="*/ 18921 h 1700036"/>
                      <a:gd name="connsiteX3" fmla="*/ 544158 w 586542"/>
                      <a:gd name="connsiteY3" fmla="*/ 193817 h 1700036"/>
                      <a:gd name="connsiteX4" fmla="*/ 586542 w 586542"/>
                      <a:gd name="connsiteY4" fmla="*/ 1211464 h 1700036"/>
                      <a:gd name="connsiteX5" fmla="*/ 199184 w 586542"/>
                      <a:gd name="connsiteY5" fmla="*/ 1700036 h 1700036"/>
                      <a:gd name="connsiteX6" fmla="*/ 0 w 586542"/>
                      <a:gd name="connsiteY6" fmla="*/ 1548297 h 1700036"/>
                      <a:gd name="connsiteX7" fmla="*/ 1962 w 586542"/>
                      <a:gd name="connsiteY7" fmla="*/ 473528 h 1700036"/>
                      <a:gd name="connsiteX8" fmla="*/ 981 w 586542"/>
                      <a:gd name="connsiteY8" fmla="*/ 221361 h 1700036"/>
                      <a:gd name="connsiteX0" fmla="*/ 981 w 586507"/>
                      <a:gd name="connsiteY0" fmla="*/ 221361 h 1700036"/>
                      <a:gd name="connsiteX1" fmla="*/ 180063 w 586507"/>
                      <a:gd name="connsiteY1" fmla="*/ 0 h 1700036"/>
                      <a:gd name="connsiteX2" fmla="*/ 436028 w 586507"/>
                      <a:gd name="connsiteY2" fmla="*/ 18921 h 1700036"/>
                      <a:gd name="connsiteX3" fmla="*/ 544158 w 586507"/>
                      <a:gd name="connsiteY3" fmla="*/ 193817 h 1700036"/>
                      <a:gd name="connsiteX4" fmla="*/ 586507 w 586507"/>
                      <a:gd name="connsiteY4" fmla="*/ 1171091 h 1700036"/>
                      <a:gd name="connsiteX5" fmla="*/ 199184 w 586507"/>
                      <a:gd name="connsiteY5" fmla="*/ 1700036 h 1700036"/>
                      <a:gd name="connsiteX6" fmla="*/ 0 w 586507"/>
                      <a:gd name="connsiteY6" fmla="*/ 1548297 h 1700036"/>
                      <a:gd name="connsiteX7" fmla="*/ 1962 w 586507"/>
                      <a:gd name="connsiteY7" fmla="*/ 473528 h 1700036"/>
                      <a:gd name="connsiteX8" fmla="*/ 981 w 586507"/>
                      <a:gd name="connsiteY8" fmla="*/ 221361 h 1700036"/>
                      <a:gd name="connsiteX0" fmla="*/ 981 w 586507"/>
                      <a:gd name="connsiteY0" fmla="*/ 221361 h 1684297"/>
                      <a:gd name="connsiteX1" fmla="*/ 180063 w 586507"/>
                      <a:gd name="connsiteY1" fmla="*/ 0 h 1684297"/>
                      <a:gd name="connsiteX2" fmla="*/ 436028 w 586507"/>
                      <a:gd name="connsiteY2" fmla="*/ 18921 h 1684297"/>
                      <a:gd name="connsiteX3" fmla="*/ 544158 w 586507"/>
                      <a:gd name="connsiteY3" fmla="*/ 193817 h 1684297"/>
                      <a:gd name="connsiteX4" fmla="*/ 586507 w 586507"/>
                      <a:gd name="connsiteY4" fmla="*/ 1171091 h 1684297"/>
                      <a:gd name="connsiteX5" fmla="*/ 177857 w 586507"/>
                      <a:gd name="connsiteY5" fmla="*/ 1684297 h 1684297"/>
                      <a:gd name="connsiteX6" fmla="*/ 0 w 586507"/>
                      <a:gd name="connsiteY6" fmla="*/ 1548297 h 1684297"/>
                      <a:gd name="connsiteX7" fmla="*/ 1962 w 586507"/>
                      <a:gd name="connsiteY7" fmla="*/ 473528 h 1684297"/>
                      <a:gd name="connsiteX8" fmla="*/ 981 w 586507"/>
                      <a:gd name="connsiteY8" fmla="*/ 221361 h 168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6507" h="1684297">
                        <a:moveTo>
                          <a:pt x="981" y="221361"/>
                        </a:moveTo>
                        <a:lnTo>
                          <a:pt x="180063" y="0"/>
                        </a:lnTo>
                        <a:lnTo>
                          <a:pt x="436028" y="18921"/>
                        </a:lnTo>
                        <a:lnTo>
                          <a:pt x="544158" y="193817"/>
                        </a:lnTo>
                        <a:cubicBezTo>
                          <a:pt x="561973" y="648638"/>
                          <a:pt x="561283" y="775357"/>
                          <a:pt x="586507" y="1171091"/>
                        </a:cubicBezTo>
                        <a:cubicBezTo>
                          <a:pt x="586835" y="1215253"/>
                          <a:pt x="177529" y="1640135"/>
                          <a:pt x="177857" y="1684297"/>
                        </a:cubicBezTo>
                        <a:lnTo>
                          <a:pt x="0" y="1548297"/>
                        </a:lnTo>
                        <a:cubicBezTo>
                          <a:pt x="327" y="1162897"/>
                          <a:pt x="1799" y="694684"/>
                          <a:pt x="1962" y="473528"/>
                        </a:cubicBezTo>
                        <a:cubicBezTo>
                          <a:pt x="2126" y="252372"/>
                          <a:pt x="1308" y="305417"/>
                          <a:pt x="981" y="22136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 dirty="0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  <p:sp>
                <p:nvSpPr>
                  <p:cNvPr id="82" name="矩形 12"/>
                  <p:cNvSpPr/>
                  <p:nvPr/>
                </p:nvSpPr>
                <p:spPr bwMode="auto">
                  <a:xfrm rot="19307609">
                    <a:off x="6522306" y="2737985"/>
                    <a:ext cx="342000" cy="1302381"/>
                  </a:xfrm>
                  <a:custGeom>
                    <a:avLst/>
                    <a:gdLst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0 w 338432"/>
                      <a:gd name="connsiteY4" fmla="*/ 0 h 1275565"/>
                      <a:gd name="connsiteX0" fmla="*/ 0 w 338432"/>
                      <a:gd name="connsiteY0" fmla="*/ 0 h 1275565"/>
                      <a:gd name="connsiteX1" fmla="*/ 338432 w 338432"/>
                      <a:gd name="connsiteY1" fmla="*/ 0 h 1275565"/>
                      <a:gd name="connsiteX2" fmla="*/ 338432 w 338432"/>
                      <a:gd name="connsiteY2" fmla="*/ 1275565 h 1275565"/>
                      <a:gd name="connsiteX3" fmla="*/ 0 w 338432"/>
                      <a:gd name="connsiteY3" fmla="*/ 1275565 h 1275565"/>
                      <a:gd name="connsiteX4" fmla="*/ 2694 w 338432"/>
                      <a:gd name="connsiteY4" fmla="*/ 109507 h 1275565"/>
                      <a:gd name="connsiteX5" fmla="*/ 0 w 338432"/>
                      <a:gd name="connsiteY5" fmla="*/ 0 h 1275565"/>
                      <a:gd name="connsiteX0" fmla="*/ 130201 w 338432"/>
                      <a:gd name="connsiteY0" fmla="*/ 0 h 1302381"/>
                      <a:gd name="connsiteX1" fmla="*/ 338432 w 338432"/>
                      <a:gd name="connsiteY1" fmla="*/ 26816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30201 w 338432"/>
                      <a:gd name="connsiteY0" fmla="*/ 0 h 1302381"/>
                      <a:gd name="connsiteX1" fmla="*/ 335518 w 338432"/>
                      <a:gd name="connsiteY1" fmla="*/ 97252 h 1302381"/>
                      <a:gd name="connsiteX2" fmla="*/ 338432 w 338432"/>
                      <a:gd name="connsiteY2" fmla="*/ 1302381 h 1302381"/>
                      <a:gd name="connsiteX3" fmla="*/ 0 w 338432"/>
                      <a:gd name="connsiteY3" fmla="*/ 1302381 h 1302381"/>
                      <a:gd name="connsiteX4" fmla="*/ 2694 w 338432"/>
                      <a:gd name="connsiteY4" fmla="*/ 136323 h 1302381"/>
                      <a:gd name="connsiteX5" fmla="*/ 130201 w 338432"/>
                      <a:gd name="connsiteY5" fmla="*/ 0 h 1302381"/>
                      <a:gd name="connsiteX0" fmla="*/ 129266 w 337497"/>
                      <a:gd name="connsiteY0" fmla="*/ 0 h 1302381"/>
                      <a:gd name="connsiteX1" fmla="*/ 334583 w 337497"/>
                      <a:gd name="connsiteY1" fmla="*/ 97252 h 1302381"/>
                      <a:gd name="connsiteX2" fmla="*/ 337497 w 337497"/>
                      <a:gd name="connsiteY2" fmla="*/ 1302381 h 1302381"/>
                      <a:gd name="connsiteX3" fmla="*/ 0 w 337497"/>
                      <a:gd name="connsiteY3" fmla="*/ 1044523 h 1302381"/>
                      <a:gd name="connsiteX4" fmla="*/ 1759 w 337497"/>
                      <a:gd name="connsiteY4" fmla="*/ 136323 h 1302381"/>
                      <a:gd name="connsiteX5" fmla="*/ 129266 w 337497"/>
                      <a:gd name="connsiteY5" fmla="*/ 0 h 130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97" h="1302381">
                        <a:moveTo>
                          <a:pt x="129266" y="0"/>
                        </a:moveTo>
                        <a:lnTo>
                          <a:pt x="334583" y="97252"/>
                        </a:lnTo>
                        <a:cubicBezTo>
                          <a:pt x="335554" y="498962"/>
                          <a:pt x="336526" y="900671"/>
                          <a:pt x="337497" y="1302381"/>
                        </a:cubicBezTo>
                        <a:lnTo>
                          <a:pt x="0" y="1044523"/>
                        </a:lnTo>
                        <a:cubicBezTo>
                          <a:pt x="586" y="741790"/>
                          <a:pt x="1173" y="439056"/>
                          <a:pt x="1759" y="136323"/>
                        </a:cubicBezTo>
                        <a:lnTo>
                          <a:pt x="12926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  <a:effectLst/>
                  <a:ex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zh-TW" altLang="en-US">
                      <a:latin typeface="맑은 고딕" pitchFamily="34" charset="-127"/>
                      <a:ea typeface="標楷體" pitchFamily="65" charset="-120"/>
                    </a:endParaRPr>
                  </a:p>
                </p:txBody>
              </p:sp>
            </p:grpSp>
            <p:pic>
              <p:nvPicPr>
                <p:cNvPr id="80" name="Picture 3" descr="D:\04.任務\20160118_證交所-資訊收費管理系統(會議3)\img\icon_03-證卷商收費系統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01593" y="2231364"/>
                  <a:ext cx="672484" cy="860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8" name="文字方塊 77"/>
              <p:cNvSpPr txBox="1"/>
              <p:nvPr/>
            </p:nvSpPr>
            <p:spPr>
              <a:xfrm>
                <a:off x="5600294" y="3107956"/>
                <a:ext cx="19346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-15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b="1" spc="0" dirty="0"/>
                  <a:t>證券商</a:t>
                </a:r>
                <a:r>
                  <a:rPr lang="en-US" altLang="zh-TW" b="1" spc="0" dirty="0"/>
                  <a:t/>
                </a:r>
                <a:br>
                  <a:rPr lang="en-US" altLang="zh-TW" b="1" spc="0" dirty="0"/>
                </a:br>
                <a:r>
                  <a:rPr lang="zh-TW" altLang="en-US" b="1" spc="0" dirty="0"/>
                  <a:t>收費系統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3563888" y="3899351"/>
              <a:ext cx="1882278" cy="1885016"/>
              <a:chOff x="3795054" y="3899352"/>
              <a:chExt cx="1882278" cy="1885016"/>
            </a:xfrm>
          </p:grpSpPr>
          <p:sp>
            <p:nvSpPr>
              <p:cNvPr id="99" name="矩形 98"/>
              <p:cNvSpPr/>
              <p:nvPr/>
            </p:nvSpPr>
            <p:spPr bwMode="auto">
              <a:xfrm>
                <a:off x="3795054" y="3922986"/>
                <a:ext cx="1800000" cy="1666254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00" name="群組 99"/>
              <p:cNvGrpSpPr/>
              <p:nvPr/>
            </p:nvGrpSpPr>
            <p:grpSpPr>
              <a:xfrm>
                <a:off x="4216471" y="3899352"/>
                <a:ext cx="1377322" cy="1885016"/>
                <a:chOff x="4216471" y="3899352"/>
                <a:chExt cx="1377322" cy="1885016"/>
              </a:xfrm>
            </p:grpSpPr>
            <p:sp>
              <p:nvSpPr>
                <p:cNvPr id="102" name="矩形 20"/>
                <p:cNvSpPr/>
                <p:nvPr/>
              </p:nvSpPr>
              <p:spPr bwMode="auto">
                <a:xfrm rot="19096840">
                  <a:off x="4417095" y="3899352"/>
                  <a:ext cx="1176698" cy="1885016"/>
                </a:xfrm>
                <a:custGeom>
                  <a:avLst/>
                  <a:gdLst>
                    <a:gd name="connsiteX0" fmla="*/ 0 w 1164881"/>
                    <a:gd name="connsiteY0" fmla="*/ 0 h 1594722"/>
                    <a:gd name="connsiteX1" fmla="*/ 1164881 w 1164881"/>
                    <a:gd name="connsiteY1" fmla="*/ 0 h 1594722"/>
                    <a:gd name="connsiteX2" fmla="*/ 1164881 w 1164881"/>
                    <a:gd name="connsiteY2" fmla="*/ 1594722 h 1594722"/>
                    <a:gd name="connsiteX3" fmla="*/ 0 w 1164881"/>
                    <a:gd name="connsiteY3" fmla="*/ 1594722 h 1594722"/>
                    <a:gd name="connsiteX4" fmla="*/ 0 w 1164881"/>
                    <a:gd name="connsiteY4" fmla="*/ 0 h 1594722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4881 w 1164881"/>
                    <a:gd name="connsiteY2" fmla="*/ 1594722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1164881 w 1164881"/>
                    <a:gd name="connsiteY1" fmla="*/ 0 h 1595879"/>
                    <a:gd name="connsiteX2" fmla="*/ 1163128 w 1164881"/>
                    <a:gd name="connsiteY2" fmla="*/ 916825 h 1595879"/>
                    <a:gd name="connsiteX3" fmla="*/ 533991 w 1164881"/>
                    <a:gd name="connsiteY3" fmla="*/ 1595879 h 1595879"/>
                    <a:gd name="connsiteX4" fmla="*/ 0 w 1164881"/>
                    <a:gd name="connsiteY4" fmla="*/ 1594722 h 1595879"/>
                    <a:gd name="connsiteX5" fmla="*/ 0 w 1164881"/>
                    <a:gd name="connsiteY5" fmla="*/ 0 h 1595879"/>
                    <a:gd name="connsiteX0" fmla="*/ 0 w 1164881"/>
                    <a:gd name="connsiteY0" fmla="*/ 0 h 1595879"/>
                    <a:gd name="connsiteX1" fmla="*/ 766558 w 1164881"/>
                    <a:gd name="connsiteY1" fmla="*/ 3926 h 1595879"/>
                    <a:gd name="connsiteX2" fmla="*/ 1164881 w 1164881"/>
                    <a:gd name="connsiteY2" fmla="*/ 0 h 1595879"/>
                    <a:gd name="connsiteX3" fmla="*/ 1163128 w 1164881"/>
                    <a:gd name="connsiteY3" fmla="*/ 916825 h 1595879"/>
                    <a:gd name="connsiteX4" fmla="*/ 533991 w 1164881"/>
                    <a:gd name="connsiteY4" fmla="*/ 1595879 h 1595879"/>
                    <a:gd name="connsiteX5" fmla="*/ 0 w 1164881"/>
                    <a:gd name="connsiteY5" fmla="*/ 1594722 h 1595879"/>
                    <a:gd name="connsiteX6" fmla="*/ 0 w 1164881"/>
                    <a:gd name="connsiteY6" fmla="*/ 0 h 1595879"/>
                    <a:gd name="connsiteX0" fmla="*/ 6506 w 1171387"/>
                    <a:gd name="connsiteY0" fmla="*/ 0 h 1595879"/>
                    <a:gd name="connsiteX1" fmla="*/ 773064 w 1171387"/>
                    <a:gd name="connsiteY1" fmla="*/ 3926 h 1595879"/>
                    <a:gd name="connsiteX2" fmla="*/ 1171387 w 1171387"/>
                    <a:gd name="connsiteY2" fmla="*/ 0 h 1595879"/>
                    <a:gd name="connsiteX3" fmla="*/ 1169634 w 1171387"/>
                    <a:gd name="connsiteY3" fmla="*/ 916825 h 1595879"/>
                    <a:gd name="connsiteX4" fmla="*/ 540497 w 1171387"/>
                    <a:gd name="connsiteY4" fmla="*/ 1595879 h 1595879"/>
                    <a:gd name="connsiteX5" fmla="*/ 6506 w 1171387"/>
                    <a:gd name="connsiteY5" fmla="*/ 1594722 h 1595879"/>
                    <a:gd name="connsiteX6" fmla="*/ 0 w 1171387"/>
                    <a:gd name="connsiteY6" fmla="*/ 169671 h 1595879"/>
                    <a:gd name="connsiteX7" fmla="*/ 6506 w 1171387"/>
                    <a:gd name="connsiteY7" fmla="*/ 0 h 1595879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1171387 w 1171387"/>
                    <a:gd name="connsiteY2" fmla="*/ 307853 h 1903732"/>
                    <a:gd name="connsiteX3" fmla="*/ 1169634 w 1171387"/>
                    <a:gd name="connsiteY3" fmla="*/ 1224678 h 1903732"/>
                    <a:gd name="connsiteX4" fmla="*/ 540497 w 1171387"/>
                    <a:gd name="connsiteY4" fmla="*/ 1903732 h 1903732"/>
                    <a:gd name="connsiteX5" fmla="*/ 6506 w 1171387"/>
                    <a:gd name="connsiteY5" fmla="*/ 1902575 h 1903732"/>
                    <a:gd name="connsiteX6" fmla="*/ 0 w 1171387"/>
                    <a:gd name="connsiteY6" fmla="*/ 477524 h 1903732"/>
                    <a:gd name="connsiteX7" fmla="*/ 434111 w 1171387"/>
                    <a:gd name="connsiteY7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928105 w 1171387"/>
                    <a:gd name="connsiteY2" fmla="*/ 30963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1387"/>
                    <a:gd name="connsiteY0" fmla="*/ 0 h 1903732"/>
                    <a:gd name="connsiteX1" fmla="*/ 773064 w 1171387"/>
                    <a:gd name="connsiteY1" fmla="*/ 311779 h 1903732"/>
                    <a:gd name="connsiteX2" fmla="*/ 845959 w 1171387"/>
                    <a:gd name="connsiteY2" fmla="*/ 230017 h 1903732"/>
                    <a:gd name="connsiteX3" fmla="*/ 1171387 w 1171387"/>
                    <a:gd name="connsiteY3" fmla="*/ 307853 h 1903732"/>
                    <a:gd name="connsiteX4" fmla="*/ 1169634 w 1171387"/>
                    <a:gd name="connsiteY4" fmla="*/ 1224678 h 1903732"/>
                    <a:gd name="connsiteX5" fmla="*/ 540497 w 1171387"/>
                    <a:gd name="connsiteY5" fmla="*/ 1903732 h 1903732"/>
                    <a:gd name="connsiteX6" fmla="*/ 6506 w 1171387"/>
                    <a:gd name="connsiteY6" fmla="*/ 1902575 h 1903732"/>
                    <a:gd name="connsiteX7" fmla="*/ 0 w 1171387"/>
                    <a:gd name="connsiteY7" fmla="*/ 477524 h 1903732"/>
                    <a:gd name="connsiteX8" fmla="*/ 434111 w 1171387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506 w 1176698"/>
                    <a:gd name="connsiteY6" fmla="*/ 1902575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9634 w 1176698"/>
                    <a:gd name="connsiteY4" fmla="*/ 12246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67707 w 1176698"/>
                    <a:gd name="connsiteY4" fmla="*/ 119105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76698"/>
                    <a:gd name="connsiteY0" fmla="*/ 0 h 1903732"/>
                    <a:gd name="connsiteX1" fmla="*/ 773064 w 1176698"/>
                    <a:gd name="connsiteY1" fmla="*/ 311779 h 1903732"/>
                    <a:gd name="connsiteX2" fmla="*/ 845959 w 1176698"/>
                    <a:gd name="connsiteY2" fmla="*/ 230017 h 1903732"/>
                    <a:gd name="connsiteX3" fmla="*/ 1176698 w 1176698"/>
                    <a:gd name="connsiteY3" fmla="*/ 459339 h 1903732"/>
                    <a:gd name="connsiteX4" fmla="*/ 1132912 w 1176698"/>
                    <a:gd name="connsiteY4" fmla="*/ 1342878 h 1903732"/>
                    <a:gd name="connsiteX5" fmla="*/ 540497 w 1176698"/>
                    <a:gd name="connsiteY5" fmla="*/ 1903732 h 1903732"/>
                    <a:gd name="connsiteX6" fmla="*/ 6422 w 1176698"/>
                    <a:gd name="connsiteY6" fmla="*/ 1430343 h 1903732"/>
                    <a:gd name="connsiteX7" fmla="*/ 0 w 1176698"/>
                    <a:gd name="connsiteY7" fmla="*/ 477524 h 1903732"/>
                    <a:gd name="connsiteX8" fmla="*/ 434111 w 1176698"/>
                    <a:gd name="connsiteY8" fmla="*/ 0 h 1903732"/>
                    <a:gd name="connsiteX0" fmla="*/ 434111 w 1190935"/>
                    <a:gd name="connsiteY0" fmla="*/ 0 h 1953686"/>
                    <a:gd name="connsiteX1" fmla="*/ 773064 w 1190935"/>
                    <a:gd name="connsiteY1" fmla="*/ 311779 h 1953686"/>
                    <a:gd name="connsiteX2" fmla="*/ 845959 w 1190935"/>
                    <a:gd name="connsiteY2" fmla="*/ 230017 h 1953686"/>
                    <a:gd name="connsiteX3" fmla="*/ 1176698 w 1190935"/>
                    <a:gd name="connsiteY3" fmla="*/ 459339 h 1953686"/>
                    <a:gd name="connsiteX4" fmla="*/ 1132912 w 1190935"/>
                    <a:gd name="connsiteY4" fmla="*/ 1342878 h 1953686"/>
                    <a:gd name="connsiteX5" fmla="*/ 596525 w 1190935"/>
                    <a:gd name="connsiteY5" fmla="*/ 1953686 h 1953686"/>
                    <a:gd name="connsiteX6" fmla="*/ 6422 w 1190935"/>
                    <a:gd name="connsiteY6" fmla="*/ 1430343 h 1953686"/>
                    <a:gd name="connsiteX7" fmla="*/ 0 w 1190935"/>
                    <a:gd name="connsiteY7" fmla="*/ 477524 h 1953686"/>
                    <a:gd name="connsiteX8" fmla="*/ 434111 w 1190935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2912 w 1176698"/>
                    <a:gd name="connsiteY4" fmla="*/ 1342878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76698"/>
                    <a:gd name="connsiteY0" fmla="*/ 0 h 1953686"/>
                    <a:gd name="connsiteX1" fmla="*/ 773064 w 1176698"/>
                    <a:gd name="connsiteY1" fmla="*/ 311779 h 1953686"/>
                    <a:gd name="connsiteX2" fmla="*/ 845959 w 1176698"/>
                    <a:gd name="connsiteY2" fmla="*/ 230017 h 1953686"/>
                    <a:gd name="connsiteX3" fmla="*/ 1176698 w 1176698"/>
                    <a:gd name="connsiteY3" fmla="*/ 459339 h 1953686"/>
                    <a:gd name="connsiteX4" fmla="*/ 1136472 w 1176698"/>
                    <a:gd name="connsiteY4" fmla="*/ 1236344 h 1953686"/>
                    <a:gd name="connsiteX5" fmla="*/ 596525 w 1176698"/>
                    <a:gd name="connsiteY5" fmla="*/ 1953686 h 1953686"/>
                    <a:gd name="connsiteX6" fmla="*/ 6422 w 1176698"/>
                    <a:gd name="connsiteY6" fmla="*/ 1430343 h 1953686"/>
                    <a:gd name="connsiteX7" fmla="*/ 0 w 1176698"/>
                    <a:gd name="connsiteY7" fmla="*/ 477524 h 1953686"/>
                    <a:gd name="connsiteX8" fmla="*/ 434111 w 1176698"/>
                    <a:gd name="connsiteY8" fmla="*/ 0 h 1953686"/>
                    <a:gd name="connsiteX0" fmla="*/ 434111 w 1197426"/>
                    <a:gd name="connsiteY0" fmla="*/ 0 h 1885016"/>
                    <a:gd name="connsiteX1" fmla="*/ 773064 w 1197426"/>
                    <a:gd name="connsiteY1" fmla="*/ 311779 h 1885016"/>
                    <a:gd name="connsiteX2" fmla="*/ 845959 w 1197426"/>
                    <a:gd name="connsiteY2" fmla="*/ 230017 h 1885016"/>
                    <a:gd name="connsiteX3" fmla="*/ 1176698 w 1197426"/>
                    <a:gd name="connsiteY3" fmla="*/ 459339 h 1885016"/>
                    <a:gd name="connsiteX4" fmla="*/ 1136472 w 1197426"/>
                    <a:gd name="connsiteY4" fmla="*/ 1236344 h 1885016"/>
                    <a:gd name="connsiteX5" fmla="*/ 529758 w 1197426"/>
                    <a:gd name="connsiteY5" fmla="*/ 1885016 h 1885016"/>
                    <a:gd name="connsiteX6" fmla="*/ 6422 w 1197426"/>
                    <a:gd name="connsiteY6" fmla="*/ 1430343 h 1885016"/>
                    <a:gd name="connsiteX7" fmla="*/ 0 w 1197426"/>
                    <a:gd name="connsiteY7" fmla="*/ 477524 h 1885016"/>
                    <a:gd name="connsiteX8" fmla="*/ 434111 w 1197426"/>
                    <a:gd name="connsiteY8" fmla="*/ 0 h 1885016"/>
                    <a:gd name="connsiteX0" fmla="*/ 434111 w 1176698"/>
                    <a:gd name="connsiteY0" fmla="*/ 0 h 1885016"/>
                    <a:gd name="connsiteX1" fmla="*/ 773064 w 1176698"/>
                    <a:gd name="connsiteY1" fmla="*/ 311779 h 1885016"/>
                    <a:gd name="connsiteX2" fmla="*/ 845959 w 1176698"/>
                    <a:gd name="connsiteY2" fmla="*/ 230017 h 1885016"/>
                    <a:gd name="connsiteX3" fmla="*/ 1176698 w 1176698"/>
                    <a:gd name="connsiteY3" fmla="*/ 459339 h 1885016"/>
                    <a:gd name="connsiteX4" fmla="*/ 1136472 w 1176698"/>
                    <a:gd name="connsiteY4" fmla="*/ 1236344 h 1885016"/>
                    <a:gd name="connsiteX5" fmla="*/ 529758 w 1176698"/>
                    <a:gd name="connsiteY5" fmla="*/ 1885016 h 1885016"/>
                    <a:gd name="connsiteX6" fmla="*/ 6422 w 1176698"/>
                    <a:gd name="connsiteY6" fmla="*/ 1430343 h 1885016"/>
                    <a:gd name="connsiteX7" fmla="*/ 0 w 1176698"/>
                    <a:gd name="connsiteY7" fmla="*/ 477524 h 1885016"/>
                    <a:gd name="connsiteX8" fmla="*/ 434111 w 1176698"/>
                    <a:gd name="connsiteY8" fmla="*/ 0 h 1885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6698" h="1885016">
                      <a:moveTo>
                        <a:pt x="434111" y="0"/>
                      </a:moveTo>
                      <a:lnTo>
                        <a:pt x="773064" y="311779"/>
                      </a:lnTo>
                      <a:lnTo>
                        <a:pt x="845959" y="230017"/>
                      </a:lnTo>
                      <a:lnTo>
                        <a:pt x="1176698" y="459339"/>
                      </a:lnTo>
                      <a:cubicBezTo>
                        <a:pt x="1176114" y="764947"/>
                        <a:pt x="1174274" y="1210569"/>
                        <a:pt x="1136472" y="1236344"/>
                      </a:cubicBezTo>
                      <a:cubicBezTo>
                        <a:pt x="1098670" y="1262119"/>
                        <a:pt x="738828" y="1647458"/>
                        <a:pt x="529758" y="1885016"/>
                      </a:cubicBezTo>
                      <a:lnTo>
                        <a:pt x="6422" y="1430343"/>
                      </a:lnTo>
                      <a:cubicBezTo>
                        <a:pt x="-3326" y="470031"/>
                        <a:pt x="2169" y="952541"/>
                        <a:pt x="0" y="477524"/>
                      </a:cubicBezTo>
                      <a:lnTo>
                        <a:pt x="434111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3" name="Picture 6" descr="C:\Users\interinfo\Desktop\icon_0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6471" y="4077072"/>
                  <a:ext cx="1010881" cy="8259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1" name="文字方塊 100"/>
              <p:cNvSpPr txBox="1"/>
              <p:nvPr/>
            </p:nvSpPr>
            <p:spPr>
              <a:xfrm>
                <a:off x="3795054" y="5031582"/>
                <a:ext cx="1882278" cy="413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b="1" dirty="0"/>
                  <a:t>客戶管理</a:t>
                </a: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1547664" y="3922985"/>
              <a:ext cx="2222424" cy="1669360"/>
              <a:chOff x="1547664" y="3922986"/>
              <a:chExt cx="2222424" cy="1669360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640269" y="3922986"/>
                <a:ext cx="1800000" cy="1666254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sp>
            <p:nvSpPr>
              <p:cNvPr id="112" name="文字方塊 111"/>
              <p:cNvSpPr txBox="1"/>
              <p:nvPr/>
            </p:nvSpPr>
            <p:spPr>
              <a:xfrm>
                <a:off x="1547664" y="4884460"/>
                <a:ext cx="19587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國外資訊公司</a:t>
                </a:r>
                <a: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/>
                </a:r>
                <a:br>
                  <a:rPr lang="en-US" altLang="zh-TW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</a:br>
                <a:r>
                  <a:rPr lang="zh-TW" alt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收費系統</a:t>
                </a:r>
              </a:p>
            </p:txBody>
          </p:sp>
          <p:grpSp>
            <p:nvGrpSpPr>
              <p:cNvPr id="113" name="群組 112"/>
              <p:cNvGrpSpPr/>
              <p:nvPr/>
            </p:nvGrpSpPr>
            <p:grpSpPr>
              <a:xfrm>
                <a:off x="1988411" y="4056485"/>
                <a:ext cx="1781677" cy="1354373"/>
                <a:chOff x="1988411" y="4056485"/>
                <a:chExt cx="1781677" cy="1354373"/>
              </a:xfrm>
            </p:grpSpPr>
            <p:sp>
              <p:nvSpPr>
                <p:cNvPr id="114" name="矩形 31"/>
                <p:cNvSpPr/>
                <p:nvPr/>
              </p:nvSpPr>
              <p:spPr bwMode="auto">
                <a:xfrm rot="18865581">
                  <a:off x="2360327" y="4001096"/>
                  <a:ext cx="1037846" cy="1781677"/>
                </a:xfrm>
                <a:custGeom>
                  <a:avLst/>
                  <a:gdLst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96082 w 1896082"/>
                    <a:gd name="connsiteY2" fmla="*/ 2454067 h 2454067"/>
                    <a:gd name="connsiteX3" fmla="*/ 0 w 1896082"/>
                    <a:gd name="connsiteY3" fmla="*/ 2454067 h 2454067"/>
                    <a:gd name="connsiteX4" fmla="*/ 0 w 1896082"/>
                    <a:gd name="connsiteY4" fmla="*/ 0 h 2454067"/>
                    <a:gd name="connsiteX0" fmla="*/ 0 w 1896082"/>
                    <a:gd name="connsiteY0" fmla="*/ 0 h 2454067"/>
                    <a:gd name="connsiteX1" fmla="*/ 1896082 w 1896082"/>
                    <a:gd name="connsiteY1" fmla="*/ 0 h 2454067"/>
                    <a:gd name="connsiteX2" fmla="*/ 1882023 w 1896082"/>
                    <a:gd name="connsiteY2" fmla="*/ 1098221 h 2454067"/>
                    <a:gd name="connsiteX3" fmla="*/ 1896082 w 1896082"/>
                    <a:gd name="connsiteY3" fmla="*/ 2454067 h 2454067"/>
                    <a:gd name="connsiteX4" fmla="*/ 0 w 1896082"/>
                    <a:gd name="connsiteY4" fmla="*/ 2454067 h 2454067"/>
                    <a:gd name="connsiteX5" fmla="*/ 0 w 1896082"/>
                    <a:gd name="connsiteY5" fmla="*/ 0 h 2454067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0 w 1896082"/>
                    <a:gd name="connsiteY6" fmla="*/ 4642 h 2458709"/>
                    <a:gd name="connsiteX0" fmla="*/ 0 w 1896082"/>
                    <a:gd name="connsiteY0" fmla="*/ 4642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0 w 1896082"/>
                    <a:gd name="connsiteY7" fmla="*/ 4642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896082 w 1896082"/>
                    <a:gd name="connsiteY2" fmla="*/ 4642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96082"/>
                    <a:gd name="connsiteY0" fmla="*/ 416667 h 2458709"/>
                    <a:gd name="connsiteX1" fmla="*/ 788947 w 1896082"/>
                    <a:gd name="connsiteY1" fmla="*/ 0 h 2458709"/>
                    <a:gd name="connsiteX2" fmla="*/ 1508455 w 1896082"/>
                    <a:gd name="connsiteY2" fmla="*/ 336266 h 2458709"/>
                    <a:gd name="connsiteX3" fmla="*/ 1882023 w 1896082"/>
                    <a:gd name="connsiteY3" fmla="*/ 1102863 h 2458709"/>
                    <a:gd name="connsiteX4" fmla="*/ 1896082 w 1896082"/>
                    <a:gd name="connsiteY4" fmla="*/ 2458709 h 2458709"/>
                    <a:gd name="connsiteX5" fmla="*/ 0 w 1896082"/>
                    <a:gd name="connsiteY5" fmla="*/ 2458709 h 2458709"/>
                    <a:gd name="connsiteX6" fmla="*/ 10518 w 1896082"/>
                    <a:gd name="connsiteY6" fmla="*/ 980424 h 2458709"/>
                    <a:gd name="connsiteX7" fmla="*/ 331380 w 1896082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0 w 1882023"/>
                    <a:gd name="connsiteY5" fmla="*/ 2458709 h 2458709"/>
                    <a:gd name="connsiteX6" fmla="*/ 10518 w 1882023"/>
                    <a:gd name="connsiteY6" fmla="*/ 980424 h 2458709"/>
                    <a:gd name="connsiteX7" fmla="*/ 331380 w 1882023"/>
                    <a:gd name="connsiteY7" fmla="*/ 416667 h 2458709"/>
                    <a:gd name="connsiteX0" fmla="*/ 331380 w 1882023"/>
                    <a:gd name="connsiteY0" fmla="*/ 416667 h 2458709"/>
                    <a:gd name="connsiteX1" fmla="*/ 788947 w 1882023"/>
                    <a:gd name="connsiteY1" fmla="*/ 0 h 2458709"/>
                    <a:gd name="connsiteX2" fmla="*/ 1508455 w 1882023"/>
                    <a:gd name="connsiteY2" fmla="*/ 336266 h 2458709"/>
                    <a:gd name="connsiteX3" fmla="*/ 1882023 w 1882023"/>
                    <a:gd name="connsiteY3" fmla="*/ 1102863 h 2458709"/>
                    <a:gd name="connsiteX4" fmla="*/ 1880600 w 1882023"/>
                    <a:gd name="connsiteY4" fmla="*/ 1567939 h 2458709"/>
                    <a:gd name="connsiteX5" fmla="*/ 890540 w 1882023"/>
                    <a:gd name="connsiteY5" fmla="*/ 2038453 h 2458709"/>
                    <a:gd name="connsiteX6" fmla="*/ 0 w 1882023"/>
                    <a:gd name="connsiteY6" fmla="*/ 2458709 h 2458709"/>
                    <a:gd name="connsiteX7" fmla="*/ 10518 w 1882023"/>
                    <a:gd name="connsiteY7" fmla="*/ 980424 h 2458709"/>
                    <a:gd name="connsiteX8" fmla="*/ 331380 w 1882023"/>
                    <a:gd name="connsiteY8" fmla="*/ 416667 h 2458709"/>
                    <a:gd name="connsiteX0" fmla="*/ 331380 w 1882023"/>
                    <a:gd name="connsiteY0" fmla="*/ 416667 h 2695610"/>
                    <a:gd name="connsiteX1" fmla="*/ 788947 w 1882023"/>
                    <a:gd name="connsiteY1" fmla="*/ 0 h 2695610"/>
                    <a:gd name="connsiteX2" fmla="*/ 1508455 w 1882023"/>
                    <a:gd name="connsiteY2" fmla="*/ 336266 h 2695610"/>
                    <a:gd name="connsiteX3" fmla="*/ 1882023 w 1882023"/>
                    <a:gd name="connsiteY3" fmla="*/ 1102863 h 2695610"/>
                    <a:gd name="connsiteX4" fmla="*/ 1880600 w 1882023"/>
                    <a:gd name="connsiteY4" fmla="*/ 1567939 h 2695610"/>
                    <a:gd name="connsiteX5" fmla="*/ 725357 w 1882023"/>
                    <a:gd name="connsiteY5" fmla="*/ 2695610 h 2695610"/>
                    <a:gd name="connsiteX6" fmla="*/ 0 w 1882023"/>
                    <a:gd name="connsiteY6" fmla="*/ 2458709 h 2695610"/>
                    <a:gd name="connsiteX7" fmla="*/ 10518 w 1882023"/>
                    <a:gd name="connsiteY7" fmla="*/ 980424 h 2695610"/>
                    <a:gd name="connsiteX8" fmla="*/ 331380 w 1882023"/>
                    <a:gd name="connsiteY8" fmla="*/ 416667 h 2695610"/>
                    <a:gd name="connsiteX0" fmla="*/ 338816 w 1889459"/>
                    <a:gd name="connsiteY0" fmla="*/ 416667 h 2695610"/>
                    <a:gd name="connsiteX1" fmla="*/ 796383 w 1889459"/>
                    <a:gd name="connsiteY1" fmla="*/ 0 h 2695610"/>
                    <a:gd name="connsiteX2" fmla="*/ 1515891 w 1889459"/>
                    <a:gd name="connsiteY2" fmla="*/ 336266 h 2695610"/>
                    <a:gd name="connsiteX3" fmla="*/ 1889459 w 1889459"/>
                    <a:gd name="connsiteY3" fmla="*/ 1102863 h 2695610"/>
                    <a:gd name="connsiteX4" fmla="*/ 1888036 w 1889459"/>
                    <a:gd name="connsiteY4" fmla="*/ 1567939 h 2695610"/>
                    <a:gd name="connsiteX5" fmla="*/ 732793 w 1889459"/>
                    <a:gd name="connsiteY5" fmla="*/ 2695610 h 2695610"/>
                    <a:gd name="connsiteX6" fmla="*/ 0 w 1889459"/>
                    <a:gd name="connsiteY6" fmla="*/ 1982826 h 2695610"/>
                    <a:gd name="connsiteX7" fmla="*/ 17954 w 1889459"/>
                    <a:gd name="connsiteY7" fmla="*/ 980424 h 2695610"/>
                    <a:gd name="connsiteX8" fmla="*/ 338816 w 1889459"/>
                    <a:gd name="connsiteY8" fmla="*/ 416667 h 2695610"/>
                    <a:gd name="connsiteX0" fmla="*/ 338816 w 1889459"/>
                    <a:gd name="connsiteY0" fmla="*/ 416667 h 2713725"/>
                    <a:gd name="connsiteX1" fmla="*/ 796383 w 1889459"/>
                    <a:gd name="connsiteY1" fmla="*/ 0 h 2713725"/>
                    <a:gd name="connsiteX2" fmla="*/ 1515891 w 1889459"/>
                    <a:gd name="connsiteY2" fmla="*/ 336266 h 2713725"/>
                    <a:gd name="connsiteX3" fmla="*/ 1889459 w 1889459"/>
                    <a:gd name="connsiteY3" fmla="*/ 1102863 h 2713725"/>
                    <a:gd name="connsiteX4" fmla="*/ 1888036 w 1889459"/>
                    <a:gd name="connsiteY4" fmla="*/ 1567939 h 2713725"/>
                    <a:gd name="connsiteX5" fmla="*/ 714312 w 1889459"/>
                    <a:gd name="connsiteY5" fmla="*/ 2713725 h 2713725"/>
                    <a:gd name="connsiteX6" fmla="*/ 0 w 1889459"/>
                    <a:gd name="connsiteY6" fmla="*/ 1982826 h 2713725"/>
                    <a:gd name="connsiteX7" fmla="*/ 17954 w 1889459"/>
                    <a:gd name="connsiteY7" fmla="*/ 980424 h 2713725"/>
                    <a:gd name="connsiteX8" fmla="*/ 338816 w 1889459"/>
                    <a:gd name="connsiteY8" fmla="*/ 416667 h 2713725"/>
                    <a:gd name="connsiteX0" fmla="*/ 320862 w 1871505"/>
                    <a:gd name="connsiteY0" fmla="*/ 416667 h 2713725"/>
                    <a:gd name="connsiteX1" fmla="*/ 778429 w 1871505"/>
                    <a:gd name="connsiteY1" fmla="*/ 0 h 2713725"/>
                    <a:gd name="connsiteX2" fmla="*/ 1497937 w 1871505"/>
                    <a:gd name="connsiteY2" fmla="*/ 336266 h 2713725"/>
                    <a:gd name="connsiteX3" fmla="*/ 1871505 w 1871505"/>
                    <a:gd name="connsiteY3" fmla="*/ 1102863 h 2713725"/>
                    <a:gd name="connsiteX4" fmla="*/ 1870082 w 1871505"/>
                    <a:gd name="connsiteY4" fmla="*/ 1567939 h 2713725"/>
                    <a:gd name="connsiteX5" fmla="*/ 696358 w 1871505"/>
                    <a:gd name="connsiteY5" fmla="*/ 2713725 h 2713725"/>
                    <a:gd name="connsiteX6" fmla="*/ 338 w 1871505"/>
                    <a:gd name="connsiteY6" fmla="*/ 1940313 h 2713725"/>
                    <a:gd name="connsiteX7" fmla="*/ 0 w 1871505"/>
                    <a:gd name="connsiteY7" fmla="*/ 980424 h 2713725"/>
                    <a:gd name="connsiteX8" fmla="*/ 320862 w 1871505"/>
                    <a:gd name="connsiteY8" fmla="*/ 416667 h 2713725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70082 w 1871505"/>
                    <a:gd name="connsiteY4" fmla="*/ 1567939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95610"/>
                    <a:gd name="connsiteX1" fmla="*/ 778429 w 1871505"/>
                    <a:gd name="connsiteY1" fmla="*/ 0 h 2695610"/>
                    <a:gd name="connsiteX2" fmla="*/ 1497937 w 1871505"/>
                    <a:gd name="connsiteY2" fmla="*/ 336266 h 2695610"/>
                    <a:gd name="connsiteX3" fmla="*/ 1871505 w 1871505"/>
                    <a:gd name="connsiteY3" fmla="*/ 1102863 h 2695610"/>
                    <a:gd name="connsiteX4" fmla="*/ 1840589 w 1871505"/>
                    <a:gd name="connsiteY4" fmla="*/ 1537136 h 2695610"/>
                    <a:gd name="connsiteX5" fmla="*/ 714411 w 1871505"/>
                    <a:gd name="connsiteY5" fmla="*/ 2695610 h 2695610"/>
                    <a:gd name="connsiteX6" fmla="*/ 338 w 1871505"/>
                    <a:gd name="connsiteY6" fmla="*/ 1940313 h 2695610"/>
                    <a:gd name="connsiteX7" fmla="*/ 0 w 1871505"/>
                    <a:gd name="connsiteY7" fmla="*/ 980424 h 2695610"/>
                    <a:gd name="connsiteX8" fmla="*/ 320862 w 1871505"/>
                    <a:gd name="connsiteY8" fmla="*/ 416667 h 2695610"/>
                    <a:gd name="connsiteX0" fmla="*/ 320862 w 1871505"/>
                    <a:gd name="connsiteY0" fmla="*/ 416667 h 2677251"/>
                    <a:gd name="connsiteX1" fmla="*/ 778429 w 1871505"/>
                    <a:gd name="connsiteY1" fmla="*/ 0 h 2677251"/>
                    <a:gd name="connsiteX2" fmla="*/ 1497937 w 1871505"/>
                    <a:gd name="connsiteY2" fmla="*/ 336266 h 2677251"/>
                    <a:gd name="connsiteX3" fmla="*/ 1871505 w 1871505"/>
                    <a:gd name="connsiteY3" fmla="*/ 1102863 h 2677251"/>
                    <a:gd name="connsiteX4" fmla="*/ 1840589 w 1871505"/>
                    <a:gd name="connsiteY4" fmla="*/ 1537136 h 2677251"/>
                    <a:gd name="connsiteX5" fmla="*/ 708633 w 1871505"/>
                    <a:gd name="connsiteY5" fmla="*/ 2677251 h 2677251"/>
                    <a:gd name="connsiteX6" fmla="*/ 338 w 1871505"/>
                    <a:gd name="connsiteY6" fmla="*/ 1940313 h 2677251"/>
                    <a:gd name="connsiteX7" fmla="*/ 0 w 1871505"/>
                    <a:gd name="connsiteY7" fmla="*/ 980424 h 2677251"/>
                    <a:gd name="connsiteX8" fmla="*/ 320862 w 1871505"/>
                    <a:gd name="connsiteY8" fmla="*/ 416667 h 2677251"/>
                    <a:gd name="connsiteX0" fmla="*/ 320862 w 1871505"/>
                    <a:gd name="connsiteY0" fmla="*/ 416667 h 4441241"/>
                    <a:gd name="connsiteX1" fmla="*/ 778429 w 1871505"/>
                    <a:gd name="connsiteY1" fmla="*/ 0 h 4441241"/>
                    <a:gd name="connsiteX2" fmla="*/ 1497937 w 1871505"/>
                    <a:gd name="connsiteY2" fmla="*/ 336266 h 4441241"/>
                    <a:gd name="connsiteX3" fmla="*/ 1871505 w 1871505"/>
                    <a:gd name="connsiteY3" fmla="*/ 1102863 h 4441241"/>
                    <a:gd name="connsiteX4" fmla="*/ 1840589 w 1871505"/>
                    <a:gd name="connsiteY4" fmla="*/ 1537136 h 4441241"/>
                    <a:gd name="connsiteX5" fmla="*/ 555221 w 1871505"/>
                    <a:gd name="connsiteY5" fmla="*/ 4441241 h 4441241"/>
                    <a:gd name="connsiteX6" fmla="*/ 338 w 1871505"/>
                    <a:gd name="connsiteY6" fmla="*/ 1940313 h 4441241"/>
                    <a:gd name="connsiteX7" fmla="*/ 0 w 1871505"/>
                    <a:gd name="connsiteY7" fmla="*/ 980424 h 4441241"/>
                    <a:gd name="connsiteX8" fmla="*/ 320862 w 1871505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771274 w 2642779"/>
                    <a:gd name="connsiteY7" fmla="*/ 980424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611863 w 2642779"/>
                    <a:gd name="connsiteY4" fmla="*/ 1537136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1092136 w 2802450"/>
                    <a:gd name="connsiteY0" fmla="*/ 416667 h 4441241"/>
                    <a:gd name="connsiteX1" fmla="*/ 1549703 w 2802450"/>
                    <a:gd name="connsiteY1" fmla="*/ 0 h 4441241"/>
                    <a:gd name="connsiteX2" fmla="*/ 2269211 w 2802450"/>
                    <a:gd name="connsiteY2" fmla="*/ 336266 h 4441241"/>
                    <a:gd name="connsiteX3" fmla="*/ 2642779 w 2802450"/>
                    <a:gd name="connsiteY3" fmla="*/ 1102863 h 4441241"/>
                    <a:gd name="connsiteX4" fmla="*/ 2802448 w 2802450"/>
                    <a:gd name="connsiteY4" fmla="*/ 2932955 h 4441241"/>
                    <a:gd name="connsiteX5" fmla="*/ 1326495 w 2802450"/>
                    <a:gd name="connsiteY5" fmla="*/ 4441241 h 4441241"/>
                    <a:gd name="connsiteX6" fmla="*/ -1 w 2802450"/>
                    <a:gd name="connsiteY6" fmla="*/ 3105572 h 4441241"/>
                    <a:gd name="connsiteX7" fmla="*/ 807241 w 2802450"/>
                    <a:gd name="connsiteY7" fmla="*/ 783329 h 4441241"/>
                    <a:gd name="connsiteX8" fmla="*/ 1092136 w 2802450"/>
                    <a:gd name="connsiteY8" fmla="*/ 416667 h 4441241"/>
                    <a:gd name="connsiteX0" fmla="*/ 1092136 w 2642779"/>
                    <a:gd name="connsiteY0" fmla="*/ 416667 h 4441241"/>
                    <a:gd name="connsiteX1" fmla="*/ 1549703 w 2642779"/>
                    <a:gd name="connsiteY1" fmla="*/ 0 h 4441241"/>
                    <a:gd name="connsiteX2" fmla="*/ 2269211 w 2642779"/>
                    <a:gd name="connsiteY2" fmla="*/ 336266 h 4441241"/>
                    <a:gd name="connsiteX3" fmla="*/ 2642779 w 2642779"/>
                    <a:gd name="connsiteY3" fmla="*/ 1102863 h 4441241"/>
                    <a:gd name="connsiteX4" fmla="*/ 2492825 w 2642779"/>
                    <a:gd name="connsiteY4" fmla="*/ 3266632 h 4441241"/>
                    <a:gd name="connsiteX5" fmla="*/ 1326495 w 2642779"/>
                    <a:gd name="connsiteY5" fmla="*/ 4441241 h 4441241"/>
                    <a:gd name="connsiteX6" fmla="*/ -1 w 2642779"/>
                    <a:gd name="connsiteY6" fmla="*/ 3105572 h 4441241"/>
                    <a:gd name="connsiteX7" fmla="*/ 807241 w 2642779"/>
                    <a:gd name="connsiteY7" fmla="*/ 783329 h 4441241"/>
                    <a:gd name="connsiteX8" fmla="*/ 1092136 w 26427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290425 w 2440379"/>
                    <a:gd name="connsiteY4" fmla="*/ 3266632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604841 w 2440379"/>
                    <a:gd name="connsiteY7" fmla="*/ 783329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526899 w 2440379"/>
                    <a:gd name="connsiteY7" fmla="*/ 631526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61472 w 2440379"/>
                    <a:gd name="connsiteY4" fmla="*/ 3473366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441241"/>
                    <a:gd name="connsiteX1" fmla="*/ 1347303 w 2440379"/>
                    <a:gd name="connsiteY1" fmla="*/ 0 h 4441241"/>
                    <a:gd name="connsiteX2" fmla="*/ 2066811 w 2440379"/>
                    <a:gd name="connsiteY2" fmla="*/ 336266 h 4441241"/>
                    <a:gd name="connsiteX3" fmla="*/ 2440379 w 2440379"/>
                    <a:gd name="connsiteY3" fmla="*/ 1102863 h 4441241"/>
                    <a:gd name="connsiteX4" fmla="*/ 2086662 w 2440379"/>
                    <a:gd name="connsiteY4" fmla="*/ 3218081 h 4441241"/>
                    <a:gd name="connsiteX5" fmla="*/ 1124095 w 2440379"/>
                    <a:gd name="connsiteY5" fmla="*/ 4441241 h 4441241"/>
                    <a:gd name="connsiteX6" fmla="*/ 0 w 2440379"/>
                    <a:gd name="connsiteY6" fmla="*/ 3293495 h 4441241"/>
                    <a:gd name="connsiteX7" fmla="*/ 468241 w 2440379"/>
                    <a:gd name="connsiteY7" fmla="*/ 828387 h 4441241"/>
                    <a:gd name="connsiteX8" fmla="*/ 889736 w 2440379"/>
                    <a:gd name="connsiteY8" fmla="*/ 416667 h 4441241"/>
                    <a:gd name="connsiteX0" fmla="*/ 889736 w 2440379"/>
                    <a:gd name="connsiteY0" fmla="*/ 416667 h 4288744"/>
                    <a:gd name="connsiteX1" fmla="*/ 1347303 w 2440379"/>
                    <a:gd name="connsiteY1" fmla="*/ 0 h 4288744"/>
                    <a:gd name="connsiteX2" fmla="*/ 2066811 w 2440379"/>
                    <a:gd name="connsiteY2" fmla="*/ 336266 h 4288744"/>
                    <a:gd name="connsiteX3" fmla="*/ 2440379 w 2440379"/>
                    <a:gd name="connsiteY3" fmla="*/ 1102863 h 4288744"/>
                    <a:gd name="connsiteX4" fmla="*/ 2086662 w 2440379"/>
                    <a:gd name="connsiteY4" fmla="*/ 3218081 h 4288744"/>
                    <a:gd name="connsiteX5" fmla="*/ 978084 w 2440379"/>
                    <a:gd name="connsiteY5" fmla="*/ 4288743 h 4288744"/>
                    <a:gd name="connsiteX6" fmla="*/ 0 w 2440379"/>
                    <a:gd name="connsiteY6" fmla="*/ 3293495 h 4288744"/>
                    <a:gd name="connsiteX7" fmla="*/ 468241 w 2440379"/>
                    <a:gd name="connsiteY7" fmla="*/ 828387 h 4288744"/>
                    <a:gd name="connsiteX8" fmla="*/ 889736 w 2440379"/>
                    <a:gd name="connsiteY8" fmla="*/ 416667 h 4288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0379" h="4288744">
                      <a:moveTo>
                        <a:pt x="889736" y="416667"/>
                      </a:moveTo>
                      <a:lnTo>
                        <a:pt x="1347303" y="0"/>
                      </a:lnTo>
                      <a:lnTo>
                        <a:pt x="2066811" y="336266"/>
                      </a:lnTo>
                      <a:lnTo>
                        <a:pt x="2440379" y="1102863"/>
                      </a:lnTo>
                      <a:cubicBezTo>
                        <a:pt x="2439905" y="1257888"/>
                        <a:pt x="2087136" y="3063056"/>
                        <a:pt x="2086662" y="3218081"/>
                      </a:cubicBezTo>
                      <a:cubicBezTo>
                        <a:pt x="1774203" y="3540706"/>
                        <a:pt x="1290543" y="3966118"/>
                        <a:pt x="978084" y="4288743"/>
                      </a:cubicBezTo>
                      <a:cubicBezTo>
                        <a:pt x="741986" y="4043097"/>
                        <a:pt x="236098" y="3539141"/>
                        <a:pt x="0" y="3293495"/>
                      </a:cubicBezTo>
                      <a:cubicBezTo>
                        <a:pt x="201056" y="2127658"/>
                        <a:pt x="327437" y="1634753"/>
                        <a:pt x="468241" y="828387"/>
                      </a:cubicBezTo>
                      <a:lnTo>
                        <a:pt x="889736" y="41666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15" name="Picture 8" descr="D:\04.任務\20160118_證交所-資訊收費管理系統(會議3)\img\icon_04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3653" y="4056485"/>
                  <a:ext cx="712163" cy="8576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群組 4"/>
            <p:cNvGrpSpPr/>
            <p:nvPr/>
          </p:nvGrpSpPr>
          <p:grpSpPr>
            <a:xfrm>
              <a:off x="5436096" y="3882343"/>
              <a:ext cx="1952163" cy="1931710"/>
              <a:chOff x="5436096" y="3882343"/>
              <a:chExt cx="1952163" cy="1931710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5508104" y="3922985"/>
                <a:ext cx="1800000" cy="1666254"/>
              </a:xfrm>
              <a:prstGeom prst="rect">
                <a:avLst/>
              </a:prstGeom>
              <a:solidFill>
                <a:srgbClr val="47D7C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4" name="群組 3"/>
              <p:cNvGrpSpPr/>
              <p:nvPr/>
            </p:nvGrpSpPr>
            <p:grpSpPr>
              <a:xfrm>
                <a:off x="6086347" y="3882343"/>
                <a:ext cx="1099307" cy="1931710"/>
                <a:chOff x="6086347" y="3882343"/>
                <a:chExt cx="1099307" cy="1931710"/>
              </a:xfrm>
            </p:grpSpPr>
            <p:sp>
              <p:nvSpPr>
                <p:cNvPr id="3" name="矩形 2"/>
                <p:cNvSpPr/>
                <p:nvPr/>
              </p:nvSpPr>
              <p:spPr bwMode="auto">
                <a:xfrm rot="19350494">
                  <a:off x="6205921" y="3882343"/>
                  <a:ext cx="979733" cy="1931710"/>
                </a:xfrm>
                <a:custGeom>
                  <a:avLst/>
                  <a:gdLst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72097 w 972097"/>
                    <a:gd name="connsiteY2" fmla="*/ 1677835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0 w 972097"/>
                    <a:gd name="connsiteY3" fmla="*/ 1677835 h 1677835"/>
                    <a:gd name="connsiteX4" fmla="*/ 0 w 972097"/>
                    <a:gd name="connsiteY4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394494 w 972097"/>
                    <a:gd name="connsiteY3" fmla="*/ 1439606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77835"/>
                    <a:gd name="connsiteX1" fmla="*/ 972097 w 972097"/>
                    <a:gd name="connsiteY1" fmla="*/ 0 h 1677835"/>
                    <a:gd name="connsiteX2" fmla="*/ 953842 w 972097"/>
                    <a:gd name="connsiteY2" fmla="*/ 1096208 h 1677835"/>
                    <a:gd name="connsiteX3" fmla="*/ 524588 w 972097"/>
                    <a:gd name="connsiteY3" fmla="*/ 1651207 h 1677835"/>
                    <a:gd name="connsiteX4" fmla="*/ 0 w 972097"/>
                    <a:gd name="connsiteY4" fmla="*/ 1677835 h 1677835"/>
                    <a:gd name="connsiteX5" fmla="*/ 0 w 972097"/>
                    <a:gd name="connsiteY5" fmla="*/ 0 h 1677835"/>
                    <a:gd name="connsiteX0" fmla="*/ 0 w 972097"/>
                    <a:gd name="connsiteY0" fmla="*/ 0 h 1651207"/>
                    <a:gd name="connsiteX1" fmla="*/ 972097 w 972097"/>
                    <a:gd name="connsiteY1" fmla="*/ 0 h 1651207"/>
                    <a:gd name="connsiteX2" fmla="*/ 953842 w 972097"/>
                    <a:gd name="connsiteY2" fmla="*/ 1096208 h 1651207"/>
                    <a:gd name="connsiteX3" fmla="*/ 524588 w 972097"/>
                    <a:gd name="connsiteY3" fmla="*/ 1651207 h 1651207"/>
                    <a:gd name="connsiteX4" fmla="*/ 4073 w 972097"/>
                    <a:gd name="connsiteY4" fmla="*/ 1302544 h 1651207"/>
                    <a:gd name="connsiteX5" fmla="*/ 0 w 972097"/>
                    <a:gd name="connsiteY5" fmla="*/ 0 h 1651207"/>
                    <a:gd name="connsiteX0" fmla="*/ 0 w 972097"/>
                    <a:gd name="connsiteY0" fmla="*/ 0 h 1677017"/>
                    <a:gd name="connsiteX1" fmla="*/ 972097 w 972097"/>
                    <a:gd name="connsiteY1" fmla="*/ 0 h 1677017"/>
                    <a:gd name="connsiteX2" fmla="*/ 953842 w 972097"/>
                    <a:gd name="connsiteY2" fmla="*/ 1096208 h 1677017"/>
                    <a:gd name="connsiteX3" fmla="*/ 513390 w 972097"/>
                    <a:gd name="connsiteY3" fmla="*/ 1677017 h 1677017"/>
                    <a:gd name="connsiteX4" fmla="*/ 4073 w 972097"/>
                    <a:gd name="connsiteY4" fmla="*/ 1302544 h 1677017"/>
                    <a:gd name="connsiteX5" fmla="*/ 0 w 972097"/>
                    <a:gd name="connsiteY5" fmla="*/ 0 h 1677017"/>
                    <a:gd name="connsiteX0" fmla="*/ 0 w 972097"/>
                    <a:gd name="connsiteY0" fmla="*/ 1681 h 1678698"/>
                    <a:gd name="connsiteX1" fmla="*/ 143934 w 972097"/>
                    <a:gd name="connsiteY1" fmla="*/ 0 h 1678698"/>
                    <a:gd name="connsiteX2" fmla="*/ 972097 w 972097"/>
                    <a:gd name="connsiteY2" fmla="*/ 1681 h 1678698"/>
                    <a:gd name="connsiteX3" fmla="*/ 953842 w 972097"/>
                    <a:gd name="connsiteY3" fmla="*/ 1097889 h 1678698"/>
                    <a:gd name="connsiteX4" fmla="*/ 513390 w 972097"/>
                    <a:gd name="connsiteY4" fmla="*/ 1678698 h 1678698"/>
                    <a:gd name="connsiteX5" fmla="*/ 4073 w 972097"/>
                    <a:gd name="connsiteY5" fmla="*/ 1304225 h 1678698"/>
                    <a:gd name="connsiteX6" fmla="*/ 0 w 972097"/>
                    <a:gd name="connsiteY6" fmla="*/ 1681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1709 w 979733"/>
                    <a:gd name="connsiteY5" fmla="*/ 1304225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1478 w 979733"/>
                    <a:gd name="connsiteY3" fmla="*/ 1097889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19212 h 1678698"/>
                    <a:gd name="connsiteX1" fmla="*/ 151570 w 979733"/>
                    <a:gd name="connsiteY1" fmla="*/ 0 h 1678698"/>
                    <a:gd name="connsiteX2" fmla="*/ 979733 w 979733"/>
                    <a:gd name="connsiteY2" fmla="*/ 1681 h 1678698"/>
                    <a:gd name="connsiteX3" fmla="*/ 964741 w 979733"/>
                    <a:gd name="connsiteY3" fmla="*/ 1044632 h 1678698"/>
                    <a:gd name="connsiteX4" fmla="*/ 521026 w 979733"/>
                    <a:gd name="connsiteY4" fmla="*/ 1678698 h 1678698"/>
                    <a:gd name="connsiteX5" fmla="*/ 1249 w 979733"/>
                    <a:gd name="connsiteY5" fmla="*/ 1258210 h 1678698"/>
                    <a:gd name="connsiteX6" fmla="*/ 0 w 979733"/>
                    <a:gd name="connsiteY6" fmla="*/ 219212 h 1678698"/>
                    <a:gd name="connsiteX0" fmla="*/ 0 w 979733"/>
                    <a:gd name="connsiteY0" fmla="*/ 234181 h 1693667"/>
                    <a:gd name="connsiteX1" fmla="*/ 151570 w 979733"/>
                    <a:gd name="connsiteY1" fmla="*/ 14969 h 1693667"/>
                    <a:gd name="connsiteX2" fmla="*/ 514772 w 979733"/>
                    <a:gd name="connsiteY2" fmla="*/ 0 h 1693667"/>
                    <a:gd name="connsiteX3" fmla="*/ 979733 w 979733"/>
                    <a:gd name="connsiteY3" fmla="*/ 16650 h 1693667"/>
                    <a:gd name="connsiteX4" fmla="*/ 964741 w 979733"/>
                    <a:gd name="connsiteY4" fmla="*/ 1059601 h 1693667"/>
                    <a:gd name="connsiteX5" fmla="*/ 521026 w 979733"/>
                    <a:gd name="connsiteY5" fmla="*/ 1693667 h 1693667"/>
                    <a:gd name="connsiteX6" fmla="*/ 1249 w 979733"/>
                    <a:gd name="connsiteY6" fmla="*/ 1273179 h 1693667"/>
                    <a:gd name="connsiteX7" fmla="*/ 0 w 979733"/>
                    <a:gd name="connsiteY7" fmla="*/ 234181 h 1693667"/>
                    <a:gd name="connsiteX0" fmla="*/ 0 w 979733"/>
                    <a:gd name="connsiteY0" fmla="*/ 635776 h 2095262"/>
                    <a:gd name="connsiteX1" fmla="*/ 151570 w 979733"/>
                    <a:gd name="connsiteY1" fmla="*/ 416564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  <a:gd name="connsiteX0" fmla="*/ 0 w 979733"/>
                    <a:gd name="connsiteY0" fmla="*/ 635776 h 2095262"/>
                    <a:gd name="connsiteX1" fmla="*/ 190361 w 979733"/>
                    <a:gd name="connsiteY1" fmla="*/ 495482 h 2095262"/>
                    <a:gd name="connsiteX2" fmla="*/ 480575 w 979733"/>
                    <a:gd name="connsiteY2" fmla="*/ 0 h 2095262"/>
                    <a:gd name="connsiteX3" fmla="*/ 979733 w 979733"/>
                    <a:gd name="connsiteY3" fmla="*/ 418245 h 2095262"/>
                    <a:gd name="connsiteX4" fmla="*/ 964741 w 979733"/>
                    <a:gd name="connsiteY4" fmla="*/ 1461196 h 2095262"/>
                    <a:gd name="connsiteX5" fmla="*/ 521026 w 979733"/>
                    <a:gd name="connsiteY5" fmla="*/ 2095262 h 2095262"/>
                    <a:gd name="connsiteX6" fmla="*/ 1249 w 979733"/>
                    <a:gd name="connsiteY6" fmla="*/ 1674774 h 2095262"/>
                    <a:gd name="connsiteX7" fmla="*/ 0 w 979733"/>
                    <a:gd name="connsiteY7" fmla="*/ 635776 h 20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9733" h="2095262">
                      <a:moveTo>
                        <a:pt x="0" y="635776"/>
                      </a:moveTo>
                      <a:lnTo>
                        <a:pt x="190361" y="495482"/>
                      </a:lnTo>
                      <a:lnTo>
                        <a:pt x="480575" y="0"/>
                      </a:lnTo>
                      <a:lnTo>
                        <a:pt x="979733" y="418245"/>
                      </a:lnTo>
                      <a:lnTo>
                        <a:pt x="964741" y="1461196"/>
                      </a:lnTo>
                      <a:lnTo>
                        <a:pt x="521026" y="2095262"/>
                      </a:lnTo>
                      <a:lnTo>
                        <a:pt x="1249" y="1674774"/>
                      </a:lnTo>
                      <a:cubicBezTo>
                        <a:pt x="-109" y="1240593"/>
                        <a:pt x="1358" y="1069957"/>
                        <a:pt x="0" y="635776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>
                  <a:noFill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pic>
              <p:nvPicPr>
                <p:cNvPr id="109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6347" y="4077071"/>
                  <a:ext cx="645893" cy="7877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7" name="文字方塊 106"/>
              <p:cNvSpPr txBox="1"/>
              <p:nvPr/>
            </p:nvSpPr>
            <p:spPr>
              <a:xfrm>
                <a:off x="5436096" y="4881354"/>
                <a:ext cx="1952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dirty="0"/>
                  <a:t>資訊服務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zh-TW" altLang="en-US" dirty="0"/>
                  <a:t>相關收入報表</a:t>
                </a:r>
              </a:p>
            </p:txBody>
          </p:sp>
        </p:grpSp>
      </p:grpSp>
      <p:pic>
        <p:nvPicPr>
          <p:cNvPr id="2055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864810"/>
            <a:ext cx="1634224" cy="17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手繪多邊形 11"/>
          <p:cNvSpPr/>
          <p:nvPr/>
        </p:nvSpPr>
        <p:spPr bwMode="auto">
          <a:xfrm>
            <a:off x="2882900" y="3257550"/>
            <a:ext cx="2012950" cy="1454150"/>
          </a:xfrm>
          <a:custGeom>
            <a:avLst/>
            <a:gdLst>
              <a:gd name="connsiteX0" fmla="*/ 0 w 2012950"/>
              <a:gd name="connsiteY0" fmla="*/ 0 h 1454150"/>
              <a:gd name="connsiteX1" fmla="*/ 0 w 2012950"/>
              <a:gd name="connsiteY1" fmla="*/ 0 h 1454150"/>
              <a:gd name="connsiteX2" fmla="*/ 279400 w 2012950"/>
              <a:gd name="connsiteY2" fmla="*/ 152400 h 1454150"/>
              <a:gd name="connsiteX3" fmla="*/ 1492250 w 2012950"/>
              <a:gd name="connsiteY3" fmla="*/ 1060450 h 1454150"/>
              <a:gd name="connsiteX4" fmla="*/ 1593850 w 2012950"/>
              <a:gd name="connsiteY4" fmla="*/ 1130300 h 1454150"/>
              <a:gd name="connsiteX5" fmla="*/ 1720850 w 2012950"/>
              <a:gd name="connsiteY5" fmla="*/ 1225550 h 1454150"/>
              <a:gd name="connsiteX6" fmla="*/ 1758950 w 2012950"/>
              <a:gd name="connsiteY6" fmla="*/ 1257300 h 1454150"/>
              <a:gd name="connsiteX7" fmla="*/ 1784350 w 2012950"/>
              <a:gd name="connsiteY7" fmla="*/ 1276350 h 1454150"/>
              <a:gd name="connsiteX8" fmla="*/ 1822450 w 2012950"/>
              <a:gd name="connsiteY8" fmla="*/ 1314450 h 1454150"/>
              <a:gd name="connsiteX9" fmla="*/ 1841500 w 2012950"/>
              <a:gd name="connsiteY9" fmla="*/ 1346200 h 1454150"/>
              <a:gd name="connsiteX10" fmla="*/ 1943100 w 2012950"/>
              <a:gd name="connsiteY10" fmla="*/ 1409700 h 1454150"/>
              <a:gd name="connsiteX11" fmla="*/ 1962150 w 2012950"/>
              <a:gd name="connsiteY11" fmla="*/ 1416050 h 1454150"/>
              <a:gd name="connsiteX12" fmla="*/ 1993900 w 2012950"/>
              <a:gd name="connsiteY12" fmla="*/ 1441450 h 1454150"/>
              <a:gd name="connsiteX13" fmla="*/ 2012950 w 2012950"/>
              <a:gd name="connsiteY13" fmla="*/ 1454150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2950" h="1454150">
                <a:moveTo>
                  <a:pt x="0" y="0"/>
                </a:moveTo>
                <a:lnTo>
                  <a:pt x="0" y="0"/>
                </a:lnTo>
                <a:cubicBezTo>
                  <a:pt x="172840" y="23045"/>
                  <a:pt x="66800" y="-7050"/>
                  <a:pt x="279400" y="152400"/>
                </a:cubicBezTo>
                <a:lnTo>
                  <a:pt x="1492250" y="1060450"/>
                </a:lnTo>
                <a:cubicBezTo>
                  <a:pt x="1525224" y="1084981"/>
                  <a:pt x="1560240" y="1106648"/>
                  <a:pt x="1593850" y="1130300"/>
                </a:cubicBezTo>
                <a:cubicBezTo>
                  <a:pt x="1639356" y="1162322"/>
                  <a:pt x="1677743" y="1191065"/>
                  <a:pt x="1720850" y="1225550"/>
                </a:cubicBezTo>
                <a:cubicBezTo>
                  <a:pt x="1733759" y="1235877"/>
                  <a:pt x="1745725" y="1247381"/>
                  <a:pt x="1758950" y="1257300"/>
                </a:cubicBezTo>
                <a:cubicBezTo>
                  <a:pt x="1767417" y="1263650"/>
                  <a:pt x="1776866" y="1268866"/>
                  <a:pt x="1784350" y="1276350"/>
                </a:cubicBezTo>
                <a:cubicBezTo>
                  <a:pt x="1831608" y="1323608"/>
                  <a:pt x="1777555" y="1284520"/>
                  <a:pt x="1822450" y="1314450"/>
                </a:cubicBezTo>
                <a:cubicBezTo>
                  <a:pt x="1828800" y="1325033"/>
                  <a:pt x="1832173" y="1338117"/>
                  <a:pt x="1841500" y="1346200"/>
                </a:cubicBezTo>
                <a:cubicBezTo>
                  <a:pt x="1859482" y="1361784"/>
                  <a:pt x="1910891" y="1395896"/>
                  <a:pt x="1943100" y="1409700"/>
                </a:cubicBezTo>
                <a:cubicBezTo>
                  <a:pt x="1949252" y="1412337"/>
                  <a:pt x="1955800" y="1413933"/>
                  <a:pt x="1962150" y="1416050"/>
                </a:cubicBezTo>
                <a:cubicBezTo>
                  <a:pt x="1972733" y="1424517"/>
                  <a:pt x="1983057" y="1433318"/>
                  <a:pt x="1993900" y="1441450"/>
                </a:cubicBezTo>
                <a:cubicBezTo>
                  <a:pt x="2000005" y="1446029"/>
                  <a:pt x="1758950" y="1452033"/>
                  <a:pt x="2012950" y="145415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814612" y="2052000"/>
            <a:ext cx="5851766" cy="4905916"/>
            <a:chOff x="1763688" y="4851793"/>
            <a:chExt cx="5851766" cy="4905916"/>
          </a:xfrm>
        </p:grpSpPr>
        <p:sp>
          <p:nvSpPr>
            <p:cNvPr id="70" name="矩形 69"/>
            <p:cNvSpPr/>
            <p:nvPr/>
          </p:nvSpPr>
          <p:spPr bwMode="auto">
            <a:xfrm>
              <a:off x="1768559" y="4851793"/>
              <a:ext cx="5846895" cy="3694769"/>
            </a:xfrm>
            <a:prstGeom prst="rect">
              <a:avLst/>
            </a:prstGeom>
            <a:solidFill>
              <a:srgbClr val="47D7C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891013" y="5152219"/>
              <a:ext cx="2887673" cy="4605490"/>
              <a:chOff x="2592404" y="2032278"/>
              <a:chExt cx="2887673" cy="4605490"/>
            </a:xfrm>
          </p:grpSpPr>
          <p:sp>
            <p:nvSpPr>
              <p:cNvPr id="8" name="矩形 7"/>
              <p:cNvSpPr/>
              <p:nvPr/>
            </p:nvSpPr>
            <p:spPr bwMode="auto">
              <a:xfrm rot="19180360">
                <a:off x="2603902" y="2032278"/>
                <a:ext cx="2876175" cy="4605490"/>
              </a:xfrm>
              <a:custGeom>
                <a:avLst/>
                <a:gdLst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0 w 1779168"/>
                  <a:gd name="connsiteY4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9168 w 1779168"/>
                  <a:gd name="connsiteY2" fmla="*/ 4331545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31545"/>
                  <a:gd name="connsiteX1" fmla="*/ 1779168 w 1779168"/>
                  <a:gd name="connsiteY1" fmla="*/ 0 h 4331545"/>
                  <a:gd name="connsiteX2" fmla="*/ 1771979 w 1779168"/>
                  <a:gd name="connsiteY2" fmla="*/ 3989601 h 4331545"/>
                  <a:gd name="connsiteX3" fmla="*/ 0 w 1779168"/>
                  <a:gd name="connsiteY3" fmla="*/ 4331545 h 4331545"/>
                  <a:gd name="connsiteX4" fmla="*/ 7984 w 1779168"/>
                  <a:gd name="connsiteY4" fmla="*/ 3129769 h 4331545"/>
                  <a:gd name="connsiteX5" fmla="*/ 0 w 1779168"/>
                  <a:gd name="connsiteY5" fmla="*/ 0 h 4331545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1893 w 1781061"/>
                  <a:gd name="connsiteY0" fmla="*/ 0 h 4359597"/>
                  <a:gd name="connsiteX1" fmla="*/ 1781061 w 1781061"/>
                  <a:gd name="connsiteY1" fmla="*/ 0 h 4359597"/>
                  <a:gd name="connsiteX2" fmla="*/ 1773872 w 1781061"/>
                  <a:gd name="connsiteY2" fmla="*/ 3989601 h 4359597"/>
                  <a:gd name="connsiteX3" fmla="*/ 1436591 w 1781061"/>
                  <a:gd name="connsiteY3" fmla="*/ 4359597 h 4359597"/>
                  <a:gd name="connsiteX4" fmla="*/ 9877 w 1781061"/>
                  <a:gd name="connsiteY4" fmla="*/ 3129769 h 4359597"/>
                  <a:gd name="connsiteX5" fmla="*/ 1893 w 1781061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0 h 4359597"/>
                  <a:gd name="connsiteX1" fmla="*/ 1779168 w 1779168"/>
                  <a:gd name="connsiteY1" fmla="*/ 0 h 4359597"/>
                  <a:gd name="connsiteX2" fmla="*/ 1771979 w 1779168"/>
                  <a:gd name="connsiteY2" fmla="*/ 3989601 h 4359597"/>
                  <a:gd name="connsiteX3" fmla="*/ 1434698 w 1779168"/>
                  <a:gd name="connsiteY3" fmla="*/ 4359597 h 4359597"/>
                  <a:gd name="connsiteX4" fmla="*/ 7984 w 1779168"/>
                  <a:gd name="connsiteY4" fmla="*/ 3129769 h 4359597"/>
                  <a:gd name="connsiteX5" fmla="*/ 0 w 1779168"/>
                  <a:gd name="connsiteY5" fmla="*/ 0 h 4359597"/>
                  <a:gd name="connsiteX0" fmla="*/ 0 w 1779168"/>
                  <a:gd name="connsiteY0" fmla="*/ 3800 h 4363397"/>
                  <a:gd name="connsiteX1" fmla="*/ 883255 w 1779168"/>
                  <a:gd name="connsiteY1" fmla="*/ 0 h 4363397"/>
                  <a:gd name="connsiteX2" fmla="*/ 1779168 w 1779168"/>
                  <a:gd name="connsiteY2" fmla="*/ 3800 h 4363397"/>
                  <a:gd name="connsiteX3" fmla="*/ 1771979 w 1779168"/>
                  <a:gd name="connsiteY3" fmla="*/ 3993401 h 4363397"/>
                  <a:gd name="connsiteX4" fmla="*/ 1434698 w 1779168"/>
                  <a:gd name="connsiteY4" fmla="*/ 4363397 h 4363397"/>
                  <a:gd name="connsiteX5" fmla="*/ 7984 w 1779168"/>
                  <a:gd name="connsiteY5" fmla="*/ 3133569 h 4363397"/>
                  <a:gd name="connsiteX6" fmla="*/ 0 w 1779168"/>
                  <a:gd name="connsiteY6" fmla="*/ 3800 h 4363397"/>
                  <a:gd name="connsiteX0" fmla="*/ 0 w 1779168"/>
                  <a:gd name="connsiteY0" fmla="*/ 334069 h 4693666"/>
                  <a:gd name="connsiteX1" fmla="*/ 923728 w 1779168"/>
                  <a:gd name="connsiteY1" fmla="*/ 0 h 4693666"/>
                  <a:gd name="connsiteX2" fmla="*/ 1779168 w 1779168"/>
                  <a:gd name="connsiteY2" fmla="*/ 334069 h 4693666"/>
                  <a:gd name="connsiteX3" fmla="*/ 1771979 w 1779168"/>
                  <a:gd name="connsiteY3" fmla="*/ 4323670 h 4693666"/>
                  <a:gd name="connsiteX4" fmla="*/ 1434698 w 1779168"/>
                  <a:gd name="connsiteY4" fmla="*/ 4693666 h 4693666"/>
                  <a:gd name="connsiteX5" fmla="*/ 7984 w 1779168"/>
                  <a:gd name="connsiteY5" fmla="*/ 3463838 h 4693666"/>
                  <a:gd name="connsiteX6" fmla="*/ 0 w 1779168"/>
                  <a:gd name="connsiteY6" fmla="*/ 334069 h 4693666"/>
                  <a:gd name="connsiteX0" fmla="*/ 0 w 1843024"/>
                  <a:gd name="connsiteY0" fmla="*/ 334069 h 4693666"/>
                  <a:gd name="connsiteX1" fmla="*/ 923728 w 1843024"/>
                  <a:gd name="connsiteY1" fmla="*/ 0 h 4693666"/>
                  <a:gd name="connsiteX2" fmla="*/ 1779168 w 1843024"/>
                  <a:gd name="connsiteY2" fmla="*/ 334069 h 4693666"/>
                  <a:gd name="connsiteX3" fmla="*/ 1779833 w 1843024"/>
                  <a:gd name="connsiteY3" fmla="*/ 822685 h 4693666"/>
                  <a:gd name="connsiteX4" fmla="*/ 1771979 w 1843024"/>
                  <a:gd name="connsiteY4" fmla="*/ 4323670 h 4693666"/>
                  <a:gd name="connsiteX5" fmla="*/ 1434698 w 1843024"/>
                  <a:gd name="connsiteY5" fmla="*/ 4693666 h 4693666"/>
                  <a:gd name="connsiteX6" fmla="*/ 7984 w 1843024"/>
                  <a:gd name="connsiteY6" fmla="*/ 3463838 h 4693666"/>
                  <a:gd name="connsiteX7" fmla="*/ 0 w 1843024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0 w 1799448"/>
                  <a:gd name="connsiteY0" fmla="*/ 334069 h 4693666"/>
                  <a:gd name="connsiteX1" fmla="*/ 923728 w 1799448"/>
                  <a:gd name="connsiteY1" fmla="*/ 0 h 4693666"/>
                  <a:gd name="connsiteX2" fmla="*/ 1235293 w 1799448"/>
                  <a:gd name="connsiteY2" fmla="*/ 93080 h 4693666"/>
                  <a:gd name="connsiteX3" fmla="*/ 1779833 w 1799448"/>
                  <a:gd name="connsiteY3" fmla="*/ 822685 h 4693666"/>
                  <a:gd name="connsiteX4" fmla="*/ 1771979 w 1799448"/>
                  <a:gd name="connsiteY4" fmla="*/ 4323670 h 4693666"/>
                  <a:gd name="connsiteX5" fmla="*/ 1434698 w 1799448"/>
                  <a:gd name="connsiteY5" fmla="*/ 4693666 h 4693666"/>
                  <a:gd name="connsiteX6" fmla="*/ 7984 w 1799448"/>
                  <a:gd name="connsiteY6" fmla="*/ 3463838 h 4693666"/>
                  <a:gd name="connsiteX7" fmla="*/ 0 w 1799448"/>
                  <a:gd name="connsiteY7" fmla="*/ 334069 h 4693666"/>
                  <a:gd name="connsiteX0" fmla="*/ 98267 w 1897715"/>
                  <a:gd name="connsiteY0" fmla="*/ 334069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98267 w 1897715"/>
                  <a:gd name="connsiteY8" fmla="*/ 334069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8946 w 1897715"/>
                  <a:gd name="connsiteY0" fmla="*/ 193681 h 4693666"/>
                  <a:gd name="connsiteX1" fmla="*/ 1021995 w 1897715"/>
                  <a:gd name="connsiteY1" fmla="*/ 0 h 4693666"/>
                  <a:gd name="connsiteX2" fmla="*/ 1333560 w 1897715"/>
                  <a:gd name="connsiteY2" fmla="*/ 93080 h 4693666"/>
                  <a:gd name="connsiteX3" fmla="*/ 1878100 w 1897715"/>
                  <a:gd name="connsiteY3" fmla="*/ 822685 h 4693666"/>
                  <a:gd name="connsiteX4" fmla="*/ 1870246 w 1897715"/>
                  <a:gd name="connsiteY4" fmla="*/ 4323670 h 4693666"/>
                  <a:gd name="connsiteX5" fmla="*/ 1532965 w 1897715"/>
                  <a:gd name="connsiteY5" fmla="*/ 4693666 h 4693666"/>
                  <a:gd name="connsiteX6" fmla="*/ 106251 w 1897715"/>
                  <a:gd name="connsiteY6" fmla="*/ 3463838 h 4693666"/>
                  <a:gd name="connsiteX7" fmla="*/ 103662 w 1897715"/>
                  <a:gd name="connsiteY7" fmla="*/ 765312 h 4693666"/>
                  <a:gd name="connsiteX8" fmla="*/ 418946 w 1897715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413672 w 1892441"/>
                  <a:gd name="connsiteY0" fmla="*/ 193681 h 4693666"/>
                  <a:gd name="connsiteX1" fmla="*/ 1016721 w 1892441"/>
                  <a:gd name="connsiteY1" fmla="*/ 0 h 4693666"/>
                  <a:gd name="connsiteX2" fmla="*/ 1328286 w 1892441"/>
                  <a:gd name="connsiteY2" fmla="*/ 93080 h 4693666"/>
                  <a:gd name="connsiteX3" fmla="*/ 1872826 w 1892441"/>
                  <a:gd name="connsiteY3" fmla="*/ 822685 h 4693666"/>
                  <a:gd name="connsiteX4" fmla="*/ 1864972 w 1892441"/>
                  <a:gd name="connsiteY4" fmla="*/ 4323670 h 4693666"/>
                  <a:gd name="connsiteX5" fmla="*/ 1527691 w 1892441"/>
                  <a:gd name="connsiteY5" fmla="*/ 4693666 h 4693666"/>
                  <a:gd name="connsiteX6" fmla="*/ 100977 w 1892441"/>
                  <a:gd name="connsiteY6" fmla="*/ 3463838 h 4693666"/>
                  <a:gd name="connsiteX7" fmla="*/ 114599 w 1892441"/>
                  <a:gd name="connsiteY7" fmla="*/ 836645 h 4693666"/>
                  <a:gd name="connsiteX8" fmla="*/ 413672 w 1892441"/>
                  <a:gd name="connsiteY8" fmla="*/ 193681 h 4693666"/>
                  <a:gd name="connsiteX0" fmla="*/ 325945 w 1804714"/>
                  <a:gd name="connsiteY0" fmla="*/ 193681 h 4693666"/>
                  <a:gd name="connsiteX1" fmla="*/ 928994 w 1804714"/>
                  <a:gd name="connsiteY1" fmla="*/ 0 h 4693666"/>
                  <a:gd name="connsiteX2" fmla="*/ 1240559 w 1804714"/>
                  <a:gd name="connsiteY2" fmla="*/ 93080 h 4693666"/>
                  <a:gd name="connsiteX3" fmla="*/ 1785099 w 1804714"/>
                  <a:gd name="connsiteY3" fmla="*/ 822685 h 4693666"/>
                  <a:gd name="connsiteX4" fmla="*/ 1777245 w 1804714"/>
                  <a:gd name="connsiteY4" fmla="*/ 4323670 h 4693666"/>
                  <a:gd name="connsiteX5" fmla="*/ 1439964 w 1804714"/>
                  <a:gd name="connsiteY5" fmla="*/ 4693666 h 4693666"/>
                  <a:gd name="connsiteX6" fmla="*/ 13250 w 1804714"/>
                  <a:gd name="connsiteY6" fmla="*/ 3463838 h 4693666"/>
                  <a:gd name="connsiteX7" fmla="*/ 26872 w 1804714"/>
                  <a:gd name="connsiteY7" fmla="*/ 836645 h 4693666"/>
                  <a:gd name="connsiteX8" fmla="*/ 325945 w 1804714"/>
                  <a:gd name="connsiteY8" fmla="*/ 193681 h 4693666"/>
                  <a:gd name="connsiteX0" fmla="*/ 323157 w 1801926"/>
                  <a:gd name="connsiteY0" fmla="*/ 193681 h 4693666"/>
                  <a:gd name="connsiteX1" fmla="*/ 926206 w 1801926"/>
                  <a:gd name="connsiteY1" fmla="*/ 0 h 4693666"/>
                  <a:gd name="connsiteX2" fmla="*/ 1237771 w 1801926"/>
                  <a:gd name="connsiteY2" fmla="*/ 93080 h 4693666"/>
                  <a:gd name="connsiteX3" fmla="*/ 1782311 w 1801926"/>
                  <a:gd name="connsiteY3" fmla="*/ 822685 h 4693666"/>
                  <a:gd name="connsiteX4" fmla="*/ 1774457 w 1801926"/>
                  <a:gd name="connsiteY4" fmla="*/ 4323670 h 4693666"/>
                  <a:gd name="connsiteX5" fmla="*/ 1437176 w 1801926"/>
                  <a:gd name="connsiteY5" fmla="*/ 4693666 h 4693666"/>
                  <a:gd name="connsiteX6" fmla="*/ 10462 w 1801926"/>
                  <a:gd name="connsiteY6" fmla="*/ 3463838 h 4693666"/>
                  <a:gd name="connsiteX7" fmla="*/ 24084 w 1801926"/>
                  <a:gd name="connsiteY7" fmla="*/ 836645 h 4693666"/>
                  <a:gd name="connsiteX8" fmla="*/ 323157 w 1801926"/>
                  <a:gd name="connsiteY8" fmla="*/ 193681 h 4693666"/>
                  <a:gd name="connsiteX0" fmla="*/ 323157 w 1782311"/>
                  <a:gd name="connsiteY0" fmla="*/ 193681 h 4693666"/>
                  <a:gd name="connsiteX1" fmla="*/ 926206 w 1782311"/>
                  <a:gd name="connsiteY1" fmla="*/ 0 h 4693666"/>
                  <a:gd name="connsiteX2" fmla="*/ 1237771 w 1782311"/>
                  <a:gd name="connsiteY2" fmla="*/ 93080 h 4693666"/>
                  <a:gd name="connsiteX3" fmla="*/ 1782311 w 1782311"/>
                  <a:gd name="connsiteY3" fmla="*/ 822685 h 4693666"/>
                  <a:gd name="connsiteX4" fmla="*/ 1774457 w 1782311"/>
                  <a:gd name="connsiteY4" fmla="*/ 4323670 h 4693666"/>
                  <a:gd name="connsiteX5" fmla="*/ 1437176 w 1782311"/>
                  <a:gd name="connsiteY5" fmla="*/ 4693666 h 4693666"/>
                  <a:gd name="connsiteX6" fmla="*/ 10462 w 1782311"/>
                  <a:gd name="connsiteY6" fmla="*/ 3463838 h 4693666"/>
                  <a:gd name="connsiteX7" fmla="*/ 24084 w 1782311"/>
                  <a:gd name="connsiteY7" fmla="*/ 836645 h 4693666"/>
                  <a:gd name="connsiteX8" fmla="*/ 323157 w 1782311"/>
                  <a:gd name="connsiteY8" fmla="*/ 193681 h 4693666"/>
                  <a:gd name="connsiteX0" fmla="*/ 323157 w 1792552"/>
                  <a:gd name="connsiteY0" fmla="*/ 193681 h 4693666"/>
                  <a:gd name="connsiteX1" fmla="*/ 926206 w 1792552"/>
                  <a:gd name="connsiteY1" fmla="*/ 0 h 4693666"/>
                  <a:gd name="connsiteX2" fmla="*/ 1237771 w 1792552"/>
                  <a:gd name="connsiteY2" fmla="*/ 93080 h 4693666"/>
                  <a:gd name="connsiteX3" fmla="*/ 1792552 w 1792552"/>
                  <a:gd name="connsiteY3" fmla="*/ 1459753 h 4693666"/>
                  <a:gd name="connsiteX4" fmla="*/ 1774457 w 1792552"/>
                  <a:gd name="connsiteY4" fmla="*/ 4323670 h 4693666"/>
                  <a:gd name="connsiteX5" fmla="*/ 1437176 w 1792552"/>
                  <a:gd name="connsiteY5" fmla="*/ 4693666 h 4693666"/>
                  <a:gd name="connsiteX6" fmla="*/ 10462 w 1792552"/>
                  <a:gd name="connsiteY6" fmla="*/ 3463838 h 4693666"/>
                  <a:gd name="connsiteX7" fmla="*/ 24084 w 1792552"/>
                  <a:gd name="connsiteY7" fmla="*/ 836645 h 4693666"/>
                  <a:gd name="connsiteX8" fmla="*/ 323157 w 1792552"/>
                  <a:gd name="connsiteY8" fmla="*/ 193681 h 4693666"/>
                  <a:gd name="connsiteX0" fmla="*/ 323157 w 1792828"/>
                  <a:gd name="connsiteY0" fmla="*/ 193681 h 4693666"/>
                  <a:gd name="connsiteX1" fmla="*/ 926206 w 1792828"/>
                  <a:gd name="connsiteY1" fmla="*/ 0 h 4693666"/>
                  <a:gd name="connsiteX2" fmla="*/ 1237771 w 1792828"/>
                  <a:gd name="connsiteY2" fmla="*/ 93080 h 4693666"/>
                  <a:gd name="connsiteX3" fmla="*/ 1792552 w 1792828"/>
                  <a:gd name="connsiteY3" fmla="*/ 1459753 h 4693666"/>
                  <a:gd name="connsiteX4" fmla="*/ 1774457 w 1792828"/>
                  <a:gd name="connsiteY4" fmla="*/ 4323670 h 4693666"/>
                  <a:gd name="connsiteX5" fmla="*/ 1437176 w 1792828"/>
                  <a:gd name="connsiteY5" fmla="*/ 4693666 h 4693666"/>
                  <a:gd name="connsiteX6" fmla="*/ 10462 w 1792828"/>
                  <a:gd name="connsiteY6" fmla="*/ 3463838 h 4693666"/>
                  <a:gd name="connsiteX7" fmla="*/ 24084 w 1792828"/>
                  <a:gd name="connsiteY7" fmla="*/ 836645 h 4693666"/>
                  <a:gd name="connsiteX8" fmla="*/ 323157 w 1792828"/>
                  <a:gd name="connsiteY8" fmla="*/ 193681 h 4693666"/>
                  <a:gd name="connsiteX0" fmla="*/ 323157 w 1811412"/>
                  <a:gd name="connsiteY0" fmla="*/ 193681 h 4693666"/>
                  <a:gd name="connsiteX1" fmla="*/ 926206 w 1811412"/>
                  <a:gd name="connsiteY1" fmla="*/ 0 h 4693666"/>
                  <a:gd name="connsiteX2" fmla="*/ 1661117 w 1811412"/>
                  <a:gd name="connsiteY2" fmla="*/ 942931 h 4693666"/>
                  <a:gd name="connsiteX3" fmla="*/ 1792552 w 1811412"/>
                  <a:gd name="connsiteY3" fmla="*/ 1459753 h 4693666"/>
                  <a:gd name="connsiteX4" fmla="*/ 1774457 w 1811412"/>
                  <a:gd name="connsiteY4" fmla="*/ 4323670 h 4693666"/>
                  <a:gd name="connsiteX5" fmla="*/ 1437176 w 1811412"/>
                  <a:gd name="connsiteY5" fmla="*/ 4693666 h 4693666"/>
                  <a:gd name="connsiteX6" fmla="*/ 10462 w 1811412"/>
                  <a:gd name="connsiteY6" fmla="*/ 3463838 h 4693666"/>
                  <a:gd name="connsiteX7" fmla="*/ 24084 w 1811412"/>
                  <a:gd name="connsiteY7" fmla="*/ 836645 h 4693666"/>
                  <a:gd name="connsiteX8" fmla="*/ 323157 w 1811412"/>
                  <a:gd name="connsiteY8" fmla="*/ 193681 h 4693666"/>
                  <a:gd name="connsiteX0" fmla="*/ 323157 w 1797093"/>
                  <a:gd name="connsiteY0" fmla="*/ 193681 h 4693666"/>
                  <a:gd name="connsiteX1" fmla="*/ 926206 w 1797093"/>
                  <a:gd name="connsiteY1" fmla="*/ 0 h 4693666"/>
                  <a:gd name="connsiteX2" fmla="*/ 1661117 w 1797093"/>
                  <a:gd name="connsiteY2" fmla="*/ 942931 h 4693666"/>
                  <a:gd name="connsiteX3" fmla="*/ 1792552 w 1797093"/>
                  <a:gd name="connsiteY3" fmla="*/ 1459753 h 4693666"/>
                  <a:gd name="connsiteX4" fmla="*/ 1774457 w 1797093"/>
                  <a:gd name="connsiteY4" fmla="*/ 4323670 h 4693666"/>
                  <a:gd name="connsiteX5" fmla="*/ 1437176 w 1797093"/>
                  <a:gd name="connsiteY5" fmla="*/ 4693666 h 4693666"/>
                  <a:gd name="connsiteX6" fmla="*/ 10462 w 1797093"/>
                  <a:gd name="connsiteY6" fmla="*/ 3463838 h 4693666"/>
                  <a:gd name="connsiteX7" fmla="*/ 24084 w 1797093"/>
                  <a:gd name="connsiteY7" fmla="*/ 836645 h 4693666"/>
                  <a:gd name="connsiteX8" fmla="*/ 323157 w 1797093"/>
                  <a:gd name="connsiteY8" fmla="*/ 193681 h 4693666"/>
                  <a:gd name="connsiteX0" fmla="*/ 323157 w 1797093"/>
                  <a:gd name="connsiteY0" fmla="*/ 193681 h 4693666"/>
                  <a:gd name="connsiteX1" fmla="*/ 926206 w 1797093"/>
                  <a:gd name="connsiteY1" fmla="*/ 0 h 4693666"/>
                  <a:gd name="connsiteX2" fmla="*/ 1661117 w 1797093"/>
                  <a:gd name="connsiteY2" fmla="*/ 942931 h 4693666"/>
                  <a:gd name="connsiteX3" fmla="*/ 1792552 w 1797093"/>
                  <a:gd name="connsiteY3" fmla="*/ 1459753 h 4693666"/>
                  <a:gd name="connsiteX4" fmla="*/ 1774457 w 1797093"/>
                  <a:gd name="connsiteY4" fmla="*/ 4323670 h 4693666"/>
                  <a:gd name="connsiteX5" fmla="*/ 1437176 w 1797093"/>
                  <a:gd name="connsiteY5" fmla="*/ 4693666 h 4693666"/>
                  <a:gd name="connsiteX6" fmla="*/ 10462 w 1797093"/>
                  <a:gd name="connsiteY6" fmla="*/ 3463838 h 4693666"/>
                  <a:gd name="connsiteX7" fmla="*/ 24084 w 1797093"/>
                  <a:gd name="connsiteY7" fmla="*/ 836645 h 4693666"/>
                  <a:gd name="connsiteX8" fmla="*/ 323157 w 1797093"/>
                  <a:gd name="connsiteY8" fmla="*/ 193681 h 4693666"/>
                  <a:gd name="connsiteX0" fmla="*/ 323157 w 1797093"/>
                  <a:gd name="connsiteY0" fmla="*/ 194754 h 4694739"/>
                  <a:gd name="connsiteX1" fmla="*/ 926206 w 1797093"/>
                  <a:gd name="connsiteY1" fmla="*/ 1073 h 4694739"/>
                  <a:gd name="connsiteX2" fmla="*/ 1177776 w 1797093"/>
                  <a:gd name="connsiteY2" fmla="*/ 662355 h 4694739"/>
                  <a:gd name="connsiteX3" fmla="*/ 1661117 w 1797093"/>
                  <a:gd name="connsiteY3" fmla="*/ 944004 h 4694739"/>
                  <a:gd name="connsiteX4" fmla="*/ 1792552 w 1797093"/>
                  <a:gd name="connsiteY4" fmla="*/ 1460826 h 4694739"/>
                  <a:gd name="connsiteX5" fmla="*/ 1774457 w 1797093"/>
                  <a:gd name="connsiteY5" fmla="*/ 4324743 h 4694739"/>
                  <a:gd name="connsiteX6" fmla="*/ 1437176 w 1797093"/>
                  <a:gd name="connsiteY6" fmla="*/ 4694739 h 4694739"/>
                  <a:gd name="connsiteX7" fmla="*/ 10462 w 1797093"/>
                  <a:gd name="connsiteY7" fmla="*/ 3464911 h 4694739"/>
                  <a:gd name="connsiteX8" fmla="*/ 24084 w 1797093"/>
                  <a:gd name="connsiteY8" fmla="*/ 837718 h 4694739"/>
                  <a:gd name="connsiteX9" fmla="*/ 323157 w 1797093"/>
                  <a:gd name="connsiteY9" fmla="*/ 194754 h 4694739"/>
                  <a:gd name="connsiteX0" fmla="*/ 323157 w 1797093"/>
                  <a:gd name="connsiteY0" fmla="*/ 194754 h 4694739"/>
                  <a:gd name="connsiteX1" fmla="*/ 926206 w 1797093"/>
                  <a:gd name="connsiteY1" fmla="*/ 1073 h 4694739"/>
                  <a:gd name="connsiteX2" fmla="*/ 1177776 w 1797093"/>
                  <a:gd name="connsiteY2" fmla="*/ 662355 h 4694739"/>
                  <a:gd name="connsiteX3" fmla="*/ 1661117 w 1797093"/>
                  <a:gd name="connsiteY3" fmla="*/ 944004 h 4694739"/>
                  <a:gd name="connsiteX4" fmla="*/ 1792552 w 1797093"/>
                  <a:gd name="connsiteY4" fmla="*/ 1460826 h 4694739"/>
                  <a:gd name="connsiteX5" fmla="*/ 1774457 w 1797093"/>
                  <a:gd name="connsiteY5" fmla="*/ 4324743 h 4694739"/>
                  <a:gd name="connsiteX6" fmla="*/ 1437176 w 1797093"/>
                  <a:gd name="connsiteY6" fmla="*/ 4694739 h 4694739"/>
                  <a:gd name="connsiteX7" fmla="*/ 10462 w 1797093"/>
                  <a:gd name="connsiteY7" fmla="*/ 3464911 h 4694739"/>
                  <a:gd name="connsiteX8" fmla="*/ 24084 w 1797093"/>
                  <a:gd name="connsiteY8" fmla="*/ 837718 h 4694739"/>
                  <a:gd name="connsiteX9" fmla="*/ 323157 w 1797093"/>
                  <a:gd name="connsiteY9" fmla="*/ 194754 h 4694739"/>
                  <a:gd name="connsiteX0" fmla="*/ 323157 w 1793656"/>
                  <a:gd name="connsiteY0" fmla="*/ 194754 h 4694739"/>
                  <a:gd name="connsiteX1" fmla="*/ 926206 w 1793656"/>
                  <a:gd name="connsiteY1" fmla="*/ 1073 h 4694739"/>
                  <a:gd name="connsiteX2" fmla="*/ 1177776 w 1793656"/>
                  <a:gd name="connsiteY2" fmla="*/ 662355 h 4694739"/>
                  <a:gd name="connsiteX3" fmla="*/ 1661117 w 1793656"/>
                  <a:gd name="connsiteY3" fmla="*/ 944004 h 4694739"/>
                  <a:gd name="connsiteX4" fmla="*/ 1792552 w 1793656"/>
                  <a:gd name="connsiteY4" fmla="*/ 1460826 h 4694739"/>
                  <a:gd name="connsiteX5" fmla="*/ 1774457 w 1793656"/>
                  <a:gd name="connsiteY5" fmla="*/ 4324743 h 4694739"/>
                  <a:gd name="connsiteX6" fmla="*/ 1437176 w 1793656"/>
                  <a:gd name="connsiteY6" fmla="*/ 4694739 h 4694739"/>
                  <a:gd name="connsiteX7" fmla="*/ 10462 w 1793656"/>
                  <a:gd name="connsiteY7" fmla="*/ 3464911 h 4694739"/>
                  <a:gd name="connsiteX8" fmla="*/ 24084 w 1793656"/>
                  <a:gd name="connsiteY8" fmla="*/ 837718 h 4694739"/>
                  <a:gd name="connsiteX9" fmla="*/ 323157 w 1793656"/>
                  <a:gd name="connsiteY9" fmla="*/ 194754 h 4694739"/>
                  <a:gd name="connsiteX0" fmla="*/ 323157 w 1793656"/>
                  <a:gd name="connsiteY0" fmla="*/ 0 h 4499985"/>
                  <a:gd name="connsiteX1" fmla="*/ 1177776 w 1793656"/>
                  <a:gd name="connsiteY1" fmla="*/ 467601 h 4499985"/>
                  <a:gd name="connsiteX2" fmla="*/ 1661117 w 1793656"/>
                  <a:gd name="connsiteY2" fmla="*/ 749250 h 4499985"/>
                  <a:gd name="connsiteX3" fmla="*/ 1792552 w 1793656"/>
                  <a:gd name="connsiteY3" fmla="*/ 1266072 h 4499985"/>
                  <a:gd name="connsiteX4" fmla="*/ 1774457 w 1793656"/>
                  <a:gd name="connsiteY4" fmla="*/ 4129989 h 4499985"/>
                  <a:gd name="connsiteX5" fmla="*/ 1437176 w 1793656"/>
                  <a:gd name="connsiteY5" fmla="*/ 4499985 h 4499985"/>
                  <a:gd name="connsiteX6" fmla="*/ 10462 w 1793656"/>
                  <a:gd name="connsiteY6" fmla="*/ 3270157 h 4499985"/>
                  <a:gd name="connsiteX7" fmla="*/ 24084 w 1793656"/>
                  <a:gd name="connsiteY7" fmla="*/ 642964 h 4499985"/>
                  <a:gd name="connsiteX8" fmla="*/ 323157 w 1793656"/>
                  <a:gd name="connsiteY8" fmla="*/ 0 h 4499985"/>
                  <a:gd name="connsiteX0" fmla="*/ 706737 w 1793656"/>
                  <a:gd name="connsiteY0" fmla="*/ 0 h 4651973"/>
                  <a:gd name="connsiteX1" fmla="*/ 1177776 w 1793656"/>
                  <a:gd name="connsiteY1" fmla="*/ 619589 h 4651973"/>
                  <a:gd name="connsiteX2" fmla="*/ 1661117 w 1793656"/>
                  <a:gd name="connsiteY2" fmla="*/ 901238 h 4651973"/>
                  <a:gd name="connsiteX3" fmla="*/ 1792552 w 1793656"/>
                  <a:gd name="connsiteY3" fmla="*/ 1418060 h 4651973"/>
                  <a:gd name="connsiteX4" fmla="*/ 1774457 w 1793656"/>
                  <a:gd name="connsiteY4" fmla="*/ 4281977 h 4651973"/>
                  <a:gd name="connsiteX5" fmla="*/ 1437176 w 1793656"/>
                  <a:gd name="connsiteY5" fmla="*/ 4651973 h 4651973"/>
                  <a:gd name="connsiteX6" fmla="*/ 10462 w 1793656"/>
                  <a:gd name="connsiteY6" fmla="*/ 3422145 h 4651973"/>
                  <a:gd name="connsiteX7" fmla="*/ 24084 w 1793656"/>
                  <a:gd name="connsiteY7" fmla="*/ 794952 h 4651973"/>
                  <a:gd name="connsiteX8" fmla="*/ 706737 w 1793656"/>
                  <a:gd name="connsiteY8" fmla="*/ 0 h 4651973"/>
                  <a:gd name="connsiteX0" fmla="*/ 794397 w 1881316"/>
                  <a:gd name="connsiteY0" fmla="*/ 0 h 4651973"/>
                  <a:gd name="connsiteX1" fmla="*/ 1265436 w 1881316"/>
                  <a:gd name="connsiteY1" fmla="*/ 619589 h 4651973"/>
                  <a:gd name="connsiteX2" fmla="*/ 1748777 w 1881316"/>
                  <a:gd name="connsiteY2" fmla="*/ 901238 h 4651973"/>
                  <a:gd name="connsiteX3" fmla="*/ 1880212 w 1881316"/>
                  <a:gd name="connsiteY3" fmla="*/ 1418060 h 4651973"/>
                  <a:gd name="connsiteX4" fmla="*/ 1862117 w 1881316"/>
                  <a:gd name="connsiteY4" fmla="*/ 4281977 h 4651973"/>
                  <a:gd name="connsiteX5" fmla="*/ 1524836 w 1881316"/>
                  <a:gd name="connsiteY5" fmla="*/ 4651973 h 4651973"/>
                  <a:gd name="connsiteX6" fmla="*/ 98122 w 1881316"/>
                  <a:gd name="connsiteY6" fmla="*/ 3422145 h 4651973"/>
                  <a:gd name="connsiteX7" fmla="*/ 120936 w 1881316"/>
                  <a:gd name="connsiteY7" fmla="*/ 1094810 h 4651973"/>
                  <a:gd name="connsiteX8" fmla="*/ 794397 w 1881316"/>
                  <a:gd name="connsiteY8" fmla="*/ 0 h 4651973"/>
                  <a:gd name="connsiteX0" fmla="*/ 853079 w 1939998"/>
                  <a:gd name="connsiteY0" fmla="*/ 0 h 4651973"/>
                  <a:gd name="connsiteX1" fmla="*/ 1324118 w 1939998"/>
                  <a:gd name="connsiteY1" fmla="*/ 619589 h 4651973"/>
                  <a:gd name="connsiteX2" fmla="*/ 1807459 w 1939998"/>
                  <a:gd name="connsiteY2" fmla="*/ 901238 h 4651973"/>
                  <a:gd name="connsiteX3" fmla="*/ 1938894 w 1939998"/>
                  <a:gd name="connsiteY3" fmla="*/ 1418060 h 4651973"/>
                  <a:gd name="connsiteX4" fmla="*/ 1920799 w 1939998"/>
                  <a:gd name="connsiteY4" fmla="*/ 4281977 h 4651973"/>
                  <a:gd name="connsiteX5" fmla="*/ 1583518 w 1939998"/>
                  <a:gd name="connsiteY5" fmla="*/ 4651973 h 4651973"/>
                  <a:gd name="connsiteX6" fmla="*/ 156804 w 1939998"/>
                  <a:gd name="connsiteY6" fmla="*/ 3422145 h 4651973"/>
                  <a:gd name="connsiteX7" fmla="*/ 179618 w 1939998"/>
                  <a:gd name="connsiteY7" fmla="*/ 1094810 h 4651973"/>
                  <a:gd name="connsiteX8" fmla="*/ 853079 w 1939998"/>
                  <a:gd name="connsiteY8" fmla="*/ 0 h 4651973"/>
                  <a:gd name="connsiteX0" fmla="*/ 800971 w 1887890"/>
                  <a:gd name="connsiteY0" fmla="*/ 0 h 4651973"/>
                  <a:gd name="connsiteX1" fmla="*/ 1272010 w 1887890"/>
                  <a:gd name="connsiteY1" fmla="*/ 619589 h 4651973"/>
                  <a:gd name="connsiteX2" fmla="*/ 1755351 w 1887890"/>
                  <a:gd name="connsiteY2" fmla="*/ 901238 h 4651973"/>
                  <a:gd name="connsiteX3" fmla="*/ 1886786 w 1887890"/>
                  <a:gd name="connsiteY3" fmla="*/ 1418060 h 4651973"/>
                  <a:gd name="connsiteX4" fmla="*/ 1868691 w 1887890"/>
                  <a:gd name="connsiteY4" fmla="*/ 4281977 h 4651973"/>
                  <a:gd name="connsiteX5" fmla="*/ 1531410 w 1887890"/>
                  <a:gd name="connsiteY5" fmla="*/ 4651973 h 4651973"/>
                  <a:gd name="connsiteX6" fmla="*/ 104696 w 1887890"/>
                  <a:gd name="connsiteY6" fmla="*/ 3422145 h 4651973"/>
                  <a:gd name="connsiteX7" fmla="*/ 127510 w 1887890"/>
                  <a:gd name="connsiteY7" fmla="*/ 1094810 h 4651973"/>
                  <a:gd name="connsiteX8" fmla="*/ 800971 w 1887890"/>
                  <a:gd name="connsiteY8" fmla="*/ 0 h 4651973"/>
                  <a:gd name="connsiteX0" fmla="*/ 900006 w 1986925"/>
                  <a:gd name="connsiteY0" fmla="*/ 0 h 4651973"/>
                  <a:gd name="connsiteX1" fmla="*/ 1371045 w 1986925"/>
                  <a:gd name="connsiteY1" fmla="*/ 619589 h 4651973"/>
                  <a:gd name="connsiteX2" fmla="*/ 1854386 w 1986925"/>
                  <a:gd name="connsiteY2" fmla="*/ 901238 h 4651973"/>
                  <a:gd name="connsiteX3" fmla="*/ 1985821 w 1986925"/>
                  <a:gd name="connsiteY3" fmla="*/ 1418060 h 4651973"/>
                  <a:gd name="connsiteX4" fmla="*/ 1967726 w 1986925"/>
                  <a:gd name="connsiteY4" fmla="*/ 4281977 h 4651973"/>
                  <a:gd name="connsiteX5" fmla="*/ 1630445 w 1986925"/>
                  <a:gd name="connsiteY5" fmla="*/ 4651973 h 4651973"/>
                  <a:gd name="connsiteX6" fmla="*/ 101481 w 1986925"/>
                  <a:gd name="connsiteY6" fmla="*/ 2578663 h 4651973"/>
                  <a:gd name="connsiteX7" fmla="*/ 226545 w 1986925"/>
                  <a:gd name="connsiteY7" fmla="*/ 1094810 h 4651973"/>
                  <a:gd name="connsiteX8" fmla="*/ 900006 w 1986925"/>
                  <a:gd name="connsiteY8" fmla="*/ 0 h 4651973"/>
                  <a:gd name="connsiteX0" fmla="*/ 809649 w 1896568"/>
                  <a:gd name="connsiteY0" fmla="*/ 0 h 4651973"/>
                  <a:gd name="connsiteX1" fmla="*/ 1280688 w 1896568"/>
                  <a:gd name="connsiteY1" fmla="*/ 619589 h 4651973"/>
                  <a:gd name="connsiteX2" fmla="*/ 1764029 w 1896568"/>
                  <a:gd name="connsiteY2" fmla="*/ 901238 h 4651973"/>
                  <a:gd name="connsiteX3" fmla="*/ 1895464 w 1896568"/>
                  <a:gd name="connsiteY3" fmla="*/ 1418060 h 4651973"/>
                  <a:gd name="connsiteX4" fmla="*/ 1877369 w 1896568"/>
                  <a:gd name="connsiteY4" fmla="*/ 4281977 h 4651973"/>
                  <a:gd name="connsiteX5" fmla="*/ 1540088 w 1896568"/>
                  <a:gd name="connsiteY5" fmla="*/ 4651973 h 4651973"/>
                  <a:gd name="connsiteX6" fmla="*/ 11124 w 1896568"/>
                  <a:gd name="connsiteY6" fmla="*/ 2578663 h 4651973"/>
                  <a:gd name="connsiteX7" fmla="*/ 136188 w 1896568"/>
                  <a:gd name="connsiteY7" fmla="*/ 1094810 h 4651973"/>
                  <a:gd name="connsiteX8" fmla="*/ 809649 w 1896568"/>
                  <a:gd name="connsiteY8" fmla="*/ 0 h 4651973"/>
                  <a:gd name="connsiteX0" fmla="*/ 902082 w 1989001"/>
                  <a:gd name="connsiteY0" fmla="*/ 0 h 4281977"/>
                  <a:gd name="connsiteX1" fmla="*/ 1373121 w 1989001"/>
                  <a:gd name="connsiteY1" fmla="*/ 619589 h 4281977"/>
                  <a:gd name="connsiteX2" fmla="*/ 1856462 w 1989001"/>
                  <a:gd name="connsiteY2" fmla="*/ 901238 h 4281977"/>
                  <a:gd name="connsiteX3" fmla="*/ 1987897 w 1989001"/>
                  <a:gd name="connsiteY3" fmla="*/ 1418060 h 4281977"/>
                  <a:gd name="connsiteX4" fmla="*/ 1969802 w 1989001"/>
                  <a:gd name="connsiteY4" fmla="*/ 4281977 h 4281977"/>
                  <a:gd name="connsiteX5" fmla="*/ 1660625 w 1989001"/>
                  <a:gd name="connsiteY5" fmla="*/ 4228062 h 4281977"/>
                  <a:gd name="connsiteX6" fmla="*/ 103557 w 1989001"/>
                  <a:gd name="connsiteY6" fmla="*/ 2578663 h 4281977"/>
                  <a:gd name="connsiteX7" fmla="*/ 228621 w 1989001"/>
                  <a:gd name="connsiteY7" fmla="*/ 1094810 h 4281977"/>
                  <a:gd name="connsiteX8" fmla="*/ 902082 w 1989001"/>
                  <a:gd name="connsiteY8" fmla="*/ 0 h 4281977"/>
                  <a:gd name="connsiteX0" fmla="*/ 905083 w 1992002"/>
                  <a:gd name="connsiteY0" fmla="*/ 0 h 4674478"/>
                  <a:gd name="connsiteX1" fmla="*/ 1376122 w 1992002"/>
                  <a:gd name="connsiteY1" fmla="*/ 619589 h 4674478"/>
                  <a:gd name="connsiteX2" fmla="*/ 1859463 w 1992002"/>
                  <a:gd name="connsiteY2" fmla="*/ 901238 h 4674478"/>
                  <a:gd name="connsiteX3" fmla="*/ 1990898 w 1992002"/>
                  <a:gd name="connsiteY3" fmla="*/ 1418060 h 4674478"/>
                  <a:gd name="connsiteX4" fmla="*/ 1972803 w 1992002"/>
                  <a:gd name="connsiteY4" fmla="*/ 4281977 h 4674478"/>
                  <a:gd name="connsiteX5" fmla="*/ 1704246 w 1992002"/>
                  <a:gd name="connsiteY5" fmla="*/ 4674478 h 4674478"/>
                  <a:gd name="connsiteX6" fmla="*/ 106558 w 1992002"/>
                  <a:gd name="connsiteY6" fmla="*/ 2578663 h 4674478"/>
                  <a:gd name="connsiteX7" fmla="*/ 231622 w 1992002"/>
                  <a:gd name="connsiteY7" fmla="*/ 1094810 h 4674478"/>
                  <a:gd name="connsiteX8" fmla="*/ 905083 w 1992002"/>
                  <a:gd name="connsiteY8" fmla="*/ 0 h 4674478"/>
                  <a:gd name="connsiteX0" fmla="*/ 911231 w 1998150"/>
                  <a:gd name="connsiteY0" fmla="*/ 0 h 5032507"/>
                  <a:gd name="connsiteX1" fmla="*/ 1382270 w 1998150"/>
                  <a:gd name="connsiteY1" fmla="*/ 619589 h 5032507"/>
                  <a:gd name="connsiteX2" fmla="*/ 1865611 w 1998150"/>
                  <a:gd name="connsiteY2" fmla="*/ 901238 h 5032507"/>
                  <a:gd name="connsiteX3" fmla="*/ 1997046 w 1998150"/>
                  <a:gd name="connsiteY3" fmla="*/ 1418060 h 5032507"/>
                  <a:gd name="connsiteX4" fmla="*/ 1978951 w 1998150"/>
                  <a:gd name="connsiteY4" fmla="*/ 4281977 h 5032507"/>
                  <a:gd name="connsiteX5" fmla="*/ 1793583 w 1998150"/>
                  <a:gd name="connsiteY5" fmla="*/ 5032507 h 5032507"/>
                  <a:gd name="connsiteX6" fmla="*/ 112706 w 1998150"/>
                  <a:gd name="connsiteY6" fmla="*/ 2578663 h 5032507"/>
                  <a:gd name="connsiteX7" fmla="*/ 237770 w 1998150"/>
                  <a:gd name="connsiteY7" fmla="*/ 1094810 h 5032507"/>
                  <a:gd name="connsiteX8" fmla="*/ 911231 w 1998150"/>
                  <a:gd name="connsiteY8" fmla="*/ 0 h 5032507"/>
                  <a:gd name="connsiteX0" fmla="*/ 904963 w 1991882"/>
                  <a:gd name="connsiteY0" fmla="*/ 0 h 4643545"/>
                  <a:gd name="connsiteX1" fmla="*/ 1376002 w 1991882"/>
                  <a:gd name="connsiteY1" fmla="*/ 619589 h 4643545"/>
                  <a:gd name="connsiteX2" fmla="*/ 1859343 w 1991882"/>
                  <a:gd name="connsiteY2" fmla="*/ 901238 h 4643545"/>
                  <a:gd name="connsiteX3" fmla="*/ 1990778 w 1991882"/>
                  <a:gd name="connsiteY3" fmla="*/ 1418060 h 4643545"/>
                  <a:gd name="connsiteX4" fmla="*/ 1972683 w 1991882"/>
                  <a:gd name="connsiteY4" fmla="*/ 4281977 h 4643545"/>
                  <a:gd name="connsiteX5" fmla="*/ 1702482 w 1991882"/>
                  <a:gd name="connsiteY5" fmla="*/ 4643545 h 4643545"/>
                  <a:gd name="connsiteX6" fmla="*/ 106438 w 1991882"/>
                  <a:gd name="connsiteY6" fmla="*/ 2578663 h 4643545"/>
                  <a:gd name="connsiteX7" fmla="*/ 231502 w 1991882"/>
                  <a:gd name="connsiteY7" fmla="*/ 1094810 h 4643545"/>
                  <a:gd name="connsiteX8" fmla="*/ 904963 w 1991882"/>
                  <a:gd name="connsiteY8" fmla="*/ 0 h 4643545"/>
                  <a:gd name="connsiteX0" fmla="*/ 904963 w 1991882"/>
                  <a:gd name="connsiteY0" fmla="*/ 0 h 4644991"/>
                  <a:gd name="connsiteX1" fmla="*/ 1376002 w 1991882"/>
                  <a:gd name="connsiteY1" fmla="*/ 619589 h 4644991"/>
                  <a:gd name="connsiteX2" fmla="*/ 1859343 w 1991882"/>
                  <a:gd name="connsiteY2" fmla="*/ 901238 h 4644991"/>
                  <a:gd name="connsiteX3" fmla="*/ 1990778 w 1991882"/>
                  <a:gd name="connsiteY3" fmla="*/ 1418060 h 4644991"/>
                  <a:gd name="connsiteX4" fmla="*/ 1972683 w 1991882"/>
                  <a:gd name="connsiteY4" fmla="*/ 4281977 h 4644991"/>
                  <a:gd name="connsiteX5" fmla="*/ 1702482 w 1991882"/>
                  <a:gd name="connsiteY5" fmla="*/ 4643545 h 4644991"/>
                  <a:gd name="connsiteX6" fmla="*/ 106438 w 1991882"/>
                  <a:gd name="connsiteY6" fmla="*/ 2578663 h 4644991"/>
                  <a:gd name="connsiteX7" fmla="*/ 231502 w 1991882"/>
                  <a:gd name="connsiteY7" fmla="*/ 1094810 h 4644991"/>
                  <a:gd name="connsiteX8" fmla="*/ 904963 w 1991882"/>
                  <a:gd name="connsiteY8" fmla="*/ 0 h 4644991"/>
                  <a:gd name="connsiteX0" fmla="*/ 803412 w 1890331"/>
                  <a:gd name="connsiteY0" fmla="*/ 0 h 4644991"/>
                  <a:gd name="connsiteX1" fmla="*/ 1274451 w 1890331"/>
                  <a:gd name="connsiteY1" fmla="*/ 619589 h 4644991"/>
                  <a:gd name="connsiteX2" fmla="*/ 1757792 w 1890331"/>
                  <a:gd name="connsiteY2" fmla="*/ 901238 h 4644991"/>
                  <a:gd name="connsiteX3" fmla="*/ 1889227 w 1890331"/>
                  <a:gd name="connsiteY3" fmla="*/ 1418060 h 4644991"/>
                  <a:gd name="connsiteX4" fmla="*/ 1871132 w 1890331"/>
                  <a:gd name="connsiteY4" fmla="*/ 4281977 h 4644991"/>
                  <a:gd name="connsiteX5" fmla="*/ 1600931 w 1890331"/>
                  <a:gd name="connsiteY5" fmla="*/ 4643545 h 4644991"/>
                  <a:gd name="connsiteX6" fmla="*/ 4887 w 1890331"/>
                  <a:gd name="connsiteY6" fmla="*/ 2578663 h 4644991"/>
                  <a:gd name="connsiteX7" fmla="*/ 129951 w 1890331"/>
                  <a:gd name="connsiteY7" fmla="*/ 1094810 h 4644991"/>
                  <a:gd name="connsiteX8" fmla="*/ 803412 w 1890331"/>
                  <a:gd name="connsiteY8" fmla="*/ 0 h 4644991"/>
                  <a:gd name="connsiteX0" fmla="*/ 799717 w 1886636"/>
                  <a:gd name="connsiteY0" fmla="*/ 0 h 4644991"/>
                  <a:gd name="connsiteX1" fmla="*/ 1270756 w 1886636"/>
                  <a:gd name="connsiteY1" fmla="*/ 619589 h 4644991"/>
                  <a:gd name="connsiteX2" fmla="*/ 1754097 w 1886636"/>
                  <a:gd name="connsiteY2" fmla="*/ 901238 h 4644991"/>
                  <a:gd name="connsiteX3" fmla="*/ 1885532 w 1886636"/>
                  <a:gd name="connsiteY3" fmla="*/ 1418060 h 4644991"/>
                  <a:gd name="connsiteX4" fmla="*/ 1867437 w 1886636"/>
                  <a:gd name="connsiteY4" fmla="*/ 4281977 h 4644991"/>
                  <a:gd name="connsiteX5" fmla="*/ 1597236 w 1886636"/>
                  <a:gd name="connsiteY5" fmla="*/ 4643545 h 4644991"/>
                  <a:gd name="connsiteX6" fmla="*/ 1192 w 1886636"/>
                  <a:gd name="connsiteY6" fmla="*/ 2578663 h 4644991"/>
                  <a:gd name="connsiteX7" fmla="*/ 126256 w 1886636"/>
                  <a:gd name="connsiteY7" fmla="*/ 1094810 h 4644991"/>
                  <a:gd name="connsiteX8" fmla="*/ 799717 w 1886636"/>
                  <a:gd name="connsiteY8" fmla="*/ 0 h 4644991"/>
                  <a:gd name="connsiteX0" fmla="*/ 799398 w 1886317"/>
                  <a:gd name="connsiteY0" fmla="*/ 0 h 4644991"/>
                  <a:gd name="connsiteX1" fmla="*/ 1270437 w 1886317"/>
                  <a:gd name="connsiteY1" fmla="*/ 619589 h 4644991"/>
                  <a:gd name="connsiteX2" fmla="*/ 1753778 w 1886317"/>
                  <a:gd name="connsiteY2" fmla="*/ 901238 h 4644991"/>
                  <a:gd name="connsiteX3" fmla="*/ 1885213 w 1886317"/>
                  <a:gd name="connsiteY3" fmla="*/ 1418060 h 4644991"/>
                  <a:gd name="connsiteX4" fmla="*/ 1867118 w 1886317"/>
                  <a:gd name="connsiteY4" fmla="*/ 4281977 h 4644991"/>
                  <a:gd name="connsiteX5" fmla="*/ 1596917 w 1886317"/>
                  <a:gd name="connsiteY5" fmla="*/ 4643545 h 4644991"/>
                  <a:gd name="connsiteX6" fmla="*/ 873 w 1886317"/>
                  <a:gd name="connsiteY6" fmla="*/ 2578663 h 4644991"/>
                  <a:gd name="connsiteX7" fmla="*/ 125937 w 1886317"/>
                  <a:gd name="connsiteY7" fmla="*/ 1094810 h 4644991"/>
                  <a:gd name="connsiteX8" fmla="*/ 799398 w 1886317"/>
                  <a:gd name="connsiteY8" fmla="*/ 0 h 4644991"/>
                  <a:gd name="connsiteX0" fmla="*/ 799398 w 1872482"/>
                  <a:gd name="connsiteY0" fmla="*/ 0 h 4644991"/>
                  <a:gd name="connsiteX1" fmla="*/ 1270437 w 1872482"/>
                  <a:gd name="connsiteY1" fmla="*/ 619589 h 4644991"/>
                  <a:gd name="connsiteX2" fmla="*/ 1753778 w 1872482"/>
                  <a:gd name="connsiteY2" fmla="*/ 901238 h 4644991"/>
                  <a:gd name="connsiteX3" fmla="*/ 1871039 w 1872482"/>
                  <a:gd name="connsiteY3" fmla="*/ 1341992 h 4644991"/>
                  <a:gd name="connsiteX4" fmla="*/ 1867118 w 1872482"/>
                  <a:gd name="connsiteY4" fmla="*/ 4281977 h 4644991"/>
                  <a:gd name="connsiteX5" fmla="*/ 1596917 w 1872482"/>
                  <a:gd name="connsiteY5" fmla="*/ 4643545 h 4644991"/>
                  <a:gd name="connsiteX6" fmla="*/ 873 w 1872482"/>
                  <a:gd name="connsiteY6" fmla="*/ 2578663 h 4644991"/>
                  <a:gd name="connsiteX7" fmla="*/ 125937 w 1872482"/>
                  <a:gd name="connsiteY7" fmla="*/ 1094810 h 4644991"/>
                  <a:gd name="connsiteX8" fmla="*/ 799398 w 1872482"/>
                  <a:gd name="connsiteY8" fmla="*/ 0 h 4644991"/>
                  <a:gd name="connsiteX0" fmla="*/ 799398 w 1867118"/>
                  <a:gd name="connsiteY0" fmla="*/ 0 h 4644991"/>
                  <a:gd name="connsiteX1" fmla="*/ 1270437 w 1867118"/>
                  <a:gd name="connsiteY1" fmla="*/ 619589 h 4644991"/>
                  <a:gd name="connsiteX2" fmla="*/ 1753778 w 1867118"/>
                  <a:gd name="connsiteY2" fmla="*/ 901238 h 4644991"/>
                  <a:gd name="connsiteX3" fmla="*/ 1794592 w 1867118"/>
                  <a:gd name="connsiteY3" fmla="*/ 1491723 h 4644991"/>
                  <a:gd name="connsiteX4" fmla="*/ 1867118 w 1867118"/>
                  <a:gd name="connsiteY4" fmla="*/ 4281977 h 4644991"/>
                  <a:gd name="connsiteX5" fmla="*/ 1596917 w 1867118"/>
                  <a:gd name="connsiteY5" fmla="*/ 4643545 h 4644991"/>
                  <a:gd name="connsiteX6" fmla="*/ 873 w 1867118"/>
                  <a:gd name="connsiteY6" fmla="*/ 2578663 h 4644991"/>
                  <a:gd name="connsiteX7" fmla="*/ 125937 w 1867118"/>
                  <a:gd name="connsiteY7" fmla="*/ 1094810 h 4644991"/>
                  <a:gd name="connsiteX8" fmla="*/ 799398 w 1867118"/>
                  <a:gd name="connsiteY8" fmla="*/ 0 h 4644991"/>
                  <a:gd name="connsiteX0" fmla="*/ 799398 w 1875475"/>
                  <a:gd name="connsiteY0" fmla="*/ 0 h 4644991"/>
                  <a:gd name="connsiteX1" fmla="*/ 1270437 w 1875475"/>
                  <a:gd name="connsiteY1" fmla="*/ 619589 h 4644991"/>
                  <a:gd name="connsiteX2" fmla="*/ 1753778 w 1875475"/>
                  <a:gd name="connsiteY2" fmla="*/ 901238 h 4644991"/>
                  <a:gd name="connsiteX3" fmla="*/ 1874120 w 1875475"/>
                  <a:gd name="connsiteY3" fmla="*/ 1336415 h 4644991"/>
                  <a:gd name="connsiteX4" fmla="*/ 1867118 w 1875475"/>
                  <a:gd name="connsiteY4" fmla="*/ 4281977 h 4644991"/>
                  <a:gd name="connsiteX5" fmla="*/ 1596917 w 1875475"/>
                  <a:gd name="connsiteY5" fmla="*/ 4643545 h 4644991"/>
                  <a:gd name="connsiteX6" fmla="*/ 873 w 1875475"/>
                  <a:gd name="connsiteY6" fmla="*/ 2578663 h 4644991"/>
                  <a:gd name="connsiteX7" fmla="*/ 125937 w 1875475"/>
                  <a:gd name="connsiteY7" fmla="*/ 1094810 h 4644991"/>
                  <a:gd name="connsiteX8" fmla="*/ 799398 w 1875475"/>
                  <a:gd name="connsiteY8" fmla="*/ 0 h 4644991"/>
                  <a:gd name="connsiteX0" fmla="*/ 799398 w 1875475"/>
                  <a:gd name="connsiteY0" fmla="*/ 0 h 4644417"/>
                  <a:gd name="connsiteX1" fmla="*/ 1270437 w 1875475"/>
                  <a:gd name="connsiteY1" fmla="*/ 619589 h 4644417"/>
                  <a:gd name="connsiteX2" fmla="*/ 1753778 w 1875475"/>
                  <a:gd name="connsiteY2" fmla="*/ 901238 h 4644417"/>
                  <a:gd name="connsiteX3" fmla="*/ 1874120 w 1875475"/>
                  <a:gd name="connsiteY3" fmla="*/ 1336415 h 4644417"/>
                  <a:gd name="connsiteX4" fmla="*/ 1867118 w 1875475"/>
                  <a:gd name="connsiteY4" fmla="*/ 4281977 h 4644417"/>
                  <a:gd name="connsiteX5" fmla="*/ 1596917 w 1875475"/>
                  <a:gd name="connsiteY5" fmla="*/ 4643545 h 4644417"/>
                  <a:gd name="connsiteX6" fmla="*/ 873 w 1875475"/>
                  <a:gd name="connsiteY6" fmla="*/ 2578663 h 4644417"/>
                  <a:gd name="connsiteX7" fmla="*/ 125937 w 1875475"/>
                  <a:gd name="connsiteY7" fmla="*/ 1094810 h 4644417"/>
                  <a:gd name="connsiteX8" fmla="*/ 799398 w 1875475"/>
                  <a:gd name="connsiteY8" fmla="*/ 0 h 4644417"/>
                  <a:gd name="connsiteX0" fmla="*/ 799398 w 1878975"/>
                  <a:gd name="connsiteY0" fmla="*/ 0 h 4700572"/>
                  <a:gd name="connsiteX1" fmla="*/ 1270437 w 1878975"/>
                  <a:gd name="connsiteY1" fmla="*/ 619589 h 4700572"/>
                  <a:gd name="connsiteX2" fmla="*/ 1753778 w 1878975"/>
                  <a:gd name="connsiteY2" fmla="*/ 901238 h 4700572"/>
                  <a:gd name="connsiteX3" fmla="*/ 1874120 w 1878975"/>
                  <a:gd name="connsiteY3" fmla="*/ 1336415 h 4700572"/>
                  <a:gd name="connsiteX4" fmla="*/ 1862732 w 1878975"/>
                  <a:gd name="connsiteY4" fmla="*/ 4199489 h 4700572"/>
                  <a:gd name="connsiteX5" fmla="*/ 1596917 w 1878975"/>
                  <a:gd name="connsiteY5" fmla="*/ 4643545 h 4700572"/>
                  <a:gd name="connsiteX6" fmla="*/ 873 w 1878975"/>
                  <a:gd name="connsiteY6" fmla="*/ 2578663 h 4700572"/>
                  <a:gd name="connsiteX7" fmla="*/ 125937 w 1878975"/>
                  <a:gd name="connsiteY7" fmla="*/ 1094810 h 4700572"/>
                  <a:gd name="connsiteX8" fmla="*/ 799398 w 1878975"/>
                  <a:gd name="connsiteY8" fmla="*/ 0 h 4700572"/>
                  <a:gd name="connsiteX0" fmla="*/ 799398 w 1878975"/>
                  <a:gd name="connsiteY0" fmla="*/ 0 h 4715859"/>
                  <a:gd name="connsiteX1" fmla="*/ 1270437 w 1878975"/>
                  <a:gd name="connsiteY1" fmla="*/ 619589 h 4715859"/>
                  <a:gd name="connsiteX2" fmla="*/ 1753778 w 1878975"/>
                  <a:gd name="connsiteY2" fmla="*/ 901238 h 4715859"/>
                  <a:gd name="connsiteX3" fmla="*/ 1874120 w 1878975"/>
                  <a:gd name="connsiteY3" fmla="*/ 1336415 h 4715859"/>
                  <a:gd name="connsiteX4" fmla="*/ 1862732 w 1878975"/>
                  <a:gd name="connsiteY4" fmla="*/ 4199489 h 4715859"/>
                  <a:gd name="connsiteX5" fmla="*/ 1596917 w 1878975"/>
                  <a:gd name="connsiteY5" fmla="*/ 4643545 h 4715859"/>
                  <a:gd name="connsiteX6" fmla="*/ 873 w 1878975"/>
                  <a:gd name="connsiteY6" fmla="*/ 2578663 h 4715859"/>
                  <a:gd name="connsiteX7" fmla="*/ 125937 w 1878975"/>
                  <a:gd name="connsiteY7" fmla="*/ 1094810 h 4715859"/>
                  <a:gd name="connsiteX8" fmla="*/ 799398 w 1878975"/>
                  <a:gd name="connsiteY8" fmla="*/ 0 h 4715859"/>
                  <a:gd name="connsiteX0" fmla="*/ 799398 w 1878975"/>
                  <a:gd name="connsiteY0" fmla="*/ 0 h 4643678"/>
                  <a:gd name="connsiteX1" fmla="*/ 1270437 w 1878975"/>
                  <a:gd name="connsiteY1" fmla="*/ 619589 h 4643678"/>
                  <a:gd name="connsiteX2" fmla="*/ 1753778 w 1878975"/>
                  <a:gd name="connsiteY2" fmla="*/ 901238 h 4643678"/>
                  <a:gd name="connsiteX3" fmla="*/ 1874120 w 1878975"/>
                  <a:gd name="connsiteY3" fmla="*/ 1336415 h 4643678"/>
                  <a:gd name="connsiteX4" fmla="*/ 1862732 w 1878975"/>
                  <a:gd name="connsiteY4" fmla="*/ 4199489 h 4643678"/>
                  <a:gd name="connsiteX5" fmla="*/ 1596917 w 1878975"/>
                  <a:gd name="connsiteY5" fmla="*/ 4643545 h 4643678"/>
                  <a:gd name="connsiteX6" fmla="*/ 873 w 1878975"/>
                  <a:gd name="connsiteY6" fmla="*/ 2578663 h 4643678"/>
                  <a:gd name="connsiteX7" fmla="*/ 125937 w 1878975"/>
                  <a:gd name="connsiteY7" fmla="*/ 1094810 h 4643678"/>
                  <a:gd name="connsiteX8" fmla="*/ 799398 w 1878975"/>
                  <a:gd name="connsiteY8" fmla="*/ 0 h 4643678"/>
                  <a:gd name="connsiteX0" fmla="*/ 799398 w 1878975"/>
                  <a:gd name="connsiteY0" fmla="*/ 0 h 4643678"/>
                  <a:gd name="connsiteX1" fmla="*/ 1753778 w 1878975"/>
                  <a:gd name="connsiteY1" fmla="*/ 901238 h 4643678"/>
                  <a:gd name="connsiteX2" fmla="*/ 1874120 w 1878975"/>
                  <a:gd name="connsiteY2" fmla="*/ 1336415 h 4643678"/>
                  <a:gd name="connsiteX3" fmla="*/ 1862732 w 1878975"/>
                  <a:gd name="connsiteY3" fmla="*/ 4199489 h 4643678"/>
                  <a:gd name="connsiteX4" fmla="*/ 1596917 w 1878975"/>
                  <a:gd name="connsiteY4" fmla="*/ 4643545 h 4643678"/>
                  <a:gd name="connsiteX5" fmla="*/ 873 w 1878975"/>
                  <a:gd name="connsiteY5" fmla="*/ 2578663 h 4643678"/>
                  <a:gd name="connsiteX6" fmla="*/ 125937 w 1878975"/>
                  <a:gd name="connsiteY6" fmla="*/ 1094810 h 4643678"/>
                  <a:gd name="connsiteX7" fmla="*/ 799398 w 1878975"/>
                  <a:gd name="connsiteY7" fmla="*/ 0 h 4643678"/>
                  <a:gd name="connsiteX0" fmla="*/ 799398 w 1924122"/>
                  <a:gd name="connsiteY0" fmla="*/ 0 h 4643678"/>
                  <a:gd name="connsiteX1" fmla="*/ 1880343 w 1924122"/>
                  <a:gd name="connsiteY1" fmla="*/ 885337 h 4643678"/>
                  <a:gd name="connsiteX2" fmla="*/ 1874120 w 1924122"/>
                  <a:gd name="connsiteY2" fmla="*/ 1336415 h 4643678"/>
                  <a:gd name="connsiteX3" fmla="*/ 1862732 w 1924122"/>
                  <a:gd name="connsiteY3" fmla="*/ 4199489 h 4643678"/>
                  <a:gd name="connsiteX4" fmla="*/ 1596917 w 1924122"/>
                  <a:gd name="connsiteY4" fmla="*/ 4643545 h 4643678"/>
                  <a:gd name="connsiteX5" fmla="*/ 873 w 1924122"/>
                  <a:gd name="connsiteY5" fmla="*/ 2578663 h 4643678"/>
                  <a:gd name="connsiteX6" fmla="*/ 125937 w 1924122"/>
                  <a:gd name="connsiteY6" fmla="*/ 1094810 h 4643678"/>
                  <a:gd name="connsiteX7" fmla="*/ 799398 w 1924122"/>
                  <a:gd name="connsiteY7" fmla="*/ 0 h 4643678"/>
                  <a:gd name="connsiteX0" fmla="*/ 1077690 w 1951471"/>
                  <a:gd name="connsiteY0" fmla="*/ 0 h 4805634"/>
                  <a:gd name="connsiteX1" fmla="*/ 1892518 w 1951471"/>
                  <a:gd name="connsiteY1" fmla="*/ 1047293 h 4805634"/>
                  <a:gd name="connsiteX2" fmla="*/ 1886295 w 1951471"/>
                  <a:gd name="connsiteY2" fmla="*/ 1498371 h 4805634"/>
                  <a:gd name="connsiteX3" fmla="*/ 1874907 w 1951471"/>
                  <a:gd name="connsiteY3" fmla="*/ 4361445 h 4805634"/>
                  <a:gd name="connsiteX4" fmla="*/ 1609092 w 1951471"/>
                  <a:gd name="connsiteY4" fmla="*/ 4805501 h 4805634"/>
                  <a:gd name="connsiteX5" fmla="*/ 13048 w 1951471"/>
                  <a:gd name="connsiteY5" fmla="*/ 2740619 h 4805634"/>
                  <a:gd name="connsiteX6" fmla="*/ 138112 w 1951471"/>
                  <a:gd name="connsiteY6" fmla="*/ 1256766 h 4805634"/>
                  <a:gd name="connsiteX7" fmla="*/ 1077690 w 1951471"/>
                  <a:gd name="connsiteY7" fmla="*/ 0 h 4805634"/>
                  <a:gd name="connsiteX0" fmla="*/ 1101866 w 1950750"/>
                  <a:gd name="connsiteY0" fmla="*/ 0 h 4594342"/>
                  <a:gd name="connsiteX1" fmla="*/ 1893514 w 1950750"/>
                  <a:gd name="connsiteY1" fmla="*/ 836001 h 4594342"/>
                  <a:gd name="connsiteX2" fmla="*/ 1887291 w 1950750"/>
                  <a:gd name="connsiteY2" fmla="*/ 1287079 h 4594342"/>
                  <a:gd name="connsiteX3" fmla="*/ 1875903 w 1950750"/>
                  <a:gd name="connsiteY3" fmla="*/ 4150153 h 4594342"/>
                  <a:gd name="connsiteX4" fmla="*/ 1610088 w 1950750"/>
                  <a:gd name="connsiteY4" fmla="*/ 4594209 h 4594342"/>
                  <a:gd name="connsiteX5" fmla="*/ 14044 w 1950750"/>
                  <a:gd name="connsiteY5" fmla="*/ 2529327 h 4594342"/>
                  <a:gd name="connsiteX6" fmla="*/ 139108 w 1950750"/>
                  <a:gd name="connsiteY6" fmla="*/ 1045474 h 4594342"/>
                  <a:gd name="connsiteX7" fmla="*/ 1101866 w 1950750"/>
                  <a:gd name="connsiteY7" fmla="*/ 0 h 4594342"/>
                  <a:gd name="connsiteX0" fmla="*/ 1101866 w 1957137"/>
                  <a:gd name="connsiteY0" fmla="*/ 0 h 4622137"/>
                  <a:gd name="connsiteX1" fmla="*/ 1893514 w 1957137"/>
                  <a:gd name="connsiteY1" fmla="*/ 836001 h 4622137"/>
                  <a:gd name="connsiteX2" fmla="*/ 1875903 w 1957137"/>
                  <a:gd name="connsiteY2" fmla="*/ 4150153 h 4622137"/>
                  <a:gd name="connsiteX3" fmla="*/ 1610088 w 1957137"/>
                  <a:gd name="connsiteY3" fmla="*/ 4594209 h 4622137"/>
                  <a:gd name="connsiteX4" fmla="*/ 14044 w 1957137"/>
                  <a:gd name="connsiteY4" fmla="*/ 2529327 h 4622137"/>
                  <a:gd name="connsiteX5" fmla="*/ 139108 w 1957137"/>
                  <a:gd name="connsiteY5" fmla="*/ 1045474 h 4622137"/>
                  <a:gd name="connsiteX6" fmla="*/ 1101866 w 1957137"/>
                  <a:gd name="connsiteY6" fmla="*/ 0 h 4622137"/>
                  <a:gd name="connsiteX0" fmla="*/ 1101866 w 1881389"/>
                  <a:gd name="connsiteY0" fmla="*/ 0 h 4622137"/>
                  <a:gd name="connsiteX1" fmla="*/ 1524411 w 1881389"/>
                  <a:gd name="connsiteY1" fmla="*/ 1157779 h 4622137"/>
                  <a:gd name="connsiteX2" fmla="*/ 1875903 w 1881389"/>
                  <a:gd name="connsiteY2" fmla="*/ 4150153 h 4622137"/>
                  <a:gd name="connsiteX3" fmla="*/ 1610088 w 1881389"/>
                  <a:gd name="connsiteY3" fmla="*/ 4594209 h 4622137"/>
                  <a:gd name="connsiteX4" fmla="*/ 14044 w 1881389"/>
                  <a:gd name="connsiteY4" fmla="*/ 2529327 h 4622137"/>
                  <a:gd name="connsiteX5" fmla="*/ 139108 w 1881389"/>
                  <a:gd name="connsiteY5" fmla="*/ 1045474 h 4622137"/>
                  <a:gd name="connsiteX6" fmla="*/ 1101866 w 1881389"/>
                  <a:gd name="connsiteY6" fmla="*/ 0 h 4622137"/>
                  <a:gd name="connsiteX0" fmla="*/ 1101866 w 1945302"/>
                  <a:gd name="connsiteY0" fmla="*/ 0 h 4622137"/>
                  <a:gd name="connsiteX1" fmla="*/ 1876001 w 1945302"/>
                  <a:gd name="connsiteY1" fmla="*/ 881041 h 4622137"/>
                  <a:gd name="connsiteX2" fmla="*/ 1875903 w 1945302"/>
                  <a:gd name="connsiteY2" fmla="*/ 4150153 h 4622137"/>
                  <a:gd name="connsiteX3" fmla="*/ 1610088 w 1945302"/>
                  <a:gd name="connsiteY3" fmla="*/ 4594209 h 4622137"/>
                  <a:gd name="connsiteX4" fmla="*/ 14044 w 1945302"/>
                  <a:gd name="connsiteY4" fmla="*/ 2529327 h 4622137"/>
                  <a:gd name="connsiteX5" fmla="*/ 139108 w 1945302"/>
                  <a:gd name="connsiteY5" fmla="*/ 1045474 h 4622137"/>
                  <a:gd name="connsiteX6" fmla="*/ 1101866 w 1945302"/>
                  <a:gd name="connsiteY6" fmla="*/ 0 h 4622137"/>
                  <a:gd name="connsiteX0" fmla="*/ 1101866 w 1901708"/>
                  <a:gd name="connsiteY0" fmla="*/ 0 h 4622137"/>
                  <a:gd name="connsiteX1" fmla="*/ 1876001 w 1901708"/>
                  <a:gd name="connsiteY1" fmla="*/ 881041 h 4622137"/>
                  <a:gd name="connsiteX2" fmla="*/ 1875903 w 1901708"/>
                  <a:gd name="connsiteY2" fmla="*/ 4150153 h 4622137"/>
                  <a:gd name="connsiteX3" fmla="*/ 1610088 w 1901708"/>
                  <a:gd name="connsiteY3" fmla="*/ 4594209 h 4622137"/>
                  <a:gd name="connsiteX4" fmla="*/ 14044 w 1901708"/>
                  <a:gd name="connsiteY4" fmla="*/ 2529327 h 4622137"/>
                  <a:gd name="connsiteX5" fmla="*/ 139108 w 1901708"/>
                  <a:gd name="connsiteY5" fmla="*/ 1045474 h 4622137"/>
                  <a:gd name="connsiteX6" fmla="*/ 1101866 w 1901708"/>
                  <a:gd name="connsiteY6" fmla="*/ 0 h 4622137"/>
                  <a:gd name="connsiteX0" fmla="*/ 1205678 w 2005520"/>
                  <a:gd name="connsiteY0" fmla="*/ 0 h 4622137"/>
                  <a:gd name="connsiteX1" fmla="*/ 1979813 w 2005520"/>
                  <a:gd name="connsiteY1" fmla="*/ 881041 h 4622137"/>
                  <a:gd name="connsiteX2" fmla="*/ 1979715 w 2005520"/>
                  <a:gd name="connsiteY2" fmla="*/ 4150153 h 4622137"/>
                  <a:gd name="connsiteX3" fmla="*/ 1713900 w 2005520"/>
                  <a:gd name="connsiteY3" fmla="*/ 4594209 h 4622137"/>
                  <a:gd name="connsiteX4" fmla="*/ 117856 w 2005520"/>
                  <a:gd name="connsiteY4" fmla="*/ 2529327 h 4622137"/>
                  <a:gd name="connsiteX5" fmla="*/ 240125 w 2005520"/>
                  <a:gd name="connsiteY5" fmla="*/ 1517076 h 4622137"/>
                  <a:gd name="connsiteX6" fmla="*/ 1205678 w 2005520"/>
                  <a:gd name="connsiteY6" fmla="*/ 0 h 4622137"/>
                  <a:gd name="connsiteX0" fmla="*/ 1173371 w 1973213"/>
                  <a:gd name="connsiteY0" fmla="*/ 0 h 4622137"/>
                  <a:gd name="connsiteX1" fmla="*/ 1947506 w 1973213"/>
                  <a:gd name="connsiteY1" fmla="*/ 881041 h 4622137"/>
                  <a:gd name="connsiteX2" fmla="*/ 1947408 w 1973213"/>
                  <a:gd name="connsiteY2" fmla="*/ 4150153 h 4622137"/>
                  <a:gd name="connsiteX3" fmla="*/ 1681593 w 1973213"/>
                  <a:gd name="connsiteY3" fmla="*/ 4594209 h 4622137"/>
                  <a:gd name="connsiteX4" fmla="*/ 85549 w 1973213"/>
                  <a:gd name="connsiteY4" fmla="*/ 2529327 h 4622137"/>
                  <a:gd name="connsiteX5" fmla="*/ 207818 w 1973213"/>
                  <a:gd name="connsiteY5" fmla="*/ 1517076 h 4622137"/>
                  <a:gd name="connsiteX6" fmla="*/ 1173371 w 1973213"/>
                  <a:gd name="connsiteY6" fmla="*/ 0 h 4622137"/>
                  <a:gd name="connsiteX0" fmla="*/ 1094451 w 1894293"/>
                  <a:gd name="connsiteY0" fmla="*/ 0 h 4622137"/>
                  <a:gd name="connsiteX1" fmla="*/ 1868586 w 1894293"/>
                  <a:gd name="connsiteY1" fmla="*/ 881041 h 4622137"/>
                  <a:gd name="connsiteX2" fmla="*/ 1868488 w 1894293"/>
                  <a:gd name="connsiteY2" fmla="*/ 4150153 h 4622137"/>
                  <a:gd name="connsiteX3" fmla="*/ 1602673 w 1894293"/>
                  <a:gd name="connsiteY3" fmla="*/ 4594209 h 4622137"/>
                  <a:gd name="connsiteX4" fmla="*/ 6629 w 1894293"/>
                  <a:gd name="connsiteY4" fmla="*/ 2529327 h 4622137"/>
                  <a:gd name="connsiteX5" fmla="*/ 128898 w 1894293"/>
                  <a:gd name="connsiteY5" fmla="*/ 1517076 h 4622137"/>
                  <a:gd name="connsiteX6" fmla="*/ 1094451 w 1894293"/>
                  <a:gd name="connsiteY6" fmla="*/ 0 h 4622137"/>
                  <a:gd name="connsiteX0" fmla="*/ 1094451 w 1886806"/>
                  <a:gd name="connsiteY0" fmla="*/ 0 h 4594311"/>
                  <a:gd name="connsiteX1" fmla="*/ 1868586 w 1886806"/>
                  <a:gd name="connsiteY1" fmla="*/ 881041 h 4594311"/>
                  <a:gd name="connsiteX2" fmla="*/ 1868488 w 1886806"/>
                  <a:gd name="connsiteY2" fmla="*/ 4150153 h 4594311"/>
                  <a:gd name="connsiteX3" fmla="*/ 1602673 w 1886806"/>
                  <a:gd name="connsiteY3" fmla="*/ 4594209 h 4594311"/>
                  <a:gd name="connsiteX4" fmla="*/ 6629 w 1886806"/>
                  <a:gd name="connsiteY4" fmla="*/ 2529327 h 4594311"/>
                  <a:gd name="connsiteX5" fmla="*/ 128898 w 1886806"/>
                  <a:gd name="connsiteY5" fmla="*/ 1517076 h 4594311"/>
                  <a:gd name="connsiteX6" fmla="*/ 1094451 w 1886806"/>
                  <a:gd name="connsiteY6" fmla="*/ 0 h 4594311"/>
                  <a:gd name="connsiteX0" fmla="*/ 1150724 w 1972925"/>
                  <a:gd name="connsiteY0" fmla="*/ 0 h 4340699"/>
                  <a:gd name="connsiteX1" fmla="*/ 1924859 w 1972925"/>
                  <a:gd name="connsiteY1" fmla="*/ 881041 h 4340699"/>
                  <a:gd name="connsiteX2" fmla="*/ 1924761 w 1972925"/>
                  <a:gd name="connsiteY2" fmla="*/ 4150153 h 4340699"/>
                  <a:gd name="connsiteX3" fmla="*/ 1334983 w 1972925"/>
                  <a:gd name="connsiteY3" fmla="*/ 3967815 h 4340699"/>
                  <a:gd name="connsiteX4" fmla="*/ 62902 w 1972925"/>
                  <a:gd name="connsiteY4" fmla="*/ 2529327 h 4340699"/>
                  <a:gd name="connsiteX5" fmla="*/ 185171 w 1972925"/>
                  <a:gd name="connsiteY5" fmla="*/ 1517076 h 4340699"/>
                  <a:gd name="connsiteX6" fmla="*/ 1150724 w 1972925"/>
                  <a:gd name="connsiteY6" fmla="*/ 0 h 4340699"/>
                  <a:gd name="connsiteX0" fmla="*/ 1170009 w 1972020"/>
                  <a:gd name="connsiteY0" fmla="*/ 0 h 4392997"/>
                  <a:gd name="connsiteX1" fmla="*/ 1944144 w 1972020"/>
                  <a:gd name="connsiteY1" fmla="*/ 881041 h 4392997"/>
                  <a:gd name="connsiteX2" fmla="*/ 1944046 w 1972020"/>
                  <a:gd name="connsiteY2" fmla="*/ 4150153 h 4392997"/>
                  <a:gd name="connsiteX3" fmla="*/ 1630579 w 1972020"/>
                  <a:gd name="connsiteY3" fmla="*/ 4147305 h 4392997"/>
                  <a:gd name="connsiteX4" fmla="*/ 82187 w 1972020"/>
                  <a:gd name="connsiteY4" fmla="*/ 2529327 h 4392997"/>
                  <a:gd name="connsiteX5" fmla="*/ 204456 w 1972020"/>
                  <a:gd name="connsiteY5" fmla="*/ 1517076 h 4392997"/>
                  <a:gd name="connsiteX6" fmla="*/ 1170009 w 1972020"/>
                  <a:gd name="connsiteY6" fmla="*/ 0 h 4392997"/>
                  <a:gd name="connsiteX0" fmla="*/ 1170009 w 1972020"/>
                  <a:gd name="connsiteY0" fmla="*/ 0 h 4461313"/>
                  <a:gd name="connsiteX1" fmla="*/ 1944144 w 1972020"/>
                  <a:gd name="connsiteY1" fmla="*/ 881041 h 4461313"/>
                  <a:gd name="connsiteX2" fmla="*/ 1944046 w 1972020"/>
                  <a:gd name="connsiteY2" fmla="*/ 4150153 h 4461313"/>
                  <a:gd name="connsiteX3" fmla="*/ 1630579 w 1972020"/>
                  <a:gd name="connsiteY3" fmla="*/ 4147305 h 4461313"/>
                  <a:gd name="connsiteX4" fmla="*/ 82187 w 1972020"/>
                  <a:gd name="connsiteY4" fmla="*/ 2529327 h 4461313"/>
                  <a:gd name="connsiteX5" fmla="*/ 204456 w 1972020"/>
                  <a:gd name="connsiteY5" fmla="*/ 1517076 h 4461313"/>
                  <a:gd name="connsiteX6" fmla="*/ 1170009 w 1972020"/>
                  <a:gd name="connsiteY6" fmla="*/ 0 h 4461313"/>
                  <a:gd name="connsiteX0" fmla="*/ 1174836 w 1971947"/>
                  <a:gd name="connsiteY0" fmla="*/ 0 h 4746891"/>
                  <a:gd name="connsiteX1" fmla="*/ 1948971 w 1971947"/>
                  <a:gd name="connsiteY1" fmla="*/ 881041 h 4746891"/>
                  <a:gd name="connsiteX2" fmla="*/ 1948873 w 1971947"/>
                  <a:gd name="connsiteY2" fmla="*/ 4150153 h 4746891"/>
                  <a:gd name="connsiteX3" fmla="*/ 1703805 w 1971947"/>
                  <a:gd name="connsiteY3" fmla="*/ 4609963 h 4746891"/>
                  <a:gd name="connsiteX4" fmla="*/ 87014 w 1971947"/>
                  <a:gd name="connsiteY4" fmla="*/ 2529327 h 4746891"/>
                  <a:gd name="connsiteX5" fmla="*/ 209283 w 1971947"/>
                  <a:gd name="connsiteY5" fmla="*/ 1517076 h 4746891"/>
                  <a:gd name="connsiteX6" fmla="*/ 1174836 w 1971947"/>
                  <a:gd name="connsiteY6" fmla="*/ 0 h 4746891"/>
                  <a:gd name="connsiteX0" fmla="*/ 1174836 w 1971947"/>
                  <a:gd name="connsiteY0" fmla="*/ 0 h 4711106"/>
                  <a:gd name="connsiteX1" fmla="*/ 1948971 w 1971947"/>
                  <a:gd name="connsiteY1" fmla="*/ 881041 h 4711106"/>
                  <a:gd name="connsiteX2" fmla="*/ 1948873 w 1971947"/>
                  <a:gd name="connsiteY2" fmla="*/ 4150153 h 4711106"/>
                  <a:gd name="connsiteX3" fmla="*/ 1703805 w 1971947"/>
                  <a:gd name="connsiteY3" fmla="*/ 4609963 h 4711106"/>
                  <a:gd name="connsiteX4" fmla="*/ 87014 w 1971947"/>
                  <a:gd name="connsiteY4" fmla="*/ 2529327 h 4711106"/>
                  <a:gd name="connsiteX5" fmla="*/ 209283 w 1971947"/>
                  <a:gd name="connsiteY5" fmla="*/ 1517076 h 4711106"/>
                  <a:gd name="connsiteX6" fmla="*/ 1174836 w 1971947"/>
                  <a:gd name="connsiteY6" fmla="*/ 0 h 4711106"/>
                  <a:gd name="connsiteX0" fmla="*/ 1174836 w 1971947"/>
                  <a:gd name="connsiteY0" fmla="*/ 0 h 4645011"/>
                  <a:gd name="connsiteX1" fmla="*/ 1948971 w 1971947"/>
                  <a:gd name="connsiteY1" fmla="*/ 881041 h 4645011"/>
                  <a:gd name="connsiteX2" fmla="*/ 1948873 w 1971947"/>
                  <a:gd name="connsiteY2" fmla="*/ 4150153 h 4645011"/>
                  <a:gd name="connsiteX3" fmla="*/ 1703805 w 1971947"/>
                  <a:gd name="connsiteY3" fmla="*/ 4609963 h 4645011"/>
                  <a:gd name="connsiteX4" fmla="*/ 87014 w 1971947"/>
                  <a:gd name="connsiteY4" fmla="*/ 2529327 h 4645011"/>
                  <a:gd name="connsiteX5" fmla="*/ 209283 w 1971947"/>
                  <a:gd name="connsiteY5" fmla="*/ 1517076 h 4645011"/>
                  <a:gd name="connsiteX6" fmla="*/ 1174836 w 1971947"/>
                  <a:gd name="connsiteY6" fmla="*/ 0 h 4645011"/>
                  <a:gd name="connsiteX0" fmla="*/ 1174836 w 1955841"/>
                  <a:gd name="connsiteY0" fmla="*/ 0 h 4611965"/>
                  <a:gd name="connsiteX1" fmla="*/ 1948971 w 1955841"/>
                  <a:gd name="connsiteY1" fmla="*/ 881041 h 4611965"/>
                  <a:gd name="connsiteX2" fmla="*/ 1948873 w 1955841"/>
                  <a:gd name="connsiteY2" fmla="*/ 4150153 h 4611965"/>
                  <a:gd name="connsiteX3" fmla="*/ 1703805 w 1955841"/>
                  <a:gd name="connsiteY3" fmla="*/ 4609963 h 4611965"/>
                  <a:gd name="connsiteX4" fmla="*/ 87014 w 1955841"/>
                  <a:gd name="connsiteY4" fmla="*/ 2529327 h 4611965"/>
                  <a:gd name="connsiteX5" fmla="*/ 209283 w 1955841"/>
                  <a:gd name="connsiteY5" fmla="*/ 1517076 h 4611965"/>
                  <a:gd name="connsiteX6" fmla="*/ 1174836 w 1955841"/>
                  <a:gd name="connsiteY6" fmla="*/ 0 h 4611965"/>
                  <a:gd name="connsiteX0" fmla="*/ 1159246 w 1972434"/>
                  <a:gd name="connsiteY0" fmla="*/ 0 h 4385531"/>
                  <a:gd name="connsiteX1" fmla="*/ 1933381 w 1972434"/>
                  <a:gd name="connsiteY1" fmla="*/ 881041 h 4385531"/>
                  <a:gd name="connsiteX2" fmla="*/ 1933283 w 1972434"/>
                  <a:gd name="connsiteY2" fmla="*/ 4150153 h 4385531"/>
                  <a:gd name="connsiteX3" fmla="*/ 1466287 w 1972434"/>
                  <a:gd name="connsiteY3" fmla="*/ 4105395 h 4385531"/>
                  <a:gd name="connsiteX4" fmla="*/ 71424 w 1972434"/>
                  <a:gd name="connsiteY4" fmla="*/ 2529327 h 4385531"/>
                  <a:gd name="connsiteX5" fmla="*/ 193693 w 1972434"/>
                  <a:gd name="connsiteY5" fmla="*/ 1517076 h 4385531"/>
                  <a:gd name="connsiteX6" fmla="*/ 1159246 w 1972434"/>
                  <a:gd name="connsiteY6" fmla="*/ 0 h 4385531"/>
                  <a:gd name="connsiteX0" fmla="*/ 1172464 w 1971971"/>
                  <a:gd name="connsiteY0" fmla="*/ 0 h 4620641"/>
                  <a:gd name="connsiteX1" fmla="*/ 1946599 w 1971971"/>
                  <a:gd name="connsiteY1" fmla="*/ 881041 h 4620641"/>
                  <a:gd name="connsiteX2" fmla="*/ 1946501 w 1971971"/>
                  <a:gd name="connsiteY2" fmla="*/ 4150153 h 4620641"/>
                  <a:gd name="connsiteX3" fmla="*/ 1667852 w 1971971"/>
                  <a:gd name="connsiteY3" fmla="*/ 4577463 h 4620641"/>
                  <a:gd name="connsiteX4" fmla="*/ 84642 w 1971971"/>
                  <a:gd name="connsiteY4" fmla="*/ 2529327 h 4620641"/>
                  <a:gd name="connsiteX5" fmla="*/ 206911 w 1971971"/>
                  <a:gd name="connsiteY5" fmla="*/ 1517076 h 4620641"/>
                  <a:gd name="connsiteX6" fmla="*/ 1172464 w 1971971"/>
                  <a:gd name="connsiteY6" fmla="*/ 0 h 4620641"/>
                  <a:gd name="connsiteX0" fmla="*/ 1172464 w 1971971"/>
                  <a:gd name="connsiteY0" fmla="*/ 0 h 4620205"/>
                  <a:gd name="connsiteX1" fmla="*/ 1946599 w 1971971"/>
                  <a:gd name="connsiteY1" fmla="*/ 881041 h 4620205"/>
                  <a:gd name="connsiteX2" fmla="*/ 1946501 w 1971971"/>
                  <a:gd name="connsiteY2" fmla="*/ 4150153 h 4620205"/>
                  <a:gd name="connsiteX3" fmla="*/ 1667852 w 1971971"/>
                  <a:gd name="connsiteY3" fmla="*/ 4577463 h 4620205"/>
                  <a:gd name="connsiteX4" fmla="*/ 84642 w 1971971"/>
                  <a:gd name="connsiteY4" fmla="*/ 2529327 h 4620205"/>
                  <a:gd name="connsiteX5" fmla="*/ 206911 w 1971971"/>
                  <a:gd name="connsiteY5" fmla="*/ 1517076 h 4620205"/>
                  <a:gd name="connsiteX6" fmla="*/ 1172464 w 1971971"/>
                  <a:gd name="connsiteY6" fmla="*/ 0 h 4620205"/>
                  <a:gd name="connsiteX0" fmla="*/ 1172464 w 1967789"/>
                  <a:gd name="connsiteY0" fmla="*/ 0 h 4579607"/>
                  <a:gd name="connsiteX1" fmla="*/ 1946599 w 1967789"/>
                  <a:gd name="connsiteY1" fmla="*/ 881041 h 4579607"/>
                  <a:gd name="connsiteX2" fmla="*/ 1946501 w 1967789"/>
                  <a:gd name="connsiteY2" fmla="*/ 4150153 h 4579607"/>
                  <a:gd name="connsiteX3" fmla="*/ 1667852 w 1967789"/>
                  <a:gd name="connsiteY3" fmla="*/ 4577463 h 4579607"/>
                  <a:gd name="connsiteX4" fmla="*/ 84642 w 1967789"/>
                  <a:gd name="connsiteY4" fmla="*/ 2529327 h 4579607"/>
                  <a:gd name="connsiteX5" fmla="*/ 206911 w 1967789"/>
                  <a:gd name="connsiteY5" fmla="*/ 1517076 h 4579607"/>
                  <a:gd name="connsiteX6" fmla="*/ 1172464 w 1967789"/>
                  <a:gd name="connsiteY6" fmla="*/ 0 h 4579607"/>
                  <a:gd name="connsiteX0" fmla="*/ 1172251 w 1971975"/>
                  <a:gd name="connsiteY0" fmla="*/ 0 h 4352920"/>
                  <a:gd name="connsiteX1" fmla="*/ 1946386 w 1971975"/>
                  <a:gd name="connsiteY1" fmla="*/ 881041 h 4352920"/>
                  <a:gd name="connsiteX2" fmla="*/ 1946288 w 1971975"/>
                  <a:gd name="connsiteY2" fmla="*/ 4150153 h 4352920"/>
                  <a:gd name="connsiteX3" fmla="*/ 1664615 w 1971975"/>
                  <a:gd name="connsiteY3" fmla="*/ 3996430 h 4352920"/>
                  <a:gd name="connsiteX4" fmla="*/ 84429 w 1971975"/>
                  <a:gd name="connsiteY4" fmla="*/ 2529327 h 4352920"/>
                  <a:gd name="connsiteX5" fmla="*/ 206698 w 1971975"/>
                  <a:gd name="connsiteY5" fmla="*/ 1517076 h 4352920"/>
                  <a:gd name="connsiteX6" fmla="*/ 1172251 w 1971975"/>
                  <a:gd name="connsiteY6" fmla="*/ 0 h 4352920"/>
                  <a:gd name="connsiteX0" fmla="*/ 1172251 w 1971975"/>
                  <a:gd name="connsiteY0" fmla="*/ 0 h 4365295"/>
                  <a:gd name="connsiteX1" fmla="*/ 1946386 w 1971975"/>
                  <a:gd name="connsiteY1" fmla="*/ 881041 h 4365295"/>
                  <a:gd name="connsiteX2" fmla="*/ 1946288 w 1971975"/>
                  <a:gd name="connsiteY2" fmla="*/ 4150153 h 4365295"/>
                  <a:gd name="connsiteX3" fmla="*/ 1664615 w 1971975"/>
                  <a:gd name="connsiteY3" fmla="*/ 3996430 h 4365295"/>
                  <a:gd name="connsiteX4" fmla="*/ 84429 w 1971975"/>
                  <a:gd name="connsiteY4" fmla="*/ 2529327 h 4365295"/>
                  <a:gd name="connsiteX5" fmla="*/ 206698 w 1971975"/>
                  <a:gd name="connsiteY5" fmla="*/ 1517076 h 4365295"/>
                  <a:gd name="connsiteX6" fmla="*/ 1172251 w 1971975"/>
                  <a:gd name="connsiteY6" fmla="*/ 0 h 4365295"/>
                  <a:gd name="connsiteX0" fmla="*/ 1174533 w 1971948"/>
                  <a:gd name="connsiteY0" fmla="*/ 0 h 4670046"/>
                  <a:gd name="connsiteX1" fmla="*/ 1948668 w 1971948"/>
                  <a:gd name="connsiteY1" fmla="*/ 881041 h 4670046"/>
                  <a:gd name="connsiteX2" fmla="*/ 1948570 w 1971948"/>
                  <a:gd name="connsiteY2" fmla="*/ 4150153 h 4670046"/>
                  <a:gd name="connsiteX3" fmla="*/ 1699224 w 1971948"/>
                  <a:gd name="connsiteY3" fmla="*/ 4604383 h 4670046"/>
                  <a:gd name="connsiteX4" fmla="*/ 86711 w 1971948"/>
                  <a:gd name="connsiteY4" fmla="*/ 2529327 h 4670046"/>
                  <a:gd name="connsiteX5" fmla="*/ 208980 w 1971948"/>
                  <a:gd name="connsiteY5" fmla="*/ 1517076 h 4670046"/>
                  <a:gd name="connsiteX6" fmla="*/ 1174533 w 1971948"/>
                  <a:gd name="connsiteY6" fmla="*/ 0 h 4670046"/>
                  <a:gd name="connsiteX0" fmla="*/ 1174533 w 1971948"/>
                  <a:gd name="connsiteY0" fmla="*/ 0 h 4635782"/>
                  <a:gd name="connsiteX1" fmla="*/ 1948668 w 1971948"/>
                  <a:gd name="connsiteY1" fmla="*/ 881041 h 4635782"/>
                  <a:gd name="connsiteX2" fmla="*/ 1948570 w 1971948"/>
                  <a:gd name="connsiteY2" fmla="*/ 4150153 h 4635782"/>
                  <a:gd name="connsiteX3" fmla="*/ 1699224 w 1971948"/>
                  <a:gd name="connsiteY3" fmla="*/ 4604383 h 4635782"/>
                  <a:gd name="connsiteX4" fmla="*/ 86711 w 1971948"/>
                  <a:gd name="connsiteY4" fmla="*/ 2529327 h 4635782"/>
                  <a:gd name="connsiteX5" fmla="*/ 208980 w 1971948"/>
                  <a:gd name="connsiteY5" fmla="*/ 1517076 h 4635782"/>
                  <a:gd name="connsiteX6" fmla="*/ 1174533 w 1971948"/>
                  <a:gd name="connsiteY6" fmla="*/ 0 h 4635782"/>
                  <a:gd name="connsiteX0" fmla="*/ 1174533 w 1958326"/>
                  <a:gd name="connsiteY0" fmla="*/ 0 h 4605380"/>
                  <a:gd name="connsiteX1" fmla="*/ 1948668 w 1958326"/>
                  <a:gd name="connsiteY1" fmla="*/ 881041 h 4605380"/>
                  <a:gd name="connsiteX2" fmla="*/ 1948570 w 1958326"/>
                  <a:gd name="connsiteY2" fmla="*/ 4150153 h 4605380"/>
                  <a:gd name="connsiteX3" fmla="*/ 1699224 w 1958326"/>
                  <a:gd name="connsiteY3" fmla="*/ 4604383 h 4605380"/>
                  <a:gd name="connsiteX4" fmla="*/ 86711 w 1958326"/>
                  <a:gd name="connsiteY4" fmla="*/ 2529327 h 4605380"/>
                  <a:gd name="connsiteX5" fmla="*/ 208980 w 1958326"/>
                  <a:gd name="connsiteY5" fmla="*/ 1517076 h 4605380"/>
                  <a:gd name="connsiteX6" fmla="*/ 1174533 w 1958326"/>
                  <a:gd name="connsiteY6" fmla="*/ 0 h 4605380"/>
                  <a:gd name="connsiteX0" fmla="*/ 1096792 w 1880585"/>
                  <a:gd name="connsiteY0" fmla="*/ 0 h 4605380"/>
                  <a:gd name="connsiteX1" fmla="*/ 1870927 w 1880585"/>
                  <a:gd name="connsiteY1" fmla="*/ 881041 h 4605380"/>
                  <a:gd name="connsiteX2" fmla="*/ 1870829 w 1880585"/>
                  <a:gd name="connsiteY2" fmla="*/ 4150153 h 4605380"/>
                  <a:gd name="connsiteX3" fmla="*/ 1621483 w 1880585"/>
                  <a:gd name="connsiteY3" fmla="*/ 4604383 h 4605380"/>
                  <a:gd name="connsiteX4" fmla="*/ 8970 w 1880585"/>
                  <a:gd name="connsiteY4" fmla="*/ 2529327 h 4605380"/>
                  <a:gd name="connsiteX5" fmla="*/ 131239 w 1880585"/>
                  <a:gd name="connsiteY5" fmla="*/ 1517076 h 4605380"/>
                  <a:gd name="connsiteX6" fmla="*/ 1096792 w 1880585"/>
                  <a:gd name="connsiteY6" fmla="*/ 0 h 4605380"/>
                  <a:gd name="connsiteX0" fmla="*/ 1087893 w 1871686"/>
                  <a:gd name="connsiteY0" fmla="*/ 0 h 4605380"/>
                  <a:gd name="connsiteX1" fmla="*/ 1862028 w 1871686"/>
                  <a:gd name="connsiteY1" fmla="*/ 881041 h 4605380"/>
                  <a:gd name="connsiteX2" fmla="*/ 1861930 w 1871686"/>
                  <a:gd name="connsiteY2" fmla="*/ 4150153 h 4605380"/>
                  <a:gd name="connsiteX3" fmla="*/ 1612584 w 1871686"/>
                  <a:gd name="connsiteY3" fmla="*/ 4604383 h 4605380"/>
                  <a:gd name="connsiteX4" fmla="*/ 71 w 1871686"/>
                  <a:gd name="connsiteY4" fmla="*/ 2529327 h 4605380"/>
                  <a:gd name="connsiteX5" fmla="*/ 122340 w 1871686"/>
                  <a:gd name="connsiteY5" fmla="*/ 1517076 h 4605380"/>
                  <a:gd name="connsiteX6" fmla="*/ 1087893 w 1871686"/>
                  <a:gd name="connsiteY6" fmla="*/ 0 h 4605380"/>
                  <a:gd name="connsiteX0" fmla="*/ 1196677 w 2033822"/>
                  <a:gd name="connsiteY0" fmla="*/ 0 h 4845353"/>
                  <a:gd name="connsiteX1" fmla="*/ 1970812 w 2033822"/>
                  <a:gd name="connsiteY1" fmla="*/ 881041 h 4845353"/>
                  <a:gd name="connsiteX2" fmla="*/ 1970714 w 2033822"/>
                  <a:gd name="connsiteY2" fmla="*/ 4150153 h 4845353"/>
                  <a:gd name="connsiteX3" fmla="*/ 2032552 w 2033822"/>
                  <a:gd name="connsiteY3" fmla="*/ 4840693 h 4845353"/>
                  <a:gd name="connsiteX4" fmla="*/ 108855 w 2033822"/>
                  <a:gd name="connsiteY4" fmla="*/ 2529327 h 4845353"/>
                  <a:gd name="connsiteX5" fmla="*/ 231124 w 2033822"/>
                  <a:gd name="connsiteY5" fmla="*/ 1517076 h 4845353"/>
                  <a:gd name="connsiteX6" fmla="*/ 1196677 w 2033822"/>
                  <a:gd name="connsiteY6" fmla="*/ 0 h 4845353"/>
                  <a:gd name="connsiteX0" fmla="*/ 1173975 w 1971953"/>
                  <a:gd name="connsiteY0" fmla="*/ 0 h 4636539"/>
                  <a:gd name="connsiteX1" fmla="*/ 1948110 w 1971953"/>
                  <a:gd name="connsiteY1" fmla="*/ 881041 h 4636539"/>
                  <a:gd name="connsiteX2" fmla="*/ 1948012 w 1971953"/>
                  <a:gd name="connsiteY2" fmla="*/ 4150153 h 4636539"/>
                  <a:gd name="connsiteX3" fmla="*/ 1690755 w 1971953"/>
                  <a:gd name="connsiteY3" fmla="*/ 4605377 h 4636539"/>
                  <a:gd name="connsiteX4" fmla="*/ 86153 w 1971953"/>
                  <a:gd name="connsiteY4" fmla="*/ 2529327 h 4636539"/>
                  <a:gd name="connsiteX5" fmla="*/ 208422 w 1971953"/>
                  <a:gd name="connsiteY5" fmla="*/ 1517076 h 4636539"/>
                  <a:gd name="connsiteX6" fmla="*/ 1173975 w 1971953"/>
                  <a:gd name="connsiteY6" fmla="*/ 0 h 4636539"/>
                  <a:gd name="connsiteX0" fmla="*/ 1088827 w 1886805"/>
                  <a:gd name="connsiteY0" fmla="*/ 0 h 4636539"/>
                  <a:gd name="connsiteX1" fmla="*/ 1862962 w 1886805"/>
                  <a:gd name="connsiteY1" fmla="*/ 881041 h 4636539"/>
                  <a:gd name="connsiteX2" fmla="*/ 1862864 w 1886805"/>
                  <a:gd name="connsiteY2" fmla="*/ 4150153 h 4636539"/>
                  <a:gd name="connsiteX3" fmla="*/ 1605607 w 1886805"/>
                  <a:gd name="connsiteY3" fmla="*/ 4605377 h 4636539"/>
                  <a:gd name="connsiteX4" fmla="*/ 1005 w 1886805"/>
                  <a:gd name="connsiteY4" fmla="*/ 2529327 h 4636539"/>
                  <a:gd name="connsiteX5" fmla="*/ 123274 w 1886805"/>
                  <a:gd name="connsiteY5" fmla="*/ 1517076 h 4636539"/>
                  <a:gd name="connsiteX6" fmla="*/ 1088827 w 1886805"/>
                  <a:gd name="connsiteY6" fmla="*/ 0 h 4636539"/>
                  <a:gd name="connsiteX0" fmla="*/ 1088827 w 1886805"/>
                  <a:gd name="connsiteY0" fmla="*/ 0 h 4629105"/>
                  <a:gd name="connsiteX1" fmla="*/ 1862962 w 1886805"/>
                  <a:gd name="connsiteY1" fmla="*/ 881041 h 4629105"/>
                  <a:gd name="connsiteX2" fmla="*/ 1862864 w 1886805"/>
                  <a:gd name="connsiteY2" fmla="*/ 4150153 h 4629105"/>
                  <a:gd name="connsiteX3" fmla="*/ 1605607 w 1886805"/>
                  <a:gd name="connsiteY3" fmla="*/ 4605377 h 4629105"/>
                  <a:gd name="connsiteX4" fmla="*/ 1005 w 1886805"/>
                  <a:gd name="connsiteY4" fmla="*/ 2529327 h 4629105"/>
                  <a:gd name="connsiteX5" fmla="*/ 123274 w 1886805"/>
                  <a:gd name="connsiteY5" fmla="*/ 1517076 h 4629105"/>
                  <a:gd name="connsiteX6" fmla="*/ 1088827 w 1886805"/>
                  <a:gd name="connsiteY6" fmla="*/ 0 h 4629105"/>
                  <a:gd name="connsiteX0" fmla="*/ 1088827 w 1871157"/>
                  <a:gd name="connsiteY0" fmla="*/ 0 h 4605490"/>
                  <a:gd name="connsiteX1" fmla="*/ 1862962 w 1871157"/>
                  <a:gd name="connsiteY1" fmla="*/ 881041 h 4605490"/>
                  <a:gd name="connsiteX2" fmla="*/ 1862864 w 1871157"/>
                  <a:gd name="connsiteY2" fmla="*/ 4150153 h 4605490"/>
                  <a:gd name="connsiteX3" fmla="*/ 1605607 w 1871157"/>
                  <a:gd name="connsiteY3" fmla="*/ 4605377 h 4605490"/>
                  <a:gd name="connsiteX4" fmla="*/ 1005 w 1871157"/>
                  <a:gd name="connsiteY4" fmla="*/ 2529327 h 4605490"/>
                  <a:gd name="connsiteX5" fmla="*/ 123274 w 1871157"/>
                  <a:gd name="connsiteY5" fmla="*/ 1517076 h 4605490"/>
                  <a:gd name="connsiteX6" fmla="*/ 1088827 w 1871157"/>
                  <a:gd name="connsiteY6" fmla="*/ 0 h 4605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1157" h="4605490">
                    <a:moveTo>
                      <a:pt x="1088827" y="0"/>
                    </a:moveTo>
                    <a:cubicBezTo>
                      <a:pt x="1360436" y="349098"/>
                      <a:pt x="1844342" y="842576"/>
                      <a:pt x="1862962" y="881041"/>
                    </a:cubicBezTo>
                    <a:cubicBezTo>
                      <a:pt x="1881582" y="919506"/>
                      <a:pt x="1862613" y="4140745"/>
                      <a:pt x="1862864" y="4150153"/>
                    </a:cubicBezTo>
                    <a:cubicBezTo>
                      <a:pt x="1863115" y="4159561"/>
                      <a:pt x="1603664" y="4613735"/>
                      <a:pt x="1605607" y="4605377"/>
                    </a:cubicBezTo>
                    <a:cubicBezTo>
                      <a:pt x="1607550" y="4597019"/>
                      <a:pt x="14591" y="2547044"/>
                      <a:pt x="1005" y="2529327"/>
                    </a:cubicBezTo>
                    <a:cubicBezTo>
                      <a:pt x="-12581" y="2511610"/>
                      <a:pt x="116053" y="1543431"/>
                      <a:pt x="123274" y="1517076"/>
                    </a:cubicBezTo>
                    <a:cubicBezTo>
                      <a:pt x="130495" y="1490721"/>
                      <a:pt x="938299" y="158485"/>
                      <a:pt x="108882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2" name="Picture 8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92404" y="2279562"/>
                <a:ext cx="1617091" cy="2268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3" name="文字方塊 72"/>
            <p:cNvSpPr txBox="1"/>
            <p:nvPr/>
          </p:nvSpPr>
          <p:spPr>
            <a:xfrm>
              <a:off x="1763688" y="7754570"/>
              <a:ext cx="583829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資訊服務相關</a:t>
              </a:r>
              <a:r>
                <a:rPr lang="zh-TW" altLang="en-US" sz="3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收入報表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549286" y="2047306"/>
            <a:ext cx="292907" cy="3703866"/>
            <a:chOff x="1549286" y="2047306"/>
            <a:chExt cx="292907" cy="3703866"/>
          </a:xfrm>
        </p:grpSpPr>
        <p:sp>
          <p:nvSpPr>
            <p:cNvPr id="62" name="矩形 61"/>
            <p:cNvSpPr/>
            <p:nvPr/>
          </p:nvSpPr>
          <p:spPr bwMode="auto">
            <a:xfrm>
              <a:off x="1774800" y="2047306"/>
              <a:ext cx="67393" cy="3699171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699200" y="2052000"/>
              <a:ext cx="69359" cy="3699172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623600" y="2048179"/>
              <a:ext cx="69359" cy="369917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1549286" y="2049232"/>
              <a:ext cx="69359" cy="369706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85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0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 tmFilter="0, 0; .2, .5; .8, .5; 1, 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25" autoRev="1" fill="hold"/>
                                        <p:tgtEl>
                                          <p:spTgt spid="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315109" y="1351547"/>
            <a:ext cx="6289339" cy="387765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04734" y="3561939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市場資訊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收入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追蹤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表</a:t>
            </a:r>
          </a:p>
        </p:txBody>
      </p:sp>
      <p:sp>
        <p:nvSpPr>
          <p:cNvPr id="165" name="矩形 164"/>
          <p:cNvSpPr/>
          <p:nvPr/>
        </p:nvSpPr>
        <p:spPr bwMode="auto">
          <a:xfrm>
            <a:off x="806060" y="411261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資訊廠商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收費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804722" y="4663297"/>
            <a:ext cx="1809394" cy="56590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證券商資訊收費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參考資料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806467" y="3011260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證券商成交戶數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統計表</a:t>
            </a:r>
          </a:p>
        </p:txBody>
      </p:sp>
      <p:sp>
        <p:nvSpPr>
          <p:cNvPr id="169" name="矩形 168"/>
          <p:cNvSpPr/>
          <p:nvPr/>
        </p:nvSpPr>
        <p:spPr bwMode="auto">
          <a:xfrm>
            <a:off x="815148" y="1357822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資訊平均使用費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營業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處所</a:t>
            </a:r>
          </a:p>
        </p:txBody>
      </p:sp>
      <p:sp>
        <p:nvSpPr>
          <p:cNvPr id="170" name="矩形 169"/>
          <p:cNvSpPr/>
          <p:nvPr/>
        </p:nvSpPr>
        <p:spPr bwMode="auto">
          <a:xfrm>
            <a:off x="803847" y="190476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直接行傳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電信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803847" y="245944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超過規定應收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金額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明細</a:t>
            </a:r>
          </a:p>
        </p:txBody>
      </p: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4" name="圓角矩形 53"/>
          <p:cNvSpPr/>
          <p:nvPr/>
        </p:nvSpPr>
        <p:spPr bwMode="auto">
          <a:xfrm>
            <a:off x="3779912" y="3380219"/>
            <a:ext cx="1486874" cy="40882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歷史查詢</a:t>
            </a:r>
          </a:p>
        </p:txBody>
      </p:sp>
      <p:sp>
        <p:nvSpPr>
          <p:cNvPr id="56" name="圓角矩形 55"/>
          <p:cNvSpPr/>
          <p:nvPr/>
        </p:nvSpPr>
        <p:spPr bwMode="auto">
          <a:xfrm>
            <a:off x="5615106" y="3375455"/>
            <a:ext cx="1837214" cy="408821"/>
          </a:xfrm>
          <a:prstGeom prst="roundRect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產出本月報表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139952" y="2777734"/>
            <a:ext cx="2951634" cy="400110"/>
            <a:chOff x="3995936" y="2777734"/>
            <a:chExt cx="2951634" cy="400110"/>
          </a:xfrm>
        </p:grpSpPr>
        <p:sp>
          <p:nvSpPr>
            <p:cNvPr id="52" name="文字方塊 51"/>
            <p:cNvSpPr txBox="1"/>
            <p:nvPr/>
          </p:nvSpPr>
          <p:spPr>
            <a:xfrm>
              <a:off x="3995936" y="2777734"/>
              <a:ext cx="1450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資料年月：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419164" y="2828780"/>
              <a:ext cx="1528406" cy="316280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39911" y="549472"/>
            <a:ext cx="8081489" cy="855987"/>
            <a:chOff x="539552" y="3931950"/>
            <a:chExt cx="8081489" cy="855987"/>
          </a:xfrm>
        </p:grpSpPr>
        <p:grpSp>
          <p:nvGrpSpPr>
            <p:cNvPr id="60" name="群組 59"/>
            <p:cNvGrpSpPr/>
            <p:nvPr/>
          </p:nvGrpSpPr>
          <p:grpSpPr>
            <a:xfrm>
              <a:off x="5400738" y="3933067"/>
              <a:ext cx="917779" cy="795006"/>
              <a:chOff x="5400738" y="3933067"/>
              <a:chExt cx="917779" cy="795006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5400738" y="3933067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0647" y="3981363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文字方塊 90"/>
              <p:cNvSpPr txBox="1"/>
              <p:nvPr/>
            </p:nvSpPr>
            <p:spPr>
              <a:xfrm>
                <a:off x="5461994" y="4384019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318517" y="3933056"/>
              <a:ext cx="917779" cy="795017"/>
              <a:chOff x="6318517" y="3933056"/>
              <a:chExt cx="917779" cy="795017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6318517" y="3933056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70" y="4073066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文字方塊 87"/>
              <p:cNvSpPr txBox="1"/>
              <p:nvPr/>
            </p:nvSpPr>
            <p:spPr>
              <a:xfrm>
                <a:off x="6318517" y="4437113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4476509" y="3933059"/>
              <a:ext cx="927870" cy="797613"/>
              <a:chOff x="4476509" y="3933059"/>
              <a:chExt cx="927870" cy="797613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4487404" y="3933059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2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543" y="3988986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文字方塊 84"/>
              <p:cNvSpPr txBox="1"/>
              <p:nvPr/>
            </p:nvSpPr>
            <p:spPr>
              <a:xfrm>
                <a:off x="4476509" y="4386590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3563888" y="3935653"/>
              <a:ext cx="916975" cy="797613"/>
              <a:chOff x="3563888" y="548691"/>
              <a:chExt cx="916975" cy="797613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7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文字方塊 77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4" name="直線接點 63"/>
            <p:cNvCxnSpPr/>
            <p:nvPr/>
          </p:nvCxnSpPr>
          <p:spPr bwMode="auto">
            <a:xfrm>
              <a:off x="539552" y="4725144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群組 64"/>
            <p:cNvGrpSpPr/>
            <p:nvPr/>
          </p:nvGrpSpPr>
          <p:grpSpPr>
            <a:xfrm>
              <a:off x="7233718" y="3931950"/>
              <a:ext cx="1387323" cy="855987"/>
              <a:chOff x="7233718" y="3931950"/>
              <a:chExt cx="1387323" cy="855987"/>
            </a:xfrm>
          </p:grpSpPr>
          <p:sp>
            <p:nvSpPr>
              <p:cNvPr id="66" name="圓角化同側角落矩形 65"/>
              <p:cNvSpPr/>
              <p:nvPr/>
            </p:nvSpPr>
            <p:spPr bwMode="auto">
              <a:xfrm>
                <a:off x="7233718" y="3931950"/>
                <a:ext cx="1387323" cy="855987"/>
              </a:xfrm>
              <a:prstGeom prst="round2SameRect">
                <a:avLst>
                  <a:gd name="adj1" fmla="val 25175"/>
                  <a:gd name="adj2" fmla="val 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776564" y="4003166"/>
                <a:ext cx="259255" cy="3637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文字方塊 68"/>
              <p:cNvSpPr txBox="1"/>
              <p:nvPr/>
            </p:nvSpPr>
            <p:spPr>
              <a:xfrm>
                <a:off x="7433860" y="4384692"/>
                <a:ext cx="10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b="1" spc="300" dirty="0"/>
                  <a:t>資訊服務</a:t>
                </a:r>
                <a:r>
                  <a:rPr lang="en-US" altLang="zh-TW" sz="800" b="1" spc="300" dirty="0"/>
                  <a:t/>
                </a:r>
                <a:br>
                  <a:rPr lang="en-US" altLang="zh-TW" sz="800" b="1" spc="300" dirty="0"/>
                </a:br>
                <a:r>
                  <a:rPr lang="zh-TW" altLang="en-US" sz="800" b="1" spc="300" dirty="0"/>
                  <a:t>相關收入報表</a:t>
                </a:r>
              </a:p>
            </p:txBody>
          </p:sp>
        </p:grpSp>
      </p:grpSp>
      <p:sp>
        <p:nvSpPr>
          <p:cNvPr id="92" name="文字方塊 91"/>
          <p:cNvSpPr txBox="1"/>
          <p:nvPr/>
        </p:nvSpPr>
        <p:spPr>
          <a:xfrm>
            <a:off x="3059832" y="1423809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資訊服務相關收入報表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</a:p>
        </p:txBody>
      </p:sp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2249" y="1437703"/>
            <a:ext cx="160248" cy="224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552595" y="1352628"/>
            <a:ext cx="251252" cy="3883020"/>
            <a:chOff x="-450170" y="1406029"/>
            <a:chExt cx="251252" cy="3883020"/>
          </a:xfrm>
        </p:grpSpPr>
        <p:sp>
          <p:nvSpPr>
            <p:cNvPr id="97" name="矩形 96"/>
            <p:cNvSpPr/>
            <p:nvPr/>
          </p:nvSpPr>
          <p:spPr bwMode="auto">
            <a:xfrm>
              <a:off x="-261731" y="1407973"/>
              <a:ext cx="62813" cy="3881076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-324544" y="1406029"/>
              <a:ext cx="62813" cy="3881076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315109" y="1351547"/>
            <a:ext cx="6289339" cy="387765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04734" y="3561939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市場資訊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收入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追蹤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表</a:t>
            </a:r>
          </a:p>
        </p:txBody>
      </p:sp>
      <p:sp>
        <p:nvSpPr>
          <p:cNvPr id="165" name="矩形 164"/>
          <p:cNvSpPr/>
          <p:nvPr/>
        </p:nvSpPr>
        <p:spPr bwMode="auto">
          <a:xfrm>
            <a:off x="806060" y="411261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資訊廠商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收費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804722" y="4663297"/>
            <a:ext cx="1809394" cy="56590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證券商資訊收費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參考資料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806467" y="3011260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證券商成交戶數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統計表</a:t>
            </a:r>
          </a:p>
        </p:txBody>
      </p:sp>
      <p:sp>
        <p:nvSpPr>
          <p:cNvPr id="169" name="矩形 168"/>
          <p:cNvSpPr/>
          <p:nvPr/>
        </p:nvSpPr>
        <p:spPr bwMode="auto">
          <a:xfrm>
            <a:off x="815148" y="1357822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資訊平均使用費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營業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處所</a:t>
            </a:r>
          </a:p>
        </p:txBody>
      </p:sp>
      <p:sp>
        <p:nvSpPr>
          <p:cNvPr id="170" name="矩形 169"/>
          <p:cNvSpPr/>
          <p:nvPr/>
        </p:nvSpPr>
        <p:spPr bwMode="auto">
          <a:xfrm>
            <a:off x="803847" y="190476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直接行傳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電信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803847" y="245944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超過規定應收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金額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明細</a:t>
            </a:r>
          </a:p>
        </p:txBody>
      </p: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539911" y="549472"/>
            <a:ext cx="8081489" cy="855987"/>
            <a:chOff x="539552" y="3931950"/>
            <a:chExt cx="8081489" cy="855987"/>
          </a:xfrm>
        </p:grpSpPr>
        <p:grpSp>
          <p:nvGrpSpPr>
            <p:cNvPr id="60" name="群組 59"/>
            <p:cNvGrpSpPr/>
            <p:nvPr/>
          </p:nvGrpSpPr>
          <p:grpSpPr>
            <a:xfrm>
              <a:off x="5400738" y="3933067"/>
              <a:ext cx="917779" cy="795006"/>
              <a:chOff x="5400738" y="3933067"/>
              <a:chExt cx="917779" cy="795006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5400738" y="3933067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0647" y="3981363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文字方塊 90"/>
              <p:cNvSpPr txBox="1"/>
              <p:nvPr/>
            </p:nvSpPr>
            <p:spPr>
              <a:xfrm>
                <a:off x="5461994" y="4384019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318517" y="3933056"/>
              <a:ext cx="917779" cy="795017"/>
              <a:chOff x="6318517" y="3933056"/>
              <a:chExt cx="917779" cy="795017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6318517" y="3933056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70" y="4073066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文字方塊 87"/>
              <p:cNvSpPr txBox="1"/>
              <p:nvPr/>
            </p:nvSpPr>
            <p:spPr>
              <a:xfrm>
                <a:off x="6318517" y="4437113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4476509" y="3933059"/>
              <a:ext cx="927870" cy="797613"/>
              <a:chOff x="4476509" y="3933059"/>
              <a:chExt cx="927870" cy="797613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4487404" y="3933059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2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543" y="3988986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文字方塊 84"/>
              <p:cNvSpPr txBox="1"/>
              <p:nvPr/>
            </p:nvSpPr>
            <p:spPr>
              <a:xfrm>
                <a:off x="4476509" y="4386590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3563888" y="3935653"/>
              <a:ext cx="916975" cy="797613"/>
              <a:chOff x="3563888" y="548691"/>
              <a:chExt cx="916975" cy="797613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7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文字方塊 77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4" name="直線接點 63"/>
            <p:cNvCxnSpPr/>
            <p:nvPr/>
          </p:nvCxnSpPr>
          <p:spPr bwMode="auto">
            <a:xfrm>
              <a:off x="539552" y="4725144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群組 64"/>
            <p:cNvGrpSpPr/>
            <p:nvPr/>
          </p:nvGrpSpPr>
          <p:grpSpPr>
            <a:xfrm>
              <a:off x="7233718" y="3931950"/>
              <a:ext cx="1387323" cy="855987"/>
              <a:chOff x="7233718" y="3931950"/>
              <a:chExt cx="1387323" cy="855987"/>
            </a:xfrm>
          </p:grpSpPr>
          <p:sp>
            <p:nvSpPr>
              <p:cNvPr id="66" name="圓角化同側角落矩形 65"/>
              <p:cNvSpPr/>
              <p:nvPr/>
            </p:nvSpPr>
            <p:spPr bwMode="auto">
              <a:xfrm>
                <a:off x="7233718" y="3931950"/>
                <a:ext cx="1387323" cy="855987"/>
              </a:xfrm>
              <a:prstGeom prst="round2SameRect">
                <a:avLst>
                  <a:gd name="adj1" fmla="val 25175"/>
                  <a:gd name="adj2" fmla="val 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776564" y="4003166"/>
                <a:ext cx="259255" cy="3637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文字方塊 68"/>
              <p:cNvSpPr txBox="1"/>
              <p:nvPr/>
            </p:nvSpPr>
            <p:spPr>
              <a:xfrm>
                <a:off x="7433860" y="4384692"/>
                <a:ext cx="10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b="1" spc="300" dirty="0"/>
                  <a:t>資訊服務</a:t>
                </a:r>
                <a:r>
                  <a:rPr lang="en-US" altLang="zh-TW" sz="800" b="1" spc="300" dirty="0"/>
                  <a:t/>
                </a:r>
                <a:br>
                  <a:rPr lang="en-US" altLang="zh-TW" sz="800" b="1" spc="300" dirty="0"/>
                </a:br>
                <a:r>
                  <a:rPr lang="zh-TW" altLang="en-US" sz="800" b="1" spc="300" dirty="0"/>
                  <a:t>相關收入報表</a:t>
                </a:r>
              </a:p>
            </p:txBody>
          </p:sp>
        </p:grpSp>
      </p:grpSp>
      <p:sp>
        <p:nvSpPr>
          <p:cNvPr id="92" name="文字方塊 91"/>
          <p:cNvSpPr txBox="1"/>
          <p:nvPr/>
        </p:nvSpPr>
        <p:spPr>
          <a:xfrm>
            <a:off x="3059832" y="1423809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資訊服務相關收入報表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</a:p>
        </p:txBody>
      </p:sp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2249" y="1437703"/>
            <a:ext cx="160248" cy="224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552595" y="1352628"/>
            <a:ext cx="251252" cy="3883020"/>
            <a:chOff x="-450170" y="1406029"/>
            <a:chExt cx="251252" cy="3883020"/>
          </a:xfrm>
        </p:grpSpPr>
        <p:sp>
          <p:nvSpPr>
            <p:cNvPr id="97" name="矩形 96"/>
            <p:cNvSpPr/>
            <p:nvPr/>
          </p:nvSpPr>
          <p:spPr bwMode="auto">
            <a:xfrm>
              <a:off x="-261731" y="1407973"/>
              <a:ext cx="62813" cy="3881076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-324544" y="1406029"/>
              <a:ext cx="62813" cy="3881076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2843808" y="198884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資料年月：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01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月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2888357" y="2276872"/>
            <a:ext cx="499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en-US" altLang="zh-TW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年證券商月平均資訊使用費及營業處所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直接行傳電信線路統計</a:t>
            </a:r>
            <a:endParaRPr lang="en-US" altLang="zh-TW" sz="1400" b="1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</a:t>
            </a:r>
            <a:endParaRPr lang="en-US" altLang="zh-TW" sz="1400" b="1" u="sng" spc="3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資訊廠商</a:t>
            </a:r>
            <a:endParaRPr lang="en-US" altLang="zh-TW" sz="1400" b="1" u="sng" spc="3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超過規定應收金額線路明細 </a:t>
            </a:r>
            <a:endParaRPr lang="en-US" altLang="zh-TW" sz="1400" b="1" u="sng" spc="3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網路下單歸屬資訊公司證券商成交戶數統計表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市場資訊收入追蹤表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資訊廠商收費參考資料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證券商資訊收費參考資料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證券商直接行傳連線總表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其他分析資料</a:t>
            </a:r>
          </a:p>
        </p:txBody>
      </p:sp>
    </p:spTree>
    <p:extLst>
      <p:ext uri="{BB962C8B-B14F-4D97-AF65-F5344CB8AC3E}">
        <p14:creationId xmlns:p14="http://schemas.microsoft.com/office/powerpoint/2010/main" val="10769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315109" y="1351547"/>
            <a:ext cx="6289339" cy="387765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04734" y="3561939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市場資訊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收入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追蹤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表</a:t>
            </a:r>
          </a:p>
        </p:txBody>
      </p:sp>
      <p:sp>
        <p:nvSpPr>
          <p:cNvPr id="165" name="矩形 164"/>
          <p:cNvSpPr/>
          <p:nvPr/>
        </p:nvSpPr>
        <p:spPr bwMode="auto">
          <a:xfrm>
            <a:off x="806060" y="411261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資訊廠商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收費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804722" y="4663297"/>
            <a:ext cx="1809394" cy="56590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證券商資訊收費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參考資料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806467" y="3011260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證券商成交戶數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統計表</a:t>
            </a:r>
          </a:p>
        </p:txBody>
      </p:sp>
      <p:sp>
        <p:nvSpPr>
          <p:cNvPr id="169" name="矩形 168"/>
          <p:cNvSpPr/>
          <p:nvPr/>
        </p:nvSpPr>
        <p:spPr bwMode="auto">
          <a:xfrm>
            <a:off x="815148" y="1357822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資訊平均使用費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營業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處所</a:t>
            </a:r>
          </a:p>
        </p:txBody>
      </p:sp>
      <p:sp>
        <p:nvSpPr>
          <p:cNvPr id="170" name="矩形 169"/>
          <p:cNvSpPr/>
          <p:nvPr/>
        </p:nvSpPr>
        <p:spPr bwMode="auto">
          <a:xfrm>
            <a:off x="803847" y="190476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直接行傳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電信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803847" y="245944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超過規定應收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金額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明細</a:t>
            </a:r>
          </a:p>
        </p:txBody>
      </p: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539911" y="549472"/>
            <a:ext cx="8081489" cy="855987"/>
            <a:chOff x="539552" y="3931950"/>
            <a:chExt cx="8081489" cy="855987"/>
          </a:xfrm>
        </p:grpSpPr>
        <p:grpSp>
          <p:nvGrpSpPr>
            <p:cNvPr id="60" name="群組 59"/>
            <p:cNvGrpSpPr/>
            <p:nvPr/>
          </p:nvGrpSpPr>
          <p:grpSpPr>
            <a:xfrm>
              <a:off x="5400738" y="3933067"/>
              <a:ext cx="917779" cy="795006"/>
              <a:chOff x="5400738" y="3933067"/>
              <a:chExt cx="917779" cy="795006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5400738" y="3933067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0647" y="3981363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文字方塊 90"/>
              <p:cNvSpPr txBox="1"/>
              <p:nvPr/>
            </p:nvSpPr>
            <p:spPr>
              <a:xfrm>
                <a:off x="5461994" y="4384019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318517" y="3933056"/>
              <a:ext cx="917779" cy="795017"/>
              <a:chOff x="6318517" y="3933056"/>
              <a:chExt cx="917779" cy="795017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6318517" y="3933056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70" y="4073066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文字方塊 87"/>
              <p:cNvSpPr txBox="1"/>
              <p:nvPr/>
            </p:nvSpPr>
            <p:spPr>
              <a:xfrm>
                <a:off x="6318517" y="4437113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4476509" y="3933059"/>
              <a:ext cx="927870" cy="797613"/>
              <a:chOff x="4476509" y="3933059"/>
              <a:chExt cx="927870" cy="797613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4487404" y="3933059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2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543" y="3988986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文字方塊 84"/>
              <p:cNvSpPr txBox="1"/>
              <p:nvPr/>
            </p:nvSpPr>
            <p:spPr>
              <a:xfrm>
                <a:off x="4476509" y="4386590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3563888" y="3935653"/>
              <a:ext cx="916975" cy="797613"/>
              <a:chOff x="3563888" y="548691"/>
              <a:chExt cx="916975" cy="797613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7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文字方塊 77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4" name="直線接點 63"/>
            <p:cNvCxnSpPr/>
            <p:nvPr/>
          </p:nvCxnSpPr>
          <p:spPr bwMode="auto">
            <a:xfrm>
              <a:off x="539552" y="4725144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群組 64"/>
            <p:cNvGrpSpPr/>
            <p:nvPr/>
          </p:nvGrpSpPr>
          <p:grpSpPr>
            <a:xfrm>
              <a:off x="7233718" y="3931950"/>
              <a:ext cx="1387323" cy="855987"/>
              <a:chOff x="7233718" y="3931950"/>
              <a:chExt cx="1387323" cy="855987"/>
            </a:xfrm>
          </p:grpSpPr>
          <p:sp>
            <p:nvSpPr>
              <p:cNvPr id="66" name="圓角化同側角落矩形 65"/>
              <p:cNvSpPr/>
              <p:nvPr/>
            </p:nvSpPr>
            <p:spPr bwMode="auto">
              <a:xfrm>
                <a:off x="7233718" y="3931950"/>
                <a:ext cx="1387323" cy="855987"/>
              </a:xfrm>
              <a:prstGeom prst="round2SameRect">
                <a:avLst>
                  <a:gd name="adj1" fmla="val 25175"/>
                  <a:gd name="adj2" fmla="val 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776564" y="4003166"/>
                <a:ext cx="259255" cy="3637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文字方塊 68"/>
              <p:cNvSpPr txBox="1"/>
              <p:nvPr/>
            </p:nvSpPr>
            <p:spPr>
              <a:xfrm>
                <a:off x="7433860" y="4384692"/>
                <a:ext cx="10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b="1" spc="300" dirty="0"/>
                  <a:t>資訊服務</a:t>
                </a:r>
                <a:r>
                  <a:rPr lang="en-US" altLang="zh-TW" sz="800" b="1" spc="300" dirty="0"/>
                  <a:t/>
                </a:r>
                <a:br>
                  <a:rPr lang="en-US" altLang="zh-TW" sz="800" b="1" spc="300" dirty="0"/>
                </a:br>
                <a:r>
                  <a:rPr lang="zh-TW" altLang="en-US" sz="800" b="1" spc="300" dirty="0"/>
                  <a:t>相關收入報表</a:t>
                </a:r>
              </a:p>
            </p:txBody>
          </p:sp>
        </p:grpSp>
      </p:grpSp>
      <p:sp>
        <p:nvSpPr>
          <p:cNvPr id="92" name="文字方塊 91"/>
          <p:cNvSpPr txBox="1"/>
          <p:nvPr/>
        </p:nvSpPr>
        <p:spPr>
          <a:xfrm>
            <a:off x="3059832" y="1423809"/>
            <a:ext cx="312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資訊服務相關收入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報表  </a:t>
            </a:r>
            <a:r>
              <a:rPr lang="en-US" altLang="zh-TW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首頁</a:t>
            </a:r>
          </a:p>
        </p:txBody>
      </p:sp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2249" y="1437703"/>
            <a:ext cx="160248" cy="224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552595" y="1352628"/>
            <a:ext cx="251252" cy="3883020"/>
            <a:chOff x="-450170" y="1406029"/>
            <a:chExt cx="251252" cy="3883020"/>
          </a:xfrm>
        </p:grpSpPr>
        <p:sp>
          <p:nvSpPr>
            <p:cNvPr id="97" name="矩形 96"/>
            <p:cNvSpPr/>
            <p:nvPr/>
          </p:nvSpPr>
          <p:spPr bwMode="auto">
            <a:xfrm>
              <a:off x="-261731" y="1407973"/>
              <a:ext cx="62813" cy="3881076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-324544" y="1406029"/>
              <a:ext cx="62813" cy="3881076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2843808" y="198884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資料年月：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01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月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2888357" y="2276872"/>
            <a:ext cx="499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en-US" altLang="zh-TW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年證券商月平均資訊使用費及營業處所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直接行傳電信線路統計</a:t>
            </a:r>
            <a:endParaRPr lang="en-US" altLang="zh-TW" sz="1400" b="1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</a:t>
            </a:r>
            <a:endParaRPr lang="en-US" altLang="zh-TW" sz="1400" b="1" u="sng" spc="3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chemeClr val="bg1">
                    <a:lumMod val="6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資訊廠商</a:t>
            </a:r>
            <a:endParaRPr lang="en-US" altLang="zh-TW" sz="1400" b="1" u="sng" spc="300" dirty="0">
              <a:solidFill>
                <a:schemeClr val="bg1">
                  <a:lumMod val="6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41338" lvl="1" indent="-184150">
              <a:buSzPct val="100000"/>
              <a:buFont typeface="Arial" panose="020B0604020202020204" pitchFamily="34" charset="0"/>
              <a:buChar char="•"/>
            </a:pPr>
            <a:r>
              <a:rPr lang="zh-TW" altLang="en-US" sz="1400" b="1" u="sng" spc="300" dirty="0">
                <a:solidFill>
                  <a:srgbClr val="FF6600"/>
                </a:solidFill>
                <a:latin typeface="微軟正黑體" pitchFamily="34" charset="-120"/>
                <a:ea typeface="微軟正黑體" pitchFamily="34" charset="-120"/>
              </a:rPr>
              <a:t>超過規定應收金額線路明細 </a:t>
            </a:r>
            <a:endParaRPr lang="en-US" altLang="zh-TW" sz="1400" b="1" u="sng" spc="300" dirty="0">
              <a:solidFill>
                <a:srgbClr val="FF66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網路下單歸屬資訊公司證券商成交戶數統計表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市場資訊收入追蹤表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資訊廠商收費參考資料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證券商資訊收費參考資料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證券商直接行傳連線總表</a:t>
            </a:r>
            <a:endParaRPr lang="en-US" altLang="zh-TW" sz="1400" b="1" u="sng" spc="300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82563" indent="-182563">
              <a:buSzPct val="80000"/>
              <a:buFont typeface="Wingdings" pitchFamily="2" charset="2"/>
              <a:buChar char="l"/>
            </a:pPr>
            <a:r>
              <a:rPr lang="zh-TW" altLang="en-US" sz="1400" b="1" u="sng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其他分析資料</a:t>
            </a:r>
          </a:p>
        </p:txBody>
      </p:sp>
      <p:pic>
        <p:nvPicPr>
          <p:cNvPr id="49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63" y="321297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矩形 49">
            <a:hlinkClick r:id="" action="ppaction://hlinkshowjump?jump=nextslide"/>
          </p:cNvPr>
          <p:cNvSpPr/>
          <p:nvPr/>
        </p:nvSpPr>
        <p:spPr bwMode="auto">
          <a:xfrm>
            <a:off x="3475530" y="3284984"/>
            <a:ext cx="2938673" cy="288032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6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圓角矩形 95"/>
          <p:cNvSpPr/>
          <p:nvPr/>
        </p:nvSpPr>
        <p:spPr bwMode="auto">
          <a:xfrm>
            <a:off x="560153" y="550054"/>
            <a:ext cx="8061247" cy="4968552"/>
          </a:xfrm>
          <a:prstGeom prst="roundRect">
            <a:avLst>
              <a:gd name="adj" fmla="val 420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22362" y="777411"/>
            <a:ext cx="225316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3600" kern="1200">
                <a:solidFill>
                  <a:schemeClr val="tx1"/>
                </a:solidFill>
                <a:latin typeface="華康中黑體"/>
                <a:ea typeface="新細明體" charset="-120"/>
                <a:cs typeface="+mn-cs"/>
              </a:defRPr>
            </a:lvl9pPr>
          </a:lstStyle>
          <a:p>
            <a:r>
              <a:rPr lang="zh-TW" altLang="zh-TW" sz="2000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資訊收費管理系統</a:t>
            </a:r>
            <a:endParaRPr lang="zh-TW" altLang="en-US" sz="2000" spc="-15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266" y="765749"/>
            <a:ext cx="511665" cy="4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文字方塊 105"/>
          <p:cNvSpPr txBox="1"/>
          <p:nvPr/>
        </p:nvSpPr>
        <p:spPr>
          <a:xfrm>
            <a:off x="7380312" y="5229200"/>
            <a:ext cx="1221091" cy="25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www.twse.com.tw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113" name="矩形 112"/>
          <p:cNvSpPr/>
          <p:nvPr/>
        </p:nvSpPr>
        <p:spPr bwMode="auto">
          <a:xfrm>
            <a:off x="2315109" y="1351547"/>
            <a:ext cx="6289339" cy="387765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749600" y="1364026"/>
            <a:ext cx="1796351" cy="3888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04734" y="3561939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市場資訊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收入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追蹤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表</a:t>
            </a:r>
          </a:p>
        </p:txBody>
      </p:sp>
      <p:sp>
        <p:nvSpPr>
          <p:cNvPr id="165" name="矩形 164"/>
          <p:cNvSpPr/>
          <p:nvPr/>
        </p:nvSpPr>
        <p:spPr bwMode="auto">
          <a:xfrm>
            <a:off x="806060" y="411261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資訊廠商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收費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</a:t>
            </a:r>
          </a:p>
        </p:txBody>
      </p:sp>
      <p:sp>
        <p:nvSpPr>
          <p:cNvPr id="167" name="矩形 166"/>
          <p:cNvSpPr/>
          <p:nvPr/>
        </p:nvSpPr>
        <p:spPr bwMode="auto">
          <a:xfrm>
            <a:off x="804722" y="4663297"/>
            <a:ext cx="1809394" cy="565903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證券商資訊收費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參考資料</a:t>
            </a:r>
          </a:p>
        </p:txBody>
      </p:sp>
      <p:sp>
        <p:nvSpPr>
          <p:cNvPr id="168" name="矩形 167"/>
          <p:cNvSpPr/>
          <p:nvPr/>
        </p:nvSpPr>
        <p:spPr bwMode="auto">
          <a:xfrm>
            <a:off x="806467" y="3011260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證券商成交戶數</a:t>
            </a:r>
            <a: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統計表</a:t>
            </a:r>
          </a:p>
        </p:txBody>
      </p:sp>
      <p:sp>
        <p:nvSpPr>
          <p:cNvPr id="169" name="矩形 168"/>
          <p:cNvSpPr/>
          <p:nvPr/>
        </p:nvSpPr>
        <p:spPr bwMode="auto">
          <a:xfrm>
            <a:off x="815148" y="1357822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資訊平均使用費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營業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處所</a:t>
            </a:r>
          </a:p>
        </p:txBody>
      </p:sp>
      <p:sp>
        <p:nvSpPr>
          <p:cNvPr id="170" name="矩形 169"/>
          <p:cNvSpPr/>
          <p:nvPr/>
        </p:nvSpPr>
        <p:spPr bwMode="auto">
          <a:xfrm>
            <a:off x="803847" y="190476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直接行傳</a:t>
            </a: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電信</a:t>
            </a:r>
            <a: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統計</a:t>
            </a:r>
          </a:p>
        </p:txBody>
      </p:sp>
      <p:sp>
        <p:nvSpPr>
          <p:cNvPr id="171" name="矩形 170"/>
          <p:cNvSpPr/>
          <p:nvPr/>
        </p:nvSpPr>
        <p:spPr bwMode="auto">
          <a:xfrm>
            <a:off x="803847" y="2459448"/>
            <a:ext cx="1809394" cy="550800"/>
          </a:xfrm>
          <a:prstGeom prst="rect">
            <a:avLst/>
          </a:prstGeom>
          <a:solidFill>
            <a:srgbClr val="47D7C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7313">
              <a:spcBef>
                <a:spcPct val="50000"/>
              </a:spcBef>
            </a:pP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超過規定應收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金額</a:t>
            </a:r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線路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明細</a:t>
            </a:r>
          </a:p>
        </p:txBody>
      </p:sp>
      <p:sp>
        <p:nvSpPr>
          <p:cNvPr id="48" name="圓角矩形 47"/>
          <p:cNvSpPr/>
          <p:nvPr/>
        </p:nvSpPr>
        <p:spPr bwMode="auto">
          <a:xfrm>
            <a:off x="2726450" y="1858811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539911" y="549472"/>
            <a:ext cx="8081489" cy="855987"/>
            <a:chOff x="539552" y="3931950"/>
            <a:chExt cx="8081489" cy="855987"/>
          </a:xfrm>
        </p:grpSpPr>
        <p:grpSp>
          <p:nvGrpSpPr>
            <p:cNvPr id="60" name="群組 59"/>
            <p:cNvGrpSpPr/>
            <p:nvPr/>
          </p:nvGrpSpPr>
          <p:grpSpPr>
            <a:xfrm>
              <a:off x="5400738" y="3933067"/>
              <a:ext cx="917779" cy="795006"/>
              <a:chOff x="5400738" y="3933067"/>
              <a:chExt cx="917779" cy="795006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5400738" y="3933067"/>
                <a:ext cx="917779" cy="795006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90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0647" y="3981363"/>
                <a:ext cx="323779" cy="414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文字方塊 90"/>
              <p:cNvSpPr txBox="1"/>
              <p:nvPr/>
            </p:nvSpPr>
            <p:spPr>
              <a:xfrm>
                <a:off x="5461994" y="4384019"/>
                <a:ext cx="81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61" name="群組 60"/>
            <p:cNvGrpSpPr/>
            <p:nvPr/>
          </p:nvGrpSpPr>
          <p:grpSpPr>
            <a:xfrm>
              <a:off x="6318517" y="3933056"/>
              <a:ext cx="917779" cy="795017"/>
              <a:chOff x="6318517" y="3933056"/>
              <a:chExt cx="917779" cy="795017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6318517" y="3933056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7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970" y="4073066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8" name="文字方塊 87"/>
              <p:cNvSpPr txBox="1"/>
              <p:nvPr/>
            </p:nvSpPr>
            <p:spPr>
              <a:xfrm>
                <a:off x="6318517" y="4437113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62" name="群組 61"/>
            <p:cNvGrpSpPr/>
            <p:nvPr/>
          </p:nvGrpSpPr>
          <p:grpSpPr>
            <a:xfrm>
              <a:off x="4476509" y="3933059"/>
              <a:ext cx="927870" cy="797613"/>
              <a:chOff x="4476509" y="3933059"/>
              <a:chExt cx="927870" cy="797613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4487404" y="3933059"/>
                <a:ext cx="916975" cy="79761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82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543" y="3988986"/>
                <a:ext cx="337497" cy="4281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文字方塊 84"/>
              <p:cNvSpPr txBox="1"/>
              <p:nvPr/>
            </p:nvSpPr>
            <p:spPr>
              <a:xfrm>
                <a:off x="4476509" y="4386590"/>
                <a:ext cx="925211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3563888" y="3935653"/>
              <a:ext cx="916975" cy="797613"/>
              <a:chOff x="3563888" y="548691"/>
              <a:chExt cx="916975" cy="797613"/>
            </a:xfrm>
          </p:grpSpPr>
          <p:sp>
            <p:nvSpPr>
              <p:cNvPr id="70" name="矩形 69"/>
              <p:cNvSpPr/>
              <p:nvPr/>
            </p:nvSpPr>
            <p:spPr bwMode="auto">
              <a:xfrm>
                <a:off x="3563888" y="548691"/>
                <a:ext cx="916975" cy="797613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77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文字方塊 77"/>
              <p:cNvSpPr txBox="1"/>
              <p:nvPr/>
            </p:nvSpPr>
            <p:spPr>
              <a:xfrm>
                <a:off x="3563938" y="1002214"/>
                <a:ext cx="9114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64" name="直線接點 63"/>
            <p:cNvCxnSpPr/>
            <p:nvPr/>
          </p:nvCxnSpPr>
          <p:spPr bwMode="auto">
            <a:xfrm>
              <a:off x="539552" y="4725144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群組 64"/>
            <p:cNvGrpSpPr/>
            <p:nvPr/>
          </p:nvGrpSpPr>
          <p:grpSpPr>
            <a:xfrm>
              <a:off x="7233718" y="3931950"/>
              <a:ext cx="1387323" cy="855987"/>
              <a:chOff x="7233718" y="3931950"/>
              <a:chExt cx="1387323" cy="855987"/>
            </a:xfrm>
          </p:grpSpPr>
          <p:sp>
            <p:nvSpPr>
              <p:cNvPr id="66" name="圓角化同側角落矩形 65"/>
              <p:cNvSpPr/>
              <p:nvPr/>
            </p:nvSpPr>
            <p:spPr bwMode="auto">
              <a:xfrm>
                <a:off x="7233718" y="3931950"/>
                <a:ext cx="1387323" cy="855987"/>
              </a:xfrm>
              <a:prstGeom prst="round2SameRect">
                <a:avLst>
                  <a:gd name="adj1" fmla="val 25175"/>
                  <a:gd name="adj2" fmla="val 0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776564" y="4003166"/>
                <a:ext cx="259255" cy="3637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文字方塊 68"/>
              <p:cNvSpPr txBox="1"/>
              <p:nvPr/>
            </p:nvSpPr>
            <p:spPr>
              <a:xfrm>
                <a:off x="7433860" y="4384692"/>
                <a:ext cx="10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b="1" spc="300" dirty="0"/>
                  <a:t>資訊服務</a:t>
                </a:r>
                <a:r>
                  <a:rPr lang="en-US" altLang="zh-TW" sz="800" b="1" spc="300" dirty="0"/>
                  <a:t/>
                </a:r>
                <a:br>
                  <a:rPr lang="en-US" altLang="zh-TW" sz="800" b="1" spc="300" dirty="0"/>
                </a:br>
                <a:r>
                  <a:rPr lang="zh-TW" altLang="en-US" sz="800" b="1" spc="300" dirty="0"/>
                  <a:t>相關收入報表</a:t>
                </a:r>
              </a:p>
            </p:txBody>
          </p:sp>
        </p:grpSp>
      </p:grpSp>
      <p:sp>
        <p:nvSpPr>
          <p:cNvPr id="92" name="文字方塊 91"/>
          <p:cNvSpPr txBox="1"/>
          <p:nvPr/>
        </p:nvSpPr>
        <p:spPr>
          <a:xfrm>
            <a:off x="3059832" y="1423809"/>
            <a:ext cx="376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資訊服務相關收入報表  </a:t>
            </a:r>
            <a:r>
              <a:rPr lang="en-US" altLang="zh-TW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  <a:r>
              <a:rPr lang="zh-TW" altLang="en-US" sz="1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超過規定應收金額線路明細</a:t>
            </a:r>
          </a:p>
        </p:txBody>
      </p:sp>
      <p:pic>
        <p:nvPicPr>
          <p:cNvPr id="9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2249" y="1437703"/>
            <a:ext cx="160248" cy="2248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群組 93"/>
          <p:cNvGrpSpPr/>
          <p:nvPr/>
        </p:nvGrpSpPr>
        <p:grpSpPr>
          <a:xfrm>
            <a:off x="552595" y="1352628"/>
            <a:ext cx="251252" cy="3883020"/>
            <a:chOff x="-450170" y="1406029"/>
            <a:chExt cx="251252" cy="3883020"/>
          </a:xfrm>
        </p:grpSpPr>
        <p:sp>
          <p:nvSpPr>
            <p:cNvPr id="97" name="矩形 96"/>
            <p:cNvSpPr/>
            <p:nvPr/>
          </p:nvSpPr>
          <p:spPr bwMode="auto">
            <a:xfrm>
              <a:off x="-261731" y="1407973"/>
              <a:ext cx="62813" cy="3881076"/>
            </a:xfrm>
            <a:prstGeom prst="rect">
              <a:avLst/>
            </a:prstGeom>
            <a:solidFill>
              <a:srgbClr val="40C6F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-324544" y="1406029"/>
              <a:ext cx="62813" cy="3881076"/>
            </a:xfrm>
            <a:prstGeom prst="rect">
              <a:avLst/>
            </a:prstGeom>
            <a:solidFill>
              <a:srgbClr val="FF625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1" name="矩形 100"/>
            <p:cNvSpPr/>
            <p:nvPr/>
          </p:nvSpPr>
          <p:spPr bwMode="auto">
            <a:xfrm>
              <a:off x="-387357" y="1406029"/>
              <a:ext cx="62813" cy="38810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-450170" y="1406029"/>
              <a:ext cx="62813" cy="38810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2843808" y="1988840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資料年月：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01</a:t>
            </a: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月</a:t>
            </a:r>
          </a:p>
        </p:txBody>
      </p:sp>
      <p:sp>
        <p:nvSpPr>
          <p:cNvPr id="50" name="矩形 49">
            <a:hlinkClick r:id="" action="ppaction://hlinkshowjump?jump=nextslide"/>
          </p:cNvPr>
          <p:cNvSpPr/>
          <p:nvPr/>
        </p:nvSpPr>
        <p:spPr bwMode="auto">
          <a:xfrm>
            <a:off x="3475530" y="3284984"/>
            <a:ext cx="2938673" cy="288032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56" name="圓角矩形 55">
            <a:hlinkClick r:id="" action="ppaction://hlinkshowjump?jump=nextslide"/>
          </p:cNvPr>
          <p:cNvSpPr/>
          <p:nvPr/>
        </p:nvSpPr>
        <p:spPr bwMode="auto">
          <a:xfrm>
            <a:off x="6965694" y="2276872"/>
            <a:ext cx="12787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>
                <a:solidFill>
                  <a:srgbClr val="FF6600"/>
                </a:solidFill>
                <a:latin typeface="微軟正黑體" pitchFamily="34" charset="-120"/>
                <a:ea typeface="微軟正黑體" pitchFamily="34" charset="-120"/>
              </a:rPr>
              <a:t>繼續產出其他報表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44125"/>
              </p:ext>
            </p:extLst>
          </p:nvPr>
        </p:nvGraphicFramePr>
        <p:xfrm>
          <a:off x="2915816" y="2708920"/>
          <a:ext cx="5328592" cy="1723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279"/>
                <a:gridCol w="676878"/>
                <a:gridCol w="526461"/>
                <a:gridCol w="752087"/>
                <a:gridCol w="752087"/>
                <a:gridCol w="752087"/>
                <a:gridCol w="977713"/>
              </a:tblGrid>
              <a:tr h="11855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連線處理費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     訊     費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指數授權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其他資訊服務費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8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圓角矩形 79">
            <a:hlinkClick r:id="" action="ppaction://hlinkshowjump?jump=nextslide"/>
          </p:cNvPr>
          <p:cNvSpPr/>
          <p:nvPr/>
        </p:nvSpPr>
        <p:spPr bwMode="auto">
          <a:xfrm>
            <a:off x="2915816" y="2286580"/>
            <a:ext cx="991160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下載 </a:t>
            </a:r>
            <a:r>
              <a:rPr lang="en-US" altLang="zh-TW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1" name="圓角矩形 80">
            <a:hlinkClick r:id="" action="ppaction://hlinkshowjump?jump=nextslide"/>
          </p:cNvPr>
          <p:cNvSpPr/>
          <p:nvPr/>
        </p:nvSpPr>
        <p:spPr bwMode="auto">
          <a:xfrm>
            <a:off x="4067944" y="2286579"/>
            <a:ext cx="593615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儲 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存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071515" y="3230730"/>
            <a:ext cx="3086492" cy="1162580"/>
            <a:chOff x="5071515" y="3230730"/>
            <a:chExt cx="3086492" cy="1162580"/>
          </a:xfrm>
        </p:grpSpPr>
        <p:sp>
          <p:nvSpPr>
            <p:cNvPr id="68" name="矩形 67"/>
            <p:cNvSpPr/>
            <p:nvPr/>
          </p:nvSpPr>
          <p:spPr bwMode="auto">
            <a:xfrm>
              <a:off x="5071517" y="3230730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5071516" y="3467848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5071516" y="3709517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5071515" y="3946635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5071515" y="4205120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813771" y="3231872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813770" y="3468990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813770" y="3710659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5813769" y="3947777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813769" y="4206262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568543" y="3230730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6568542" y="3467848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568542" y="3709517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6568541" y="3946635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6568541" y="4205120"/>
              <a:ext cx="644535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7383849" y="3230730"/>
              <a:ext cx="774158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7383848" y="3467848"/>
              <a:ext cx="774158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7383848" y="3709517"/>
              <a:ext cx="774158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383847" y="3946635"/>
              <a:ext cx="774158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7383847" y="4205120"/>
              <a:ext cx="774158" cy="187048"/>
            </a:xfrm>
            <a:prstGeom prst="rect">
              <a:avLst/>
            </a:prstGeom>
            <a:ln w="3175">
              <a:noFill/>
            </a:ln>
            <a:scene3d>
              <a:camera prst="orthographicFront"/>
              <a:lightRig rig="threePt" dir="t"/>
            </a:scene3d>
            <a:sp3d contourW="12700">
              <a:bevelT w="152400" h="50800" prst="softRound"/>
              <a:contourClr>
                <a:schemeClr val="tx1">
                  <a:lumMod val="50000"/>
                  <a:lumOff val="50000"/>
                </a:schemeClr>
              </a:contourClr>
            </a:sp3d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TW" altLang="en-US" sz="1400" b="1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67544" y="476672"/>
            <a:ext cx="8280920" cy="5112568"/>
            <a:chOff x="467544" y="476672"/>
            <a:chExt cx="8280920" cy="5112568"/>
          </a:xfrm>
        </p:grpSpPr>
        <p:sp>
          <p:nvSpPr>
            <p:cNvPr id="7" name="矩形 6"/>
            <p:cNvSpPr/>
            <p:nvPr/>
          </p:nvSpPr>
          <p:spPr bwMode="auto">
            <a:xfrm>
              <a:off x="467544" y="476672"/>
              <a:ext cx="8280920" cy="511256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0000">
                  <a:schemeClr val="bg1"/>
                </a:gs>
                <a:gs pos="29000">
                  <a:schemeClr val="bg1"/>
                </a:gs>
                <a:gs pos="97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pic>
          <p:nvPicPr>
            <p:cNvPr id="9" name="Picture 2" descr="C:\Users\interinfo\Desktop\m002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612179"/>
              <a:ext cx="1424092" cy="883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G:\6 何姐 使用交易資訊設備更新案\交易所LOGO圖檔\LOGO(彩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20688"/>
              <a:ext cx="775202" cy="69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2699792" y="3257689"/>
            <a:ext cx="37946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80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文鼎粗黑"/>
              </a:rPr>
              <a:t>- END -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547664" y="2201735"/>
            <a:ext cx="60627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資訊收費管理系統</a:t>
            </a:r>
          </a:p>
        </p:txBody>
      </p:sp>
    </p:spTree>
    <p:extLst>
      <p:ext uri="{BB962C8B-B14F-4D97-AF65-F5344CB8AC3E}">
        <p14:creationId xmlns:p14="http://schemas.microsoft.com/office/powerpoint/2010/main" val="82574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群組 157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9" name="群組 158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61" name="圓角矩形 160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62" name="群組 161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63" name="文字方塊 162"/>
              <p:cNvSpPr txBox="1"/>
              <p:nvPr/>
            </p:nvSpPr>
            <p:spPr>
              <a:xfrm>
                <a:off x="2663202" y="1420589"/>
                <a:ext cx="5291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計費結算</a:t>
                </a:r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4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5" name="矩形 164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文字方塊 166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0" name="矩形 159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23" name="群組 22"/>
          <p:cNvGrpSpPr/>
          <p:nvPr/>
        </p:nvGrpSpPr>
        <p:grpSpPr>
          <a:xfrm>
            <a:off x="539553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cxnSp>
        <p:nvCxnSpPr>
          <p:cNvPr id="114" name="直線接點 113"/>
          <p:cNvCxnSpPr/>
          <p:nvPr/>
        </p:nvCxnSpPr>
        <p:spPr bwMode="auto">
          <a:xfrm>
            <a:off x="539552" y="1332000"/>
            <a:ext cx="80648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grpSp>
        <p:nvGrpSpPr>
          <p:cNvPr id="173" name="群組 172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74" name="群組 173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92" name="矩形 191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3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文字方塊 193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0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文字方塊 190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6" name="圓角化單一角落矩形 185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66836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8" name="直線接點 177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9" name="群組 178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95" name="橢圓 194"/>
          <p:cNvSpPr/>
          <p:nvPr/>
        </p:nvSpPr>
        <p:spPr bwMode="auto">
          <a:xfrm>
            <a:off x="2627784" y="2601905"/>
            <a:ext cx="1354030" cy="1354030"/>
          </a:xfrm>
          <a:prstGeom prst="ellipse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2627784" y="3044571"/>
            <a:ext cx="135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2015/12</a:t>
            </a:r>
          </a:p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4658130" y="2601905"/>
            <a:ext cx="1354030" cy="1354030"/>
            <a:chOff x="4658130" y="2601905"/>
            <a:chExt cx="1354030" cy="1354030"/>
          </a:xfrm>
        </p:grpSpPr>
        <p:sp>
          <p:nvSpPr>
            <p:cNvPr id="198" name="橢圓 197"/>
            <p:cNvSpPr/>
            <p:nvPr/>
          </p:nvSpPr>
          <p:spPr bwMode="auto">
            <a:xfrm>
              <a:off x="4658130" y="2601905"/>
              <a:ext cx="1354030" cy="1354030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4658130" y="2926110"/>
              <a:ext cx="13540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收費調整</a:t>
              </a:r>
              <a:endPara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與</a:t>
              </a:r>
              <a:endPara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結    算</a:t>
              </a:r>
              <a:endPara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674354" y="2608274"/>
            <a:ext cx="1354030" cy="1354030"/>
            <a:chOff x="6674354" y="2608274"/>
            <a:chExt cx="1354030" cy="1354030"/>
          </a:xfrm>
        </p:grpSpPr>
        <p:sp>
          <p:nvSpPr>
            <p:cNvPr id="200" name="橢圓 199"/>
            <p:cNvSpPr/>
            <p:nvPr/>
          </p:nvSpPr>
          <p:spPr bwMode="auto">
            <a:xfrm>
              <a:off x="6674354" y="2608274"/>
              <a:ext cx="1354030" cy="1354030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6674354" y="3147922"/>
              <a:ext cx="1354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報表產製</a:t>
              </a:r>
            </a:p>
          </p:txBody>
        </p:sp>
      </p:grpSp>
      <p:sp>
        <p:nvSpPr>
          <p:cNvPr id="202" name="向右箭號 201"/>
          <p:cNvSpPr/>
          <p:nvPr/>
        </p:nvSpPr>
        <p:spPr bwMode="auto">
          <a:xfrm>
            <a:off x="4154496" y="3177969"/>
            <a:ext cx="345496" cy="323039"/>
          </a:xfrm>
          <a:prstGeom prst="right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3" name="向右箭號 202"/>
          <p:cNvSpPr/>
          <p:nvPr/>
        </p:nvSpPr>
        <p:spPr bwMode="auto">
          <a:xfrm>
            <a:off x="6170720" y="3177969"/>
            <a:ext cx="345496" cy="323039"/>
          </a:xfrm>
          <a:prstGeom prst="right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5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7" y="3549076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橢圓 203">
            <a:hlinkClick r:id="" action="ppaction://hlinkshowjump?jump=nextslide"/>
          </p:cNvPr>
          <p:cNvSpPr/>
          <p:nvPr/>
        </p:nvSpPr>
        <p:spPr bwMode="auto">
          <a:xfrm>
            <a:off x="2627784" y="2636912"/>
            <a:ext cx="1354030" cy="135403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5" name="矩形 204">
            <a:hlinkClick r:id="" action="ppaction://hlinkshowjump?jump=nextslide"/>
          </p:cNvPr>
          <p:cNvSpPr/>
          <p:nvPr/>
        </p:nvSpPr>
        <p:spPr bwMode="auto">
          <a:xfrm>
            <a:off x="611562" y="3429000"/>
            <a:ext cx="1656182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207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47524E-6 L 0.17882 3.4752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95" grpId="0" animBg="1"/>
      <p:bldP spid="197" grpId="0"/>
      <p:bldP spid="2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群組 151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3" name="群組 152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55" name="圓角矩形 154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56" name="群組 155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57" name="文字方塊 156"/>
              <p:cNvSpPr txBox="1"/>
              <p:nvPr/>
            </p:nvSpPr>
            <p:spPr>
              <a:xfrm>
                <a:off x="2663202" y="1420589"/>
                <a:ext cx="5291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計費結算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當月申報狀況</a:t>
                </a:r>
              </a:p>
            </p:txBody>
          </p:sp>
          <p:pic>
            <p:nvPicPr>
              <p:cNvPr id="15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" name="矩形 158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67" name="群組 166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68" name="群組 167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86" name="矩形 185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0" name="群組 169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8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文字方塊 178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2" name="直線接點 171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3" name="群組 172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74" name="圓角化單一角落矩形 173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5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文字方塊 175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539553" y="1358856"/>
            <a:ext cx="1800000" cy="774000"/>
            <a:chOff x="539553" y="1358856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8856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>
            <a:hlinkClick r:id="" action="ppaction://hlinkshowjump?jump=nextslide"/>
          </p:cNvPr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  <a:endParaRPr lang="zh-TW" altLang="en-US" sz="1400" b="1" dirty="0">
              <a:solidFill>
                <a:srgbClr val="FF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sp>
        <p:nvSpPr>
          <p:cNvPr id="126" name="圓角矩形 125"/>
          <p:cNvSpPr/>
          <p:nvPr/>
        </p:nvSpPr>
        <p:spPr bwMode="auto">
          <a:xfrm>
            <a:off x="2537202" y="1786803"/>
            <a:ext cx="5661974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graphicFrame>
        <p:nvGraphicFramePr>
          <p:cNvPr id="120" name="表格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07534"/>
              </p:ext>
            </p:extLst>
          </p:nvPr>
        </p:nvGraphicFramePr>
        <p:xfrm>
          <a:off x="2699791" y="2501784"/>
          <a:ext cx="5328593" cy="22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057"/>
                <a:gridCol w="504056"/>
                <a:gridCol w="936104"/>
                <a:gridCol w="720080"/>
                <a:gridCol w="792088"/>
                <a:gridCol w="720080"/>
                <a:gridCol w="360040"/>
                <a:gridCol w="792088"/>
              </a:tblGrid>
              <a:tr h="118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付費方式</a:t>
                      </a:r>
                      <a:endParaRPr lang="zh-TW" altLang="en-US" sz="10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申報狀態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申報日期</a:t>
                      </a:r>
                      <a:endParaRPr lang="zh-TW" altLang="en-US" sz="10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申報方式</a:t>
                      </a:r>
                      <a:endParaRPr lang="zh-TW" altLang="en-US" sz="10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申報結果</a:t>
                      </a:r>
                      <a:endParaRPr lang="zh-TW" altLang="en-US" sz="10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月繳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xxxx</a:t>
                      </a: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/xx/xx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成功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預繳</a:t>
                      </a: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季繳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預繳</a:t>
                      </a: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半年繳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成功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月繳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圓角矩形 2">
            <a:hlinkClick r:id="" action="ppaction://hlinkshowjump?jump=nextslide"/>
          </p:cNvPr>
          <p:cNvSpPr/>
          <p:nvPr/>
        </p:nvSpPr>
        <p:spPr bwMode="auto">
          <a:xfrm>
            <a:off x="6804248" y="2004457"/>
            <a:ext cx="1187229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前往結算作業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627785" y="213285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年月：</a:t>
            </a:r>
            <a:r>
              <a:rPr lang="en-US" altLang="zh-TW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2015/11 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1" name="Picture 7" descr="C:\Users\interinfo\Desktop\icon_0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54" y="2098842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236296" y="34820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</a:p>
        </p:txBody>
      </p:sp>
      <p:sp>
        <p:nvSpPr>
          <p:cNvPr id="9" name="矩形 8">
            <a:hlinkClick r:id="" action="ppaction://hlinkshowjump?jump=nextslide"/>
          </p:cNvPr>
          <p:cNvSpPr/>
          <p:nvPr/>
        </p:nvSpPr>
        <p:spPr bwMode="auto">
          <a:xfrm>
            <a:off x="7236296" y="3482067"/>
            <a:ext cx="776650" cy="2349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190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2587 0.2134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群組 157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9" name="群組 158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61" name="圓角矩形 160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62" name="群組 161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8" name="矩形 167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63" name="文字方塊 162"/>
              <p:cNvSpPr txBox="1"/>
              <p:nvPr/>
            </p:nvSpPr>
            <p:spPr>
              <a:xfrm>
                <a:off x="2663202" y="1420589"/>
                <a:ext cx="5291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計費結算</a:t>
                </a:r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4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5" name="矩形 164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文字方塊 166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0" name="矩形 159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755576" cy="288032"/>
          </a:xfrm>
        </p:spPr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9553" y="1351377"/>
            <a:ext cx="1800000" cy="774000"/>
            <a:chOff x="539553" y="1351377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1377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cxnSp>
        <p:nvCxnSpPr>
          <p:cNvPr id="114" name="直線接點 113"/>
          <p:cNvCxnSpPr/>
          <p:nvPr/>
        </p:nvCxnSpPr>
        <p:spPr bwMode="auto">
          <a:xfrm>
            <a:off x="539552" y="1332000"/>
            <a:ext cx="806489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>
            <a:hlinkClick r:id="" action="ppaction://hlinkshowjump?jump=nextslide"/>
          </p:cNvPr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grpSp>
        <p:nvGrpSpPr>
          <p:cNvPr id="173" name="群組 172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74" name="群組 173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92" name="矩形 191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3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文字方塊 193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75" name="群組 174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9" name="矩形 188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90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1" name="文字方塊 190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6" name="群組 175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6" name="圓角化單一角落矩形 185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7" name="群組 176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8" name="直線接點 177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9" name="群組 178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2627784" y="2601905"/>
            <a:ext cx="1354030" cy="1354030"/>
            <a:chOff x="2627784" y="2601905"/>
            <a:chExt cx="1354030" cy="1354030"/>
          </a:xfrm>
        </p:grpSpPr>
        <p:sp>
          <p:nvSpPr>
            <p:cNvPr id="195" name="橢圓 194">
              <a:hlinkClick r:id="" action="ppaction://hlinkshowjump?jump=nextslide"/>
            </p:cNvPr>
            <p:cNvSpPr/>
            <p:nvPr/>
          </p:nvSpPr>
          <p:spPr bwMode="auto">
            <a:xfrm>
              <a:off x="2627784" y="2601905"/>
              <a:ext cx="1354030" cy="1354030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7" name="文字方塊 196">
              <a:hlinkClick r:id="" action="ppaction://hlinkshowjump?jump=nextslide"/>
            </p:cNvPr>
            <p:cNvSpPr txBox="1"/>
            <p:nvPr/>
          </p:nvSpPr>
          <p:spPr>
            <a:xfrm>
              <a:off x="2627784" y="3044571"/>
              <a:ext cx="1354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2015/12</a:t>
              </a:r>
            </a:p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當月申報狀況</a:t>
              </a:r>
            </a:p>
          </p:txBody>
        </p:sp>
      </p:grpSp>
      <p:sp>
        <p:nvSpPr>
          <p:cNvPr id="198" name="橢圓 197"/>
          <p:cNvSpPr/>
          <p:nvPr/>
        </p:nvSpPr>
        <p:spPr bwMode="auto">
          <a:xfrm>
            <a:off x="4658130" y="2601905"/>
            <a:ext cx="1354030" cy="1354030"/>
          </a:xfrm>
          <a:prstGeom prst="ellipse">
            <a:avLst/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4658130" y="2926110"/>
            <a:ext cx="1354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收費調整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endParaRPr lang="en-US" altLang="zh-TW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  算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674354" y="2608274"/>
            <a:ext cx="1354030" cy="1354030"/>
            <a:chOff x="6674354" y="2608274"/>
            <a:chExt cx="1354030" cy="1354030"/>
          </a:xfrm>
        </p:grpSpPr>
        <p:sp>
          <p:nvSpPr>
            <p:cNvPr id="200" name="橢圓 199"/>
            <p:cNvSpPr/>
            <p:nvPr/>
          </p:nvSpPr>
          <p:spPr bwMode="auto">
            <a:xfrm>
              <a:off x="6674354" y="2608274"/>
              <a:ext cx="1354030" cy="1354030"/>
            </a:xfrm>
            <a:prstGeom prst="ellips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1" name="文字方塊 200"/>
            <p:cNvSpPr txBox="1"/>
            <p:nvPr/>
          </p:nvSpPr>
          <p:spPr>
            <a:xfrm>
              <a:off x="6674354" y="3147922"/>
              <a:ext cx="1354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報表產製</a:t>
              </a:r>
            </a:p>
          </p:txBody>
        </p:sp>
      </p:grpSp>
      <p:sp>
        <p:nvSpPr>
          <p:cNvPr id="202" name="向右箭號 201"/>
          <p:cNvSpPr/>
          <p:nvPr/>
        </p:nvSpPr>
        <p:spPr bwMode="auto">
          <a:xfrm>
            <a:off x="4154496" y="3177969"/>
            <a:ext cx="345496" cy="323039"/>
          </a:xfrm>
          <a:prstGeom prst="right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3" name="向右箭號 202"/>
          <p:cNvSpPr/>
          <p:nvPr/>
        </p:nvSpPr>
        <p:spPr bwMode="auto">
          <a:xfrm>
            <a:off x="6170720" y="3177969"/>
            <a:ext cx="345496" cy="323039"/>
          </a:xfrm>
          <a:prstGeom prst="rightArrow">
            <a:avLst/>
          </a:prstGeom>
          <a:solidFill>
            <a:srgbClr val="FFC000"/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5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23" y="3837108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橢圓 71">
            <a:hlinkClick r:id="" action="ppaction://hlinkshowjump?jump=nextslide"/>
          </p:cNvPr>
          <p:cNvSpPr/>
          <p:nvPr/>
        </p:nvSpPr>
        <p:spPr bwMode="auto">
          <a:xfrm>
            <a:off x="4658130" y="2606471"/>
            <a:ext cx="1354030" cy="1354030"/>
          </a:xfrm>
          <a:prstGeom prst="ellipse">
            <a:avLst/>
          </a:prstGeom>
          <a:solidFill>
            <a:schemeClr val="bg1">
              <a:lumMod val="85000"/>
              <a:alpha val="0"/>
            </a:schemeClr>
          </a:solidFill>
          <a:ln w="28575">
            <a:noFill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>
            <a:hlinkClick r:id="" action="ppaction://hlinkshowjump?jump=nextslide"/>
          </p:cNvPr>
          <p:cNvSpPr/>
          <p:nvPr/>
        </p:nvSpPr>
        <p:spPr bwMode="auto">
          <a:xfrm>
            <a:off x="602366" y="3742924"/>
            <a:ext cx="1656182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pic>
        <p:nvPicPr>
          <p:cNvPr id="77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7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9.90053E-7 L 0.39149 -0.05043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-25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98" grpId="0" animBg="1"/>
      <p:bldP spid="199" grpId="0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群組 151"/>
          <p:cNvGrpSpPr/>
          <p:nvPr/>
        </p:nvGrpSpPr>
        <p:grpSpPr>
          <a:xfrm>
            <a:off x="543201" y="548680"/>
            <a:ext cx="8061247" cy="4968552"/>
            <a:chOff x="543201" y="548680"/>
            <a:chExt cx="8061247" cy="4968552"/>
          </a:xfrm>
        </p:grpSpPr>
        <p:grpSp>
          <p:nvGrpSpPr>
            <p:cNvPr id="153" name="群組 152"/>
            <p:cNvGrpSpPr/>
            <p:nvPr/>
          </p:nvGrpSpPr>
          <p:grpSpPr>
            <a:xfrm>
              <a:off x="543201" y="548680"/>
              <a:ext cx="8061247" cy="4968552"/>
              <a:chOff x="543201" y="548680"/>
              <a:chExt cx="8061247" cy="4968552"/>
            </a:xfrm>
          </p:grpSpPr>
          <p:sp>
            <p:nvSpPr>
              <p:cNvPr id="155" name="圓角矩形 154"/>
              <p:cNvSpPr/>
              <p:nvPr/>
            </p:nvSpPr>
            <p:spPr bwMode="auto">
              <a:xfrm>
                <a:off x="543201" y="548680"/>
                <a:ext cx="8061247" cy="4968552"/>
              </a:xfrm>
              <a:prstGeom prst="roundRect">
                <a:avLst>
                  <a:gd name="adj" fmla="val 420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grpSp>
            <p:nvGrpSpPr>
              <p:cNvPr id="156" name="群組 155"/>
              <p:cNvGrpSpPr/>
              <p:nvPr/>
            </p:nvGrpSpPr>
            <p:grpSpPr>
              <a:xfrm>
                <a:off x="2339552" y="1340768"/>
                <a:ext cx="6264896" cy="3888432"/>
                <a:chOff x="2339552" y="1346268"/>
                <a:chExt cx="6264896" cy="3888432"/>
              </a:xfrm>
            </p:grpSpPr>
            <p:sp>
              <p:nvSpPr>
                <p:cNvPr id="162" name="矩形 161"/>
                <p:cNvSpPr/>
                <p:nvPr/>
              </p:nvSpPr>
              <p:spPr bwMode="auto">
                <a:xfrm>
                  <a:off x="8366432" y="1346269"/>
                  <a:ext cx="238016" cy="3882932"/>
                </a:xfrm>
                <a:prstGeom prst="rect">
                  <a:avLst/>
                </a:prstGeom>
                <a:solidFill>
                  <a:srgbClr val="47D7C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8294424" y="1346268"/>
                  <a:ext cx="238016" cy="3880429"/>
                </a:xfrm>
                <a:prstGeom prst="rect">
                  <a:avLst/>
                </a:prstGeom>
                <a:solidFill>
                  <a:srgbClr val="40C6F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8244408" y="1348772"/>
                  <a:ext cx="238016" cy="3880429"/>
                </a:xfrm>
                <a:prstGeom prst="rect">
                  <a:avLst/>
                </a:prstGeom>
                <a:solidFill>
                  <a:srgbClr val="FF625F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8172400" y="1346268"/>
                  <a:ext cx="238016" cy="3880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TW" altLang="en-US"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 bwMode="auto">
                <a:xfrm>
                  <a:off x="2339552" y="1346268"/>
                  <a:ext cx="6011036" cy="3888432"/>
                </a:xfrm>
                <a:prstGeom prst="rect">
                  <a:avLst/>
                </a:prstGeom>
                <a:solidFill>
                  <a:srgbClr val="FF0066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34" charset="-127"/>
                    <a:ea typeface="標楷體" pitchFamily="65" charset="-120"/>
                  </a:endParaRPr>
                </a:p>
              </p:txBody>
            </p:sp>
          </p:grpSp>
          <p:sp>
            <p:nvSpPr>
              <p:cNvPr id="157" name="文字方塊 156"/>
              <p:cNvSpPr txBox="1"/>
              <p:nvPr/>
            </p:nvSpPr>
            <p:spPr>
              <a:xfrm>
                <a:off x="2663202" y="1420589"/>
                <a:ext cx="5291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國外資訊公司收費系統 </a:t>
                </a:r>
                <a:r>
                  <a:rPr lang="en-US" altLang="zh-TW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 smtClean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計費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結算 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&gt;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收費調整與結算</a:t>
                </a:r>
              </a:p>
              <a:p>
                <a:endPara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58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98" y="1404667"/>
                <a:ext cx="217304" cy="261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" name="矩形 158"/>
              <p:cNvSpPr/>
              <p:nvPr/>
            </p:nvSpPr>
            <p:spPr>
              <a:xfrm>
                <a:off x="1222362" y="777411"/>
                <a:ext cx="2253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sz="3600" kern="1200">
                    <a:solidFill>
                      <a:schemeClr val="tx1"/>
                    </a:solidFill>
                    <a:latin typeface="華康中黑體"/>
                    <a:ea typeface="新細明體" charset="-120"/>
                    <a:cs typeface="+mn-cs"/>
                  </a:defRPr>
                </a:lvl9pPr>
              </a:lstStyle>
              <a:p>
                <a:r>
                  <a:rPr lang="zh-TW" altLang="zh-TW" sz="2000" spc="-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rPr>
                  <a:t>資訊收費管理系統</a:t>
                </a:r>
                <a:endParaRPr lang="zh-TW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16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73266" y="765749"/>
                <a:ext cx="511665" cy="459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文字方塊 160"/>
              <p:cNvSpPr txBox="1"/>
              <p:nvPr/>
            </p:nvSpPr>
            <p:spPr>
              <a:xfrm>
                <a:off x="7380312" y="5229200"/>
                <a:ext cx="1221091" cy="25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www.twse.com.tw</a:t>
                </a:r>
                <a:endParaRPr lang="zh-TW" alt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 bwMode="auto">
            <a:xfrm>
              <a:off x="543201" y="1340769"/>
              <a:ext cx="1796351" cy="3888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</p:grpSp>
      <p:grpSp>
        <p:nvGrpSpPr>
          <p:cNvPr id="167" name="群組 166"/>
          <p:cNvGrpSpPr/>
          <p:nvPr/>
        </p:nvGrpSpPr>
        <p:grpSpPr>
          <a:xfrm>
            <a:off x="539552" y="548679"/>
            <a:ext cx="8064897" cy="855987"/>
            <a:chOff x="539552" y="548679"/>
            <a:chExt cx="8064897" cy="855987"/>
          </a:xfrm>
        </p:grpSpPr>
        <p:grpSp>
          <p:nvGrpSpPr>
            <p:cNvPr id="168" name="群組 167"/>
            <p:cNvGrpSpPr/>
            <p:nvPr/>
          </p:nvGrpSpPr>
          <p:grpSpPr>
            <a:xfrm>
              <a:off x="5856267" y="548690"/>
              <a:ext cx="917779" cy="795006"/>
              <a:chOff x="5355028" y="1415308"/>
              <a:chExt cx="903861" cy="782950"/>
            </a:xfrm>
          </p:grpSpPr>
          <p:sp>
            <p:nvSpPr>
              <p:cNvPr id="186" name="矩形 185"/>
              <p:cNvSpPr/>
              <p:nvPr/>
            </p:nvSpPr>
            <p:spPr bwMode="auto">
              <a:xfrm>
                <a:off x="5355028" y="1415308"/>
                <a:ext cx="903861" cy="782950"/>
              </a:xfrm>
              <a:prstGeom prst="rect">
                <a:avLst/>
              </a:prstGeom>
              <a:solidFill>
                <a:srgbClr val="FF625F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7" name="Picture 3" descr="D:\04.任務\20160118_證交所-資訊收費管理系統(會議3)\img\icon_03-證卷商收費系統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0389" y="1462872"/>
                <a:ext cx="318869" cy="4080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文字方塊 187"/>
              <p:cNvSpPr txBox="1"/>
              <p:nvPr/>
            </p:nvSpPr>
            <p:spPr>
              <a:xfrm>
                <a:off x="5415355" y="1859421"/>
                <a:ext cx="802362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證 券 商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6774046" y="548679"/>
              <a:ext cx="917779" cy="795017"/>
              <a:chOff x="5074493" y="620677"/>
              <a:chExt cx="917779" cy="795017"/>
            </a:xfrm>
          </p:grpSpPr>
          <p:sp>
            <p:nvSpPr>
              <p:cNvPr id="183" name="矩形 182"/>
              <p:cNvSpPr/>
              <p:nvPr/>
            </p:nvSpPr>
            <p:spPr bwMode="auto">
              <a:xfrm>
                <a:off x="5074493" y="620677"/>
                <a:ext cx="915201" cy="795017"/>
              </a:xfrm>
              <a:prstGeom prst="rect">
                <a:avLst/>
              </a:prstGeom>
              <a:solidFill>
                <a:srgbClr val="40C6F2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4" name="Picture 6" descr="C:\Users\interinfo\Desktop\icon_0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719" y="760687"/>
                <a:ext cx="375294" cy="30662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5" name="文字方塊 184"/>
              <p:cNvSpPr txBox="1"/>
              <p:nvPr/>
            </p:nvSpPr>
            <p:spPr>
              <a:xfrm>
                <a:off x="5074493" y="1124734"/>
                <a:ext cx="9177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客戶管理</a:t>
                </a:r>
              </a:p>
            </p:txBody>
          </p:sp>
        </p:grpSp>
        <p:grpSp>
          <p:nvGrpSpPr>
            <p:cNvPr id="170" name="群組 169"/>
            <p:cNvGrpSpPr/>
            <p:nvPr/>
          </p:nvGrpSpPr>
          <p:grpSpPr>
            <a:xfrm>
              <a:off x="7689247" y="548691"/>
              <a:ext cx="915202" cy="797576"/>
              <a:chOff x="6732842" y="1412776"/>
              <a:chExt cx="901323" cy="785481"/>
            </a:xfrm>
          </p:grpSpPr>
          <p:sp>
            <p:nvSpPr>
              <p:cNvPr id="180" name="圓角化單一角落矩形 179"/>
              <p:cNvSpPr/>
              <p:nvPr/>
            </p:nvSpPr>
            <p:spPr bwMode="auto">
              <a:xfrm>
                <a:off x="6732842" y="1412776"/>
                <a:ext cx="901323" cy="785481"/>
              </a:xfrm>
              <a:prstGeom prst="round1Rect">
                <a:avLst>
                  <a:gd name="adj" fmla="val 23881"/>
                </a:avLst>
              </a:prstGeom>
              <a:solidFill>
                <a:srgbClr val="47D7C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81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055632" y="1550651"/>
                <a:ext cx="223952" cy="31420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文字方塊 181"/>
              <p:cNvSpPr txBox="1"/>
              <p:nvPr/>
            </p:nvSpPr>
            <p:spPr>
              <a:xfrm>
                <a:off x="6783172" y="1859421"/>
                <a:ext cx="798257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000" b="0" spc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/>
                  <a:t>資訊服務</a:t>
                </a:r>
                <a:r>
                  <a:rPr lang="en-US" altLang="zh-TW" sz="800" dirty="0"/>
                  <a:t/>
                </a:r>
                <a:br>
                  <a:rPr lang="en-US" altLang="zh-TW" sz="800" dirty="0"/>
                </a:br>
                <a:r>
                  <a:rPr lang="zh-TW" altLang="en-US" sz="800" dirty="0"/>
                  <a:t>相關收入報表</a:t>
                </a: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932038" y="548682"/>
              <a:ext cx="927870" cy="797613"/>
              <a:chOff x="4573377" y="1361896"/>
              <a:chExt cx="913798" cy="785516"/>
            </a:xfrm>
          </p:grpSpPr>
          <p:sp>
            <p:nvSpPr>
              <p:cNvPr id="177" name="矩形 176"/>
              <p:cNvSpPr/>
              <p:nvPr/>
            </p:nvSpPr>
            <p:spPr bwMode="auto">
              <a:xfrm>
                <a:off x="4584107" y="1361896"/>
                <a:ext cx="903068" cy="78551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8" name="Picture 5" descr="D:\04.任務\20160118_證交所-資訊收費管理系統(會議3)\img\icon_02-2國內資訊公司收費系統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043" y="1416975"/>
                <a:ext cx="332379" cy="4216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9" name="文字方塊 178"/>
              <p:cNvSpPr txBox="1"/>
              <p:nvPr/>
            </p:nvSpPr>
            <p:spPr>
              <a:xfrm>
                <a:off x="4573377" y="1808549"/>
                <a:ext cx="911179" cy="33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國內資訊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系統</a:t>
                </a:r>
                <a:endParaRPr lang="zh-TW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2" name="直線接點 171"/>
            <p:cNvCxnSpPr/>
            <p:nvPr/>
          </p:nvCxnSpPr>
          <p:spPr bwMode="auto">
            <a:xfrm>
              <a:off x="539552" y="1332000"/>
              <a:ext cx="806489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3" name="群組 172"/>
            <p:cNvGrpSpPr/>
            <p:nvPr/>
          </p:nvGrpSpPr>
          <p:grpSpPr>
            <a:xfrm>
              <a:off x="3550144" y="548679"/>
              <a:ext cx="1392789" cy="855987"/>
              <a:chOff x="3550144" y="548679"/>
              <a:chExt cx="1392789" cy="855987"/>
            </a:xfrm>
          </p:grpSpPr>
          <p:sp>
            <p:nvSpPr>
              <p:cNvPr id="174" name="圓角化單一角落矩形 173"/>
              <p:cNvSpPr/>
              <p:nvPr/>
            </p:nvSpPr>
            <p:spPr bwMode="auto">
              <a:xfrm flipH="1">
                <a:off x="3550144" y="548679"/>
                <a:ext cx="1392789" cy="855987"/>
              </a:xfrm>
              <a:prstGeom prst="round1Rect">
                <a:avLst>
                  <a:gd name="adj" fmla="val 23881"/>
                </a:avLst>
              </a:prstGeom>
              <a:solidFill>
                <a:srgbClr val="FF0066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50000"/>
                  </a:spcBef>
                </a:pPr>
                <a:endParaRPr lang="zh-TW" altLang="en-US">
                  <a:latin typeface="맑은 고딕" pitchFamily="34" charset="-127"/>
                  <a:ea typeface="標楷體" pitchFamily="65" charset="-120"/>
                </a:endParaRPr>
              </a:p>
            </p:txBody>
          </p:sp>
          <p:pic>
            <p:nvPicPr>
              <p:cNvPr id="175" name="Picture 8" descr="D:\04.任務\20160118_證交所-資訊收費管理系統(會議3)\img\icon_04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44" y="594065"/>
                <a:ext cx="354466" cy="4268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文字方塊 175"/>
              <p:cNvSpPr txBox="1"/>
              <p:nvPr/>
            </p:nvSpPr>
            <p:spPr>
              <a:xfrm>
                <a:off x="3563888" y="1002214"/>
                <a:ext cx="13790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600" b="0" spc="0">
                    <a:solidFill>
                      <a:schemeClr val="bg1"/>
                    </a:solidFill>
                    <a:effectLst/>
                    <a:latin typeface="微軟正黑體" pitchFamily="34" charset="-120"/>
                    <a:ea typeface="微軟正黑體" pitchFamily="34" charset="-120"/>
                  </a:defRPr>
                </a:lvl1pPr>
              </a:lstStyle>
              <a:p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國</a:t>
                </a:r>
                <a:r>
                  <a:rPr lang="zh-TW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外</a:t>
                </a:r>
                <a:r>
                  <a:rPr lang="zh-TW" altLang="en-US" sz="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資訊公司</a:t>
                </a:r>
                <a:endParaRPr lang="en-US" altLang="zh-TW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zh-TW" altLang="en-US" sz="800" spc="3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收費系統</a:t>
                </a:r>
                <a:endParaRPr lang="zh-TW" altLang="en-US" sz="800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539553" y="1358856"/>
            <a:ext cx="1800000" cy="774000"/>
            <a:chOff x="539553" y="1358856"/>
            <a:chExt cx="1800000" cy="774000"/>
          </a:xfrm>
        </p:grpSpPr>
        <p:sp>
          <p:nvSpPr>
            <p:cNvPr id="139" name="矩形 138"/>
            <p:cNvSpPr/>
            <p:nvPr/>
          </p:nvSpPr>
          <p:spPr bwMode="auto">
            <a:xfrm>
              <a:off x="539553" y="1358856"/>
              <a:ext cx="1800000" cy="774000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8947" y="1772816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系統設定</a:t>
              </a:r>
              <a:endPara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43202" y="2124835"/>
            <a:ext cx="1800000" cy="774000"/>
            <a:chOff x="543202" y="2124835"/>
            <a:chExt cx="1800000" cy="774000"/>
          </a:xfrm>
        </p:grpSpPr>
        <p:sp>
          <p:nvSpPr>
            <p:cNvPr id="129" name="矩形 128"/>
            <p:cNvSpPr/>
            <p:nvPr/>
          </p:nvSpPr>
          <p:spPr bwMode="auto">
            <a:xfrm>
              <a:off x="543202" y="2124835"/>
              <a:ext cx="1800000" cy="774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8947" y="2545159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使用者設定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44957" y="2902869"/>
            <a:ext cx="1794795" cy="414603"/>
            <a:chOff x="-1759298" y="2454837"/>
            <a:chExt cx="1794795" cy="414603"/>
          </a:xfrm>
        </p:grpSpPr>
        <p:sp>
          <p:nvSpPr>
            <p:cNvPr id="104" name="矩形 103"/>
            <p:cNvSpPr/>
            <p:nvPr/>
          </p:nvSpPr>
          <p:spPr bwMode="auto">
            <a:xfrm>
              <a:off x="-1759297" y="2454837"/>
              <a:ext cx="1794794" cy="414603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-1759298" y="250940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計費結算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0959" y="4459403"/>
            <a:ext cx="1809397" cy="414603"/>
            <a:chOff x="-1558076" y="4462448"/>
            <a:chExt cx="1809397" cy="414603"/>
          </a:xfrm>
        </p:grpSpPr>
        <p:sp>
          <p:nvSpPr>
            <p:cNvPr id="92" name="矩形 91"/>
            <p:cNvSpPr/>
            <p:nvPr/>
          </p:nvSpPr>
          <p:spPr bwMode="auto">
            <a:xfrm>
              <a:off x="-1558076" y="4462448"/>
              <a:ext cx="1809397" cy="41460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-1539284" y="4517011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報表查詢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30358" y="4874006"/>
            <a:ext cx="1809394" cy="355194"/>
            <a:chOff x="-1548677" y="4877051"/>
            <a:chExt cx="1809394" cy="355194"/>
          </a:xfrm>
        </p:grpSpPr>
        <p:sp>
          <p:nvSpPr>
            <p:cNvPr id="100" name="矩形 99"/>
            <p:cNvSpPr/>
            <p:nvPr/>
          </p:nvSpPr>
          <p:spPr bwMode="auto">
            <a:xfrm>
              <a:off x="-1548677" y="4877051"/>
              <a:ext cx="1809394" cy="35519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50000"/>
                </a:spcBef>
              </a:pPr>
              <a:endParaRPr lang="zh-TW" altLang="en-US">
                <a:latin typeface="맑은 고딕" pitchFamily="34" charset="-127"/>
                <a:ea typeface="標楷體" pitchFamily="65" charset="-12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1544490" y="4924467"/>
              <a:ext cx="17187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資料分析</a:t>
              </a:r>
            </a:p>
          </p:txBody>
        </p:sp>
      </p:grpSp>
      <p:sp>
        <p:nvSpPr>
          <p:cNvPr id="80" name="矩形 79"/>
          <p:cNvSpPr/>
          <p:nvPr/>
        </p:nvSpPr>
        <p:spPr bwMode="auto">
          <a:xfrm>
            <a:off x="530356" y="3317472"/>
            <a:ext cx="1790604" cy="1141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74" name="矩形 73">
            <a:hlinkClick r:id="" action="ppaction://hlinkshowjump?jump=nextslide"/>
          </p:cNvPr>
          <p:cNvSpPr/>
          <p:nvPr/>
        </p:nvSpPr>
        <p:spPr>
          <a:xfrm>
            <a:off x="602365" y="3451290"/>
            <a:ext cx="1627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當月申報狀況</a:t>
            </a:r>
          </a:p>
        </p:txBody>
      </p:sp>
      <p:sp>
        <p:nvSpPr>
          <p:cNvPr id="75" name="矩形 74"/>
          <p:cNvSpPr/>
          <p:nvPr/>
        </p:nvSpPr>
        <p:spPr>
          <a:xfrm>
            <a:off x="602365" y="3739322"/>
            <a:ext cx="1656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  <a:tabLst>
                <a:tab pos="182563" algn="l"/>
              </a:tabLst>
            </a:pPr>
            <a:r>
              <a:rPr lang="zh-TW" altLang="en-US" sz="1400" b="1" dirty="0">
                <a:solidFill>
                  <a:srgbClr val="FF0066"/>
                </a:solidFill>
                <a:latin typeface="微軟正黑體" pitchFamily="34" charset="-120"/>
                <a:ea typeface="微軟正黑體" pitchFamily="34" charset="-120"/>
              </a:rPr>
              <a:t>收費調整與結算</a:t>
            </a:r>
          </a:p>
        </p:txBody>
      </p:sp>
      <p:sp>
        <p:nvSpPr>
          <p:cNvPr id="79" name="矩形 78"/>
          <p:cNvSpPr/>
          <p:nvPr/>
        </p:nvSpPr>
        <p:spPr>
          <a:xfrm>
            <a:off x="602365" y="4027354"/>
            <a:ext cx="1627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SzPct val="80000"/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報表產製</a:t>
            </a:r>
          </a:p>
        </p:txBody>
      </p:sp>
      <p:sp>
        <p:nvSpPr>
          <p:cNvPr id="126" name="圓角矩形 125"/>
          <p:cNvSpPr/>
          <p:nvPr/>
        </p:nvSpPr>
        <p:spPr bwMode="auto">
          <a:xfrm>
            <a:off x="2445899" y="1786803"/>
            <a:ext cx="5855716" cy="3226373"/>
          </a:xfrm>
          <a:prstGeom prst="roundRect">
            <a:avLst>
              <a:gd name="adj" fmla="val 5319"/>
            </a:avLst>
          </a:prstGeom>
          <a:ln w="28575">
            <a:solidFill>
              <a:schemeClr val="bg1">
                <a:lumMod val="5000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zh-TW" altLang="en-US" dirty="0"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3" name="圓角矩形 2">
            <a:hlinkClick r:id="" action="ppaction://hlinkshowjump?jump=nextslide"/>
          </p:cNvPr>
          <p:cNvSpPr/>
          <p:nvPr/>
        </p:nvSpPr>
        <p:spPr bwMode="auto">
          <a:xfrm>
            <a:off x="6121075" y="2004457"/>
            <a:ext cx="1187229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報表試算與</a:t>
            </a:r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列印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2555776" y="2132856"/>
            <a:ext cx="208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2015/11 </a:t>
            </a:r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當月結算狀態：未結算</a:t>
            </a:r>
          </a:p>
        </p:txBody>
      </p:sp>
      <p:sp>
        <p:nvSpPr>
          <p:cNvPr id="65" name="圓角矩形 64">
            <a:hlinkClick r:id="" action="ppaction://hlinkshowjump?jump=nextslide"/>
          </p:cNvPr>
          <p:cNvSpPr/>
          <p:nvPr/>
        </p:nvSpPr>
        <p:spPr bwMode="auto">
          <a:xfrm>
            <a:off x="7506778" y="2004456"/>
            <a:ext cx="593614" cy="272415"/>
          </a:xfrm>
          <a:prstGeom prst="roundRect">
            <a:avLst/>
          </a:prstGeom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結  算</a:t>
            </a:r>
            <a:endParaRPr lang="zh-TW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673"/>
              </p:ext>
            </p:extLst>
          </p:nvPr>
        </p:nvGraphicFramePr>
        <p:xfrm>
          <a:off x="2593297" y="2492896"/>
          <a:ext cx="5579104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09"/>
                <a:gridCol w="599269"/>
                <a:gridCol w="524359"/>
                <a:gridCol w="224725"/>
                <a:gridCol w="524359"/>
                <a:gridCol w="524359"/>
                <a:gridCol w="542267"/>
                <a:gridCol w="720080"/>
                <a:gridCol w="648072"/>
                <a:gridCol w="936105"/>
              </a:tblGrid>
              <a:tr h="1185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  <a:endParaRPr lang="zh-TW" altLang="en-US" sz="10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申報狀態</a:t>
                      </a:r>
                      <a:endParaRPr lang="zh-TW" altLang="en-US" sz="1000" b="0" kern="1200" spc="3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申報結果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zh-TW" altLang="en-US" sz="1000" b="0" kern="1200" dirty="0" smtClean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戶數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付費方式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本月費用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開立發票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spc="3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發票金額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發票備註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688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季繳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不須開立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864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預繳</a:t>
                      </a:r>
                      <a:r>
                        <a:rPr lang="en-US" altLang="zh-TW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半年繳</a:t>
                      </a:r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大於預繳金額</a:t>
                      </a:r>
                      <a:r>
                        <a:rPr lang="en-US" altLang="zh-TW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--</a:t>
                      </a:r>
                      <a:r>
                        <a:rPr lang="zh-TW" altLang="en-US" sz="10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須開立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6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XX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已申報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詳細資料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月繳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xx,xxx</a:t>
                      </a:r>
                      <a:endParaRPr lang="zh-TW" alt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需開立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kern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 bwMode="auto">
          <a:xfrm>
            <a:off x="7315705" y="2935029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639448" y="2924944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639448" y="3772492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639448" y="4293096"/>
            <a:ext cx="524840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x,xxx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15705" y="3789040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315705" y="4293096"/>
            <a:ext cx="784687" cy="23257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訂購號碼</a:t>
            </a:r>
            <a:r>
              <a:rPr lang="en-US" altLang="zh-TW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endParaRPr lang="zh-TW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" name="Picture 7" descr="C:\Users\interinfo\Desktop\icon_0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666" y="2180924"/>
            <a:ext cx="822093" cy="88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>
            <a:hlinkClick r:id="" action="ppaction://hlinkshowjump?jump=nextslide"/>
          </p:cNvPr>
          <p:cNvSpPr/>
          <p:nvPr/>
        </p:nvSpPr>
        <p:spPr bwMode="auto">
          <a:xfrm>
            <a:off x="611562" y="3717032"/>
            <a:ext cx="1656182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4" name="矩形 83">
            <a:hlinkClick r:id="" action="ppaction://hlinkshowjump?jump=nextslide"/>
          </p:cNvPr>
          <p:cNvSpPr/>
          <p:nvPr/>
        </p:nvSpPr>
        <p:spPr bwMode="auto">
          <a:xfrm>
            <a:off x="4283968" y="2905199"/>
            <a:ext cx="504056" cy="176150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3" name="矩形 82">
            <a:hlinkClick r:id="" action="ppaction://hlinkshowjump?jump=nextslide"/>
          </p:cNvPr>
          <p:cNvSpPr/>
          <p:nvPr/>
        </p:nvSpPr>
        <p:spPr bwMode="auto">
          <a:xfrm>
            <a:off x="6084170" y="1988840"/>
            <a:ext cx="2062678" cy="307777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34" charset="-127"/>
              <a:ea typeface="標楷體" pitchFamily="65" charset="-120"/>
            </a:endParaRPr>
          </a:p>
        </p:txBody>
      </p:sp>
      <p:sp>
        <p:nvSpPr>
          <p:cNvPr id="85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755576" cy="288032"/>
          </a:xfrm>
        </p:spPr>
        <p:txBody>
          <a:bodyPr/>
          <a:lstStyle/>
          <a:p>
            <a:pPr>
              <a:defRPr/>
            </a:pPr>
            <a:fld id="{7B07F065-8DED-42C7-BF94-7E24AB0D87E0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87" name="Picture 3" descr="D:\04.任務\20160118_證交所-資訊收費管理系統(會議3)\img\icon_1-1 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2" y="1406029"/>
            <a:ext cx="352885" cy="418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7" descr="D:\04.任務\20160118_證交所-資訊收費管理系統(會議3)\img\icon-1.png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2" y="2204864"/>
            <a:ext cx="522728" cy="36050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09149 0.00185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uild="allAtOnce"/>
      <p:bldP spid="65" grpId="0" animBg="1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Arial"/>
        <a:ea typeface="文鼎粗黑"/>
        <a:cs typeface=""/>
      </a:majorFont>
      <a:minorFont>
        <a:latin typeface="Arial"/>
        <a:ea typeface="文鼎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34" charset="-127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34" charset="-127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20445</TotalTime>
  <Words>4749</Words>
  <Application>Microsoft Office PowerPoint</Application>
  <PresentationFormat>如螢幕大小 (4:3)</PresentationFormat>
  <Paragraphs>1498</Paragraphs>
  <Slides>57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預設簡報設計</vt:lpstr>
      <vt:lpstr>PowerPoint 簡報</vt:lpstr>
      <vt:lpstr>資訊收費管理系統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PowerPoint 簡報</vt:lpstr>
      <vt:lpstr>PowerPoint 簡報</vt:lpstr>
      <vt:lpstr>PowerPoint 簡報</vt:lpstr>
      <vt:lpstr>PowerPoint 簡報</vt:lpstr>
      <vt:lpstr>PowerPoint 簡報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現有問題與改善方案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Net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interinfo</dc:creator>
  <cp:lastModifiedBy>sindy</cp:lastModifiedBy>
  <cp:revision>1775</cp:revision>
  <cp:lastPrinted>2013-02-19T06:40:21Z</cp:lastPrinted>
  <dcterms:created xsi:type="dcterms:W3CDTF">2012-05-31T06:33:23Z</dcterms:created>
  <dcterms:modified xsi:type="dcterms:W3CDTF">2016-01-27T06:51:22Z</dcterms:modified>
</cp:coreProperties>
</file>