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279" r:id="rId3"/>
    <p:sldId id="276" r:id="rId4"/>
    <p:sldId id="277" r:id="rId5"/>
    <p:sldId id="281" r:id="rId6"/>
    <p:sldId id="282" r:id="rId7"/>
    <p:sldId id="280" r:id="rId8"/>
    <p:sldId id="262" r:id="rId9"/>
    <p:sldId id="278" r:id="rId10"/>
    <p:sldId id="259" r:id="rId11"/>
    <p:sldId id="261" r:id="rId12"/>
    <p:sldId id="272" r:id="rId13"/>
    <p:sldId id="265" r:id="rId14"/>
    <p:sldId id="273" r:id="rId15"/>
    <p:sldId id="266" r:id="rId16"/>
    <p:sldId id="267" r:id="rId17"/>
    <p:sldId id="274" r:id="rId18"/>
    <p:sldId id="268" r:id="rId19"/>
    <p:sldId id="269" r:id="rId20"/>
    <p:sldId id="275" r:id="rId21"/>
    <p:sldId id="270" r:id="rId22"/>
    <p:sldId id="271" r:id="rId2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61" autoAdjust="0"/>
    <p:restoredTop sz="88467" autoAdjust="0"/>
  </p:normalViewPr>
  <p:slideViewPr>
    <p:cSldViewPr snapToGrid="0">
      <p:cViewPr varScale="1">
        <p:scale>
          <a:sx n="111" d="100"/>
          <a:sy n="111" d="100"/>
        </p:scale>
        <p:origin x="1440" y="192"/>
      </p:cViewPr>
      <p:guideLst/>
    </p:cSldViewPr>
  </p:slideViewPr>
  <p:outlineViewPr>
    <p:cViewPr>
      <p:scale>
        <a:sx n="33" d="100"/>
        <a:sy n="33" d="100"/>
      </p:scale>
      <p:origin x="0" y="-62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6BFD0A-4054-634C-915E-4BF464266E04}" type="doc">
      <dgm:prSet loTypeId="urn:microsoft.com/office/officeart/2005/8/layout/list1" loCatId="" qsTypeId="urn:microsoft.com/office/officeart/2005/8/quickstyle/3D1" qsCatId="3D" csTypeId="urn:microsoft.com/office/officeart/2005/8/colors/colorful1" csCatId="colorful" phldr="1"/>
      <dgm:spPr/>
      <dgm:t>
        <a:bodyPr/>
        <a:lstStyle/>
        <a:p>
          <a:endParaRPr lang="zh-TW" altLang="en-US"/>
        </a:p>
      </dgm:t>
    </dgm:pt>
    <dgm:pt modelId="{B6949B3F-5CF4-F841-B222-51068ADDD4BB}">
      <dgm:prSet phldrT="[文字]" custT="1"/>
      <dgm:spPr/>
      <dgm:t>
        <a:bodyPr/>
        <a:lstStyle/>
        <a:p>
          <a:r>
            <a:rPr lang="en-US" altLang="zh-TW" sz="3700" b="0" u="none" kern="1200" baseline="0" dirty="0" smtClean="0">
              <a:solidFill>
                <a:sysClr val="windowText" lastClr="000000"/>
              </a:solidFill>
              <a:latin typeface="Times New Roman" panose="02020603050405020304" pitchFamily="18" charset="0"/>
              <a:ea typeface="標楷體" panose="03000509000000000000" pitchFamily="65" charset="-120"/>
              <a:cs typeface="+mj-cs"/>
            </a:rPr>
            <a:t>R</a:t>
          </a:r>
          <a:r>
            <a:rPr lang="zh-TW" altLang="en-US" sz="3300" kern="1200" baseline="0" dirty="0" smtClean="0">
              <a:solidFill>
                <a:schemeClr val="tx1"/>
              </a:solidFill>
              <a:latin typeface="Times New Roman" panose="02020603050405020304" pitchFamily="18" charset="0"/>
              <a:ea typeface="標楷體" panose="03000509000000000000" pitchFamily="65" charset="-120"/>
              <a:cs typeface="+mj-cs"/>
            </a:rPr>
            <a:t>軟體分類方法簡介</a:t>
          </a:r>
          <a:endParaRPr lang="zh-TW" altLang="en-US" sz="3300" kern="1200" baseline="0" dirty="0">
            <a:solidFill>
              <a:schemeClr val="tx1"/>
            </a:solidFill>
            <a:latin typeface="Times New Roman" panose="02020603050405020304" pitchFamily="18" charset="0"/>
            <a:ea typeface="標楷體" panose="03000509000000000000" pitchFamily="65" charset="-120"/>
            <a:cs typeface="+mj-cs"/>
          </a:endParaRPr>
        </a:p>
      </dgm:t>
    </dgm:pt>
    <dgm:pt modelId="{FBE3B24C-04B6-0F4B-9971-16691B2D63BA}" type="parTrans" cxnId="{E1B46B46-9240-1040-B960-6C5E697289C1}">
      <dgm:prSet/>
      <dgm:spPr/>
      <dgm:t>
        <a:bodyPr/>
        <a:lstStyle/>
        <a:p>
          <a:endParaRPr lang="zh-TW" altLang="en-US"/>
        </a:p>
      </dgm:t>
    </dgm:pt>
    <dgm:pt modelId="{765357DD-6A8E-E145-A3EC-8897C8EFE2DD}" type="sibTrans" cxnId="{E1B46B46-9240-1040-B960-6C5E697289C1}">
      <dgm:prSet/>
      <dgm:spPr/>
      <dgm:t>
        <a:bodyPr/>
        <a:lstStyle/>
        <a:p>
          <a:endParaRPr lang="zh-TW" altLang="en-US"/>
        </a:p>
      </dgm:t>
    </dgm:pt>
    <dgm:pt modelId="{0EB85E10-7576-C847-9900-E0BB5FDC9C1A}">
      <dgm:prSet phldrT="[文字]"/>
      <dgm:spPr/>
      <dgm:t>
        <a:bodyPr/>
        <a:lstStyle/>
        <a:p>
          <a:r>
            <a:rPr lang="en-US" altLang="zh-TW" b="0" u="none" baseline="0" dirty="0" smtClean="0">
              <a:solidFill>
                <a:sysClr val="windowText" lastClr="000000"/>
              </a:solidFill>
              <a:latin typeface="Times New Roman" panose="02020603050405020304" pitchFamily="18" charset="0"/>
              <a:ea typeface="標楷體" panose="03000509000000000000" pitchFamily="65" charset="-120"/>
              <a:cs typeface="+mj-cs"/>
            </a:rPr>
            <a:t>R</a:t>
          </a:r>
          <a:r>
            <a:rPr lang="zh-TW" altLang="en-US" baseline="0" dirty="0" smtClean="0">
              <a:solidFill>
                <a:schemeClr val="tx1"/>
              </a:solidFill>
              <a:latin typeface="Times New Roman" panose="02020603050405020304" pitchFamily="18" charset="0"/>
              <a:ea typeface="標楷體" panose="03000509000000000000" pitchFamily="65" charset="-120"/>
              <a:cs typeface="+mj-cs"/>
            </a:rPr>
            <a:t>軟體分類法預測程式碼</a:t>
          </a:r>
          <a:endParaRPr lang="zh-TW" altLang="en-US" dirty="0"/>
        </a:p>
      </dgm:t>
    </dgm:pt>
    <dgm:pt modelId="{BC082AE6-109D-6A49-8A6C-9A0DF8136CFB}" type="parTrans" cxnId="{46AA5C4F-0C75-B74C-B040-48612DA9B978}">
      <dgm:prSet/>
      <dgm:spPr/>
      <dgm:t>
        <a:bodyPr/>
        <a:lstStyle/>
        <a:p>
          <a:endParaRPr lang="zh-TW" altLang="en-US"/>
        </a:p>
      </dgm:t>
    </dgm:pt>
    <dgm:pt modelId="{F12E662B-33AF-2E41-A099-BE1BC6A40E60}" type="sibTrans" cxnId="{46AA5C4F-0C75-B74C-B040-48612DA9B978}">
      <dgm:prSet/>
      <dgm:spPr/>
      <dgm:t>
        <a:bodyPr/>
        <a:lstStyle/>
        <a:p>
          <a:endParaRPr lang="zh-TW" altLang="en-US"/>
        </a:p>
      </dgm:t>
    </dgm:pt>
    <dgm:pt modelId="{7ED37DCC-BAE2-A242-BFED-497F8067542B}">
      <dgm:prSet phldrT="[文字]"/>
      <dgm:spPr/>
      <dgm:t>
        <a:bodyPr/>
        <a:lstStyle/>
        <a:p>
          <a:r>
            <a:rPr lang="en-US" altLang="zh-TW" b="0" u="none" baseline="0" dirty="0" smtClean="0">
              <a:solidFill>
                <a:sysClr val="windowText" lastClr="000000"/>
              </a:solidFill>
              <a:latin typeface="Times New Roman" panose="02020603050405020304" pitchFamily="18" charset="0"/>
              <a:ea typeface="標楷體" panose="03000509000000000000" pitchFamily="65" charset="-120"/>
              <a:cs typeface="+mj-cs"/>
            </a:rPr>
            <a:t>R</a:t>
          </a:r>
          <a:r>
            <a:rPr lang="zh-TW" altLang="en-US" baseline="0" dirty="0" smtClean="0">
              <a:solidFill>
                <a:schemeClr val="tx1"/>
              </a:solidFill>
              <a:latin typeface="Times New Roman" panose="02020603050405020304" pitchFamily="18" charset="0"/>
              <a:ea typeface="標楷體" panose="03000509000000000000" pitchFamily="65" charset="-120"/>
              <a:cs typeface="+mj-cs"/>
            </a:rPr>
            <a:t>軟體分類法預測結果</a:t>
          </a:r>
          <a:endParaRPr lang="zh-TW" altLang="en-US" dirty="0"/>
        </a:p>
      </dgm:t>
    </dgm:pt>
    <dgm:pt modelId="{E0B615C3-75A7-734E-B1EC-CFEAB38E6C0C}" type="parTrans" cxnId="{A11C66DF-3EB3-9C4D-81CB-9E27D65248C8}">
      <dgm:prSet/>
      <dgm:spPr/>
    </dgm:pt>
    <dgm:pt modelId="{EC52AC2E-CCE2-F84F-92FC-5117F751DF6F}" type="sibTrans" cxnId="{A11C66DF-3EB3-9C4D-81CB-9E27D65248C8}">
      <dgm:prSet/>
      <dgm:spPr/>
    </dgm:pt>
    <dgm:pt modelId="{5968FFA9-9184-5E40-A5F2-53D1EBE4CB06}" type="pres">
      <dgm:prSet presAssocID="{B36BFD0A-4054-634C-915E-4BF464266E04}" presName="linear" presStyleCnt="0">
        <dgm:presLayoutVars>
          <dgm:dir/>
          <dgm:animLvl val="lvl"/>
          <dgm:resizeHandles val="exact"/>
        </dgm:presLayoutVars>
      </dgm:prSet>
      <dgm:spPr/>
      <dgm:t>
        <a:bodyPr/>
        <a:lstStyle/>
        <a:p>
          <a:endParaRPr lang="zh-TW" altLang="en-US"/>
        </a:p>
      </dgm:t>
    </dgm:pt>
    <dgm:pt modelId="{779D8DCB-610A-D44A-B7E6-20CEA8FF5E15}" type="pres">
      <dgm:prSet presAssocID="{B6949B3F-5CF4-F841-B222-51068ADDD4BB}" presName="parentLin" presStyleCnt="0"/>
      <dgm:spPr/>
    </dgm:pt>
    <dgm:pt modelId="{9FDC01D7-DEB5-134B-B400-869A4EDD4375}" type="pres">
      <dgm:prSet presAssocID="{B6949B3F-5CF4-F841-B222-51068ADDD4BB}" presName="parentLeftMargin" presStyleLbl="node1" presStyleIdx="0" presStyleCnt="3"/>
      <dgm:spPr/>
      <dgm:t>
        <a:bodyPr/>
        <a:lstStyle/>
        <a:p>
          <a:endParaRPr lang="zh-TW" altLang="en-US"/>
        </a:p>
      </dgm:t>
    </dgm:pt>
    <dgm:pt modelId="{80B366F9-58E5-B344-B9E8-87944737D50C}" type="pres">
      <dgm:prSet presAssocID="{B6949B3F-5CF4-F841-B222-51068ADDD4BB}" presName="parentText" presStyleLbl="node1" presStyleIdx="0" presStyleCnt="3">
        <dgm:presLayoutVars>
          <dgm:chMax val="0"/>
          <dgm:bulletEnabled val="1"/>
        </dgm:presLayoutVars>
      </dgm:prSet>
      <dgm:spPr/>
      <dgm:t>
        <a:bodyPr/>
        <a:lstStyle/>
        <a:p>
          <a:endParaRPr lang="zh-TW" altLang="en-US"/>
        </a:p>
      </dgm:t>
    </dgm:pt>
    <dgm:pt modelId="{4FE199DA-B393-5543-99A5-BF86A9618D6B}" type="pres">
      <dgm:prSet presAssocID="{B6949B3F-5CF4-F841-B222-51068ADDD4BB}" presName="negativeSpace" presStyleCnt="0"/>
      <dgm:spPr/>
    </dgm:pt>
    <dgm:pt modelId="{E2482601-D14B-9340-B5D7-D2C39BEA8ADB}" type="pres">
      <dgm:prSet presAssocID="{B6949B3F-5CF4-F841-B222-51068ADDD4BB}" presName="childText" presStyleLbl="conFgAcc1" presStyleIdx="0" presStyleCnt="3">
        <dgm:presLayoutVars>
          <dgm:bulletEnabled val="1"/>
        </dgm:presLayoutVars>
      </dgm:prSet>
      <dgm:spPr/>
    </dgm:pt>
    <dgm:pt modelId="{1FF7B45A-0675-7C4B-93D9-C8619C6DF30F}" type="pres">
      <dgm:prSet presAssocID="{765357DD-6A8E-E145-A3EC-8897C8EFE2DD}" presName="spaceBetweenRectangles" presStyleCnt="0"/>
      <dgm:spPr/>
    </dgm:pt>
    <dgm:pt modelId="{F434831E-2FDB-4545-AB81-C8136D56F64C}" type="pres">
      <dgm:prSet presAssocID="{7ED37DCC-BAE2-A242-BFED-497F8067542B}" presName="parentLin" presStyleCnt="0"/>
      <dgm:spPr/>
    </dgm:pt>
    <dgm:pt modelId="{FC2307A5-8966-634C-BC2C-20FC5E395E32}" type="pres">
      <dgm:prSet presAssocID="{7ED37DCC-BAE2-A242-BFED-497F8067542B}" presName="parentLeftMargin" presStyleLbl="node1" presStyleIdx="0" presStyleCnt="3"/>
      <dgm:spPr/>
      <dgm:t>
        <a:bodyPr/>
        <a:lstStyle/>
        <a:p>
          <a:endParaRPr lang="zh-TW" altLang="en-US"/>
        </a:p>
      </dgm:t>
    </dgm:pt>
    <dgm:pt modelId="{03BFED84-C12D-CF4C-905C-321D255FE108}" type="pres">
      <dgm:prSet presAssocID="{7ED37DCC-BAE2-A242-BFED-497F8067542B}" presName="parentText" presStyleLbl="node1" presStyleIdx="1" presStyleCnt="3">
        <dgm:presLayoutVars>
          <dgm:chMax val="0"/>
          <dgm:bulletEnabled val="1"/>
        </dgm:presLayoutVars>
      </dgm:prSet>
      <dgm:spPr/>
      <dgm:t>
        <a:bodyPr/>
        <a:lstStyle/>
        <a:p>
          <a:endParaRPr lang="zh-TW" altLang="en-US"/>
        </a:p>
      </dgm:t>
    </dgm:pt>
    <dgm:pt modelId="{2A948005-8D87-B541-88CD-6E2C9C834008}" type="pres">
      <dgm:prSet presAssocID="{7ED37DCC-BAE2-A242-BFED-497F8067542B}" presName="negativeSpace" presStyleCnt="0"/>
      <dgm:spPr/>
    </dgm:pt>
    <dgm:pt modelId="{0E4B4AA3-333F-9D44-9500-A9A987218100}" type="pres">
      <dgm:prSet presAssocID="{7ED37DCC-BAE2-A242-BFED-497F8067542B}" presName="childText" presStyleLbl="conFgAcc1" presStyleIdx="1" presStyleCnt="3">
        <dgm:presLayoutVars>
          <dgm:bulletEnabled val="1"/>
        </dgm:presLayoutVars>
      </dgm:prSet>
      <dgm:spPr/>
    </dgm:pt>
    <dgm:pt modelId="{0AD194AC-F9B1-044F-B42C-DF259EA3A0A3}" type="pres">
      <dgm:prSet presAssocID="{EC52AC2E-CCE2-F84F-92FC-5117F751DF6F}" presName="spaceBetweenRectangles" presStyleCnt="0"/>
      <dgm:spPr/>
    </dgm:pt>
    <dgm:pt modelId="{B1BA688D-05D9-9B46-9357-6BB3F33CFBAD}" type="pres">
      <dgm:prSet presAssocID="{0EB85E10-7576-C847-9900-E0BB5FDC9C1A}" presName="parentLin" presStyleCnt="0"/>
      <dgm:spPr/>
    </dgm:pt>
    <dgm:pt modelId="{A50F2746-3C6E-5F42-AE9D-113E218A14A9}" type="pres">
      <dgm:prSet presAssocID="{0EB85E10-7576-C847-9900-E0BB5FDC9C1A}" presName="parentLeftMargin" presStyleLbl="node1" presStyleIdx="1" presStyleCnt="3"/>
      <dgm:spPr/>
      <dgm:t>
        <a:bodyPr/>
        <a:lstStyle/>
        <a:p>
          <a:endParaRPr lang="zh-TW" altLang="en-US"/>
        </a:p>
      </dgm:t>
    </dgm:pt>
    <dgm:pt modelId="{2FA6E800-8588-C74B-95BD-B737AD80FED9}" type="pres">
      <dgm:prSet presAssocID="{0EB85E10-7576-C847-9900-E0BB5FDC9C1A}" presName="parentText" presStyleLbl="node1" presStyleIdx="2" presStyleCnt="3">
        <dgm:presLayoutVars>
          <dgm:chMax val="0"/>
          <dgm:bulletEnabled val="1"/>
        </dgm:presLayoutVars>
      </dgm:prSet>
      <dgm:spPr/>
      <dgm:t>
        <a:bodyPr/>
        <a:lstStyle/>
        <a:p>
          <a:endParaRPr lang="zh-TW" altLang="en-US"/>
        </a:p>
      </dgm:t>
    </dgm:pt>
    <dgm:pt modelId="{FBD02127-0694-5342-B3A5-9FDAA31D1465}" type="pres">
      <dgm:prSet presAssocID="{0EB85E10-7576-C847-9900-E0BB5FDC9C1A}" presName="negativeSpace" presStyleCnt="0"/>
      <dgm:spPr/>
    </dgm:pt>
    <dgm:pt modelId="{C29DA713-A24B-1847-933D-6859ABCBEAAC}" type="pres">
      <dgm:prSet presAssocID="{0EB85E10-7576-C847-9900-E0BB5FDC9C1A}" presName="childText" presStyleLbl="conFgAcc1" presStyleIdx="2" presStyleCnt="3">
        <dgm:presLayoutVars>
          <dgm:bulletEnabled val="1"/>
        </dgm:presLayoutVars>
      </dgm:prSet>
      <dgm:spPr/>
    </dgm:pt>
  </dgm:ptLst>
  <dgm:cxnLst>
    <dgm:cxn modelId="{A11C66DF-3EB3-9C4D-81CB-9E27D65248C8}" srcId="{B36BFD0A-4054-634C-915E-4BF464266E04}" destId="{7ED37DCC-BAE2-A242-BFED-497F8067542B}" srcOrd="1" destOrd="0" parTransId="{E0B615C3-75A7-734E-B1EC-CFEAB38E6C0C}" sibTransId="{EC52AC2E-CCE2-F84F-92FC-5117F751DF6F}"/>
    <dgm:cxn modelId="{AE33B68A-EB03-D947-BCB9-0F0F47AC6B71}" type="presOf" srcId="{B6949B3F-5CF4-F841-B222-51068ADDD4BB}" destId="{80B366F9-58E5-B344-B9E8-87944737D50C}" srcOrd="1" destOrd="0" presId="urn:microsoft.com/office/officeart/2005/8/layout/list1"/>
    <dgm:cxn modelId="{EA4F48C8-CBC5-E24A-A4F6-9D6C0F878D5F}" type="presOf" srcId="{0EB85E10-7576-C847-9900-E0BB5FDC9C1A}" destId="{A50F2746-3C6E-5F42-AE9D-113E218A14A9}" srcOrd="0" destOrd="0" presId="urn:microsoft.com/office/officeart/2005/8/layout/list1"/>
    <dgm:cxn modelId="{46AA5C4F-0C75-B74C-B040-48612DA9B978}" srcId="{B36BFD0A-4054-634C-915E-4BF464266E04}" destId="{0EB85E10-7576-C847-9900-E0BB5FDC9C1A}" srcOrd="2" destOrd="0" parTransId="{BC082AE6-109D-6A49-8A6C-9A0DF8136CFB}" sibTransId="{F12E662B-33AF-2E41-A099-BE1BC6A40E60}"/>
    <dgm:cxn modelId="{E1B46B46-9240-1040-B960-6C5E697289C1}" srcId="{B36BFD0A-4054-634C-915E-4BF464266E04}" destId="{B6949B3F-5CF4-F841-B222-51068ADDD4BB}" srcOrd="0" destOrd="0" parTransId="{FBE3B24C-04B6-0F4B-9971-16691B2D63BA}" sibTransId="{765357DD-6A8E-E145-A3EC-8897C8EFE2DD}"/>
    <dgm:cxn modelId="{DF0ED44B-5808-4341-8E87-0629C5C6D540}" type="presOf" srcId="{B36BFD0A-4054-634C-915E-4BF464266E04}" destId="{5968FFA9-9184-5E40-A5F2-53D1EBE4CB06}" srcOrd="0" destOrd="0" presId="urn:microsoft.com/office/officeart/2005/8/layout/list1"/>
    <dgm:cxn modelId="{6664E558-52A3-ED43-8F67-424161B62660}" type="presOf" srcId="{0EB85E10-7576-C847-9900-E0BB5FDC9C1A}" destId="{2FA6E800-8588-C74B-95BD-B737AD80FED9}" srcOrd="1" destOrd="0" presId="urn:microsoft.com/office/officeart/2005/8/layout/list1"/>
    <dgm:cxn modelId="{14A010E9-0197-3149-A220-415EF03424E2}" type="presOf" srcId="{7ED37DCC-BAE2-A242-BFED-497F8067542B}" destId="{FC2307A5-8966-634C-BC2C-20FC5E395E32}" srcOrd="0" destOrd="0" presId="urn:microsoft.com/office/officeart/2005/8/layout/list1"/>
    <dgm:cxn modelId="{09695851-E5E0-B744-94B3-FF7345438B3E}" type="presOf" srcId="{7ED37DCC-BAE2-A242-BFED-497F8067542B}" destId="{03BFED84-C12D-CF4C-905C-321D255FE108}" srcOrd="1" destOrd="0" presId="urn:microsoft.com/office/officeart/2005/8/layout/list1"/>
    <dgm:cxn modelId="{9B2E7379-90F6-4643-A0FD-F3EB690E75EA}" type="presOf" srcId="{B6949B3F-5CF4-F841-B222-51068ADDD4BB}" destId="{9FDC01D7-DEB5-134B-B400-869A4EDD4375}" srcOrd="0" destOrd="0" presId="urn:microsoft.com/office/officeart/2005/8/layout/list1"/>
    <dgm:cxn modelId="{D80F29A2-D2FA-834E-8864-2CD3A3354756}" type="presParOf" srcId="{5968FFA9-9184-5E40-A5F2-53D1EBE4CB06}" destId="{779D8DCB-610A-D44A-B7E6-20CEA8FF5E15}" srcOrd="0" destOrd="0" presId="urn:microsoft.com/office/officeart/2005/8/layout/list1"/>
    <dgm:cxn modelId="{3F18D041-388E-8549-A34E-FD4C3DF8A48E}" type="presParOf" srcId="{779D8DCB-610A-D44A-B7E6-20CEA8FF5E15}" destId="{9FDC01D7-DEB5-134B-B400-869A4EDD4375}" srcOrd="0" destOrd="0" presId="urn:microsoft.com/office/officeart/2005/8/layout/list1"/>
    <dgm:cxn modelId="{685340EB-A38A-6B4F-BBAE-B4DA0240D5A0}" type="presParOf" srcId="{779D8DCB-610A-D44A-B7E6-20CEA8FF5E15}" destId="{80B366F9-58E5-B344-B9E8-87944737D50C}" srcOrd="1" destOrd="0" presId="urn:microsoft.com/office/officeart/2005/8/layout/list1"/>
    <dgm:cxn modelId="{0E712E6B-6C42-4541-BE6A-51F8E3D27278}" type="presParOf" srcId="{5968FFA9-9184-5E40-A5F2-53D1EBE4CB06}" destId="{4FE199DA-B393-5543-99A5-BF86A9618D6B}" srcOrd="1" destOrd="0" presId="urn:microsoft.com/office/officeart/2005/8/layout/list1"/>
    <dgm:cxn modelId="{4ACCF4EF-0154-9841-B42E-D0AB2DE66CFC}" type="presParOf" srcId="{5968FFA9-9184-5E40-A5F2-53D1EBE4CB06}" destId="{E2482601-D14B-9340-B5D7-D2C39BEA8ADB}" srcOrd="2" destOrd="0" presId="urn:microsoft.com/office/officeart/2005/8/layout/list1"/>
    <dgm:cxn modelId="{4A59B59C-154B-0444-B317-6A04C5985517}" type="presParOf" srcId="{5968FFA9-9184-5E40-A5F2-53D1EBE4CB06}" destId="{1FF7B45A-0675-7C4B-93D9-C8619C6DF30F}" srcOrd="3" destOrd="0" presId="urn:microsoft.com/office/officeart/2005/8/layout/list1"/>
    <dgm:cxn modelId="{C1CFBE00-49CC-9E48-AF84-29C994E60CBD}" type="presParOf" srcId="{5968FFA9-9184-5E40-A5F2-53D1EBE4CB06}" destId="{F434831E-2FDB-4545-AB81-C8136D56F64C}" srcOrd="4" destOrd="0" presId="urn:microsoft.com/office/officeart/2005/8/layout/list1"/>
    <dgm:cxn modelId="{7CB3EEDA-1B02-6446-B248-A81C5B2C6FD7}" type="presParOf" srcId="{F434831E-2FDB-4545-AB81-C8136D56F64C}" destId="{FC2307A5-8966-634C-BC2C-20FC5E395E32}" srcOrd="0" destOrd="0" presId="urn:microsoft.com/office/officeart/2005/8/layout/list1"/>
    <dgm:cxn modelId="{53C147F2-7BAC-354A-ACFA-96ADCF6666B0}" type="presParOf" srcId="{F434831E-2FDB-4545-AB81-C8136D56F64C}" destId="{03BFED84-C12D-CF4C-905C-321D255FE108}" srcOrd="1" destOrd="0" presId="urn:microsoft.com/office/officeart/2005/8/layout/list1"/>
    <dgm:cxn modelId="{69F926DE-0284-9C46-8361-8BE002D64819}" type="presParOf" srcId="{5968FFA9-9184-5E40-A5F2-53D1EBE4CB06}" destId="{2A948005-8D87-B541-88CD-6E2C9C834008}" srcOrd="5" destOrd="0" presId="urn:microsoft.com/office/officeart/2005/8/layout/list1"/>
    <dgm:cxn modelId="{77A7F1D3-C6BB-6C43-8363-ACA407378318}" type="presParOf" srcId="{5968FFA9-9184-5E40-A5F2-53D1EBE4CB06}" destId="{0E4B4AA3-333F-9D44-9500-A9A987218100}" srcOrd="6" destOrd="0" presId="urn:microsoft.com/office/officeart/2005/8/layout/list1"/>
    <dgm:cxn modelId="{D9C1065C-FEC7-E845-ADE8-AE4EFE19A9FC}" type="presParOf" srcId="{5968FFA9-9184-5E40-A5F2-53D1EBE4CB06}" destId="{0AD194AC-F9B1-044F-B42C-DF259EA3A0A3}" srcOrd="7" destOrd="0" presId="urn:microsoft.com/office/officeart/2005/8/layout/list1"/>
    <dgm:cxn modelId="{D4112F21-E23D-E546-B647-75707302C4B7}" type="presParOf" srcId="{5968FFA9-9184-5E40-A5F2-53D1EBE4CB06}" destId="{B1BA688D-05D9-9B46-9357-6BB3F33CFBAD}" srcOrd="8" destOrd="0" presId="urn:microsoft.com/office/officeart/2005/8/layout/list1"/>
    <dgm:cxn modelId="{B7B969CE-705E-AD4B-B63B-0A1059E90242}" type="presParOf" srcId="{B1BA688D-05D9-9B46-9357-6BB3F33CFBAD}" destId="{A50F2746-3C6E-5F42-AE9D-113E218A14A9}" srcOrd="0" destOrd="0" presId="urn:microsoft.com/office/officeart/2005/8/layout/list1"/>
    <dgm:cxn modelId="{CD1B7FCB-FAAE-7B40-B27D-E04D66171A4B}" type="presParOf" srcId="{B1BA688D-05D9-9B46-9357-6BB3F33CFBAD}" destId="{2FA6E800-8588-C74B-95BD-B737AD80FED9}" srcOrd="1" destOrd="0" presId="urn:microsoft.com/office/officeart/2005/8/layout/list1"/>
    <dgm:cxn modelId="{49AC581D-9B1A-F542-AC88-A5CFA39E9F42}" type="presParOf" srcId="{5968FFA9-9184-5E40-A5F2-53D1EBE4CB06}" destId="{FBD02127-0694-5342-B3A5-9FDAA31D1465}" srcOrd="9" destOrd="0" presId="urn:microsoft.com/office/officeart/2005/8/layout/list1"/>
    <dgm:cxn modelId="{35B03196-36E4-C948-BEB6-BC9B44D66F87}" type="presParOf" srcId="{5968FFA9-9184-5E40-A5F2-53D1EBE4CB06}" destId="{C29DA713-A24B-1847-933D-6859ABCBEAA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583540-35EA-D14C-B4DA-73A252573355}" type="doc">
      <dgm:prSet loTypeId="urn:microsoft.com/office/officeart/2005/8/layout/vList5" loCatId="" qsTypeId="urn:microsoft.com/office/officeart/2005/8/quickstyle/3D4" qsCatId="3D" csTypeId="urn:microsoft.com/office/officeart/2005/8/colors/accent0_1" csCatId="mainScheme" phldr="1"/>
      <dgm:spPr/>
      <dgm:t>
        <a:bodyPr/>
        <a:lstStyle/>
        <a:p>
          <a:endParaRPr lang="zh-TW" altLang="en-US"/>
        </a:p>
      </dgm:t>
    </dgm:pt>
    <dgm:pt modelId="{8DCA2EB2-7369-7046-A01F-AF33F522E16D}">
      <dgm:prSet phldrT="[文字]"/>
      <dgm:spPr/>
      <dgm:t>
        <a:bodyPr/>
        <a:lstStyle/>
        <a:p>
          <a:r>
            <a:rPr lang="zh-TW" altLang="en-US" baseline="0" dirty="0" smtClean="0">
              <a:latin typeface="Times New Roman" panose="02020603050405020304" pitchFamily="18" charset="0"/>
              <a:ea typeface="標楷體" panose="03000509000000000000" pitchFamily="65" charset="-120"/>
              <a:cs typeface="+mj-cs"/>
            </a:rPr>
            <a:t>決策樹</a:t>
          </a:r>
          <a:endParaRPr lang="zh-TW" altLang="en-US" baseline="0" dirty="0">
            <a:latin typeface="Times New Roman" panose="02020603050405020304" pitchFamily="18" charset="0"/>
            <a:ea typeface="標楷體" panose="03000509000000000000" pitchFamily="65" charset="-120"/>
            <a:cs typeface="+mj-cs"/>
          </a:endParaRPr>
        </a:p>
      </dgm:t>
    </dgm:pt>
    <dgm:pt modelId="{F138787F-3A95-E94E-BA98-7812B551BC7B}" type="parTrans" cxnId="{C793A1CA-0E75-C841-8063-1A98525CBC69}">
      <dgm:prSet/>
      <dgm:spPr/>
      <dgm:t>
        <a:bodyPr/>
        <a:lstStyle/>
        <a:p>
          <a:endParaRPr lang="zh-TW" altLang="en-US"/>
        </a:p>
      </dgm:t>
    </dgm:pt>
    <dgm:pt modelId="{0744CD7F-C14B-1749-B494-FB256FEABDB8}" type="sibTrans" cxnId="{C793A1CA-0E75-C841-8063-1A98525CBC69}">
      <dgm:prSet/>
      <dgm:spPr/>
      <dgm:t>
        <a:bodyPr/>
        <a:lstStyle/>
        <a:p>
          <a:endParaRPr lang="zh-TW" altLang="en-US"/>
        </a:p>
      </dgm:t>
    </dgm:pt>
    <dgm:pt modelId="{1AF7255D-179A-5642-A0C9-7696A6E46B09}">
      <dgm:prSet phldrT="[文字]"/>
      <dgm:spPr/>
      <dgm:t>
        <a:bodyPr/>
        <a:lstStyle/>
        <a:p>
          <a:r>
            <a:rPr lang="zh-TW" altLang="en-US" dirty="0" smtClean="0"/>
            <a:t>每個事件都可能引出兩個或多個事件，導致不同的結果。</a:t>
          </a:r>
          <a:endParaRPr lang="zh-TW" altLang="en-US" dirty="0"/>
        </a:p>
      </dgm:t>
    </dgm:pt>
    <dgm:pt modelId="{65D9A2DF-8DD0-274E-88D8-24977F7BE5F0}" type="parTrans" cxnId="{7AA0B551-0D01-1641-82B0-9334E422CB56}">
      <dgm:prSet/>
      <dgm:spPr/>
      <dgm:t>
        <a:bodyPr/>
        <a:lstStyle/>
        <a:p>
          <a:endParaRPr lang="zh-TW" altLang="en-US"/>
        </a:p>
      </dgm:t>
    </dgm:pt>
    <dgm:pt modelId="{837096BB-7C9A-1349-A23B-7678DE72FB3E}" type="sibTrans" cxnId="{7AA0B551-0D01-1641-82B0-9334E422CB56}">
      <dgm:prSet/>
      <dgm:spPr/>
      <dgm:t>
        <a:bodyPr/>
        <a:lstStyle/>
        <a:p>
          <a:endParaRPr lang="zh-TW" altLang="en-US"/>
        </a:p>
      </dgm:t>
    </dgm:pt>
    <dgm:pt modelId="{F1E37092-7AA1-AE48-9C27-0E75DBE69159}">
      <dgm:prSet phldrT="[文字]"/>
      <dgm:spPr/>
      <dgm:t>
        <a:bodyPr/>
        <a:lstStyle/>
        <a:p>
          <a:r>
            <a:rPr lang="en-US" altLang="zh-TW" baseline="0" smtClean="0">
              <a:latin typeface="Times New Roman" panose="02020603050405020304" pitchFamily="18" charset="0"/>
              <a:ea typeface="標楷體" panose="03000509000000000000" pitchFamily="65" charset="-120"/>
              <a:cs typeface="+mj-cs"/>
            </a:rPr>
            <a:t>C50</a:t>
          </a:r>
          <a:r>
            <a:rPr lang="zh-TW" altLang="en-US" baseline="0" smtClean="0">
              <a:latin typeface="Times New Roman" panose="02020603050405020304" pitchFamily="18" charset="0"/>
              <a:ea typeface="標楷體" panose="03000509000000000000" pitchFamily="65" charset="-120"/>
              <a:cs typeface="+mj-cs"/>
            </a:rPr>
            <a:t>分類樹</a:t>
          </a:r>
          <a:endParaRPr lang="zh-TW" altLang="en-US" baseline="0" dirty="0">
            <a:latin typeface="Times New Roman" panose="02020603050405020304" pitchFamily="18" charset="0"/>
            <a:ea typeface="標楷體" panose="03000509000000000000" pitchFamily="65" charset="-120"/>
            <a:cs typeface="+mj-cs"/>
          </a:endParaRPr>
        </a:p>
      </dgm:t>
    </dgm:pt>
    <dgm:pt modelId="{EBF0BB7D-917A-D64E-BC2E-DA9355E3F5BB}" type="parTrans" cxnId="{E88B3A68-C659-6B49-AF7E-5D41F46A62C0}">
      <dgm:prSet/>
      <dgm:spPr/>
      <dgm:t>
        <a:bodyPr/>
        <a:lstStyle/>
        <a:p>
          <a:endParaRPr lang="zh-TW" altLang="en-US"/>
        </a:p>
      </dgm:t>
    </dgm:pt>
    <dgm:pt modelId="{CDC0A31E-6B3E-A544-B255-544160678CF8}" type="sibTrans" cxnId="{E88B3A68-C659-6B49-AF7E-5D41F46A62C0}">
      <dgm:prSet/>
      <dgm:spPr/>
      <dgm:t>
        <a:bodyPr/>
        <a:lstStyle/>
        <a:p>
          <a:endParaRPr lang="zh-TW" altLang="en-US"/>
        </a:p>
      </dgm:t>
    </dgm:pt>
    <dgm:pt modelId="{122E4C47-A553-F146-86AE-EA0D79EE3E55}">
      <dgm:prSet phldrT="[文字]"/>
      <dgm:spPr/>
      <dgm:t>
        <a:bodyPr/>
        <a:lstStyle/>
        <a:p>
          <a:r>
            <a:rPr lang="zh-TW" altLang="en-US" dirty="0" smtClean="0"/>
            <a:t>與決策樹分類法相似，差別在於選取特徵值不同。</a:t>
          </a:r>
          <a:endParaRPr lang="zh-TW" altLang="en-US" dirty="0"/>
        </a:p>
      </dgm:t>
    </dgm:pt>
    <dgm:pt modelId="{8958E443-2BD2-BE4E-A011-F182E2723DC9}" type="parTrans" cxnId="{9E0C35D7-152B-9649-BA1E-3B0742585D87}">
      <dgm:prSet/>
      <dgm:spPr/>
      <dgm:t>
        <a:bodyPr/>
        <a:lstStyle/>
        <a:p>
          <a:endParaRPr lang="zh-TW" altLang="en-US"/>
        </a:p>
      </dgm:t>
    </dgm:pt>
    <dgm:pt modelId="{7907386B-EAB9-8446-8F1D-F74C4A9BEC6E}" type="sibTrans" cxnId="{9E0C35D7-152B-9649-BA1E-3B0742585D87}">
      <dgm:prSet/>
      <dgm:spPr/>
      <dgm:t>
        <a:bodyPr/>
        <a:lstStyle/>
        <a:p>
          <a:endParaRPr lang="zh-TW" altLang="en-US"/>
        </a:p>
      </dgm:t>
    </dgm:pt>
    <dgm:pt modelId="{CAE53510-84B7-D047-BFF9-DDA6184A1747}">
      <dgm:prSet phldrT="[文字]"/>
      <dgm:spPr/>
      <dgm:t>
        <a:bodyPr/>
        <a:lstStyle/>
        <a:p>
          <a:r>
            <a:rPr lang="zh-TW" altLang="en-US" dirty="0" smtClean="0"/>
            <a:t>每個切分特徵與切分點共同決定了一個集合應該以怎樣的方式來切分子點。</a:t>
          </a:r>
          <a:endParaRPr lang="zh-TW" altLang="en-US" dirty="0"/>
        </a:p>
      </dgm:t>
    </dgm:pt>
    <dgm:pt modelId="{87CFE4C9-6B79-D641-985A-3289D123D23F}" type="parTrans" cxnId="{6CF8AA6B-4126-6842-AE7D-AF641EB6A6BD}">
      <dgm:prSet/>
      <dgm:spPr/>
      <dgm:t>
        <a:bodyPr/>
        <a:lstStyle/>
        <a:p>
          <a:endParaRPr lang="zh-TW" altLang="en-US"/>
        </a:p>
      </dgm:t>
    </dgm:pt>
    <dgm:pt modelId="{E2A65696-549E-C541-9B63-4C8AB8E55187}" type="sibTrans" cxnId="{6CF8AA6B-4126-6842-AE7D-AF641EB6A6BD}">
      <dgm:prSet/>
      <dgm:spPr/>
      <dgm:t>
        <a:bodyPr/>
        <a:lstStyle/>
        <a:p>
          <a:endParaRPr lang="zh-TW" altLang="en-US"/>
        </a:p>
      </dgm:t>
    </dgm:pt>
    <dgm:pt modelId="{E39A19CB-9FB8-8044-9420-7792850FBA8C}">
      <dgm:prSet phldrT="[文字]"/>
      <dgm:spPr/>
      <dgm:t>
        <a:bodyPr/>
        <a:lstStyle/>
        <a:p>
          <a:r>
            <a:rPr lang="zh-TW" altLang="en-US" baseline="0" dirty="0" smtClean="0">
              <a:latin typeface="Times New Roman" panose="02020603050405020304" pitchFamily="18" charset="0"/>
              <a:ea typeface="標楷體" panose="03000509000000000000" pitchFamily="65" charset="-120"/>
              <a:cs typeface="+mj-cs"/>
            </a:rPr>
            <a:t>分類迴歸樹</a:t>
          </a:r>
          <a:endParaRPr lang="zh-TW" altLang="en-US" dirty="0"/>
        </a:p>
      </dgm:t>
    </dgm:pt>
    <dgm:pt modelId="{56C401BB-D6C3-F142-91DD-15F203074452}" type="sibTrans" cxnId="{FC8A1203-20A2-EB4D-A0DD-7AE8614E3A94}">
      <dgm:prSet/>
      <dgm:spPr/>
      <dgm:t>
        <a:bodyPr/>
        <a:lstStyle/>
        <a:p>
          <a:endParaRPr lang="zh-TW" altLang="en-US"/>
        </a:p>
      </dgm:t>
    </dgm:pt>
    <dgm:pt modelId="{DBEE886D-D022-BF48-8B8C-13E95E3DEDEE}" type="parTrans" cxnId="{FC8A1203-20A2-EB4D-A0DD-7AE8614E3A94}">
      <dgm:prSet/>
      <dgm:spPr/>
      <dgm:t>
        <a:bodyPr/>
        <a:lstStyle/>
        <a:p>
          <a:endParaRPr lang="zh-TW" altLang="en-US"/>
        </a:p>
      </dgm:t>
    </dgm:pt>
    <dgm:pt modelId="{6B645F77-2AB8-874E-9F00-1155D481F096}">
      <dgm:prSet/>
      <dgm:spPr/>
      <dgm:t>
        <a:bodyPr/>
        <a:lstStyle/>
        <a:p>
          <a:r>
            <a:rPr lang="zh-TW" altLang="en-US" baseline="0" smtClean="0">
              <a:latin typeface="Times New Roman" panose="02020603050405020304" pitchFamily="18" charset="0"/>
              <a:ea typeface="標楷體" panose="03000509000000000000" pitchFamily="65" charset="-120"/>
              <a:cs typeface="+mj-cs"/>
            </a:rPr>
            <a:t>條件推論樹</a:t>
          </a:r>
          <a:endParaRPr lang="zh-TW" altLang="en-US" baseline="0" dirty="0">
            <a:latin typeface="Times New Roman" panose="02020603050405020304" pitchFamily="18" charset="0"/>
            <a:ea typeface="標楷體" panose="03000509000000000000" pitchFamily="65" charset="-120"/>
            <a:cs typeface="+mj-cs"/>
          </a:endParaRPr>
        </a:p>
      </dgm:t>
    </dgm:pt>
    <dgm:pt modelId="{C9F3641E-C1D6-3048-B4B5-E67E3AA2D809}" type="parTrans" cxnId="{EF63CA79-9E41-CA4A-8EC6-84AF73033672}">
      <dgm:prSet/>
      <dgm:spPr/>
      <dgm:t>
        <a:bodyPr/>
        <a:lstStyle/>
        <a:p>
          <a:endParaRPr lang="zh-TW" altLang="en-US"/>
        </a:p>
      </dgm:t>
    </dgm:pt>
    <dgm:pt modelId="{095542DF-9BDA-8B40-8EF4-B80AE5500CCD}" type="sibTrans" cxnId="{EF63CA79-9E41-CA4A-8EC6-84AF73033672}">
      <dgm:prSet/>
      <dgm:spPr/>
      <dgm:t>
        <a:bodyPr/>
        <a:lstStyle/>
        <a:p>
          <a:endParaRPr lang="zh-TW" altLang="en-US"/>
        </a:p>
      </dgm:t>
    </dgm:pt>
    <dgm:pt modelId="{3CAF170F-2F42-6D4A-97A4-0DAFB6716025}">
      <dgm:prSet/>
      <dgm:spPr/>
      <dgm:t>
        <a:bodyPr/>
        <a:lstStyle/>
        <a:p>
          <a:r>
            <a:rPr lang="zh-TW" altLang="zh-TW" baseline="0" dirty="0" smtClean="0">
              <a:latin typeface="Times New Roman" panose="02020603050405020304" pitchFamily="18" charset="0"/>
              <a:ea typeface="標楷體" panose="03000509000000000000" pitchFamily="65" charset="-120"/>
              <a:cs typeface="+mj-cs"/>
            </a:rPr>
            <a:t>選擇分類變量時的依據是顯著性測量的結果</a:t>
          </a:r>
          <a:r>
            <a:rPr lang="zh-TW" altLang="en-US" dirty="0" smtClean="0"/>
            <a:t>，</a:t>
          </a:r>
          <a:r>
            <a:rPr lang="zh-TW" altLang="zh-TW" baseline="0" dirty="0" smtClean="0">
              <a:latin typeface="Times New Roman" panose="02020603050405020304" pitchFamily="18" charset="0"/>
              <a:ea typeface="標楷體" panose="03000509000000000000" pitchFamily="65" charset="-120"/>
              <a:cs typeface="+mj-cs"/>
            </a:rPr>
            <a:t>而不是採用</a:t>
          </a:r>
          <a:r>
            <a:rPr lang="zh-TW" altLang="en-US" baseline="0" dirty="0" smtClean="0">
              <a:latin typeface="Times New Roman" panose="02020603050405020304" pitchFamily="18" charset="0"/>
              <a:ea typeface="標楷體" panose="03000509000000000000" pitchFamily="65" charset="-120"/>
              <a:cs typeface="+mj-cs"/>
            </a:rPr>
            <a:t>訊息</a:t>
          </a:r>
          <a:r>
            <a:rPr lang="zh-TW" altLang="zh-TW" baseline="0" dirty="0" smtClean="0">
              <a:latin typeface="Times New Roman" panose="02020603050405020304" pitchFamily="18" charset="0"/>
              <a:ea typeface="標楷體" panose="03000509000000000000" pitchFamily="65" charset="-120"/>
              <a:cs typeface="+mj-cs"/>
            </a:rPr>
            <a:t>最大化法</a:t>
          </a:r>
          <a:r>
            <a:rPr lang="zh-TW" altLang="en-US" baseline="0" dirty="0" smtClean="0">
              <a:latin typeface="Times New Roman" panose="02020603050405020304" pitchFamily="18" charset="0"/>
              <a:ea typeface="標楷體" panose="03000509000000000000" pitchFamily="65" charset="-120"/>
              <a:cs typeface="+mj-cs"/>
            </a:rPr>
            <a:t>。</a:t>
          </a:r>
          <a:endParaRPr lang="zh-TW" altLang="en-US" baseline="0" dirty="0">
            <a:latin typeface="Times New Roman" panose="02020603050405020304" pitchFamily="18" charset="0"/>
            <a:ea typeface="標楷體" panose="03000509000000000000" pitchFamily="65" charset="-120"/>
            <a:cs typeface="+mj-cs"/>
          </a:endParaRPr>
        </a:p>
      </dgm:t>
    </dgm:pt>
    <dgm:pt modelId="{18CCB949-A34D-BB4D-B37E-C80CC219B9B7}" type="parTrans" cxnId="{9BF911C8-9B53-8E4F-BF42-56DF85F74984}">
      <dgm:prSet/>
      <dgm:spPr/>
      <dgm:t>
        <a:bodyPr/>
        <a:lstStyle/>
        <a:p>
          <a:endParaRPr lang="zh-TW" altLang="en-US"/>
        </a:p>
      </dgm:t>
    </dgm:pt>
    <dgm:pt modelId="{82265823-52A9-B948-8CEC-0AB88608F084}" type="sibTrans" cxnId="{9BF911C8-9B53-8E4F-BF42-56DF85F74984}">
      <dgm:prSet/>
      <dgm:spPr/>
      <dgm:t>
        <a:bodyPr/>
        <a:lstStyle/>
        <a:p>
          <a:endParaRPr lang="zh-TW" altLang="en-US"/>
        </a:p>
      </dgm:t>
    </dgm:pt>
    <dgm:pt modelId="{F5439B06-1FAF-6C48-A541-1DAE0B1D75A5}" type="pres">
      <dgm:prSet presAssocID="{EE583540-35EA-D14C-B4DA-73A252573355}" presName="Name0" presStyleCnt="0">
        <dgm:presLayoutVars>
          <dgm:dir/>
          <dgm:animLvl val="lvl"/>
          <dgm:resizeHandles val="exact"/>
        </dgm:presLayoutVars>
      </dgm:prSet>
      <dgm:spPr/>
      <dgm:t>
        <a:bodyPr/>
        <a:lstStyle/>
        <a:p>
          <a:endParaRPr lang="zh-TW" altLang="en-US"/>
        </a:p>
      </dgm:t>
    </dgm:pt>
    <dgm:pt modelId="{2D5DF564-4A10-5D48-A8FC-1BB10416AD81}" type="pres">
      <dgm:prSet presAssocID="{8DCA2EB2-7369-7046-A01F-AF33F522E16D}" presName="linNode" presStyleCnt="0"/>
      <dgm:spPr/>
    </dgm:pt>
    <dgm:pt modelId="{B25B7874-965F-C44A-9DFF-39843C6D17BD}" type="pres">
      <dgm:prSet presAssocID="{8DCA2EB2-7369-7046-A01F-AF33F522E16D}" presName="parentText" presStyleLbl="node1" presStyleIdx="0" presStyleCnt="4">
        <dgm:presLayoutVars>
          <dgm:chMax val="1"/>
          <dgm:bulletEnabled val="1"/>
        </dgm:presLayoutVars>
      </dgm:prSet>
      <dgm:spPr/>
      <dgm:t>
        <a:bodyPr/>
        <a:lstStyle/>
        <a:p>
          <a:endParaRPr lang="zh-TW" altLang="en-US"/>
        </a:p>
      </dgm:t>
    </dgm:pt>
    <dgm:pt modelId="{28704C29-08F7-DC40-85FD-948670FD2F51}" type="pres">
      <dgm:prSet presAssocID="{8DCA2EB2-7369-7046-A01F-AF33F522E16D}" presName="descendantText" presStyleLbl="alignAccFollowNode1" presStyleIdx="0" presStyleCnt="4">
        <dgm:presLayoutVars>
          <dgm:bulletEnabled val="1"/>
        </dgm:presLayoutVars>
      </dgm:prSet>
      <dgm:spPr/>
      <dgm:t>
        <a:bodyPr/>
        <a:lstStyle/>
        <a:p>
          <a:endParaRPr lang="zh-TW" altLang="en-US"/>
        </a:p>
      </dgm:t>
    </dgm:pt>
    <dgm:pt modelId="{5F3DDC36-F906-234D-82A7-DCA58957EC76}" type="pres">
      <dgm:prSet presAssocID="{0744CD7F-C14B-1749-B494-FB256FEABDB8}" presName="sp" presStyleCnt="0"/>
      <dgm:spPr/>
    </dgm:pt>
    <dgm:pt modelId="{792BC892-DD42-2E47-9D87-3F5B138F10B2}" type="pres">
      <dgm:prSet presAssocID="{F1E37092-7AA1-AE48-9C27-0E75DBE69159}" presName="linNode" presStyleCnt="0"/>
      <dgm:spPr/>
    </dgm:pt>
    <dgm:pt modelId="{1B16D01C-CAFF-0242-9748-067F07C3ADC2}" type="pres">
      <dgm:prSet presAssocID="{F1E37092-7AA1-AE48-9C27-0E75DBE69159}" presName="parentText" presStyleLbl="node1" presStyleIdx="1" presStyleCnt="4">
        <dgm:presLayoutVars>
          <dgm:chMax val="1"/>
          <dgm:bulletEnabled val="1"/>
        </dgm:presLayoutVars>
      </dgm:prSet>
      <dgm:spPr/>
      <dgm:t>
        <a:bodyPr/>
        <a:lstStyle/>
        <a:p>
          <a:endParaRPr lang="zh-TW" altLang="en-US"/>
        </a:p>
      </dgm:t>
    </dgm:pt>
    <dgm:pt modelId="{2BE68A9C-B404-0D4F-B8C8-89846DDF255A}" type="pres">
      <dgm:prSet presAssocID="{F1E37092-7AA1-AE48-9C27-0E75DBE69159}" presName="descendantText" presStyleLbl="alignAccFollowNode1" presStyleIdx="1" presStyleCnt="4">
        <dgm:presLayoutVars>
          <dgm:bulletEnabled val="1"/>
        </dgm:presLayoutVars>
      </dgm:prSet>
      <dgm:spPr/>
      <dgm:t>
        <a:bodyPr/>
        <a:lstStyle/>
        <a:p>
          <a:endParaRPr lang="zh-TW" altLang="en-US"/>
        </a:p>
      </dgm:t>
    </dgm:pt>
    <dgm:pt modelId="{51FF0BA8-F2E6-DF48-9DA0-03E7B6A38190}" type="pres">
      <dgm:prSet presAssocID="{CDC0A31E-6B3E-A544-B255-544160678CF8}" presName="sp" presStyleCnt="0"/>
      <dgm:spPr/>
    </dgm:pt>
    <dgm:pt modelId="{F4240CD0-BDAC-C048-90E3-16D2FDC0F188}" type="pres">
      <dgm:prSet presAssocID="{E39A19CB-9FB8-8044-9420-7792850FBA8C}" presName="linNode" presStyleCnt="0"/>
      <dgm:spPr/>
    </dgm:pt>
    <dgm:pt modelId="{8A15CD23-DE0D-BB4A-8630-D67A94109633}" type="pres">
      <dgm:prSet presAssocID="{E39A19CB-9FB8-8044-9420-7792850FBA8C}" presName="parentText" presStyleLbl="node1" presStyleIdx="2" presStyleCnt="4">
        <dgm:presLayoutVars>
          <dgm:chMax val="1"/>
          <dgm:bulletEnabled val="1"/>
        </dgm:presLayoutVars>
      </dgm:prSet>
      <dgm:spPr/>
      <dgm:t>
        <a:bodyPr/>
        <a:lstStyle/>
        <a:p>
          <a:endParaRPr lang="zh-TW" altLang="en-US"/>
        </a:p>
      </dgm:t>
    </dgm:pt>
    <dgm:pt modelId="{6E32418A-8A52-0346-BB2B-9F457E946960}" type="pres">
      <dgm:prSet presAssocID="{E39A19CB-9FB8-8044-9420-7792850FBA8C}" presName="descendantText" presStyleLbl="alignAccFollowNode1" presStyleIdx="2" presStyleCnt="4">
        <dgm:presLayoutVars>
          <dgm:bulletEnabled val="1"/>
        </dgm:presLayoutVars>
      </dgm:prSet>
      <dgm:spPr/>
      <dgm:t>
        <a:bodyPr/>
        <a:lstStyle/>
        <a:p>
          <a:endParaRPr lang="zh-TW" altLang="en-US"/>
        </a:p>
      </dgm:t>
    </dgm:pt>
    <dgm:pt modelId="{23BA228C-CD6C-F542-BA29-4A1F560C6B60}" type="pres">
      <dgm:prSet presAssocID="{56C401BB-D6C3-F142-91DD-15F203074452}" presName="sp" presStyleCnt="0"/>
      <dgm:spPr/>
    </dgm:pt>
    <dgm:pt modelId="{4BDCD02F-F85C-0B4B-9471-69BAED6E7E3F}" type="pres">
      <dgm:prSet presAssocID="{6B645F77-2AB8-874E-9F00-1155D481F096}" presName="linNode" presStyleCnt="0"/>
      <dgm:spPr/>
    </dgm:pt>
    <dgm:pt modelId="{DA83A108-3AD5-244D-88FD-FA282F0F020C}" type="pres">
      <dgm:prSet presAssocID="{6B645F77-2AB8-874E-9F00-1155D481F096}" presName="parentText" presStyleLbl="node1" presStyleIdx="3" presStyleCnt="4">
        <dgm:presLayoutVars>
          <dgm:chMax val="1"/>
          <dgm:bulletEnabled val="1"/>
        </dgm:presLayoutVars>
      </dgm:prSet>
      <dgm:spPr/>
      <dgm:t>
        <a:bodyPr/>
        <a:lstStyle/>
        <a:p>
          <a:endParaRPr lang="zh-TW" altLang="en-US"/>
        </a:p>
      </dgm:t>
    </dgm:pt>
    <dgm:pt modelId="{D43B0DDA-383A-6C4F-9235-D3DDC6505326}" type="pres">
      <dgm:prSet presAssocID="{6B645F77-2AB8-874E-9F00-1155D481F096}" presName="descendantText" presStyleLbl="alignAccFollowNode1" presStyleIdx="3" presStyleCnt="4">
        <dgm:presLayoutVars>
          <dgm:bulletEnabled val="1"/>
        </dgm:presLayoutVars>
      </dgm:prSet>
      <dgm:spPr/>
      <dgm:t>
        <a:bodyPr/>
        <a:lstStyle/>
        <a:p>
          <a:endParaRPr lang="zh-TW" altLang="en-US"/>
        </a:p>
      </dgm:t>
    </dgm:pt>
  </dgm:ptLst>
  <dgm:cxnLst>
    <dgm:cxn modelId="{7AA0B551-0D01-1641-82B0-9334E422CB56}" srcId="{8DCA2EB2-7369-7046-A01F-AF33F522E16D}" destId="{1AF7255D-179A-5642-A0C9-7696A6E46B09}" srcOrd="0" destOrd="0" parTransId="{65D9A2DF-8DD0-274E-88D8-24977F7BE5F0}" sibTransId="{837096BB-7C9A-1349-A23B-7678DE72FB3E}"/>
    <dgm:cxn modelId="{3699EF54-DE33-C145-A527-6E32815526BD}" type="presOf" srcId="{EE583540-35EA-D14C-B4DA-73A252573355}" destId="{F5439B06-1FAF-6C48-A541-1DAE0B1D75A5}" srcOrd="0" destOrd="0" presId="urn:microsoft.com/office/officeart/2005/8/layout/vList5"/>
    <dgm:cxn modelId="{552E9822-3F0D-284B-89A0-908AD08ED8D0}" type="presOf" srcId="{3CAF170F-2F42-6D4A-97A4-0DAFB6716025}" destId="{D43B0DDA-383A-6C4F-9235-D3DDC6505326}" srcOrd="0" destOrd="0" presId="urn:microsoft.com/office/officeart/2005/8/layout/vList5"/>
    <dgm:cxn modelId="{FE385404-A515-C64B-AA8B-4E84E4DC3710}" type="presOf" srcId="{F1E37092-7AA1-AE48-9C27-0E75DBE69159}" destId="{1B16D01C-CAFF-0242-9748-067F07C3ADC2}" srcOrd="0" destOrd="0" presId="urn:microsoft.com/office/officeart/2005/8/layout/vList5"/>
    <dgm:cxn modelId="{EF63CA79-9E41-CA4A-8EC6-84AF73033672}" srcId="{EE583540-35EA-D14C-B4DA-73A252573355}" destId="{6B645F77-2AB8-874E-9F00-1155D481F096}" srcOrd="3" destOrd="0" parTransId="{C9F3641E-C1D6-3048-B4B5-E67E3AA2D809}" sibTransId="{095542DF-9BDA-8B40-8EF4-B80AE5500CCD}"/>
    <dgm:cxn modelId="{49BD49E8-2036-D942-8A92-E244AEBE2496}" type="presOf" srcId="{E39A19CB-9FB8-8044-9420-7792850FBA8C}" destId="{8A15CD23-DE0D-BB4A-8630-D67A94109633}" srcOrd="0" destOrd="0" presId="urn:microsoft.com/office/officeart/2005/8/layout/vList5"/>
    <dgm:cxn modelId="{96C0165B-C965-C349-8361-4872D3B037C1}" type="presOf" srcId="{CAE53510-84B7-D047-BFF9-DDA6184A1747}" destId="{6E32418A-8A52-0346-BB2B-9F457E946960}" srcOrd="0" destOrd="0" presId="urn:microsoft.com/office/officeart/2005/8/layout/vList5"/>
    <dgm:cxn modelId="{9E0C35D7-152B-9649-BA1E-3B0742585D87}" srcId="{F1E37092-7AA1-AE48-9C27-0E75DBE69159}" destId="{122E4C47-A553-F146-86AE-EA0D79EE3E55}" srcOrd="0" destOrd="0" parTransId="{8958E443-2BD2-BE4E-A011-F182E2723DC9}" sibTransId="{7907386B-EAB9-8446-8F1D-F74C4A9BEC6E}"/>
    <dgm:cxn modelId="{FC8A1203-20A2-EB4D-A0DD-7AE8614E3A94}" srcId="{EE583540-35EA-D14C-B4DA-73A252573355}" destId="{E39A19CB-9FB8-8044-9420-7792850FBA8C}" srcOrd="2" destOrd="0" parTransId="{DBEE886D-D022-BF48-8B8C-13E95E3DEDEE}" sibTransId="{56C401BB-D6C3-F142-91DD-15F203074452}"/>
    <dgm:cxn modelId="{E88B3A68-C659-6B49-AF7E-5D41F46A62C0}" srcId="{EE583540-35EA-D14C-B4DA-73A252573355}" destId="{F1E37092-7AA1-AE48-9C27-0E75DBE69159}" srcOrd="1" destOrd="0" parTransId="{EBF0BB7D-917A-D64E-BC2E-DA9355E3F5BB}" sibTransId="{CDC0A31E-6B3E-A544-B255-544160678CF8}"/>
    <dgm:cxn modelId="{6CF8AA6B-4126-6842-AE7D-AF641EB6A6BD}" srcId="{E39A19CB-9FB8-8044-9420-7792850FBA8C}" destId="{CAE53510-84B7-D047-BFF9-DDA6184A1747}" srcOrd="0" destOrd="0" parTransId="{87CFE4C9-6B79-D641-985A-3289D123D23F}" sibTransId="{E2A65696-549E-C541-9B63-4C8AB8E55187}"/>
    <dgm:cxn modelId="{18AE09C5-BB06-9C40-A47F-5840728BD54C}" type="presOf" srcId="{6B645F77-2AB8-874E-9F00-1155D481F096}" destId="{DA83A108-3AD5-244D-88FD-FA282F0F020C}" srcOrd="0" destOrd="0" presId="urn:microsoft.com/office/officeart/2005/8/layout/vList5"/>
    <dgm:cxn modelId="{36029915-5813-7B49-9FF7-F178D06DAABE}" type="presOf" srcId="{1AF7255D-179A-5642-A0C9-7696A6E46B09}" destId="{28704C29-08F7-DC40-85FD-948670FD2F51}" srcOrd="0" destOrd="0" presId="urn:microsoft.com/office/officeart/2005/8/layout/vList5"/>
    <dgm:cxn modelId="{C793A1CA-0E75-C841-8063-1A98525CBC69}" srcId="{EE583540-35EA-D14C-B4DA-73A252573355}" destId="{8DCA2EB2-7369-7046-A01F-AF33F522E16D}" srcOrd="0" destOrd="0" parTransId="{F138787F-3A95-E94E-BA98-7812B551BC7B}" sibTransId="{0744CD7F-C14B-1749-B494-FB256FEABDB8}"/>
    <dgm:cxn modelId="{6BEF00D2-23EE-5347-A8A5-988F947DB468}" type="presOf" srcId="{8DCA2EB2-7369-7046-A01F-AF33F522E16D}" destId="{B25B7874-965F-C44A-9DFF-39843C6D17BD}" srcOrd="0" destOrd="0" presId="urn:microsoft.com/office/officeart/2005/8/layout/vList5"/>
    <dgm:cxn modelId="{0131B046-2F3D-0B44-A5F1-2CB174E92156}" type="presOf" srcId="{122E4C47-A553-F146-86AE-EA0D79EE3E55}" destId="{2BE68A9C-B404-0D4F-B8C8-89846DDF255A}" srcOrd="0" destOrd="0" presId="urn:microsoft.com/office/officeart/2005/8/layout/vList5"/>
    <dgm:cxn modelId="{9BF911C8-9B53-8E4F-BF42-56DF85F74984}" srcId="{6B645F77-2AB8-874E-9F00-1155D481F096}" destId="{3CAF170F-2F42-6D4A-97A4-0DAFB6716025}" srcOrd="0" destOrd="0" parTransId="{18CCB949-A34D-BB4D-B37E-C80CC219B9B7}" sibTransId="{82265823-52A9-B948-8CEC-0AB88608F084}"/>
    <dgm:cxn modelId="{05165AA2-318B-054C-9A2E-2A913AAF2B0B}" type="presParOf" srcId="{F5439B06-1FAF-6C48-A541-1DAE0B1D75A5}" destId="{2D5DF564-4A10-5D48-A8FC-1BB10416AD81}" srcOrd="0" destOrd="0" presId="urn:microsoft.com/office/officeart/2005/8/layout/vList5"/>
    <dgm:cxn modelId="{F92C357B-ACCC-8F40-B167-3E40A388C6F4}" type="presParOf" srcId="{2D5DF564-4A10-5D48-A8FC-1BB10416AD81}" destId="{B25B7874-965F-C44A-9DFF-39843C6D17BD}" srcOrd="0" destOrd="0" presId="urn:microsoft.com/office/officeart/2005/8/layout/vList5"/>
    <dgm:cxn modelId="{03161597-F57B-D14A-9B34-D8961B93BC41}" type="presParOf" srcId="{2D5DF564-4A10-5D48-A8FC-1BB10416AD81}" destId="{28704C29-08F7-DC40-85FD-948670FD2F51}" srcOrd="1" destOrd="0" presId="urn:microsoft.com/office/officeart/2005/8/layout/vList5"/>
    <dgm:cxn modelId="{CE486F7D-AE4E-0642-8224-65ED9ADE0642}" type="presParOf" srcId="{F5439B06-1FAF-6C48-A541-1DAE0B1D75A5}" destId="{5F3DDC36-F906-234D-82A7-DCA58957EC76}" srcOrd="1" destOrd="0" presId="urn:microsoft.com/office/officeart/2005/8/layout/vList5"/>
    <dgm:cxn modelId="{C124FF37-376A-594A-B06F-E13852572917}" type="presParOf" srcId="{F5439B06-1FAF-6C48-A541-1DAE0B1D75A5}" destId="{792BC892-DD42-2E47-9D87-3F5B138F10B2}" srcOrd="2" destOrd="0" presId="urn:microsoft.com/office/officeart/2005/8/layout/vList5"/>
    <dgm:cxn modelId="{629FB5B6-3FBD-8046-8547-15D6794402EF}" type="presParOf" srcId="{792BC892-DD42-2E47-9D87-3F5B138F10B2}" destId="{1B16D01C-CAFF-0242-9748-067F07C3ADC2}" srcOrd="0" destOrd="0" presId="urn:microsoft.com/office/officeart/2005/8/layout/vList5"/>
    <dgm:cxn modelId="{0410D9C0-7D1C-0C4D-99A6-391318A38971}" type="presParOf" srcId="{792BC892-DD42-2E47-9D87-3F5B138F10B2}" destId="{2BE68A9C-B404-0D4F-B8C8-89846DDF255A}" srcOrd="1" destOrd="0" presId="urn:microsoft.com/office/officeart/2005/8/layout/vList5"/>
    <dgm:cxn modelId="{4C4E334C-FFCD-804B-82FC-31BB6EBC0EC8}" type="presParOf" srcId="{F5439B06-1FAF-6C48-A541-1DAE0B1D75A5}" destId="{51FF0BA8-F2E6-DF48-9DA0-03E7B6A38190}" srcOrd="3" destOrd="0" presId="urn:microsoft.com/office/officeart/2005/8/layout/vList5"/>
    <dgm:cxn modelId="{1C396188-BAFD-4945-8DB9-0CFFDA0A246D}" type="presParOf" srcId="{F5439B06-1FAF-6C48-A541-1DAE0B1D75A5}" destId="{F4240CD0-BDAC-C048-90E3-16D2FDC0F188}" srcOrd="4" destOrd="0" presId="urn:microsoft.com/office/officeart/2005/8/layout/vList5"/>
    <dgm:cxn modelId="{3BA9771D-C872-9449-B131-A2B67F7B5C87}" type="presParOf" srcId="{F4240CD0-BDAC-C048-90E3-16D2FDC0F188}" destId="{8A15CD23-DE0D-BB4A-8630-D67A94109633}" srcOrd="0" destOrd="0" presId="urn:microsoft.com/office/officeart/2005/8/layout/vList5"/>
    <dgm:cxn modelId="{77F63EA1-19D1-C04A-B970-B54C253FFA27}" type="presParOf" srcId="{F4240CD0-BDAC-C048-90E3-16D2FDC0F188}" destId="{6E32418A-8A52-0346-BB2B-9F457E946960}" srcOrd="1" destOrd="0" presId="urn:microsoft.com/office/officeart/2005/8/layout/vList5"/>
    <dgm:cxn modelId="{C212FF3A-7F29-994F-BC5B-04A444C4FCEF}" type="presParOf" srcId="{F5439B06-1FAF-6C48-A541-1DAE0B1D75A5}" destId="{23BA228C-CD6C-F542-BA29-4A1F560C6B60}" srcOrd="5" destOrd="0" presId="urn:microsoft.com/office/officeart/2005/8/layout/vList5"/>
    <dgm:cxn modelId="{2DF2881C-AA52-2547-8F81-681EEEE29620}" type="presParOf" srcId="{F5439B06-1FAF-6C48-A541-1DAE0B1D75A5}" destId="{4BDCD02F-F85C-0B4B-9471-69BAED6E7E3F}" srcOrd="6" destOrd="0" presId="urn:microsoft.com/office/officeart/2005/8/layout/vList5"/>
    <dgm:cxn modelId="{644CDF58-67E3-5947-B818-126C0FC24019}" type="presParOf" srcId="{4BDCD02F-F85C-0B4B-9471-69BAED6E7E3F}" destId="{DA83A108-3AD5-244D-88FD-FA282F0F020C}" srcOrd="0" destOrd="0" presId="urn:microsoft.com/office/officeart/2005/8/layout/vList5"/>
    <dgm:cxn modelId="{9EF42963-1452-314D-B8F0-8CA62F394C77}" type="presParOf" srcId="{4BDCD02F-F85C-0B4B-9471-69BAED6E7E3F}" destId="{D43B0DDA-383A-6C4F-9235-D3DDC650532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583540-35EA-D14C-B4DA-73A252573355}" type="doc">
      <dgm:prSet loTypeId="urn:microsoft.com/office/officeart/2005/8/layout/vList5" loCatId="" qsTypeId="urn:microsoft.com/office/officeart/2005/8/quickstyle/3D4" qsCatId="3D" csTypeId="urn:microsoft.com/office/officeart/2005/8/colors/accent0_1" csCatId="mainScheme" phldr="1"/>
      <dgm:spPr/>
      <dgm:t>
        <a:bodyPr/>
        <a:lstStyle/>
        <a:p>
          <a:endParaRPr lang="zh-TW" altLang="en-US"/>
        </a:p>
      </dgm:t>
    </dgm:pt>
    <dgm:pt modelId="{8DCA2EB2-7369-7046-A01F-AF33F522E16D}">
      <dgm:prSet phldrT="[文字]"/>
      <dgm:spPr/>
      <dgm:t>
        <a:bodyPr/>
        <a:lstStyle/>
        <a:p>
          <a:r>
            <a:rPr lang="zh-TW" altLang="en-US" baseline="0" dirty="0" smtClean="0">
              <a:latin typeface="Times New Roman" panose="02020603050405020304" pitchFamily="18" charset="0"/>
              <a:ea typeface="標楷體" panose="03000509000000000000" pitchFamily="65" charset="-120"/>
              <a:cs typeface="+mj-cs"/>
            </a:rPr>
            <a:t>隨機森林</a:t>
          </a:r>
          <a:endParaRPr lang="zh-TW" altLang="en-US" baseline="0" dirty="0">
            <a:latin typeface="Times New Roman" panose="02020603050405020304" pitchFamily="18" charset="0"/>
            <a:ea typeface="標楷體" panose="03000509000000000000" pitchFamily="65" charset="-120"/>
            <a:cs typeface="+mj-cs"/>
          </a:endParaRPr>
        </a:p>
      </dgm:t>
    </dgm:pt>
    <dgm:pt modelId="{F138787F-3A95-E94E-BA98-7812B551BC7B}" type="parTrans" cxnId="{C793A1CA-0E75-C841-8063-1A98525CBC69}">
      <dgm:prSet/>
      <dgm:spPr/>
      <dgm:t>
        <a:bodyPr/>
        <a:lstStyle/>
        <a:p>
          <a:endParaRPr lang="zh-TW" altLang="en-US"/>
        </a:p>
      </dgm:t>
    </dgm:pt>
    <dgm:pt modelId="{0744CD7F-C14B-1749-B494-FB256FEABDB8}" type="sibTrans" cxnId="{C793A1CA-0E75-C841-8063-1A98525CBC69}">
      <dgm:prSet/>
      <dgm:spPr/>
      <dgm:t>
        <a:bodyPr/>
        <a:lstStyle/>
        <a:p>
          <a:endParaRPr lang="zh-TW" altLang="en-US"/>
        </a:p>
      </dgm:t>
    </dgm:pt>
    <dgm:pt modelId="{F1E37092-7AA1-AE48-9C27-0E75DBE69159}">
      <dgm:prSet phldrT="[文字]"/>
      <dgm:spPr/>
      <dgm:t>
        <a:bodyPr/>
        <a:lstStyle/>
        <a:p>
          <a:r>
            <a:rPr lang="zh-TW" altLang="en-US" baseline="0" dirty="0" smtClean="0">
              <a:latin typeface="Times New Roman" panose="02020603050405020304" pitchFamily="18" charset="0"/>
              <a:ea typeface="標楷體" panose="03000509000000000000" pitchFamily="65" charset="-120"/>
              <a:cs typeface="+mn-cs"/>
            </a:rPr>
            <a:t>支持向量機</a:t>
          </a:r>
          <a:endParaRPr lang="zh-TW" altLang="en-US" baseline="0" dirty="0">
            <a:latin typeface="Times New Roman" panose="02020603050405020304" pitchFamily="18" charset="0"/>
            <a:ea typeface="標楷體" panose="03000509000000000000" pitchFamily="65" charset="-120"/>
            <a:cs typeface="+mj-cs"/>
          </a:endParaRPr>
        </a:p>
      </dgm:t>
    </dgm:pt>
    <dgm:pt modelId="{EBF0BB7D-917A-D64E-BC2E-DA9355E3F5BB}" type="parTrans" cxnId="{E88B3A68-C659-6B49-AF7E-5D41F46A62C0}">
      <dgm:prSet/>
      <dgm:spPr/>
      <dgm:t>
        <a:bodyPr/>
        <a:lstStyle/>
        <a:p>
          <a:endParaRPr lang="zh-TW" altLang="en-US"/>
        </a:p>
      </dgm:t>
    </dgm:pt>
    <dgm:pt modelId="{CDC0A31E-6B3E-A544-B255-544160678CF8}" type="sibTrans" cxnId="{E88B3A68-C659-6B49-AF7E-5D41F46A62C0}">
      <dgm:prSet/>
      <dgm:spPr/>
      <dgm:t>
        <a:bodyPr/>
        <a:lstStyle/>
        <a:p>
          <a:endParaRPr lang="zh-TW" altLang="en-US"/>
        </a:p>
      </dgm:t>
    </dgm:pt>
    <dgm:pt modelId="{122E4C47-A553-F146-86AE-EA0D79EE3E55}">
      <dgm:prSet phldrT="[文字]"/>
      <dgm:spPr/>
      <dgm:t>
        <a:bodyPr/>
        <a:lstStyle/>
        <a:p>
          <a:r>
            <a:rPr lang="zh-TW" altLang="en-US" dirty="0" smtClean="0"/>
            <a:t>找出一個超平面</a:t>
          </a:r>
          <a:r>
            <a:rPr lang="en-US" altLang="en-US" dirty="0" smtClean="0"/>
            <a:t>(</a:t>
          </a:r>
          <a:r>
            <a:rPr lang="en-US" altLang="en-US" dirty="0" err="1" smtClean="0"/>
            <a:t>hyperplane</a:t>
          </a:r>
          <a:r>
            <a:rPr lang="en-US" altLang="en-US" dirty="0" smtClean="0"/>
            <a:t>)</a:t>
          </a:r>
          <a:r>
            <a:rPr lang="zh-TW" altLang="en-US" dirty="0" smtClean="0"/>
            <a:t>，使之將兩個不同的集合分開。</a:t>
          </a:r>
          <a:endParaRPr lang="zh-TW" altLang="en-US" dirty="0"/>
        </a:p>
      </dgm:t>
    </dgm:pt>
    <dgm:pt modelId="{8958E443-2BD2-BE4E-A011-F182E2723DC9}" type="parTrans" cxnId="{9E0C35D7-152B-9649-BA1E-3B0742585D87}">
      <dgm:prSet/>
      <dgm:spPr/>
      <dgm:t>
        <a:bodyPr/>
        <a:lstStyle/>
        <a:p>
          <a:endParaRPr lang="zh-TW" altLang="en-US"/>
        </a:p>
      </dgm:t>
    </dgm:pt>
    <dgm:pt modelId="{7907386B-EAB9-8446-8F1D-F74C4A9BEC6E}" type="sibTrans" cxnId="{9E0C35D7-152B-9649-BA1E-3B0742585D87}">
      <dgm:prSet/>
      <dgm:spPr/>
      <dgm:t>
        <a:bodyPr/>
        <a:lstStyle/>
        <a:p>
          <a:endParaRPr lang="zh-TW" altLang="en-US"/>
        </a:p>
      </dgm:t>
    </dgm:pt>
    <dgm:pt modelId="{CAE53510-84B7-D047-BFF9-DDA6184A1747}">
      <dgm:prSet phldrT="[文字]"/>
      <dgm:spPr/>
      <dgm:t>
        <a:bodyPr/>
        <a:lstStyle/>
        <a:p>
          <a:r>
            <a:rPr lang="zh-TW" altLang="en-US" dirty="0" smtClean="0"/>
            <a:t>透過機率的計算，用以判斷未知類別的資料應該屬於那一個類別。</a:t>
          </a:r>
          <a:endParaRPr lang="zh-TW" altLang="en-US" dirty="0"/>
        </a:p>
      </dgm:t>
    </dgm:pt>
    <dgm:pt modelId="{87CFE4C9-6B79-D641-985A-3289D123D23F}" type="parTrans" cxnId="{6CF8AA6B-4126-6842-AE7D-AF641EB6A6BD}">
      <dgm:prSet/>
      <dgm:spPr/>
      <dgm:t>
        <a:bodyPr/>
        <a:lstStyle/>
        <a:p>
          <a:endParaRPr lang="zh-TW" altLang="en-US"/>
        </a:p>
      </dgm:t>
    </dgm:pt>
    <dgm:pt modelId="{E2A65696-549E-C541-9B63-4C8AB8E55187}" type="sibTrans" cxnId="{6CF8AA6B-4126-6842-AE7D-AF641EB6A6BD}">
      <dgm:prSet/>
      <dgm:spPr/>
      <dgm:t>
        <a:bodyPr/>
        <a:lstStyle/>
        <a:p>
          <a:endParaRPr lang="zh-TW" altLang="en-US"/>
        </a:p>
      </dgm:t>
    </dgm:pt>
    <dgm:pt modelId="{E39A19CB-9FB8-8044-9420-7792850FBA8C}">
      <dgm:prSet phldrT="[文字]"/>
      <dgm:spPr/>
      <dgm:t>
        <a:bodyPr/>
        <a:lstStyle/>
        <a:p>
          <a:r>
            <a:rPr lang="zh-TW" altLang="en-US" baseline="0" dirty="0" smtClean="0">
              <a:latin typeface="Times New Roman" panose="02020603050405020304" pitchFamily="18" charset="0"/>
              <a:ea typeface="標楷體" panose="03000509000000000000" pitchFamily="65" charset="-120"/>
              <a:cs typeface="+mj-cs"/>
            </a:rPr>
            <a:t>貝氏分類</a:t>
          </a:r>
          <a:endParaRPr lang="zh-TW" altLang="en-US" dirty="0"/>
        </a:p>
      </dgm:t>
    </dgm:pt>
    <dgm:pt modelId="{56C401BB-D6C3-F142-91DD-15F203074452}" type="sibTrans" cxnId="{FC8A1203-20A2-EB4D-A0DD-7AE8614E3A94}">
      <dgm:prSet/>
      <dgm:spPr/>
      <dgm:t>
        <a:bodyPr/>
        <a:lstStyle/>
        <a:p>
          <a:endParaRPr lang="zh-TW" altLang="en-US"/>
        </a:p>
      </dgm:t>
    </dgm:pt>
    <dgm:pt modelId="{DBEE886D-D022-BF48-8B8C-13E95E3DEDEE}" type="parTrans" cxnId="{FC8A1203-20A2-EB4D-A0DD-7AE8614E3A94}">
      <dgm:prSet/>
      <dgm:spPr/>
      <dgm:t>
        <a:bodyPr/>
        <a:lstStyle/>
        <a:p>
          <a:endParaRPr lang="zh-TW" altLang="en-US"/>
        </a:p>
      </dgm:t>
    </dgm:pt>
    <dgm:pt modelId="{021D1BF4-534D-E846-A503-FDBB3D49BC71}">
      <dgm:prSet phldrT="[文字]"/>
      <dgm:spPr/>
      <dgm:t>
        <a:bodyPr/>
        <a:lstStyle/>
        <a:p>
          <a:r>
            <a:rPr lang="zh-TW" altLang="en-US" baseline="0" dirty="0" smtClean="0">
              <a:latin typeface="Times New Roman" panose="02020603050405020304" pitchFamily="18" charset="0"/>
              <a:ea typeface="標楷體" panose="03000509000000000000" pitchFamily="65" charset="-120"/>
              <a:cs typeface="+mj-cs"/>
            </a:rPr>
            <a:t>類神經網路</a:t>
          </a:r>
          <a:endParaRPr lang="zh-TW" altLang="en-US" dirty="0"/>
        </a:p>
      </dgm:t>
    </dgm:pt>
    <dgm:pt modelId="{B0B07E52-353E-A04B-B855-8FD55F0E9E66}" type="parTrans" cxnId="{465F5B9E-845C-1A4F-973E-C3E43E8AD4A1}">
      <dgm:prSet/>
      <dgm:spPr/>
      <dgm:t>
        <a:bodyPr/>
        <a:lstStyle/>
        <a:p>
          <a:endParaRPr lang="zh-TW" altLang="en-US"/>
        </a:p>
      </dgm:t>
    </dgm:pt>
    <dgm:pt modelId="{2C2392A3-3C8B-074A-9F82-464FDE406CCE}" type="sibTrans" cxnId="{465F5B9E-845C-1A4F-973E-C3E43E8AD4A1}">
      <dgm:prSet/>
      <dgm:spPr/>
      <dgm:t>
        <a:bodyPr/>
        <a:lstStyle/>
        <a:p>
          <a:endParaRPr lang="zh-TW" altLang="en-US"/>
        </a:p>
      </dgm:t>
    </dgm:pt>
    <dgm:pt modelId="{E44BD63A-A23D-8A48-9364-8981E2AE158D}">
      <dgm:prSet/>
      <dgm:spPr/>
      <dgm:t>
        <a:bodyPr/>
        <a:lstStyle/>
        <a:p>
          <a:r>
            <a:rPr lang="zh-TW" altLang="en-US" dirty="0" smtClean="0"/>
            <a:t>是由多棵</a:t>
          </a:r>
          <a:r>
            <a:rPr lang="en-US" altLang="en-US" dirty="0" smtClean="0"/>
            <a:t>CART</a:t>
          </a:r>
          <a:r>
            <a:rPr lang="zh-TW" altLang="en-US" dirty="0" smtClean="0"/>
            <a:t>構成的，在訓練每棵樹的節點時，使用的特徵是從所有特徵中按照一定比例隨機地無放回的抽取。</a:t>
          </a:r>
          <a:endParaRPr lang="zh-TW" altLang="en-US" dirty="0"/>
        </a:p>
      </dgm:t>
    </dgm:pt>
    <dgm:pt modelId="{6E3B1A5C-E70A-2A45-9150-7AC90AAC2791}" type="parTrans" cxnId="{4DD2B1DC-15A9-A94F-AA36-0B35A3A2077D}">
      <dgm:prSet/>
      <dgm:spPr/>
      <dgm:t>
        <a:bodyPr/>
        <a:lstStyle/>
        <a:p>
          <a:endParaRPr lang="zh-TW" altLang="en-US"/>
        </a:p>
      </dgm:t>
    </dgm:pt>
    <dgm:pt modelId="{F0A942FF-9D1C-194E-AF50-52B9A9075264}" type="sibTrans" cxnId="{4DD2B1DC-15A9-A94F-AA36-0B35A3A2077D}">
      <dgm:prSet/>
      <dgm:spPr/>
      <dgm:t>
        <a:bodyPr/>
        <a:lstStyle/>
        <a:p>
          <a:endParaRPr lang="zh-TW" altLang="en-US"/>
        </a:p>
      </dgm:t>
    </dgm:pt>
    <dgm:pt modelId="{BE950EE4-12CE-F34D-B060-C88CE2B597A5}">
      <dgm:prSet/>
      <dgm:spPr/>
      <dgm:t>
        <a:bodyPr/>
        <a:lstStyle/>
        <a:p>
          <a:r>
            <a:rPr lang="zh-TW" altLang="en-US" dirty="0" smtClean="0">
              <a:latin typeface="標楷體" charset="0"/>
              <a:ea typeface="標楷體" charset="0"/>
            </a:rPr>
            <a:t>模擬生物大腦神經的人工智慧系統</a:t>
          </a:r>
          <a:r>
            <a:rPr lang="zh-TW" altLang="en-US" dirty="0" smtClean="0"/>
            <a:t>，</a:t>
          </a:r>
          <a:r>
            <a:rPr lang="zh-TW" altLang="en-US" dirty="0" smtClean="0">
              <a:latin typeface="標楷體" charset="0"/>
              <a:ea typeface="標楷體" charset="0"/>
            </a:rPr>
            <a:t>利用樣本去對神經網路做訓練</a:t>
          </a:r>
          <a:r>
            <a:rPr lang="zh-TW" altLang="en-US" dirty="0" smtClean="0"/>
            <a:t>，找出最接近的輸出值。</a:t>
          </a:r>
          <a:endParaRPr lang="zh-TW" altLang="en-US" dirty="0"/>
        </a:p>
      </dgm:t>
    </dgm:pt>
    <dgm:pt modelId="{1140173C-7B41-F443-9DDD-760DE6870512}" type="parTrans" cxnId="{672C5B0A-4543-4743-81CE-D706E414B5C8}">
      <dgm:prSet/>
      <dgm:spPr/>
      <dgm:t>
        <a:bodyPr/>
        <a:lstStyle/>
        <a:p>
          <a:endParaRPr lang="zh-TW" altLang="en-US"/>
        </a:p>
      </dgm:t>
    </dgm:pt>
    <dgm:pt modelId="{38085B44-6A2C-1643-B58E-2AE4A3292363}" type="sibTrans" cxnId="{672C5B0A-4543-4743-81CE-D706E414B5C8}">
      <dgm:prSet/>
      <dgm:spPr/>
      <dgm:t>
        <a:bodyPr/>
        <a:lstStyle/>
        <a:p>
          <a:endParaRPr lang="zh-TW" altLang="en-US"/>
        </a:p>
      </dgm:t>
    </dgm:pt>
    <dgm:pt modelId="{F5439B06-1FAF-6C48-A541-1DAE0B1D75A5}" type="pres">
      <dgm:prSet presAssocID="{EE583540-35EA-D14C-B4DA-73A252573355}" presName="Name0" presStyleCnt="0">
        <dgm:presLayoutVars>
          <dgm:dir/>
          <dgm:animLvl val="lvl"/>
          <dgm:resizeHandles val="exact"/>
        </dgm:presLayoutVars>
      </dgm:prSet>
      <dgm:spPr/>
      <dgm:t>
        <a:bodyPr/>
        <a:lstStyle/>
        <a:p>
          <a:endParaRPr lang="zh-TW" altLang="en-US"/>
        </a:p>
      </dgm:t>
    </dgm:pt>
    <dgm:pt modelId="{2D5DF564-4A10-5D48-A8FC-1BB10416AD81}" type="pres">
      <dgm:prSet presAssocID="{8DCA2EB2-7369-7046-A01F-AF33F522E16D}" presName="linNode" presStyleCnt="0"/>
      <dgm:spPr/>
    </dgm:pt>
    <dgm:pt modelId="{B25B7874-965F-C44A-9DFF-39843C6D17BD}" type="pres">
      <dgm:prSet presAssocID="{8DCA2EB2-7369-7046-A01F-AF33F522E16D}" presName="parentText" presStyleLbl="node1" presStyleIdx="0" presStyleCnt="4">
        <dgm:presLayoutVars>
          <dgm:chMax val="1"/>
          <dgm:bulletEnabled val="1"/>
        </dgm:presLayoutVars>
      </dgm:prSet>
      <dgm:spPr/>
      <dgm:t>
        <a:bodyPr/>
        <a:lstStyle/>
        <a:p>
          <a:endParaRPr lang="zh-TW" altLang="en-US"/>
        </a:p>
      </dgm:t>
    </dgm:pt>
    <dgm:pt modelId="{28704C29-08F7-DC40-85FD-948670FD2F51}" type="pres">
      <dgm:prSet presAssocID="{8DCA2EB2-7369-7046-A01F-AF33F522E16D}" presName="descendantText" presStyleLbl="alignAccFollowNode1" presStyleIdx="0" presStyleCnt="4">
        <dgm:presLayoutVars>
          <dgm:bulletEnabled val="1"/>
        </dgm:presLayoutVars>
      </dgm:prSet>
      <dgm:spPr/>
      <dgm:t>
        <a:bodyPr/>
        <a:lstStyle/>
        <a:p>
          <a:endParaRPr lang="zh-TW" altLang="en-US"/>
        </a:p>
      </dgm:t>
    </dgm:pt>
    <dgm:pt modelId="{5F3DDC36-F906-234D-82A7-DCA58957EC76}" type="pres">
      <dgm:prSet presAssocID="{0744CD7F-C14B-1749-B494-FB256FEABDB8}" presName="sp" presStyleCnt="0"/>
      <dgm:spPr/>
    </dgm:pt>
    <dgm:pt modelId="{BC8647F6-CC79-7647-A33F-9E2931A3A6D0}" type="pres">
      <dgm:prSet presAssocID="{021D1BF4-534D-E846-A503-FDBB3D49BC71}" presName="linNode" presStyleCnt="0"/>
      <dgm:spPr/>
    </dgm:pt>
    <dgm:pt modelId="{9C8CD323-9A16-A041-98EF-40CB47D89371}" type="pres">
      <dgm:prSet presAssocID="{021D1BF4-534D-E846-A503-FDBB3D49BC71}" presName="parentText" presStyleLbl="node1" presStyleIdx="1" presStyleCnt="4">
        <dgm:presLayoutVars>
          <dgm:chMax val="1"/>
          <dgm:bulletEnabled val="1"/>
        </dgm:presLayoutVars>
      </dgm:prSet>
      <dgm:spPr/>
      <dgm:t>
        <a:bodyPr/>
        <a:lstStyle/>
        <a:p>
          <a:endParaRPr lang="zh-TW" altLang="en-US"/>
        </a:p>
      </dgm:t>
    </dgm:pt>
    <dgm:pt modelId="{28741855-7A01-E944-A469-CA0EFBDECE86}" type="pres">
      <dgm:prSet presAssocID="{021D1BF4-534D-E846-A503-FDBB3D49BC71}" presName="descendantText" presStyleLbl="alignAccFollowNode1" presStyleIdx="1" presStyleCnt="4">
        <dgm:presLayoutVars>
          <dgm:bulletEnabled val="1"/>
        </dgm:presLayoutVars>
      </dgm:prSet>
      <dgm:spPr/>
      <dgm:t>
        <a:bodyPr/>
        <a:lstStyle/>
        <a:p>
          <a:endParaRPr lang="zh-TW" altLang="en-US"/>
        </a:p>
      </dgm:t>
    </dgm:pt>
    <dgm:pt modelId="{08A7D0D8-A9A2-2143-9B16-AC8B952B52F8}" type="pres">
      <dgm:prSet presAssocID="{2C2392A3-3C8B-074A-9F82-464FDE406CCE}" presName="sp" presStyleCnt="0"/>
      <dgm:spPr/>
    </dgm:pt>
    <dgm:pt modelId="{792BC892-DD42-2E47-9D87-3F5B138F10B2}" type="pres">
      <dgm:prSet presAssocID="{F1E37092-7AA1-AE48-9C27-0E75DBE69159}" presName="linNode" presStyleCnt="0"/>
      <dgm:spPr/>
    </dgm:pt>
    <dgm:pt modelId="{1B16D01C-CAFF-0242-9748-067F07C3ADC2}" type="pres">
      <dgm:prSet presAssocID="{F1E37092-7AA1-AE48-9C27-0E75DBE69159}" presName="parentText" presStyleLbl="node1" presStyleIdx="2" presStyleCnt="4">
        <dgm:presLayoutVars>
          <dgm:chMax val="1"/>
          <dgm:bulletEnabled val="1"/>
        </dgm:presLayoutVars>
      </dgm:prSet>
      <dgm:spPr/>
      <dgm:t>
        <a:bodyPr/>
        <a:lstStyle/>
        <a:p>
          <a:endParaRPr lang="zh-TW" altLang="en-US"/>
        </a:p>
      </dgm:t>
    </dgm:pt>
    <dgm:pt modelId="{2BE68A9C-B404-0D4F-B8C8-89846DDF255A}" type="pres">
      <dgm:prSet presAssocID="{F1E37092-7AA1-AE48-9C27-0E75DBE69159}" presName="descendantText" presStyleLbl="alignAccFollowNode1" presStyleIdx="2" presStyleCnt="4">
        <dgm:presLayoutVars>
          <dgm:bulletEnabled val="1"/>
        </dgm:presLayoutVars>
      </dgm:prSet>
      <dgm:spPr/>
      <dgm:t>
        <a:bodyPr/>
        <a:lstStyle/>
        <a:p>
          <a:endParaRPr lang="zh-TW" altLang="en-US"/>
        </a:p>
      </dgm:t>
    </dgm:pt>
    <dgm:pt modelId="{51FF0BA8-F2E6-DF48-9DA0-03E7B6A38190}" type="pres">
      <dgm:prSet presAssocID="{CDC0A31E-6B3E-A544-B255-544160678CF8}" presName="sp" presStyleCnt="0"/>
      <dgm:spPr/>
    </dgm:pt>
    <dgm:pt modelId="{F4240CD0-BDAC-C048-90E3-16D2FDC0F188}" type="pres">
      <dgm:prSet presAssocID="{E39A19CB-9FB8-8044-9420-7792850FBA8C}" presName="linNode" presStyleCnt="0"/>
      <dgm:spPr/>
    </dgm:pt>
    <dgm:pt modelId="{8A15CD23-DE0D-BB4A-8630-D67A94109633}" type="pres">
      <dgm:prSet presAssocID="{E39A19CB-9FB8-8044-9420-7792850FBA8C}" presName="parentText" presStyleLbl="node1" presStyleIdx="3" presStyleCnt="4">
        <dgm:presLayoutVars>
          <dgm:chMax val="1"/>
          <dgm:bulletEnabled val="1"/>
        </dgm:presLayoutVars>
      </dgm:prSet>
      <dgm:spPr/>
      <dgm:t>
        <a:bodyPr/>
        <a:lstStyle/>
        <a:p>
          <a:endParaRPr lang="zh-TW" altLang="en-US"/>
        </a:p>
      </dgm:t>
    </dgm:pt>
    <dgm:pt modelId="{6E32418A-8A52-0346-BB2B-9F457E946960}" type="pres">
      <dgm:prSet presAssocID="{E39A19CB-9FB8-8044-9420-7792850FBA8C}" presName="descendantText" presStyleLbl="alignAccFollowNode1" presStyleIdx="3" presStyleCnt="4">
        <dgm:presLayoutVars>
          <dgm:bulletEnabled val="1"/>
        </dgm:presLayoutVars>
      </dgm:prSet>
      <dgm:spPr/>
      <dgm:t>
        <a:bodyPr/>
        <a:lstStyle/>
        <a:p>
          <a:endParaRPr lang="zh-TW" altLang="en-US"/>
        </a:p>
      </dgm:t>
    </dgm:pt>
  </dgm:ptLst>
  <dgm:cxnLst>
    <dgm:cxn modelId="{1A76CD93-6CB3-0B4E-A237-79CB8BB33649}" type="presOf" srcId="{F1E37092-7AA1-AE48-9C27-0E75DBE69159}" destId="{1B16D01C-CAFF-0242-9748-067F07C3ADC2}" srcOrd="0" destOrd="0" presId="urn:microsoft.com/office/officeart/2005/8/layout/vList5"/>
    <dgm:cxn modelId="{4DD2B1DC-15A9-A94F-AA36-0B35A3A2077D}" srcId="{8DCA2EB2-7369-7046-A01F-AF33F522E16D}" destId="{E44BD63A-A23D-8A48-9364-8981E2AE158D}" srcOrd="0" destOrd="0" parTransId="{6E3B1A5C-E70A-2A45-9150-7AC90AAC2791}" sibTransId="{F0A942FF-9D1C-194E-AF50-52B9A9075264}"/>
    <dgm:cxn modelId="{AFB9DFFC-F1F4-0C42-92F1-08A4385DD5B7}" type="presOf" srcId="{E39A19CB-9FB8-8044-9420-7792850FBA8C}" destId="{8A15CD23-DE0D-BB4A-8630-D67A94109633}" srcOrd="0" destOrd="0" presId="urn:microsoft.com/office/officeart/2005/8/layout/vList5"/>
    <dgm:cxn modelId="{FC8A1203-20A2-EB4D-A0DD-7AE8614E3A94}" srcId="{EE583540-35EA-D14C-B4DA-73A252573355}" destId="{E39A19CB-9FB8-8044-9420-7792850FBA8C}" srcOrd="3" destOrd="0" parTransId="{DBEE886D-D022-BF48-8B8C-13E95E3DEDEE}" sibTransId="{56C401BB-D6C3-F142-91DD-15F203074452}"/>
    <dgm:cxn modelId="{73BC3B25-9164-A743-A4EE-2BE25135D8C0}" type="presOf" srcId="{E44BD63A-A23D-8A48-9364-8981E2AE158D}" destId="{28704C29-08F7-DC40-85FD-948670FD2F51}" srcOrd="0" destOrd="0" presId="urn:microsoft.com/office/officeart/2005/8/layout/vList5"/>
    <dgm:cxn modelId="{9E0C35D7-152B-9649-BA1E-3B0742585D87}" srcId="{F1E37092-7AA1-AE48-9C27-0E75DBE69159}" destId="{122E4C47-A553-F146-86AE-EA0D79EE3E55}" srcOrd="0" destOrd="0" parTransId="{8958E443-2BD2-BE4E-A011-F182E2723DC9}" sibTransId="{7907386B-EAB9-8446-8F1D-F74C4A9BEC6E}"/>
    <dgm:cxn modelId="{465F5B9E-845C-1A4F-973E-C3E43E8AD4A1}" srcId="{EE583540-35EA-D14C-B4DA-73A252573355}" destId="{021D1BF4-534D-E846-A503-FDBB3D49BC71}" srcOrd="1" destOrd="0" parTransId="{B0B07E52-353E-A04B-B855-8FD55F0E9E66}" sibTransId="{2C2392A3-3C8B-074A-9F82-464FDE406CCE}"/>
    <dgm:cxn modelId="{AC6F0F76-BEDD-EA41-9009-3D8E0D98802E}" type="presOf" srcId="{CAE53510-84B7-D047-BFF9-DDA6184A1747}" destId="{6E32418A-8A52-0346-BB2B-9F457E946960}" srcOrd="0" destOrd="0" presId="urn:microsoft.com/office/officeart/2005/8/layout/vList5"/>
    <dgm:cxn modelId="{E88B3A68-C659-6B49-AF7E-5D41F46A62C0}" srcId="{EE583540-35EA-D14C-B4DA-73A252573355}" destId="{F1E37092-7AA1-AE48-9C27-0E75DBE69159}" srcOrd="2" destOrd="0" parTransId="{EBF0BB7D-917A-D64E-BC2E-DA9355E3F5BB}" sibTransId="{CDC0A31E-6B3E-A544-B255-544160678CF8}"/>
    <dgm:cxn modelId="{F23C9C35-CBE9-DE49-8624-B35410C79ED1}" type="presOf" srcId="{021D1BF4-534D-E846-A503-FDBB3D49BC71}" destId="{9C8CD323-9A16-A041-98EF-40CB47D89371}" srcOrd="0" destOrd="0" presId="urn:microsoft.com/office/officeart/2005/8/layout/vList5"/>
    <dgm:cxn modelId="{6CF8AA6B-4126-6842-AE7D-AF641EB6A6BD}" srcId="{E39A19CB-9FB8-8044-9420-7792850FBA8C}" destId="{CAE53510-84B7-D047-BFF9-DDA6184A1747}" srcOrd="0" destOrd="0" parTransId="{87CFE4C9-6B79-D641-985A-3289D123D23F}" sibTransId="{E2A65696-549E-C541-9B63-4C8AB8E55187}"/>
    <dgm:cxn modelId="{D4CD9EBF-C0C9-A84E-BF8E-F45FD921019A}" type="presOf" srcId="{BE950EE4-12CE-F34D-B060-C88CE2B597A5}" destId="{28741855-7A01-E944-A469-CA0EFBDECE86}" srcOrd="0" destOrd="0" presId="urn:microsoft.com/office/officeart/2005/8/layout/vList5"/>
    <dgm:cxn modelId="{C793A1CA-0E75-C841-8063-1A98525CBC69}" srcId="{EE583540-35EA-D14C-B4DA-73A252573355}" destId="{8DCA2EB2-7369-7046-A01F-AF33F522E16D}" srcOrd="0" destOrd="0" parTransId="{F138787F-3A95-E94E-BA98-7812B551BC7B}" sibTransId="{0744CD7F-C14B-1749-B494-FB256FEABDB8}"/>
    <dgm:cxn modelId="{672C5B0A-4543-4743-81CE-D706E414B5C8}" srcId="{021D1BF4-534D-E846-A503-FDBB3D49BC71}" destId="{BE950EE4-12CE-F34D-B060-C88CE2B597A5}" srcOrd="0" destOrd="0" parTransId="{1140173C-7B41-F443-9DDD-760DE6870512}" sibTransId="{38085B44-6A2C-1643-B58E-2AE4A3292363}"/>
    <dgm:cxn modelId="{7E81FB2E-4488-C24A-96C1-CFA2FB91DE6B}" type="presOf" srcId="{8DCA2EB2-7369-7046-A01F-AF33F522E16D}" destId="{B25B7874-965F-C44A-9DFF-39843C6D17BD}" srcOrd="0" destOrd="0" presId="urn:microsoft.com/office/officeart/2005/8/layout/vList5"/>
    <dgm:cxn modelId="{B4848BC7-273A-C647-9536-B8911BAB68A7}" type="presOf" srcId="{EE583540-35EA-D14C-B4DA-73A252573355}" destId="{F5439B06-1FAF-6C48-A541-1DAE0B1D75A5}" srcOrd="0" destOrd="0" presId="urn:microsoft.com/office/officeart/2005/8/layout/vList5"/>
    <dgm:cxn modelId="{FDDEFD06-648C-004C-8B65-3D13A6563968}" type="presOf" srcId="{122E4C47-A553-F146-86AE-EA0D79EE3E55}" destId="{2BE68A9C-B404-0D4F-B8C8-89846DDF255A}" srcOrd="0" destOrd="0" presId="urn:microsoft.com/office/officeart/2005/8/layout/vList5"/>
    <dgm:cxn modelId="{102F9080-1868-5342-ABA8-79C582A2E45F}" type="presParOf" srcId="{F5439B06-1FAF-6C48-A541-1DAE0B1D75A5}" destId="{2D5DF564-4A10-5D48-A8FC-1BB10416AD81}" srcOrd="0" destOrd="0" presId="urn:microsoft.com/office/officeart/2005/8/layout/vList5"/>
    <dgm:cxn modelId="{B0028F3E-BC28-B14E-9051-C1D6F0841544}" type="presParOf" srcId="{2D5DF564-4A10-5D48-A8FC-1BB10416AD81}" destId="{B25B7874-965F-C44A-9DFF-39843C6D17BD}" srcOrd="0" destOrd="0" presId="urn:microsoft.com/office/officeart/2005/8/layout/vList5"/>
    <dgm:cxn modelId="{5D1E101C-A4ED-204D-B751-A09C0CED7817}" type="presParOf" srcId="{2D5DF564-4A10-5D48-A8FC-1BB10416AD81}" destId="{28704C29-08F7-DC40-85FD-948670FD2F51}" srcOrd="1" destOrd="0" presId="urn:microsoft.com/office/officeart/2005/8/layout/vList5"/>
    <dgm:cxn modelId="{C968253D-6A34-F14E-8484-1116A5751B3B}" type="presParOf" srcId="{F5439B06-1FAF-6C48-A541-1DAE0B1D75A5}" destId="{5F3DDC36-F906-234D-82A7-DCA58957EC76}" srcOrd="1" destOrd="0" presId="urn:microsoft.com/office/officeart/2005/8/layout/vList5"/>
    <dgm:cxn modelId="{0B050AE2-72F8-7F46-A28C-F5BDCD45833E}" type="presParOf" srcId="{F5439B06-1FAF-6C48-A541-1DAE0B1D75A5}" destId="{BC8647F6-CC79-7647-A33F-9E2931A3A6D0}" srcOrd="2" destOrd="0" presId="urn:microsoft.com/office/officeart/2005/8/layout/vList5"/>
    <dgm:cxn modelId="{1EFF6A88-C06B-5843-BEC5-E17E2B9599E3}" type="presParOf" srcId="{BC8647F6-CC79-7647-A33F-9E2931A3A6D0}" destId="{9C8CD323-9A16-A041-98EF-40CB47D89371}" srcOrd="0" destOrd="0" presId="urn:microsoft.com/office/officeart/2005/8/layout/vList5"/>
    <dgm:cxn modelId="{E6AC4AB8-92FD-CC45-BF31-0B34D0E34560}" type="presParOf" srcId="{BC8647F6-CC79-7647-A33F-9E2931A3A6D0}" destId="{28741855-7A01-E944-A469-CA0EFBDECE86}" srcOrd="1" destOrd="0" presId="urn:microsoft.com/office/officeart/2005/8/layout/vList5"/>
    <dgm:cxn modelId="{B708B722-5D68-E041-B82F-1A6C8DB3A057}" type="presParOf" srcId="{F5439B06-1FAF-6C48-A541-1DAE0B1D75A5}" destId="{08A7D0D8-A9A2-2143-9B16-AC8B952B52F8}" srcOrd="3" destOrd="0" presId="urn:microsoft.com/office/officeart/2005/8/layout/vList5"/>
    <dgm:cxn modelId="{53C03980-3D60-654F-85D5-0D23F728BB69}" type="presParOf" srcId="{F5439B06-1FAF-6C48-A541-1DAE0B1D75A5}" destId="{792BC892-DD42-2E47-9D87-3F5B138F10B2}" srcOrd="4" destOrd="0" presId="urn:microsoft.com/office/officeart/2005/8/layout/vList5"/>
    <dgm:cxn modelId="{665A0657-0FE5-5D42-AC5E-ACFE28DF746C}" type="presParOf" srcId="{792BC892-DD42-2E47-9D87-3F5B138F10B2}" destId="{1B16D01C-CAFF-0242-9748-067F07C3ADC2}" srcOrd="0" destOrd="0" presId="urn:microsoft.com/office/officeart/2005/8/layout/vList5"/>
    <dgm:cxn modelId="{40051992-5DF6-8848-A928-E85F990D4F66}" type="presParOf" srcId="{792BC892-DD42-2E47-9D87-3F5B138F10B2}" destId="{2BE68A9C-B404-0D4F-B8C8-89846DDF255A}" srcOrd="1" destOrd="0" presId="urn:microsoft.com/office/officeart/2005/8/layout/vList5"/>
    <dgm:cxn modelId="{95092387-79E1-5B4C-A33F-7257CDD725B3}" type="presParOf" srcId="{F5439B06-1FAF-6C48-A541-1DAE0B1D75A5}" destId="{51FF0BA8-F2E6-DF48-9DA0-03E7B6A38190}" srcOrd="5" destOrd="0" presId="urn:microsoft.com/office/officeart/2005/8/layout/vList5"/>
    <dgm:cxn modelId="{21D1083A-F5DE-A94D-99AA-15FBAC6248AA}" type="presParOf" srcId="{F5439B06-1FAF-6C48-A541-1DAE0B1D75A5}" destId="{F4240CD0-BDAC-C048-90E3-16D2FDC0F188}" srcOrd="6" destOrd="0" presId="urn:microsoft.com/office/officeart/2005/8/layout/vList5"/>
    <dgm:cxn modelId="{45DA9F14-C773-9745-BC16-4264537A3E71}" type="presParOf" srcId="{F4240CD0-BDAC-C048-90E3-16D2FDC0F188}" destId="{8A15CD23-DE0D-BB4A-8630-D67A94109633}" srcOrd="0" destOrd="0" presId="urn:microsoft.com/office/officeart/2005/8/layout/vList5"/>
    <dgm:cxn modelId="{A391DAA2-2B04-524F-A7C9-1BE4F60F1355}" type="presParOf" srcId="{F4240CD0-BDAC-C048-90E3-16D2FDC0F188}" destId="{6E32418A-8A52-0346-BB2B-9F457E94696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05E7F0-3B37-E246-995E-76E9DDA10C02}" type="doc">
      <dgm:prSet loTypeId="urn:microsoft.com/office/officeart/2005/8/layout/vList2" loCatId="" qsTypeId="urn:microsoft.com/office/officeart/2005/8/quickstyle/simple5" qsCatId="simple" csTypeId="urn:microsoft.com/office/officeart/2005/8/colors/accent2_1" csCatId="accent2" phldr="1"/>
      <dgm:spPr/>
      <dgm:t>
        <a:bodyPr/>
        <a:lstStyle/>
        <a:p>
          <a:endParaRPr lang="zh-TW" altLang="en-US"/>
        </a:p>
      </dgm:t>
    </dgm:pt>
    <dgm:pt modelId="{30D06B33-0D2C-7C45-A640-A5E28318FBA8}">
      <dgm:prSet phldrT="[文字]" custT="1"/>
      <dgm:spPr/>
      <dgm:t>
        <a:bodyPr/>
        <a:lstStyle/>
        <a:p>
          <a:r>
            <a:rPr lang="en-US" altLang="zh-TW" sz="2800" kern="1200" baseline="0" dirty="0" smtClean="0">
              <a:latin typeface="Times New Roman" panose="02020603050405020304" pitchFamily="18" charset="0"/>
              <a:ea typeface="標楷體" panose="03000509000000000000" pitchFamily="65" charset="-120"/>
              <a:cs typeface="+mj-cs"/>
            </a:rPr>
            <a:t>104-105</a:t>
          </a:r>
          <a:r>
            <a:rPr lang="zh-TW" altLang="en-US" sz="2800" kern="1200" baseline="0" dirty="0" smtClean="0">
              <a:latin typeface="Times New Roman" panose="02020603050405020304" pitchFamily="18" charset="0"/>
              <a:ea typeface="標楷體" panose="03000509000000000000" pitchFamily="65" charset="-120"/>
              <a:cs typeface="+mj-cs"/>
            </a:rPr>
            <a:t>年</a:t>
          </a:r>
          <a:r>
            <a:rPr lang="zh-TW" altLang="en-US" sz="2800" kern="1200" baseline="0" dirty="0" smtClean="0">
              <a:latin typeface="Times New Roman" panose="02020603050405020304" pitchFamily="18" charset="0"/>
              <a:ea typeface="標楷體" panose="03000509000000000000" pitchFamily="65" charset="-120"/>
              <a:cs typeface="+mj-cs"/>
            </a:rPr>
            <a:t>第一階段指考成績</a:t>
          </a:r>
          <a:endParaRPr lang="zh-TW" altLang="en-US" sz="2800" kern="1200" baseline="0" dirty="0">
            <a:latin typeface="Times New Roman" panose="02020603050405020304" pitchFamily="18" charset="0"/>
            <a:ea typeface="標楷體" panose="03000509000000000000" pitchFamily="65" charset="-120"/>
            <a:cs typeface="+mj-cs"/>
          </a:endParaRPr>
        </a:p>
      </dgm:t>
    </dgm:pt>
    <dgm:pt modelId="{FF50D804-1C3D-E54D-9580-690693CD6D80}" type="parTrans" cxnId="{D6DB05A1-7DC7-E249-9956-EBC97F454559}">
      <dgm:prSet/>
      <dgm:spPr/>
      <dgm:t>
        <a:bodyPr/>
        <a:lstStyle/>
        <a:p>
          <a:endParaRPr lang="zh-TW" altLang="en-US"/>
        </a:p>
      </dgm:t>
    </dgm:pt>
    <dgm:pt modelId="{F9BF9535-6BA9-6C46-8C61-B97D63534117}" type="sibTrans" cxnId="{D6DB05A1-7DC7-E249-9956-EBC97F454559}">
      <dgm:prSet/>
      <dgm:spPr/>
      <dgm:t>
        <a:bodyPr/>
        <a:lstStyle/>
        <a:p>
          <a:endParaRPr lang="zh-TW" altLang="en-US"/>
        </a:p>
      </dgm:t>
    </dgm:pt>
    <dgm:pt modelId="{510D7F4D-A041-084B-A43D-B417A84E8285}">
      <dgm:prSet phldrT="[文字]" custT="1"/>
      <dgm:spPr/>
      <dgm:t>
        <a:bodyPr/>
        <a:lstStyle/>
        <a:p>
          <a:r>
            <a:rPr lang="zh-TW" altLang="en-US" sz="2800" kern="1200" baseline="0" dirty="0" smtClean="0">
              <a:latin typeface="Times New Roman" panose="02020603050405020304" pitchFamily="18" charset="0"/>
              <a:ea typeface="標楷體" panose="03000509000000000000" pitchFamily="65" charset="-120"/>
              <a:cs typeface="+mj-cs"/>
            </a:rPr>
            <a:t>資料欄位：國文、英文、數學、社會、自然、</a:t>
          </a:r>
          <a:r>
            <a:rPr lang="en-US" altLang="zh-TW" sz="2800" kern="1200" baseline="0" dirty="0" smtClean="0">
              <a:latin typeface="Times New Roman" panose="02020603050405020304" pitchFamily="18" charset="0"/>
              <a:ea typeface="標楷體" panose="03000509000000000000" pitchFamily="65" charset="-120"/>
              <a:cs typeface="+mj-cs"/>
            </a:rPr>
            <a:t>PR</a:t>
          </a:r>
          <a:r>
            <a:rPr lang="zh-TW" altLang="en-US" sz="2800" kern="1200" baseline="0" dirty="0" smtClean="0">
              <a:latin typeface="Times New Roman" panose="02020603050405020304" pitchFamily="18" charset="0"/>
              <a:ea typeface="標楷體" panose="03000509000000000000" pitchFamily="65" charset="-120"/>
              <a:cs typeface="+mj-cs"/>
            </a:rPr>
            <a:t>值、是否錄取</a:t>
          </a:r>
          <a:endParaRPr lang="zh-TW" altLang="en-US" sz="2800" kern="1200" baseline="0" dirty="0">
            <a:latin typeface="Times New Roman" panose="02020603050405020304" pitchFamily="18" charset="0"/>
            <a:ea typeface="標楷體" panose="03000509000000000000" pitchFamily="65" charset="-120"/>
            <a:cs typeface="+mj-cs"/>
          </a:endParaRPr>
        </a:p>
      </dgm:t>
    </dgm:pt>
    <dgm:pt modelId="{35A8522F-47B4-3942-BA28-9DC57DA9B518}" type="parTrans" cxnId="{DA01D123-3D31-DB46-A9C9-BB514CD94946}">
      <dgm:prSet/>
      <dgm:spPr/>
      <dgm:t>
        <a:bodyPr/>
        <a:lstStyle/>
        <a:p>
          <a:endParaRPr lang="zh-TW" altLang="en-US"/>
        </a:p>
      </dgm:t>
    </dgm:pt>
    <dgm:pt modelId="{A54E6B69-A1C5-2541-A295-061A9FB7C693}" type="sibTrans" cxnId="{DA01D123-3D31-DB46-A9C9-BB514CD94946}">
      <dgm:prSet/>
      <dgm:spPr/>
      <dgm:t>
        <a:bodyPr/>
        <a:lstStyle/>
        <a:p>
          <a:endParaRPr lang="zh-TW" altLang="en-US"/>
        </a:p>
      </dgm:t>
    </dgm:pt>
    <dgm:pt modelId="{439104C7-8059-514E-AA5B-CA24F1F05A81}">
      <dgm:prSet phldrT="[文字]" custT="1"/>
      <dgm:spPr/>
      <dgm:t>
        <a:bodyPr/>
        <a:lstStyle/>
        <a:p>
          <a:endParaRPr lang="zh-TW" altLang="en-US" sz="2400" kern="1200" dirty="0"/>
        </a:p>
      </dgm:t>
    </dgm:pt>
    <dgm:pt modelId="{6091828E-E1F1-A243-8ED5-5FEEF41C9A28}" type="parTrans" cxnId="{36FCBFE1-1EB5-7F41-82F6-6B6AE6C1CD32}">
      <dgm:prSet/>
      <dgm:spPr/>
      <dgm:t>
        <a:bodyPr/>
        <a:lstStyle/>
        <a:p>
          <a:endParaRPr lang="zh-TW" altLang="en-US"/>
        </a:p>
      </dgm:t>
    </dgm:pt>
    <dgm:pt modelId="{8AAEA829-64AF-AC4F-8ED9-2D8E16678853}" type="sibTrans" cxnId="{36FCBFE1-1EB5-7F41-82F6-6B6AE6C1CD32}">
      <dgm:prSet/>
      <dgm:spPr/>
      <dgm:t>
        <a:bodyPr/>
        <a:lstStyle/>
        <a:p>
          <a:endParaRPr lang="zh-TW" altLang="en-US"/>
        </a:p>
      </dgm:t>
    </dgm:pt>
    <dgm:pt modelId="{72F1745F-5C42-1F42-8511-CF3543B12C28}">
      <dgm:prSet phldrT="[文字]" custT="1"/>
      <dgm:spPr/>
      <dgm:t>
        <a:bodyPr/>
        <a:lstStyle/>
        <a:p>
          <a:r>
            <a:rPr lang="zh-TW" altLang="en-US" sz="2800" kern="1200" baseline="0" dirty="0" smtClean="0">
              <a:latin typeface="Times New Roman" panose="02020603050405020304" pitchFamily="18" charset="0"/>
              <a:ea typeface="標楷體" panose="03000509000000000000" pitchFamily="65" charset="-120"/>
              <a:cs typeface="+mj-cs"/>
            </a:rPr>
            <a:t>測試</a:t>
          </a:r>
          <a:r>
            <a:rPr lang="en-US" altLang="zh-TW" sz="2800" kern="1200" baseline="0" dirty="0" smtClean="0">
              <a:latin typeface="Times New Roman" panose="02020603050405020304" pitchFamily="18" charset="0"/>
              <a:ea typeface="標楷體" panose="03000509000000000000" pitchFamily="65" charset="-120"/>
              <a:cs typeface="+mj-cs"/>
            </a:rPr>
            <a:t>/</a:t>
          </a:r>
          <a:r>
            <a:rPr lang="zh-TW" altLang="en-US" sz="2800" kern="1200" baseline="0" dirty="0" smtClean="0">
              <a:latin typeface="Times New Roman" panose="02020603050405020304" pitchFamily="18" charset="0"/>
              <a:ea typeface="標楷體" panose="03000509000000000000" pitchFamily="65" charset="-120"/>
              <a:cs typeface="+mj-cs"/>
            </a:rPr>
            <a:t>訓練資料年度：</a:t>
          </a:r>
          <a:r>
            <a:rPr lang="en-US" altLang="zh-TW" sz="2800" kern="1200" baseline="0" dirty="0" smtClean="0">
              <a:latin typeface="Times New Roman" panose="02020603050405020304" pitchFamily="18" charset="0"/>
              <a:ea typeface="標楷體" panose="03000509000000000000" pitchFamily="65" charset="-120"/>
              <a:cs typeface="+mj-cs"/>
            </a:rPr>
            <a:t>104/105</a:t>
          </a:r>
          <a:endParaRPr lang="zh-TW" altLang="en-US" sz="2800" kern="1200" baseline="0" dirty="0">
            <a:latin typeface="Times New Roman" panose="02020603050405020304" pitchFamily="18" charset="0"/>
            <a:ea typeface="標楷體" panose="03000509000000000000" pitchFamily="65" charset="-120"/>
            <a:cs typeface="+mj-cs"/>
          </a:endParaRPr>
        </a:p>
      </dgm:t>
    </dgm:pt>
    <dgm:pt modelId="{1644C279-C125-2E4A-B130-5346A2BAB2D9}" type="parTrans" cxnId="{54A38BE4-7B76-C24B-9316-7D208E73F74A}">
      <dgm:prSet/>
      <dgm:spPr/>
      <dgm:t>
        <a:bodyPr/>
        <a:lstStyle/>
        <a:p>
          <a:endParaRPr lang="zh-TW" altLang="en-US"/>
        </a:p>
      </dgm:t>
    </dgm:pt>
    <dgm:pt modelId="{A169BEFE-738B-4847-8D9B-8326081BFBF3}" type="sibTrans" cxnId="{54A38BE4-7B76-C24B-9316-7D208E73F74A}">
      <dgm:prSet/>
      <dgm:spPr/>
      <dgm:t>
        <a:bodyPr/>
        <a:lstStyle/>
        <a:p>
          <a:endParaRPr lang="zh-TW" altLang="en-US"/>
        </a:p>
      </dgm:t>
    </dgm:pt>
    <dgm:pt modelId="{871DF178-FC2C-384C-9087-460F674D1A68}">
      <dgm:prSet phldrT="[文字]" custT="1"/>
      <dgm:spPr/>
      <dgm:t>
        <a:bodyPr/>
        <a:lstStyle/>
        <a:p>
          <a:endParaRPr lang="zh-TW" altLang="en-US" sz="2800" kern="1200" baseline="0" dirty="0">
            <a:solidFill>
              <a:schemeClr val="tx1"/>
            </a:solidFill>
            <a:latin typeface="Times New Roman" panose="02020603050405020304" pitchFamily="18" charset="0"/>
            <a:ea typeface="標楷體" panose="03000509000000000000" pitchFamily="65" charset="-120"/>
            <a:cs typeface="+mj-cs"/>
          </a:endParaRPr>
        </a:p>
      </dgm:t>
    </dgm:pt>
    <dgm:pt modelId="{EB5B7D68-E6DA-304B-B1BA-CF3277572F26}" type="parTrans" cxnId="{A879FCC2-A663-F94D-A06B-8FF976BB8E9E}">
      <dgm:prSet/>
      <dgm:spPr/>
      <dgm:t>
        <a:bodyPr/>
        <a:lstStyle/>
        <a:p>
          <a:endParaRPr lang="zh-TW" altLang="en-US"/>
        </a:p>
      </dgm:t>
    </dgm:pt>
    <dgm:pt modelId="{21A511C0-4C2A-2445-B648-CD5F25C42733}" type="sibTrans" cxnId="{A879FCC2-A663-F94D-A06B-8FF976BB8E9E}">
      <dgm:prSet/>
      <dgm:spPr/>
      <dgm:t>
        <a:bodyPr/>
        <a:lstStyle/>
        <a:p>
          <a:endParaRPr lang="zh-TW" altLang="en-US"/>
        </a:p>
      </dgm:t>
    </dgm:pt>
    <dgm:pt modelId="{DF69DFA9-47A0-1049-8D19-F87CB649B01A}">
      <dgm:prSet phldrT="[文字]" custT="1"/>
      <dgm:spPr/>
      <dgm:t>
        <a:bodyPr/>
        <a:lstStyle/>
        <a:p>
          <a:r>
            <a:rPr lang="zh-TW" altLang="en-US" sz="2800" kern="1200" baseline="0" dirty="0" smtClean="0">
              <a:latin typeface="Times New Roman" panose="02020603050405020304" pitchFamily="18" charset="0"/>
              <a:ea typeface="標楷體" panose="03000509000000000000" pitchFamily="65" charset="-120"/>
              <a:cs typeface="+mj-cs"/>
            </a:rPr>
            <a:t>測試</a:t>
          </a:r>
          <a:r>
            <a:rPr lang="en-US" altLang="zh-TW" sz="2800" kern="1200" baseline="0" dirty="0" smtClean="0">
              <a:latin typeface="Times New Roman" panose="02020603050405020304" pitchFamily="18" charset="0"/>
              <a:ea typeface="標楷體" panose="03000509000000000000" pitchFamily="65" charset="-120"/>
              <a:cs typeface="+mj-cs"/>
            </a:rPr>
            <a:t>/</a:t>
          </a:r>
          <a:r>
            <a:rPr lang="zh-TW" altLang="en-US" sz="2800" kern="1200" baseline="0" dirty="0" smtClean="0">
              <a:latin typeface="Times New Roman" panose="02020603050405020304" pitchFamily="18" charset="0"/>
              <a:ea typeface="標楷體" panose="03000509000000000000" pitchFamily="65" charset="-120"/>
              <a:cs typeface="+mj-cs"/>
            </a:rPr>
            <a:t>訓練資料筆數：</a:t>
          </a:r>
          <a:r>
            <a:rPr lang="en-US" altLang="zh-TW" sz="2800" kern="1200" baseline="0" dirty="0" smtClean="0">
              <a:latin typeface="Times New Roman" panose="02020603050405020304" pitchFamily="18" charset="0"/>
              <a:ea typeface="標楷體" panose="03000509000000000000" pitchFamily="65" charset="-120"/>
              <a:cs typeface="+mj-cs"/>
            </a:rPr>
            <a:t>7560/7315</a:t>
          </a:r>
          <a:endParaRPr lang="zh-TW" altLang="en-US" sz="2800" kern="1200" baseline="0" dirty="0">
            <a:latin typeface="Times New Roman" panose="02020603050405020304" pitchFamily="18" charset="0"/>
            <a:ea typeface="標楷體" panose="03000509000000000000" pitchFamily="65" charset="-120"/>
            <a:cs typeface="+mj-cs"/>
          </a:endParaRPr>
        </a:p>
      </dgm:t>
    </dgm:pt>
    <dgm:pt modelId="{C1DCCAF7-9115-E94F-A39E-63E802E72A34}" type="parTrans" cxnId="{0FED48FE-7D2E-5949-805C-9430154F8630}">
      <dgm:prSet/>
      <dgm:spPr/>
      <dgm:t>
        <a:bodyPr/>
        <a:lstStyle/>
        <a:p>
          <a:endParaRPr lang="zh-TW" altLang="en-US"/>
        </a:p>
      </dgm:t>
    </dgm:pt>
    <dgm:pt modelId="{0BB7DF3A-7EF6-4B4E-8C78-D38891EF00D3}" type="sibTrans" cxnId="{0FED48FE-7D2E-5949-805C-9430154F8630}">
      <dgm:prSet/>
      <dgm:spPr/>
      <dgm:t>
        <a:bodyPr/>
        <a:lstStyle/>
        <a:p>
          <a:endParaRPr lang="zh-TW" altLang="en-US"/>
        </a:p>
      </dgm:t>
    </dgm:pt>
    <dgm:pt modelId="{96F54233-3B56-2D4A-89B4-538CAB82DF88}">
      <dgm:prSet phldrT="[文字]" custT="1"/>
      <dgm:spPr/>
      <dgm:t>
        <a:bodyPr/>
        <a:lstStyle/>
        <a:p>
          <a:r>
            <a:rPr lang="zh-TW" altLang="en-US" sz="2800" kern="1200" baseline="0" dirty="0" smtClean="0">
              <a:latin typeface="Times New Roman" panose="02020603050405020304" pitchFamily="18" charset="0"/>
              <a:ea typeface="標楷體" panose="03000509000000000000" pitchFamily="65" charset="-120"/>
              <a:cs typeface="+mj-cs"/>
            </a:rPr>
            <a:t>預測目的：錄取後學生未來註冊</a:t>
          </a:r>
          <a:endParaRPr lang="zh-TW" altLang="en-US" sz="2800" kern="1200" baseline="0" dirty="0">
            <a:latin typeface="Times New Roman" panose="02020603050405020304" pitchFamily="18" charset="0"/>
            <a:ea typeface="標楷體" panose="03000509000000000000" pitchFamily="65" charset="-120"/>
            <a:cs typeface="+mj-cs"/>
          </a:endParaRPr>
        </a:p>
      </dgm:t>
    </dgm:pt>
    <dgm:pt modelId="{F7ED35FA-C968-414C-BFF1-F75140E484D6}" type="parTrans" cxnId="{B40FE6AD-8E5D-1343-A4EB-702C21731E13}">
      <dgm:prSet/>
      <dgm:spPr/>
      <dgm:t>
        <a:bodyPr/>
        <a:lstStyle/>
        <a:p>
          <a:endParaRPr lang="zh-TW" altLang="en-US"/>
        </a:p>
      </dgm:t>
    </dgm:pt>
    <dgm:pt modelId="{794835FD-7F91-D246-AD2C-EE1F3C6DE225}" type="sibTrans" cxnId="{B40FE6AD-8E5D-1343-A4EB-702C21731E13}">
      <dgm:prSet/>
      <dgm:spPr/>
      <dgm:t>
        <a:bodyPr/>
        <a:lstStyle/>
        <a:p>
          <a:endParaRPr lang="zh-TW" altLang="en-US"/>
        </a:p>
      </dgm:t>
    </dgm:pt>
    <dgm:pt modelId="{18515713-A1EF-FB40-9907-5E87FF46E69F}" type="pres">
      <dgm:prSet presAssocID="{4105E7F0-3B37-E246-995E-76E9DDA10C02}" presName="linear" presStyleCnt="0">
        <dgm:presLayoutVars>
          <dgm:animLvl val="lvl"/>
          <dgm:resizeHandles val="exact"/>
        </dgm:presLayoutVars>
      </dgm:prSet>
      <dgm:spPr/>
      <dgm:t>
        <a:bodyPr/>
        <a:lstStyle/>
        <a:p>
          <a:endParaRPr lang="zh-TW" altLang="en-US"/>
        </a:p>
      </dgm:t>
    </dgm:pt>
    <dgm:pt modelId="{A943265B-6923-AD42-99C7-1016C64D5F26}" type="pres">
      <dgm:prSet presAssocID="{30D06B33-0D2C-7C45-A640-A5E28318FBA8}" presName="parentText" presStyleLbl="node1" presStyleIdx="0" presStyleCnt="1">
        <dgm:presLayoutVars>
          <dgm:chMax val="0"/>
          <dgm:bulletEnabled val="1"/>
        </dgm:presLayoutVars>
      </dgm:prSet>
      <dgm:spPr/>
      <dgm:t>
        <a:bodyPr/>
        <a:lstStyle/>
        <a:p>
          <a:endParaRPr lang="zh-TW" altLang="en-US"/>
        </a:p>
      </dgm:t>
    </dgm:pt>
    <dgm:pt modelId="{E8C470CA-C09F-9C4D-AC2E-53B642F76977}" type="pres">
      <dgm:prSet presAssocID="{30D06B33-0D2C-7C45-A640-A5E28318FBA8}" presName="childText" presStyleLbl="revTx" presStyleIdx="0" presStyleCnt="1">
        <dgm:presLayoutVars>
          <dgm:bulletEnabled val="1"/>
        </dgm:presLayoutVars>
      </dgm:prSet>
      <dgm:spPr/>
      <dgm:t>
        <a:bodyPr/>
        <a:lstStyle/>
        <a:p>
          <a:endParaRPr lang="zh-TW" altLang="en-US"/>
        </a:p>
      </dgm:t>
    </dgm:pt>
  </dgm:ptLst>
  <dgm:cxnLst>
    <dgm:cxn modelId="{0FED48FE-7D2E-5949-805C-9430154F8630}" srcId="{30D06B33-0D2C-7C45-A640-A5E28318FBA8}" destId="{DF69DFA9-47A0-1049-8D19-F87CB649B01A}" srcOrd="2" destOrd="0" parTransId="{C1DCCAF7-9115-E94F-A39E-63E802E72A34}" sibTransId="{0BB7DF3A-7EF6-4B4E-8C78-D38891EF00D3}"/>
    <dgm:cxn modelId="{D6DB05A1-7DC7-E249-9956-EBC97F454559}" srcId="{4105E7F0-3B37-E246-995E-76E9DDA10C02}" destId="{30D06B33-0D2C-7C45-A640-A5E28318FBA8}" srcOrd="0" destOrd="0" parTransId="{FF50D804-1C3D-E54D-9580-690693CD6D80}" sibTransId="{F9BF9535-6BA9-6C46-8C61-B97D63534117}"/>
    <dgm:cxn modelId="{5E2AC501-FEEF-494A-BC99-C7CB8D87DD16}" type="presOf" srcId="{510D7F4D-A041-084B-A43D-B417A84E8285}" destId="{E8C470CA-C09F-9C4D-AC2E-53B642F76977}" srcOrd="0" destOrd="1" presId="urn:microsoft.com/office/officeart/2005/8/layout/vList2"/>
    <dgm:cxn modelId="{8253FCF2-1FC7-4F47-91FB-00CB76DE6560}" type="presOf" srcId="{30D06B33-0D2C-7C45-A640-A5E28318FBA8}" destId="{A943265B-6923-AD42-99C7-1016C64D5F26}" srcOrd="0" destOrd="0" presId="urn:microsoft.com/office/officeart/2005/8/layout/vList2"/>
    <dgm:cxn modelId="{58A735A5-46A2-C34D-A3E6-0DF31487076C}" type="presOf" srcId="{DF69DFA9-47A0-1049-8D19-F87CB649B01A}" destId="{E8C470CA-C09F-9C4D-AC2E-53B642F76977}" srcOrd="0" destOrd="2" presId="urn:microsoft.com/office/officeart/2005/8/layout/vList2"/>
    <dgm:cxn modelId="{36FCBFE1-1EB5-7F41-82F6-6B6AE6C1CD32}" srcId="{30D06B33-0D2C-7C45-A640-A5E28318FBA8}" destId="{439104C7-8059-514E-AA5B-CA24F1F05A81}" srcOrd="5" destOrd="0" parTransId="{6091828E-E1F1-A243-8ED5-5FEEF41C9A28}" sibTransId="{8AAEA829-64AF-AC4F-8ED9-2D8E16678853}"/>
    <dgm:cxn modelId="{69DC72C8-4E3C-7A4C-9CF8-33FA262790F7}" type="presOf" srcId="{439104C7-8059-514E-AA5B-CA24F1F05A81}" destId="{E8C470CA-C09F-9C4D-AC2E-53B642F76977}" srcOrd="0" destOrd="5" presId="urn:microsoft.com/office/officeart/2005/8/layout/vList2"/>
    <dgm:cxn modelId="{54A38BE4-7B76-C24B-9316-7D208E73F74A}" srcId="{30D06B33-0D2C-7C45-A640-A5E28318FBA8}" destId="{72F1745F-5C42-1F42-8511-CF3543B12C28}" srcOrd="3" destOrd="0" parTransId="{1644C279-C125-2E4A-B130-5346A2BAB2D9}" sibTransId="{A169BEFE-738B-4847-8D9B-8326081BFBF3}"/>
    <dgm:cxn modelId="{B40FE6AD-8E5D-1343-A4EB-702C21731E13}" srcId="{30D06B33-0D2C-7C45-A640-A5E28318FBA8}" destId="{96F54233-3B56-2D4A-89B4-538CAB82DF88}" srcOrd="0" destOrd="0" parTransId="{F7ED35FA-C968-414C-BFF1-F75140E484D6}" sibTransId="{794835FD-7F91-D246-AD2C-EE1F3C6DE225}"/>
    <dgm:cxn modelId="{DA01D123-3D31-DB46-A9C9-BB514CD94946}" srcId="{30D06B33-0D2C-7C45-A640-A5E28318FBA8}" destId="{510D7F4D-A041-084B-A43D-B417A84E8285}" srcOrd="1" destOrd="0" parTransId="{35A8522F-47B4-3942-BA28-9DC57DA9B518}" sibTransId="{A54E6B69-A1C5-2541-A295-061A9FB7C693}"/>
    <dgm:cxn modelId="{A879FCC2-A663-F94D-A06B-8FF976BB8E9E}" srcId="{30D06B33-0D2C-7C45-A640-A5E28318FBA8}" destId="{871DF178-FC2C-384C-9087-460F674D1A68}" srcOrd="4" destOrd="0" parTransId="{EB5B7D68-E6DA-304B-B1BA-CF3277572F26}" sibTransId="{21A511C0-4C2A-2445-B648-CD5F25C42733}"/>
    <dgm:cxn modelId="{42075CE1-F11F-8B4C-9B93-901C2C0C88A7}" type="presOf" srcId="{4105E7F0-3B37-E246-995E-76E9DDA10C02}" destId="{18515713-A1EF-FB40-9907-5E87FF46E69F}" srcOrd="0" destOrd="0" presId="urn:microsoft.com/office/officeart/2005/8/layout/vList2"/>
    <dgm:cxn modelId="{BC58DC5A-A3F0-0E4F-8075-EDC520FBE0B3}" type="presOf" srcId="{96F54233-3B56-2D4A-89B4-538CAB82DF88}" destId="{E8C470CA-C09F-9C4D-AC2E-53B642F76977}" srcOrd="0" destOrd="0" presId="urn:microsoft.com/office/officeart/2005/8/layout/vList2"/>
    <dgm:cxn modelId="{F6DD672A-6826-874E-A0DC-8C4A24CAF4F9}" type="presOf" srcId="{72F1745F-5C42-1F42-8511-CF3543B12C28}" destId="{E8C470CA-C09F-9C4D-AC2E-53B642F76977}" srcOrd="0" destOrd="3" presId="urn:microsoft.com/office/officeart/2005/8/layout/vList2"/>
    <dgm:cxn modelId="{163B65F2-5453-6D42-9E66-0EB3AE59F4AA}" type="presOf" srcId="{871DF178-FC2C-384C-9087-460F674D1A68}" destId="{E8C470CA-C09F-9C4D-AC2E-53B642F76977}" srcOrd="0" destOrd="4" presId="urn:microsoft.com/office/officeart/2005/8/layout/vList2"/>
    <dgm:cxn modelId="{E6191FFF-4878-A343-90FC-230B0D821E36}" type="presParOf" srcId="{18515713-A1EF-FB40-9907-5E87FF46E69F}" destId="{A943265B-6923-AD42-99C7-1016C64D5F26}" srcOrd="0" destOrd="0" presId="urn:microsoft.com/office/officeart/2005/8/layout/vList2"/>
    <dgm:cxn modelId="{03687DB9-3E81-2447-BE64-6DCAA9869E46}" type="presParOf" srcId="{18515713-A1EF-FB40-9907-5E87FF46E69F}" destId="{E8C470CA-C09F-9C4D-AC2E-53B642F7697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82601-D14B-9340-B5D7-D2C39BEA8ADB}">
      <dsp:nvSpPr>
        <dsp:cNvPr id="0" name=""/>
        <dsp:cNvSpPr/>
      </dsp:nvSpPr>
      <dsp:spPr>
        <a:xfrm>
          <a:off x="0" y="562531"/>
          <a:ext cx="7886700" cy="882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0B366F9-58E5-B344-B9E8-87944737D50C}">
      <dsp:nvSpPr>
        <dsp:cNvPr id="0" name=""/>
        <dsp:cNvSpPr/>
      </dsp:nvSpPr>
      <dsp:spPr>
        <a:xfrm>
          <a:off x="394335" y="45931"/>
          <a:ext cx="5520690" cy="10332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lvl="0" algn="l" defTabSz="1644650">
            <a:lnSpc>
              <a:spcPct val="90000"/>
            </a:lnSpc>
            <a:spcBef>
              <a:spcPct val="0"/>
            </a:spcBef>
            <a:spcAft>
              <a:spcPct val="35000"/>
            </a:spcAft>
          </a:pPr>
          <a:r>
            <a:rPr lang="en-US" altLang="zh-TW" sz="3700" b="0" u="none" kern="1200" baseline="0" dirty="0" smtClean="0">
              <a:solidFill>
                <a:sysClr val="windowText" lastClr="000000"/>
              </a:solidFill>
              <a:latin typeface="Times New Roman" panose="02020603050405020304" pitchFamily="18" charset="0"/>
              <a:ea typeface="標楷體" panose="03000509000000000000" pitchFamily="65" charset="-120"/>
              <a:cs typeface="+mj-cs"/>
            </a:rPr>
            <a:t>R</a:t>
          </a:r>
          <a:r>
            <a:rPr lang="zh-TW" altLang="en-US" sz="3300" kern="1200" baseline="0" dirty="0" smtClean="0">
              <a:solidFill>
                <a:schemeClr val="tx1"/>
              </a:solidFill>
              <a:latin typeface="Times New Roman" panose="02020603050405020304" pitchFamily="18" charset="0"/>
              <a:ea typeface="標楷體" panose="03000509000000000000" pitchFamily="65" charset="-120"/>
              <a:cs typeface="+mj-cs"/>
            </a:rPr>
            <a:t>軟體分類方法簡介</a:t>
          </a:r>
          <a:endParaRPr lang="zh-TW" altLang="en-US" sz="3300" kern="1200" baseline="0" dirty="0">
            <a:solidFill>
              <a:schemeClr val="tx1"/>
            </a:solidFill>
            <a:latin typeface="Times New Roman" panose="02020603050405020304" pitchFamily="18" charset="0"/>
            <a:ea typeface="標楷體" panose="03000509000000000000" pitchFamily="65" charset="-120"/>
            <a:cs typeface="+mj-cs"/>
          </a:endParaRPr>
        </a:p>
      </dsp:txBody>
      <dsp:txXfrm>
        <a:off x="444772" y="96368"/>
        <a:ext cx="5419816" cy="932326"/>
      </dsp:txXfrm>
    </dsp:sp>
    <dsp:sp modelId="{0E4B4AA3-333F-9D44-9500-A9A987218100}">
      <dsp:nvSpPr>
        <dsp:cNvPr id="0" name=""/>
        <dsp:cNvSpPr/>
      </dsp:nvSpPr>
      <dsp:spPr>
        <a:xfrm>
          <a:off x="0" y="2150131"/>
          <a:ext cx="7886700" cy="8820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3BFED84-C12D-CF4C-905C-321D255FE108}">
      <dsp:nvSpPr>
        <dsp:cNvPr id="0" name=""/>
        <dsp:cNvSpPr/>
      </dsp:nvSpPr>
      <dsp:spPr>
        <a:xfrm>
          <a:off x="394335" y="1633531"/>
          <a:ext cx="5520690" cy="103320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lvl="0" algn="l" defTabSz="1555750">
            <a:lnSpc>
              <a:spcPct val="90000"/>
            </a:lnSpc>
            <a:spcBef>
              <a:spcPct val="0"/>
            </a:spcBef>
            <a:spcAft>
              <a:spcPct val="35000"/>
            </a:spcAft>
          </a:pPr>
          <a:r>
            <a:rPr lang="en-US" altLang="zh-TW" sz="3500" b="0" u="none" kern="1200" baseline="0" dirty="0" smtClean="0">
              <a:solidFill>
                <a:sysClr val="windowText" lastClr="000000"/>
              </a:solidFill>
              <a:latin typeface="Times New Roman" panose="02020603050405020304" pitchFamily="18" charset="0"/>
              <a:ea typeface="標楷體" panose="03000509000000000000" pitchFamily="65" charset="-120"/>
              <a:cs typeface="+mj-cs"/>
            </a:rPr>
            <a:t>R</a:t>
          </a:r>
          <a:r>
            <a:rPr lang="zh-TW" altLang="en-US" sz="3500" kern="1200" baseline="0" dirty="0" smtClean="0">
              <a:solidFill>
                <a:schemeClr val="tx1"/>
              </a:solidFill>
              <a:latin typeface="Times New Roman" panose="02020603050405020304" pitchFamily="18" charset="0"/>
              <a:ea typeface="標楷體" panose="03000509000000000000" pitchFamily="65" charset="-120"/>
              <a:cs typeface="+mj-cs"/>
            </a:rPr>
            <a:t>軟體分類法預測結果</a:t>
          </a:r>
          <a:endParaRPr lang="zh-TW" altLang="en-US" sz="3500" kern="1200" dirty="0"/>
        </a:p>
      </dsp:txBody>
      <dsp:txXfrm>
        <a:off x="444772" y="1683968"/>
        <a:ext cx="5419816" cy="932326"/>
      </dsp:txXfrm>
    </dsp:sp>
    <dsp:sp modelId="{C29DA713-A24B-1847-933D-6859ABCBEAAC}">
      <dsp:nvSpPr>
        <dsp:cNvPr id="0" name=""/>
        <dsp:cNvSpPr/>
      </dsp:nvSpPr>
      <dsp:spPr>
        <a:xfrm>
          <a:off x="0" y="3737731"/>
          <a:ext cx="7886700" cy="8820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FA6E800-8588-C74B-95BD-B737AD80FED9}">
      <dsp:nvSpPr>
        <dsp:cNvPr id="0" name=""/>
        <dsp:cNvSpPr/>
      </dsp:nvSpPr>
      <dsp:spPr>
        <a:xfrm>
          <a:off x="394335" y="3221131"/>
          <a:ext cx="5520690" cy="103320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lvl="0" algn="l" defTabSz="1555750">
            <a:lnSpc>
              <a:spcPct val="90000"/>
            </a:lnSpc>
            <a:spcBef>
              <a:spcPct val="0"/>
            </a:spcBef>
            <a:spcAft>
              <a:spcPct val="35000"/>
            </a:spcAft>
          </a:pPr>
          <a:r>
            <a:rPr lang="en-US" altLang="zh-TW" sz="3500" b="0" u="none" kern="1200" baseline="0" dirty="0" smtClean="0">
              <a:solidFill>
                <a:sysClr val="windowText" lastClr="000000"/>
              </a:solidFill>
              <a:latin typeface="Times New Roman" panose="02020603050405020304" pitchFamily="18" charset="0"/>
              <a:ea typeface="標楷體" panose="03000509000000000000" pitchFamily="65" charset="-120"/>
              <a:cs typeface="+mj-cs"/>
            </a:rPr>
            <a:t>R</a:t>
          </a:r>
          <a:r>
            <a:rPr lang="zh-TW" altLang="en-US" sz="3500" kern="1200" baseline="0" dirty="0" smtClean="0">
              <a:solidFill>
                <a:schemeClr val="tx1"/>
              </a:solidFill>
              <a:latin typeface="Times New Roman" panose="02020603050405020304" pitchFamily="18" charset="0"/>
              <a:ea typeface="標楷體" panose="03000509000000000000" pitchFamily="65" charset="-120"/>
              <a:cs typeface="+mj-cs"/>
            </a:rPr>
            <a:t>軟體分類法預測程式碼</a:t>
          </a:r>
          <a:endParaRPr lang="zh-TW" altLang="en-US" sz="3500" kern="1200" dirty="0"/>
        </a:p>
      </dsp:txBody>
      <dsp:txXfrm>
        <a:off x="444772" y="3271568"/>
        <a:ext cx="5419816" cy="932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04C29-08F7-DC40-85FD-948670FD2F51}">
      <dsp:nvSpPr>
        <dsp:cNvPr id="0" name=""/>
        <dsp:cNvSpPr/>
      </dsp:nvSpPr>
      <dsp:spPr>
        <a:xfrm rot="5400000">
          <a:off x="4913703" y="-1959843"/>
          <a:ext cx="898504" cy="5047488"/>
        </a:xfrm>
        <a:prstGeom prst="round2SameRect">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zh-TW" altLang="en-US" sz="2200" kern="1200" dirty="0" smtClean="0"/>
            <a:t>每個事件都可能引出兩個或多個事件，導致不同的結果。</a:t>
          </a:r>
          <a:endParaRPr lang="zh-TW" altLang="en-US" sz="2200" kern="1200" dirty="0"/>
        </a:p>
      </dsp:txBody>
      <dsp:txXfrm rot="-5400000">
        <a:off x="2839212" y="158509"/>
        <a:ext cx="5003627" cy="810782"/>
      </dsp:txXfrm>
    </dsp:sp>
    <dsp:sp modelId="{B25B7874-965F-C44A-9DFF-39843C6D17BD}">
      <dsp:nvSpPr>
        <dsp:cNvPr id="0" name=""/>
        <dsp:cNvSpPr/>
      </dsp:nvSpPr>
      <dsp:spPr>
        <a:xfrm>
          <a:off x="0" y="2335"/>
          <a:ext cx="2839212" cy="112313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zh-TW" altLang="en-US" sz="3800" kern="1200" baseline="0" dirty="0" smtClean="0">
              <a:latin typeface="Times New Roman" panose="02020603050405020304" pitchFamily="18" charset="0"/>
              <a:ea typeface="標楷體" panose="03000509000000000000" pitchFamily="65" charset="-120"/>
              <a:cs typeface="+mj-cs"/>
            </a:rPr>
            <a:t>決策樹</a:t>
          </a:r>
          <a:endParaRPr lang="zh-TW" altLang="en-US" sz="3800" kern="1200" baseline="0" dirty="0">
            <a:latin typeface="Times New Roman" panose="02020603050405020304" pitchFamily="18" charset="0"/>
            <a:ea typeface="標楷體" panose="03000509000000000000" pitchFamily="65" charset="-120"/>
            <a:cs typeface="+mj-cs"/>
          </a:endParaRPr>
        </a:p>
      </dsp:txBody>
      <dsp:txXfrm>
        <a:off x="54827" y="57162"/>
        <a:ext cx="2729558" cy="1013476"/>
      </dsp:txXfrm>
    </dsp:sp>
    <dsp:sp modelId="{2BE68A9C-B404-0D4F-B8C8-89846DDF255A}">
      <dsp:nvSpPr>
        <dsp:cNvPr id="0" name=""/>
        <dsp:cNvSpPr/>
      </dsp:nvSpPr>
      <dsp:spPr>
        <a:xfrm rot="5400000">
          <a:off x="4913703" y="-780556"/>
          <a:ext cx="898504" cy="5047488"/>
        </a:xfrm>
        <a:prstGeom prst="round2SameRect">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zh-TW" altLang="en-US" sz="2200" kern="1200" dirty="0" smtClean="0"/>
            <a:t>與決策樹分類法相似，差別在於選取特徵值不同。</a:t>
          </a:r>
          <a:endParaRPr lang="zh-TW" altLang="en-US" sz="2200" kern="1200" dirty="0"/>
        </a:p>
      </dsp:txBody>
      <dsp:txXfrm rot="-5400000">
        <a:off x="2839212" y="1337796"/>
        <a:ext cx="5003627" cy="810782"/>
      </dsp:txXfrm>
    </dsp:sp>
    <dsp:sp modelId="{1B16D01C-CAFF-0242-9748-067F07C3ADC2}">
      <dsp:nvSpPr>
        <dsp:cNvPr id="0" name=""/>
        <dsp:cNvSpPr/>
      </dsp:nvSpPr>
      <dsp:spPr>
        <a:xfrm>
          <a:off x="0" y="1181622"/>
          <a:ext cx="2839212" cy="112313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altLang="zh-TW" sz="3800" kern="1200" baseline="0" smtClean="0">
              <a:latin typeface="Times New Roman" panose="02020603050405020304" pitchFamily="18" charset="0"/>
              <a:ea typeface="標楷體" panose="03000509000000000000" pitchFamily="65" charset="-120"/>
              <a:cs typeface="+mj-cs"/>
            </a:rPr>
            <a:t>C50</a:t>
          </a:r>
          <a:r>
            <a:rPr lang="zh-TW" altLang="en-US" sz="3800" kern="1200" baseline="0" smtClean="0">
              <a:latin typeface="Times New Roman" panose="02020603050405020304" pitchFamily="18" charset="0"/>
              <a:ea typeface="標楷體" panose="03000509000000000000" pitchFamily="65" charset="-120"/>
              <a:cs typeface="+mj-cs"/>
            </a:rPr>
            <a:t>分類樹</a:t>
          </a:r>
          <a:endParaRPr lang="zh-TW" altLang="en-US" sz="3800" kern="1200" baseline="0" dirty="0">
            <a:latin typeface="Times New Roman" panose="02020603050405020304" pitchFamily="18" charset="0"/>
            <a:ea typeface="標楷體" panose="03000509000000000000" pitchFamily="65" charset="-120"/>
            <a:cs typeface="+mj-cs"/>
          </a:endParaRPr>
        </a:p>
      </dsp:txBody>
      <dsp:txXfrm>
        <a:off x="54827" y="1236449"/>
        <a:ext cx="2729558" cy="1013476"/>
      </dsp:txXfrm>
    </dsp:sp>
    <dsp:sp modelId="{6E32418A-8A52-0346-BB2B-9F457E946960}">
      <dsp:nvSpPr>
        <dsp:cNvPr id="0" name=""/>
        <dsp:cNvSpPr/>
      </dsp:nvSpPr>
      <dsp:spPr>
        <a:xfrm rot="5400000">
          <a:off x="4913703" y="398731"/>
          <a:ext cx="898504" cy="5047488"/>
        </a:xfrm>
        <a:prstGeom prst="round2SameRect">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zh-TW" altLang="en-US" sz="2200" kern="1200" dirty="0" smtClean="0"/>
            <a:t>每個切分特徵與切分點共同決定了一個集合應該以怎樣的方式來切分子點。</a:t>
          </a:r>
          <a:endParaRPr lang="zh-TW" altLang="en-US" sz="2200" kern="1200" dirty="0"/>
        </a:p>
      </dsp:txBody>
      <dsp:txXfrm rot="-5400000">
        <a:off x="2839212" y="2517084"/>
        <a:ext cx="5003627" cy="810782"/>
      </dsp:txXfrm>
    </dsp:sp>
    <dsp:sp modelId="{8A15CD23-DE0D-BB4A-8630-D67A94109633}">
      <dsp:nvSpPr>
        <dsp:cNvPr id="0" name=""/>
        <dsp:cNvSpPr/>
      </dsp:nvSpPr>
      <dsp:spPr>
        <a:xfrm>
          <a:off x="0" y="2360909"/>
          <a:ext cx="2839212" cy="112313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zh-TW" altLang="en-US" sz="3800" kern="1200" baseline="0" dirty="0" smtClean="0">
              <a:latin typeface="Times New Roman" panose="02020603050405020304" pitchFamily="18" charset="0"/>
              <a:ea typeface="標楷體" panose="03000509000000000000" pitchFamily="65" charset="-120"/>
              <a:cs typeface="+mj-cs"/>
            </a:rPr>
            <a:t>分類迴歸樹</a:t>
          </a:r>
          <a:endParaRPr lang="zh-TW" altLang="en-US" sz="3800" kern="1200" dirty="0"/>
        </a:p>
      </dsp:txBody>
      <dsp:txXfrm>
        <a:off x="54827" y="2415736"/>
        <a:ext cx="2729558" cy="1013476"/>
      </dsp:txXfrm>
    </dsp:sp>
    <dsp:sp modelId="{D43B0DDA-383A-6C4F-9235-D3DDC6505326}">
      <dsp:nvSpPr>
        <dsp:cNvPr id="0" name=""/>
        <dsp:cNvSpPr/>
      </dsp:nvSpPr>
      <dsp:spPr>
        <a:xfrm rot="5400000">
          <a:off x="4913703" y="1578018"/>
          <a:ext cx="898504" cy="5047488"/>
        </a:xfrm>
        <a:prstGeom prst="round2SameRect">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zh-TW" altLang="zh-TW" sz="2200" kern="1200" baseline="0" dirty="0" smtClean="0">
              <a:latin typeface="Times New Roman" panose="02020603050405020304" pitchFamily="18" charset="0"/>
              <a:ea typeface="標楷體" panose="03000509000000000000" pitchFamily="65" charset="-120"/>
              <a:cs typeface="+mj-cs"/>
            </a:rPr>
            <a:t>選擇分類變量時的依據是顯著性測量的結果</a:t>
          </a:r>
          <a:r>
            <a:rPr lang="zh-TW" altLang="en-US" sz="2200" kern="1200" dirty="0" smtClean="0"/>
            <a:t>，</a:t>
          </a:r>
          <a:r>
            <a:rPr lang="zh-TW" altLang="zh-TW" sz="2200" kern="1200" baseline="0" dirty="0" smtClean="0">
              <a:latin typeface="Times New Roman" panose="02020603050405020304" pitchFamily="18" charset="0"/>
              <a:ea typeface="標楷體" panose="03000509000000000000" pitchFamily="65" charset="-120"/>
              <a:cs typeface="+mj-cs"/>
            </a:rPr>
            <a:t>而不是採用</a:t>
          </a:r>
          <a:r>
            <a:rPr lang="zh-TW" altLang="en-US" sz="2200" kern="1200" baseline="0" dirty="0" smtClean="0">
              <a:latin typeface="Times New Roman" panose="02020603050405020304" pitchFamily="18" charset="0"/>
              <a:ea typeface="標楷體" panose="03000509000000000000" pitchFamily="65" charset="-120"/>
              <a:cs typeface="+mj-cs"/>
            </a:rPr>
            <a:t>訊息</a:t>
          </a:r>
          <a:r>
            <a:rPr lang="zh-TW" altLang="zh-TW" sz="2200" kern="1200" baseline="0" dirty="0" smtClean="0">
              <a:latin typeface="Times New Roman" panose="02020603050405020304" pitchFamily="18" charset="0"/>
              <a:ea typeface="標楷體" panose="03000509000000000000" pitchFamily="65" charset="-120"/>
              <a:cs typeface="+mj-cs"/>
            </a:rPr>
            <a:t>最大化法</a:t>
          </a:r>
          <a:r>
            <a:rPr lang="zh-TW" altLang="en-US" sz="2200" kern="1200" baseline="0" dirty="0" smtClean="0">
              <a:latin typeface="Times New Roman" panose="02020603050405020304" pitchFamily="18" charset="0"/>
              <a:ea typeface="標楷體" panose="03000509000000000000" pitchFamily="65" charset="-120"/>
              <a:cs typeface="+mj-cs"/>
            </a:rPr>
            <a:t>。</a:t>
          </a:r>
          <a:endParaRPr lang="zh-TW" altLang="en-US" sz="2200" kern="1200" baseline="0" dirty="0">
            <a:latin typeface="Times New Roman" panose="02020603050405020304" pitchFamily="18" charset="0"/>
            <a:ea typeface="標楷體" panose="03000509000000000000" pitchFamily="65" charset="-120"/>
            <a:cs typeface="+mj-cs"/>
          </a:endParaRPr>
        </a:p>
      </dsp:txBody>
      <dsp:txXfrm rot="-5400000">
        <a:off x="2839212" y="3696371"/>
        <a:ext cx="5003627" cy="810782"/>
      </dsp:txXfrm>
    </dsp:sp>
    <dsp:sp modelId="{DA83A108-3AD5-244D-88FD-FA282F0F020C}">
      <dsp:nvSpPr>
        <dsp:cNvPr id="0" name=""/>
        <dsp:cNvSpPr/>
      </dsp:nvSpPr>
      <dsp:spPr>
        <a:xfrm>
          <a:off x="0" y="3540197"/>
          <a:ext cx="2839212" cy="112313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zh-TW" altLang="en-US" sz="3800" kern="1200" baseline="0" smtClean="0">
              <a:latin typeface="Times New Roman" panose="02020603050405020304" pitchFamily="18" charset="0"/>
              <a:ea typeface="標楷體" panose="03000509000000000000" pitchFamily="65" charset="-120"/>
              <a:cs typeface="+mj-cs"/>
            </a:rPr>
            <a:t>條件推論樹</a:t>
          </a:r>
          <a:endParaRPr lang="zh-TW" altLang="en-US" sz="3800" kern="1200" baseline="0" dirty="0">
            <a:latin typeface="Times New Roman" panose="02020603050405020304" pitchFamily="18" charset="0"/>
            <a:ea typeface="標楷體" panose="03000509000000000000" pitchFamily="65" charset="-120"/>
            <a:cs typeface="+mj-cs"/>
          </a:endParaRPr>
        </a:p>
      </dsp:txBody>
      <dsp:txXfrm>
        <a:off x="54827" y="3595024"/>
        <a:ext cx="2729558" cy="10134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04C29-08F7-DC40-85FD-948670FD2F51}">
      <dsp:nvSpPr>
        <dsp:cNvPr id="0" name=""/>
        <dsp:cNvSpPr/>
      </dsp:nvSpPr>
      <dsp:spPr>
        <a:xfrm rot="5400000">
          <a:off x="4913703" y="-1959843"/>
          <a:ext cx="898504" cy="5047488"/>
        </a:xfrm>
        <a:prstGeom prst="round2SameRect">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TW" altLang="en-US" sz="1700" kern="1200" dirty="0" smtClean="0"/>
            <a:t>是由多棵</a:t>
          </a:r>
          <a:r>
            <a:rPr lang="en-US" altLang="en-US" sz="1700" kern="1200" dirty="0" smtClean="0"/>
            <a:t>CART</a:t>
          </a:r>
          <a:r>
            <a:rPr lang="zh-TW" altLang="en-US" sz="1700" kern="1200" dirty="0" smtClean="0"/>
            <a:t>構成的，在訓練每棵樹的節點時，使用的特徵是從所有特徵中按照一定比例隨機地無放回的抽取。</a:t>
          </a:r>
          <a:endParaRPr lang="zh-TW" altLang="en-US" sz="1700" kern="1200" dirty="0"/>
        </a:p>
      </dsp:txBody>
      <dsp:txXfrm rot="-5400000">
        <a:off x="2839212" y="158509"/>
        <a:ext cx="5003627" cy="810782"/>
      </dsp:txXfrm>
    </dsp:sp>
    <dsp:sp modelId="{B25B7874-965F-C44A-9DFF-39843C6D17BD}">
      <dsp:nvSpPr>
        <dsp:cNvPr id="0" name=""/>
        <dsp:cNvSpPr/>
      </dsp:nvSpPr>
      <dsp:spPr>
        <a:xfrm>
          <a:off x="0" y="2335"/>
          <a:ext cx="2839212" cy="112313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zh-TW" altLang="en-US" sz="3800" kern="1200" baseline="0" dirty="0" smtClean="0">
              <a:latin typeface="Times New Roman" panose="02020603050405020304" pitchFamily="18" charset="0"/>
              <a:ea typeface="標楷體" panose="03000509000000000000" pitchFamily="65" charset="-120"/>
              <a:cs typeface="+mj-cs"/>
            </a:rPr>
            <a:t>隨機森林</a:t>
          </a:r>
          <a:endParaRPr lang="zh-TW" altLang="en-US" sz="3800" kern="1200" baseline="0" dirty="0">
            <a:latin typeface="Times New Roman" panose="02020603050405020304" pitchFamily="18" charset="0"/>
            <a:ea typeface="標楷體" panose="03000509000000000000" pitchFamily="65" charset="-120"/>
            <a:cs typeface="+mj-cs"/>
          </a:endParaRPr>
        </a:p>
      </dsp:txBody>
      <dsp:txXfrm>
        <a:off x="54827" y="57162"/>
        <a:ext cx="2729558" cy="1013476"/>
      </dsp:txXfrm>
    </dsp:sp>
    <dsp:sp modelId="{28741855-7A01-E944-A469-CA0EFBDECE86}">
      <dsp:nvSpPr>
        <dsp:cNvPr id="0" name=""/>
        <dsp:cNvSpPr/>
      </dsp:nvSpPr>
      <dsp:spPr>
        <a:xfrm rot="5400000">
          <a:off x="4913703" y="-780556"/>
          <a:ext cx="898504" cy="5047488"/>
        </a:xfrm>
        <a:prstGeom prst="round2SameRect">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TW" altLang="en-US" sz="1700" kern="1200" dirty="0" smtClean="0">
              <a:latin typeface="標楷體" charset="0"/>
              <a:ea typeface="標楷體" charset="0"/>
            </a:rPr>
            <a:t>模擬生物大腦神經的人工智慧系統</a:t>
          </a:r>
          <a:r>
            <a:rPr lang="zh-TW" altLang="en-US" sz="1700" kern="1200" dirty="0" smtClean="0"/>
            <a:t>，</a:t>
          </a:r>
          <a:r>
            <a:rPr lang="zh-TW" altLang="en-US" sz="1700" kern="1200" dirty="0" smtClean="0">
              <a:latin typeface="標楷體" charset="0"/>
              <a:ea typeface="標楷體" charset="0"/>
            </a:rPr>
            <a:t>利用樣本去對神經網路做訓練</a:t>
          </a:r>
          <a:r>
            <a:rPr lang="zh-TW" altLang="en-US" sz="1700" kern="1200" dirty="0" smtClean="0"/>
            <a:t>，找出最接近的輸出值。</a:t>
          </a:r>
          <a:endParaRPr lang="zh-TW" altLang="en-US" sz="1700" kern="1200" dirty="0"/>
        </a:p>
      </dsp:txBody>
      <dsp:txXfrm rot="-5400000">
        <a:off x="2839212" y="1337796"/>
        <a:ext cx="5003627" cy="810782"/>
      </dsp:txXfrm>
    </dsp:sp>
    <dsp:sp modelId="{9C8CD323-9A16-A041-98EF-40CB47D89371}">
      <dsp:nvSpPr>
        <dsp:cNvPr id="0" name=""/>
        <dsp:cNvSpPr/>
      </dsp:nvSpPr>
      <dsp:spPr>
        <a:xfrm>
          <a:off x="0" y="1181622"/>
          <a:ext cx="2839212" cy="112313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zh-TW" altLang="en-US" sz="3800" kern="1200" baseline="0" dirty="0" smtClean="0">
              <a:latin typeface="Times New Roman" panose="02020603050405020304" pitchFamily="18" charset="0"/>
              <a:ea typeface="標楷體" panose="03000509000000000000" pitchFamily="65" charset="-120"/>
              <a:cs typeface="+mj-cs"/>
            </a:rPr>
            <a:t>類神經網路</a:t>
          </a:r>
          <a:endParaRPr lang="zh-TW" altLang="en-US" sz="3800" kern="1200" dirty="0"/>
        </a:p>
      </dsp:txBody>
      <dsp:txXfrm>
        <a:off x="54827" y="1236449"/>
        <a:ext cx="2729558" cy="1013476"/>
      </dsp:txXfrm>
    </dsp:sp>
    <dsp:sp modelId="{2BE68A9C-B404-0D4F-B8C8-89846DDF255A}">
      <dsp:nvSpPr>
        <dsp:cNvPr id="0" name=""/>
        <dsp:cNvSpPr/>
      </dsp:nvSpPr>
      <dsp:spPr>
        <a:xfrm rot="5400000">
          <a:off x="4913703" y="398731"/>
          <a:ext cx="898504" cy="5047488"/>
        </a:xfrm>
        <a:prstGeom prst="round2SameRect">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TW" altLang="en-US" sz="1700" kern="1200" dirty="0" smtClean="0"/>
            <a:t>找出一個超平面</a:t>
          </a:r>
          <a:r>
            <a:rPr lang="en-US" altLang="en-US" sz="1700" kern="1200" dirty="0" smtClean="0"/>
            <a:t>(</a:t>
          </a:r>
          <a:r>
            <a:rPr lang="en-US" altLang="en-US" sz="1700" kern="1200" dirty="0" err="1" smtClean="0"/>
            <a:t>hyperplane</a:t>
          </a:r>
          <a:r>
            <a:rPr lang="en-US" altLang="en-US" sz="1700" kern="1200" dirty="0" smtClean="0"/>
            <a:t>)</a:t>
          </a:r>
          <a:r>
            <a:rPr lang="zh-TW" altLang="en-US" sz="1700" kern="1200" dirty="0" smtClean="0"/>
            <a:t>，使之將兩個不同的集合分開。</a:t>
          </a:r>
          <a:endParaRPr lang="zh-TW" altLang="en-US" sz="1700" kern="1200" dirty="0"/>
        </a:p>
      </dsp:txBody>
      <dsp:txXfrm rot="-5400000">
        <a:off x="2839212" y="2517084"/>
        <a:ext cx="5003627" cy="810782"/>
      </dsp:txXfrm>
    </dsp:sp>
    <dsp:sp modelId="{1B16D01C-CAFF-0242-9748-067F07C3ADC2}">
      <dsp:nvSpPr>
        <dsp:cNvPr id="0" name=""/>
        <dsp:cNvSpPr/>
      </dsp:nvSpPr>
      <dsp:spPr>
        <a:xfrm>
          <a:off x="0" y="2360909"/>
          <a:ext cx="2839212" cy="112313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zh-TW" altLang="en-US" sz="3800" kern="1200" baseline="0" dirty="0" smtClean="0">
              <a:latin typeface="Times New Roman" panose="02020603050405020304" pitchFamily="18" charset="0"/>
              <a:ea typeface="標楷體" panose="03000509000000000000" pitchFamily="65" charset="-120"/>
              <a:cs typeface="+mn-cs"/>
            </a:rPr>
            <a:t>支持向量機</a:t>
          </a:r>
          <a:endParaRPr lang="zh-TW" altLang="en-US" sz="3800" kern="1200" baseline="0" dirty="0">
            <a:latin typeface="Times New Roman" panose="02020603050405020304" pitchFamily="18" charset="0"/>
            <a:ea typeface="標楷體" panose="03000509000000000000" pitchFamily="65" charset="-120"/>
            <a:cs typeface="+mj-cs"/>
          </a:endParaRPr>
        </a:p>
      </dsp:txBody>
      <dsp:txXfrm>
        <a:off x="54827" y="2415736"/>
        <a:ext cx="2729558" cy="1013476"/>
      </dsp:txXfrm>
    </dsp:sp>
    <dsp:sp modelId="{6E32418A-8A52-0346-BB2B-9F457E946960}">
      <dsp:nvSpPr>
        <dsp:cNvPr id="0" name=""/>
        <dsp:cNvSpPr/>
      </dsp:nvSpPr>
      <dsp:spPr>
        <a:xfrm rot="5400000">
          <a:off x="4913703" y="1578018"/>
          <a:ext cx="898504" cy="5047488"/>
        </a:xfrm>
        <a:prstGeom prst="round2SameRect">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TW" altLang="en-US" sz="1700" kern="1200" dirty="0" smtClean="0"/>
            <a:t>透過機率的計算，用以判斷未知類別的資料應該屬於那一個類別。</a:t>
          </a:r>
          <a:endParaRPr lang="zh-TW" altLang="en-US" sz="1700" kern="1200" dirty="0"/>
        </a:p>
      </dsp:txBody>
      <dsp:txXfrm rot="-5400000">
        <a:off x="2839212" y="3696371"/>
        <a:ext cx="5003627" cy="810782"/>
      </dsp:txXfrm>
    </dsp:sp>
    <dsp:sp modelId="{8A15CD23-DE0D-BB4A-8630-D67A94109633}">
      <dsp:nvSpPr>
        <dsp:cNvPr id="0" name=""/>
        <dsp:cNvSpPr/>
      </dsp:nvSpPr>
      <dsp:spPr>
        <a:xfrm>
          <a:off x="0" y="3540197"/>
          <a:ext cx="2839212" cy="112313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zh-TW" altLang="en-US" sz="3800" kern="1200" baseline="0" dirty="0" smtClean="0">
              <a:latin typeface="Times New Roman" panose="02020603050405020304" pitchFamily="18" charset="0"/>
              <a:ea typeface="標楷體" panose="03000509000000000000" pitchFamily="65" charset="-120"/>
              <a:cs typeface="+mj-cs"/>
            </a:rPr>
            <a:t>貝氏分類</a:t>
          </a:r>
          <a:endParaRPr lang="zh-TW" altLang="en-US" sz="3800" kern="1200" dirty="0"/>
        </a:p>
      </dsp:txBody>
      <dsp:txXfrm>
        <a:off x="54827" y="3595024"/>
        <a:ext cx="2729558" cy="10134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3265B-6923-AD42-99C7-1016C64D5F26}">
      <dsp:nvSpPr>
        <dsp:cNvPr id="0" name=""/>
        <dsp:cNvSpPr/>
      </dsp:nvSpPr>
      <dsp:spPr>
        <a:xfrm>
          <a:off x="0" y="8918"/>
          <a:ext cx="7886700" cy="12168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altLang="zh-TW" sz="2800" kern="1200" baseline="0" dirty="0" smtClean="0">
              <a:latin typeface="Times New Roman" panose="02020603050405020304" pitchFamily="18" charset="0"/>
              <a:ea typeface="標楷體" panose="03000509000000000000" pitchFamily="65" charset="-120"/>
              <a:cs typeface="+mj-cs"/>
            </a:rPr>
            <a:t>104-105</a:t>
          </a:r>
          <a:r>
            <a:rPr lang="zh-TW" altLang="en-US" sz="2800" kern="1200" baseline="0" dirty="0" smtClean="0">
              <a:latin typeface="Times New Roman" panose="02020603050405020304" pitchFamily="18" charset="0"/>
              <a:ea typeface="標楷體" panose="03000509000000000000" pitchFamily="65" charset="-120"/>
              <a:cs typeface="+mj-cs"/>
            </a:rPr>
            <a:t>年</a:t>
          </a:r>
          <a:r>
            <a:rPr lang="zh-TW" altLang="en-US" sz="2800" kern="1200" baseline="0" dirty="0" smtClean="0">
              <a:latin typeface="Times New Roman" panose="02020603050405020304" pitchFamily="18" charset="0"/>
              <a:ea typeface="標楷體" panose="03000509000000000000" pitchFamily="65" charset="-120"/>
              <a:cs typeface="+mj-cs"/>
            </a:rPr>
            <a:t>第一階段指考成績</a:t>
          </a:r>
          <a:endParaRPr lang="zh-TW" altLang="en-US" sz="2800" kern="1200" baseline="0" dirty="0">
            <a:latin typeface="Times New Roman" panose="02020603050405020304" pitchFamily="18" charset="0"/>
            <a:ea typeface="標楷體" panose="03000509000000000000" pitchFamily="65" charset="-120"/>
            <a:cs typeface="+mj-cs"/>
          </a:endParaRPr>
        </a:p>
      </dsp:txBody>
      <dsp:txXfrm>
        <a:off x="59399" y="68317"/>
        <a:ext cx="7767902" cy="1098002"/>
      </dsp:txXfrm>
    </dsp:sp>
    <dsp:sp modelId="{E8C470CA-C09F-9C4D-AC2E-53B642F76977}">
      <dsp:nvSpPr>
        <dsp:cNvPr id="0" name=""/>
        <dsp:cNvSpPr/>
      </dsp:nvSpPr>
      <dsp:spPr>
        <a:xfrm>
          <a:off x="0" y="1225719"/>
          <a:ext cx="7886700" cy="3431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zh-TW" altLang="en-US" sz="2800" kern="1200" baseline="0" dirty="0" smtClean="0">
              <a:latin typeface="Times New Roman" panose="02020603050405020304" pitchFamily="18" charset="0"/>
              <a:ea typeface="標楷體" panose="03000509000000000000" pitchFamily="65" charset="-120"/>
              <a:cs typeface="+mj-cs"/>
            </a:rPr>
            <a:t>預測目的：錄取後學生未來註冊</a:t>
          </a:r>
          <a:endParaRPr lang="zh-TW" altLang="en-US" sz="2800" kern="1200" baseline="0" dirty="0">
            <a:latin typeface="Times New Roman" panose="02020603050405020304" pitchFamily="18" charset="0"/>
            <a:ea typeface="標楷體" panose="03000509000000000000" pitchFamily="65" charset="-120"/>
            <a:cs typeface="+mj-cs"/>
          </a:endParaRPr>
        </a:p>
        <a:p>
          <a:pPr marL="285750" lvl="1" indent="-285750" algn="l" defTabSz="1244600">
            <a:lnSpc>
              <a:spcPct val="90000"/>
            </a:lnSpc>
            <a:spcBef>
              <a:spcPct val="0"/>
            </a:spcBef>
            <a:spcAft>
              <a:spcPct val="20000"/>
            </a:spcAft>
            <a:buChar char="••"/>
          </a:pPr>
          <a:r>
            <a:rPr lang="zh-TW" altLang="en-US" sz="2800" kern="1200" baseline="0" dirty="0" smtClean="0">
              <a:latin typeface="Times New Roman" panose="02020603050405020304" pitchFamily="18" charset="0"/>
              <a:ea typeface="標楷體" panose="03000509000000000000" pitchFamily="65" charset="-120"/>
              <a:cs typeface="+mj-cs"/>
            </a:rPr>
            <a:t>資料欄位：國文、英文、數學、社會、自然、</a:t>
          </a:r>
          <a:r>
            <a:rPr lang="en-US" altLang="zh-TW" sz="2800" kern="1200" baseline="0" dirty="0" smtClean="0">
              <a:latin typeface="Times New Roman" panose="02020603050405020304" pitchFamily="18" charset="0"/>
              <a:ea typeface="標楷體" panose="03000509000000000000" pitchFamily="65" charset="-120"/>
              <a:cs typeface="+mj-cs"/>
            </a:rPr>
            <a:t>PR</a:t>
          </a:r>
          <a:r>
            <a:rPr lang="zh-TW" altLang="en-US" sz="2800" kern="1200" baseline="0" dirty="0" smtClean="0">
              <a:latin typeface="Times New Roman" panose="02020603050405020304" pitchFamily="18" charset="0"/>
              <a:ea typeface="標楷體" panose="03000509000000000000" pitchFamily="65" charset="-120"/>
              <a:cs typeface="+mj-cs"/>
            </a:rPr>
            <a:t>值、是否錄取</a:t>
          </a:r>
          <a:endParaRPr lang="zh-TW" altLang="en-US" sz="2800" kern="1200" baseline="0" dirty="0">
            <a:latin typeface="Times New Roman" panose="02020603050405020304" pitchFamily="18" charset="0"/>
            <a:ea typeface="標楷體" panose="03000509000000000000" pitchFamily="65" charset="-120"/>
            <a:cs typeface="+mj-cs"/>
          </a:endParaRPr>
        </a:p>
        <a:p>
          <a:pPr marL="285750" lvl="1" indent="-285750" algn="l" defTabSz="1244600">
            <a:lnSpc>
              <a:spcPct val="90000"/>
            </a:lnSpc>
            <a:spcBef>
              <a:spcPct val="0"/>
            </a:spcBef>
            <a:spcAft>
              <a:spcPct val="20000"/>
            </a:spcAft>
            <a:buChar char="••"/>
          </a:pPr>
          <a:r>
            <a:rPr lang="zh-TW" altLang="en-US" sz="2800" kern="1200" baseline="0" dirty="0" smtClean="0">
              <a:latin typeface="Times New Roman" panose="02020603050405020304" pitchFamily="18" charset="0"/>
              <a:ea typeface="標楷體" panose="03000509000000000000" pitchFamily="65" charset="-120"/>
              <a:cs typeface="+mj-cs"/>
            </a:rPr>
            <a:t>測試</a:t>
          </a:r>
          <a:r>
            <a:rPr lang="en-US" altLang="zh-TW" sz="2800" kern="1200" baseline="0" dirty="0" smtClean="0">
              <a:latin typeface="Times New Roman" panose="02020603050405020304" pitchFamily="18" charset="0"/>
              <a:ea typeface="標楷體" panose="03000509000000000000" pitchFamily="65" charset="-120"/>
              <a:cs typeface="+mj-cs"/>
            </a:rPr>
            <a:t>/</a:t>
          </a:r>
          <a:r>
            <a:rPr lang="zh-TW" altLang="en-US" sz="2800" kern="1200" baseline="0" dirty="0" smtClean="0">
              <a:latin typeface="Times New Roman" panose="02020603050405020304" pitchFamily="18" charset="0"/>
              <a:ea typeface="標楷體" panose="03000509000000000000" pitchFamily="65" charset="-120"/>
              <a:cs typeface="+mj-cs"/>
            </a:rPr>
            <a:t>訓練資料筆數：</a:t>
          </a:r>
          <a:r>
            <a:rPr lang="en-US" altLang="zh-TW" sz="2800" kern="1200" baseline="0" dirty="0" smtClean="0">
              <a:latin typeface="Times New Roman" panose="02020603050405020304" pitchFamily="18" charset="0"/>
              <a:ea typeface="標楷體" panose="03000509000000000000" pitchFamily="65" charset="-120"/>
              <a:cs typeface="+mj-cs"/>
            </a:rPr>
            <a:t>7560/7315</a:t>
          </a:r>
          <a:endParaRPr lang="zh-TW" altLang="en-US" sz="2800" kern="1200" baseline="0" dirty="0">
            <a:latin typeface="Times New Roman" panose="02020603050405020304" pitchFamily="18" charset="0"/>
            <a:ea typeface="標楷體" panose="03000509000000000000" pitchFamily="65" charset="-120"/>
            <a:cs typeface="+mj-cs"/>
          </a:endParaRPr>
        </a:p>
        <a:p>
          <a:pPr marL="285750" lvl="1" indent="-285750" algn="l" defTabSz="1244600">
            <a:lnSpc>
              <a:spcPct val="90000"/>
            </a:lnSpc>
            <a:spcBef>
              <a:spcPct val="0"/>
            </a:spcBef>
            <a:spcAft>
              <a:spcPct val="20000"/>
            </a:spcAft>
            <a:buChar char="••"/>
          </a:pPr>
          <a:r>
            <a:rPr lang="zh-TW" altLang="en-US" sz="2800" kern="1200" baseline="0" dirty="0" smtClean="0">
              <a:latin typeface="Times New Roman" panose="02020603050405020304" pitchFamily="18" charset="0"/>
              <a:ea typeface="標楷體" panose="03000509000000000000" pitchFamily="65" charset="-120"/>
              <a:cs typeface="+mj-cs"/>
            </a:rPr>
            <a:t>測試</a:t>
          </a:r>
          <a:r>
            <a:rPr lang="en-US" altLang="zh-TW" sz="2800" kern="1200" baseline="0" dirty="0" smtClean="0">
              <a:latin typeface="Times New Roman" panose="02020603050405020304" pitchFamily="18" charset="0"/>
              <a:ea typeface="標楷體" panose="03000509000000000000" pitchFamily="65" charset="-120"/>
              <a:cs typeface="+mj-cs"/>
            </a:rPr>
            <a:t>/</a:t>
          </a:r>
          <a:r>
            <a:rPr lang="zh-TW" altLang="en-US" sz="2800" kern="1200" baseline="0" dirty="0" smtClean="0">
              <a:latin typeface="Times New Roman" panose="02020603050405020304" pitchFamily="18" charset="0"/>
              <a:ea typeface="標楷體" panose="03000509000000000000" pitchFamily="65" charset="-120"/>
              <a:cs typeface="+mj-cs"/>
            </a:rPr>
            <a:t>訓練資料年度：</a:t>
          </a:r>
          <a:r>
            <a:rPr lang="en-US" altLang="zh-TW" sz="2800" kern="1200" baseline="0" dirty="0" smtClean="0">
              <a:latin typeface="Times New Roman" panose="02020603050405020304" pitchFamily="18" charset="0"/>
              <a:ea typeface="標楷體" panose="03000509000000000000" pitchFamily="65" charset="-120"/>
              <a:cs typeface="+mj-cs"/>
            </a:rPr>
            <a:t>104/105</a:t>
          </a:r>
          <a:endParaRPr lang="zh-TW" altLang="en-US" sz="2800" kern="1200" baseline="0" dirty="0">
            <a:latin typeface="Times New Roman" panose="02020603050405020304" pitchFamily="18" charset="0"/>
            <a:ea typeface="標楷體" panose="03000509000000000000" pitchFamily="65" charset="-120"/>
            <a:cs typeface="+mj-cs"/>
          </a:endParaRPr>
        </a:p>
        <a:p>
          <a:pPr marL="285750" lvl="1" indent="-285750" algn="l" defTabSz="1244600">
            <a:lnSpc>
              <a:spcPct val="90000"/>
            </a:lnSpc>
            <a:spcBef>
              <a:spcPct val="0"/>
            </a:spcBef>
            <a:spcAft>
              <a:spcPct val="20000"/>
            </a:spcAft>
            <a:buChar char="••"/>
          </a:pPr>
          <a:endParaRPr lang="zh-TW" altLang="en-US" sz="2800" kern="1200" baseline="0" dirty="0">
            <a:solidFill>
              <a:schemeClr val="tx1"/>
            </a:solidFill>
            <a:latin typeface="Times New Roman" panose="02020603050405020304" pitchFamily="18" charset="0"/>
            <a:ea typeface="標楷體" panose="03000509000000000000" pitchFamily="65" charset="-120"/>
            <a:cs typeface="+mj-cs"/>
          </a:endParaRPr>
        </a:p>
        <a:p>
          <a:pPr marL="228600" lvl="1" indent="-228600" algn="l" defTabSz="1066800">
            <a:lnSpc>
              <a:spcPct val="90000"/>
            </a:lnSpc>
            <a:spcBef>
              <a:spcPct val="0"/>
            </a:spcBef>
            <a:spcAft>
              <a:spcPct val="20000"/>
            </a:spcAft>
            <a:buChar char="••"/>
          </a:pPr>
          <a:endParaRPr lang="zh-TW" altLang="en-US" sz="2400" kern="1200" dirty="0"/>
        </a:p>
      </dsp:txBody>
      <dsp:txXfrm>
        <a:off x="0" y="1225719"/>
        <a:ext cx="7886700" cy="343102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878FE-4D96-4331-8F0B-2DE42C825A47}" type="datetimeFigureOut">
              <a:rPr lang="zh-TW" altLang="en-US" smtClean="0"/>
              <a:t>2018/8/21</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19F25-414A-4325-B556-779EB5FC08A8}" type="slidenum">
              <a:rPr lang="zh-TW" altLang="en-US" smtClean="0"/>
              <a:t>‹#›</a:t>
            </a:fld>
            <a:endParaRPr lang="zh-TW" altLang="en-US"/>
          </a:p>
        </p:txBody>
      </p:sp>
    </p:spTree>
    <p:extLst>
      <p:ext uri="{BB962C8B-B14F-4D97-AF65-F5344CB8AC3E}">
        <p14:creationId xmlns:p14="http://schemas.microsoft.com/office/powerpoint/2010/main" val="4216308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5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81F08D1E-BEAC-4077-AB28-38BF1C68293E}" type="datetime1">
              <a:rPr lang="zh-TW" altLang="en-US" smtClean="0"/>
              <a:t>2018/8/21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5F21B3-B8D7-45ED-803A-1B1279ACBFFD}" type="slidenum">
              <a:rPr lang="zh-TW" altLang="en-US" smtClean="0"/>
              <a:t>‹#›</a:t>
            </a:fld>
            <a:endParaRPr lang="zh-TW" altLang="en-US"/>
          </a:p>
        </p:txBody>
      </p:sp>
    </p:spTree>
    <p:extLst>
      <p:ext uri="{BB962C8B-B14F-4D97-AF65-F5344CB8AC3E}">
        <p14:creationId xmlns:p14="http://schemas.microsoft.com/office/powerpoint/2010/main" val="175929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84B076F-1D1E-4A68-9346-90732DB3C678}" type="datetime1">
              <a:rPr lang="zh-TW" altLang="en-US" smtClean="0"/>
              <a:t>2018/8/21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5F21B3-B8D7-45ED-803A-1B1279ACBFFD}" type="slidenum">
              <a:rPr lang="zh-TW" altLang="en-US" smtClean="0"/>
              <a:t>‹#›</a:t>
            </a:fld>
            <a:endParaRPr lang="zh-TW" altLang="en-US"/>
          </a:p>
        </p:txBody>
      </p:sp>
    </p:spTree>
    <p:extLst>
      <p:ext uri="{BB962C8B-B14F-4D97-AF65-F5344CB8AC3E}">
        <p14:creationId xmlns:p14="http://schemas.microsoft.com/office/powerpoint/2010/main" val="2023456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9A18521-89DC-47B9-BD78-8301C7057D98}" type="datetime1">
              <a:rPr lang="zh-TW" altLang="en-US" smtClean="0"/>
              <a:t>2018/8/21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5F21B3-B8D7-45ED-803A-1B1279ACBFFD}" type="slidenum">
              <a:rPr lang="zh-TW" altLang="en-US" smtClean="0"/>
              <a:t>‹#›</a:t>
            </a:fld>
            <a:endParaRPr lang="zh-TW" altLang="en-US"/>
          </a:p>
        </p:txBody>
      </p:sp>
    </p:spTree>
    <p:extLst>
      <p:ext uri="{BB962C8B-B14F-4D97-AF65-F5344CB8AC3E}">
        <p14:creationId xmlns:p14="http://schemas.microsoft.com/office/powerpoint/2010/main" val="339705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2BE1BA5-2D28-4E34-9F79-DEBFA2F45AA4}" type="datetime1">
              <a:rPr lang="zh-TW" altLang="en-US" smtClean="0"/>
              <a:t>2018/8/21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5F21B3-B8D7-45ED-803A-1B1279ACBFFD}" type="slidenum">
              <a:rPr lang="zh-TW" altLang="en-US" smtClean="0"/>
              <a:t>‹#›</a:t>
            </a:fld>
            <a:endParaRPr lang="zh-TW" altLang="en-US"/>
          </a:p>
        </p:txBody>
      </p:sp>
    </p:spTree>
    <p:extLst>
      <p:ext uri="{BB962C8B-B14F-4D97-AF65-F5344CB8AC3E}">
        <p14:creationId xmlns:p14="http://schemas.microsoft.com/office/powerpoint/2010/main" val="1684783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05F2565A-9422-4BA1-92E2-1E4826D1879B}" type="datetime1">
              <a:rPr lang="zh-TW" altLang="en-US" smtClean="0"/>
              <a:t>2018/8/21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5F21B3-B8D7-45ED-803A-1B1279ACBFFD}" type="slidenum">
              <a:rPr lang="zh-TW" altLang="en-US" smtClean="0"/>
              <a:t>‹#›</a:t>
            </a:fld>
            <a:endParaRPr lang="zh-TW" altLang="en-US"/>
          </a:p>
        </p:txBody>
      </p:sp>
    </p:spTree>
    <p:extLst>
      <p:ext uri="{BB962C8B-B14F-4D97-AF65-F5344CB8AC3E}">
        <p14:creationId xmlns:p14="http://schemas.microsoft.com/office/powerpoint/2010/main" val="241498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51BA3990-F7D1-49AD-B43F-6A2C2A63B781}" type="datetime1">
              <a:rPr lang="zh-TW" altLang="en-US" smtClean="0"/>
              <a:t>2018/8/21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85F21B3-B8D7-45ED-803A-1B1279ACBFFD}" type="slidenum">
              <a:rPr lang="zh-TW" altLang="en-US" smtClean="0"/>
              <a:t>‹#›</a:t>
            </a:fld>
            <a:endParaRPr lang="zh-TW" altLang="en-US"/>
          </a:p>
        </p:txBody>
      </p:sp>
    </p:spTree>
    <p:extLst>
      <p:ext uri="{BB962C8B-B14F-4D97-AF65-F5344CB8AC3E}">
        <p14:creationId xmlns:p14="http://schemas.microsoft.com/office/powerpoint/2010/main" val="589650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6" name="Content Placeholder 5"/>
          <p:cNvSpPr>
            <a:spLocks noGrp="1"/>
          </p:cNvSpPr>
          <p:nvPr>
            <p:ph sz="quarter" idx="4"/>
          </p:nvPr>
        </p:nvSpPr>
        <p:spPr>
          <a:xfrm>
            <a:off x="4629151"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DCF2D4B-7294-4A0B-89A6-9905561A1249}" type="datetime1">
              <a:rPr lang="zh-TW" altLang="en-US" smtClean="0"/>
              <a:t>2018/8/21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85F21B3-B8D7-45ED-803A-1B1279ACBFFD}" type="slidenum">
              <a:rPr lang="zh-TW" altLang="en-US" smtClean="0"/>
              <a:t>‹#›</a:t>
            </a:fld>
            <a:endParaRPr lang="zh-TW" altLang="en-US"/>
          </a:p>
        </p:txBody>
      </p:sp>
    </p:spTree>
    <p:extLst>
      <p:ext uri="{BB962C8B-B14F-4D97-AF65-F5344CB8AC3E}">
        <p14:creationId xmlns:p14="http://schemas.microsoft.com/office/powerpoint/2010/main" val="276008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F0C30B6E-1523-43B5-A6B3-60B3340C003E}" type="datetime1">
              <a:rPr lang="zh-TW" altLang="en-US" smtClean="0"/>
              <a:t>2018/8/21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85F21B3-B8D7-45ED-803A-1B1279ACBFFD}" type="slidenum">
              <a:rPr lang="zh-TW" altLang="en-US" smtClean="0"/>
              <a:t>‹#›</a:t>
            </a:fld>
            <a:endParaRPr lang="zh-TW" altLang="en-US"/>
          </a:p>
        </p:txBody>
      </p:sp>
    </p:spTree>
    <p:extLst>
      <p:ext uri="{BB962C8B-B14F-4D97-AF65-F5344CB8AC3E}">
        <p14:creationId xmlns:p14="http://schemas.microsoft.com/office/powerpoint/2010/main" val="2911588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444BD-63D9-479E-A89A-0F6807651E50}" type="datetime1">
              <a:rPr lang="zh-TW" altLang="en-US" smtClean="0"/>
              <a:t>2018/8/21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85F21B3-B8D7-45ED-803A-1B1279ACBFFD}" type="slidenum">
              <a:rPr lang="zh-TW" altLang="en-US" smtClean="0"/>
              <a:t>‹#›</a:t>
            </a:fld>
            <a:endParaRPr lang="zh-TW" altLang="en-US"/>
          </a:p>
        </p:txBody>
      </p:sp>
    </p:spTree>
    <p:extLst>
      <p:ext uri="{BB962C8B-B14F-4D97-AF65-F5344CB8AC3E}">
        <p14:creationId xmlns:p14="http://schemas.microsoft.com/office/powerpoint/2010/main" val="817150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BDC4A1E-B05F-4A3A-A2BF-740B5EB86374}" type="datetime1">
              <a:rPr lang="zh-TW" altLang="en-US" smtClean="0"/>
              <a:t>2018/8/21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85F21B3-B8D7-45ED-803A-1B1279ACBFFD}" type="slidenum">
              <a:rPr lang="zh-TW" altLang="en-US" smtClean="0"/>
              <a:t>‹#›</a:t>
            </a:fld>
            <a:endParaRPr lang="zh-TW" altLang="en-US"/>
          </a:p>
        </p:txBody>
      </p:sp>
    </p:spTree>
    <p:extLst>
      <p:ext uri="{BB962C8B-B14F-4D97-AF65-F5344CB8AC3E}">
        <p14:creationId xmlns:p14="http://schemas.microsoft.com/office/powerpoint/2010/main" val="140074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09D7A61-8107-462C-94A4-DF5328A8D0E2}" type="datetime1">
              <a:rPr lang="zh-TW" altLang="en-US" smtClean="0"/>
              <a:t>2018/8/21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85F21B3-B8D7-45ED-803A-1B1279ACBFFD}" type="slidenum">
              <a:rPr lang="zh-TW" altLang="en-US" smtClean="0"/>
              <a:t>‹#›</a:t>
            </a:fld>
            <a:endParaRPr lang="zh-TW" altLang="en-US"/>
          </a:p>
        </p:txBody>
      </p:sp>
    </p:spTree>
    <p:extLst>
      <p:ext uri="{BB962C8B-B14F-4D97-AF65-F5344CB8AC3E}">
        <p14:creationId xmlns:p14="http://schemas.microsoft.com/office/powerpoint/2010/main" val="11142197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584201"/>
            <a:ext cx="7886700" cy="787400"/>
          </a:xfrm>
          <a:prstGeom prst="rect">
            <a:avLst/>
          </a:prstGeom>
        </p:spPr>
        <p:txBody>
          <a:bodyPr vert="horz" lIns="91440" tIns="45720" rIns="91440" bIns="45720" rtlCol="0" anchor="ctr">
            <a:norm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628650" y="1511302"/>
            <a:ext cx="7886700" cy="4665663"/>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369379D-F199-4DA1-BA43-D0AEFBB0A0DF}" type="datetime1">
              <a:rPr lang="zh-TW" altLang="en-US" smtClean="0"/>
              <a:t>2018/8/21</a:t>
            </a:fld>
            <a:endParaRPr lang="zh-TW"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7080250" y="6280153"/>
            <a:ext cx="2057400" cy="365125"/>
          </a:xfrm>
          <a:prstGeom prst="rect">
            <a:avLst/>
          </a:prstGeom>
        </p:spPr>
        <p:txBody>
          <a:bodyPr vert="horz" lIns="91440" tIns="45720" rIns="91440" bIns="45720" rtlCol="0" anchor="ctr"/>
          <a:lstStyle>
            <a:lvl1pPr algn="r">
              <a:defRPr sz="1200" b="1">
                <a:solidFill>
                  <a:schemeClr val="tx1">
                    <a:tint val="75000"/>
                  </a:schemeClr>
                </a:solidFill>
                <a:latin typeface="Times New Roman" panose="02020603050405020304" pitchFamily="18" charset="0"/>
                <a:cs typeface="Times New Roman" panose="02020603050405020304" pitchFamily="18" charset="0"/>
              </a:defRPr>
            </a:lvl1pPr>
          </a:lstStyle>
          <a:p>
            <a:fld id="{285F21B3-B8D7-45ED-803A-1B1279ACBFFD}" type="slidenum">
              <a:rPr lang="zh-TW" altLang="en-US" smtClean="0"/>
              <a:t>‹#›</a:t>
            </a:fld>
            <a:endParaRPr lang="zh-TW" altLang="en-US"/>
          </a:p>
        </p:txBody>
      </p:sp>
    </p:spTree>
    <p:extLst>
      <p:ext uri="{BB962C8B-B14F-4D97-AF65-F5344CB8AC3E}">
        <p14:creationId xmlns:p14="http://schemas.microsoft.com/office/powerpoint/2010/main" val="2848202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685800" rtl="0" eaLnBrk="1" latinLnBrk="0" hangingPunct="1">
        <a:lnSpc>
          <a:spcPct val="90000"/>
        </a:lnSpc>
        <a:spcBef>
          <a:spcPct val="0"/>
        </a:spcBef>
        <a:buNone/>
        <a:defRPr sz="3300"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171450" indent="-171450" algn="just" defTabSz="685800" rtl="0" eaLnBrk="1" latinLnBrk="0" hangingPunct="1">
        <a:lnSpc>
          <a:spcPct val="90000"/>
        </a:lnSpc>
        <a:spcBef>
          <a:spcPts val="75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1pPr>
      <a:lvl2pPr marL="514350" indent="-171450" algn="just" defTabSz="685800" rtl="0" eaLnBrk="1" latinLnBrk="0" hangingPunct="1">
        <a:lnSpc>
          <a:spcPct val="90000"/>
        </a:lnSpc>
        <a:spcBef>
          <a:spcPts val="375"/>
        </a:spcBef>
        <a:buFont typeface="Arial" panose="020B0604020202020204" pitchFamily="34" charset="0"/>
        <a:buChar char="•"/>
        <a:defRPr sz="2100" kern="1200" baseline="0">
          <a:solidFill>
            <a:schemeClr val="tx1"/>
          </a:solidFill>
          <a:latin typeface="Times New Roman" panose="02020603050405020304" pitchFamily="18" charset="0"/>
          <a:ea typeface="標楷體" panose="03000509000000000000" pitchFamily="65" charset="-120"/>
          <a:cs typeface="+mn-cs"/>
        </a:defRPr>
      </a:lvl2pPr>
      <a:lvl3pPr marL="857250" indent="-171450" algn="just"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3pPr>
      <a:lvl4pPr marL="1200150" indent="-171450" algn="just"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Times New Roman" panose="02020603050405020304" pitchFamily="18" charset="0"/>
          <a:ea typeface="標楷體" panose="03000509000000000000" pitchFamily="65" charset="-120"/>
          <a:cs typeface="+mn-cs"/>
        </a:defRPr>
      </a:lvl4pPr>
      <a:lvl5pPr marL="1543050" indent="-171450" algn="just"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Times New Roman" panose="02020603050405020304" pitchFamily="18" charset="0"/>
          <a:ea typeface="標楷體" panose="03000509000000000000" pitchFamily="65" charset="-12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98863" y="1357494"/>
            <a:ext cx="7772400" cy="2387600"/>
          </a:xfrm>
        </p:spPr>
        <p:txBody>
          <a:bodyPr/>
          <a:lstStyle/>
          <a:p>
            <a:r>
              <a:rPr lang="en-US" altLang="zh-TW" b="1" dirty="0"/>
              <a:t>R</a:t>
            </a:r>
            <a:r>
              <a:rPr lang="zh-TW" altLang="en-US" b="1" dirty="0"/>
              <a:t>軟體</a:t>
            </a:r>
            <a:r>
              <a:rPr lang="zh-TW" altLang="en-US" b="1" dirty="0" smtClean="0"/>
              <a:t>分類法整理</a:t>
            </a:r>
            <a:endParaRPr lang="zh-TW" altLang="en-US" b="1" dirty="0"/>
          </a:p>
        </p:txBody>
      </p:sp>
    </p:spTree>
    <p:extLst>
      <p:ext uri="{BB962C8B-B14F-4D97-AF65-F5344CB8AC3E}">
        <p14:creationId xmlns:p14="http://schemas.microsoft.com/office/powerpoint/2010/main" val="2746450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36244" y="3815510"/>
            <a:ext cx="7772400" cy="1080271"/>
          </a:xfrm>
        </p:spPr>
        <p:txBody>
          <a:bodyPr>
            <a:normAutofit/>
          </a:bodyPr>
          <a:lstStyle/>
          <a:p>
            <a:r>
              <a:rPr lang="en-US" altLang="zh-TW" sz="4000" b="1" u="sng" dirty="0"/>
              <a:t>R</a:t>
            </a:r>
            <a:r>
              <a:rPr lang="zh-TW" altLang="en-US" sz="4000" b="1" u="sng" dirty="0"/>
              <a:t>軟體</a:t>
            </a:r>
            <a:r>
              <a:rPr lang="zh-TW" altLang="en-US" sz="4000" b="1" u="sng" dirty="0" smtClean="0"/>
              <a:t>分類法預測程式碼</a:t>
            </a:r>
            <a:endParaRPr lang="zh-TW" altLang="en-US" sz="4000" b="1" u="sng" dirty="0"/>
          </a:p>
        </p:txBody>
      </p:sp>
    </p:spTree>
    <p:extLst>
      <p:ext uri="{BB962C8B-B14F-4D97-AF65-F5344CB8AC3E}">
        <p14:creationId xmlns:p14="http://schemas.microsoft.com/office/powerpoint/2010/main" val="1446773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p>
            <a:r>
              <a:rPr lang="zh-TW" altLang="en-US" dirty="0"/>
              <a:t>資料精整程式碼</a:t>
            </a:r>
          </a:p>
        </p:txBody>
      </p:sp>
      <p:sp>
        <p:nvSpPr>
          <p:cNvPr id="11" name="投影片編號版面配置區 10"/>
          <p:cNvSpPr>
            <a:spLocks noGrp="1"/>
          </p:cNvSpPr>
          <p:nvPr>
            <p:ph type="sldNum" sz="quarter" idx="12"/>
          </p:nvPr>
        </p:nvSpPr>
        <p:spPr/>
        <p:txBody>
          <a:bodyPr/>
          <a:lstStyle/>
          <a:p>
            <a:fld id="{285F21B3-B8D7-45ED-803A-1B1279ACBFFD}" type="slidenum">
              <a:rPr lang="zh-TW" altLang="en-US" smtClean="0"/>
              <a:t>11</a:t>
            </a:fld>
            <a:endParaRPr lang="zh-TW" altLang="en-US"/>
          </a:p>
        </p:txBody>
      </p:sp>
      <p:sp>
        <p:nvSpPr>
          <p:cNvPr id="4" name="矩形 3"/>
          <p:cNvSpPr/>
          <p:nvPr/>
        </p:nvSpPr>
        <p:spPr>
          <a:xfrm>
            <a:off x="628650" y="1371601"/>
            <a:ext cx="7886700" cy="50407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mr-IN" altLang="zh-TW" dirty="0" err="1">
                <a:solidFill>
                  <a:schemeClr val="tx1"/>
                </a:solidFill>
                <a:latin typeface="Times New Roman" panose="02020603050405020304" pitchFamily="18" charset="0"/>
                <a:ea typeface="標楷體" panose="03000509000000000000" pitchFamily="65" charset="-120"/>
                <a:cs typeface="+mj-cs"/>
              </a:rPr>
              <a:t>library</a:t>
            </a:r>
            <a:r>
              <a:rPr lang="mr-IN" altLang="zh-TW" dirty="0">
                <a:solidFill>
                  <a:schemeClr val="tx1"/>
                </a:solidFill>
                <a:latin typeface="Times New Roman" panose="02020603050405020304" pitchFamily="18" charset="0"/>
                <a:ea typeface="標楷體" panose="03000509000000000000" pitchFamily="65" charset="-120"/>
                <a:cs typeface="+mj-cs"/>
              </a:rPr>
              <a:t>(C50)</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library</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readxl</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a1026 &lt;- </a:t>
            </a:r>
            <a:r>
              <a:rPr lang="mr-IN" altLang="zh-TW" dirty="0" err="1">
                <a:solidFill>
                  <a:schemeClr val="tx1"/>
                </a:solidFill>
                <a:latin typeface="Times New Roman" panose="02020603050405020304" pitchFamily="18" charset="0"/>
                <a:ea typeface="標楷體" panose="03000509000000000000" pitchFamily="65" charset="-120"/>
                <a:cs typeface="+mj-cs"/>
              </a:rPr>
              <a:t>read.csv</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Users</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sharon</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Documents</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銘傳大學</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專案研究</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學生報到預測</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data</a:t>
            </a:r>
            <a:r>
              <a:rPr lang="mr-IN" altLang="zh-TW" dirty="0">
                <a:solidFill>
                  <a:schemeClr val="tx1"/>
                </a:solidFill>
                <a:latin typeface="Times New Roman" panose="02020603050405020304" pitchFamily="18" charset="0"/>
                <a:ea typeface="標楷體" panose="03000509000000000000" pitchFamily="65" charset="-120"/>
                <a:cs typeface="+mj-cs"/>
              </a:rPr>
              <a:t>/app1026</a:t>
            </a:r>
            <a:r>
              <a:rPr lang="zh-TW" altLang="mr-IN" dirty="0">
                <a:solidFill>
                  <a:schemeClr val="tx1"/>
                </a:solidFill>
                <a:latin typeface="Times New Roman" panose="02020603050405020304" pitchFamily="18" charset="0"/>
                <a:ea typeface="標楷體" panose="03000509000000000000" pitchFamily="65" charset="-120"/>
                <a:cs typeface="+mj-cs"/>
              </a:rPr>
              <a:t>完整</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csv</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全校為單位</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z</a:t>
            </a:r>
            <a:r>
              <a:rPr lang="mr-IN" altLang="zh-TW" dirty="0">
                <a:solidFill>
                  <a:schemeClr val="tx1"/>
                </a:solidFill>
                <a:latin typeface="Times New Roman" panose="02020603050405020304" pitchFamily="18" charset="0"/>
                <a:ea typeface="標楷體" panose="03000509000000000000" pitchFamily="65" charset="-120"/>
                <a:cs typeface="+mj-cs"/>
              </a:rPr>
              <a:t>&lt;-</a:t>
            </a:r>
            <a:r>
              <a:rPr lang="mr-IN" altLang="zh-TW" dirty="0" err="1">
                <a:solidFill>
                  <a:schemeClr val="tx1"/>
                </a:solidFill>
                <a:latin typeface="Times New Roman" panose="02020603050405020304" pitchFamily="18" charset="0"/>
                <a:ea typeface="標楷體" panose="03000509000000000000" pitchFamily="65" charset="-120"/>
                <a:cs typeface="+mj-cs"/>
              </a:rPr>
              <a:t>subset</a:t>
            </a:r>
            <a:r>
              <a:rPr lang="mr-IN" altLang="zh-TW" dirty="0">
                <a:solidFill>
                  <a:schemeClr val="tx1"/>
                </a:solidFill>
                <a:latin typeface="Times New Roman" panose="02020603050405020304" pitchFamily="18" charset="0"/>
                <a:ea typeface="標楷體" panose="03000509000000000000" pitchFamily="65" charset="-120"/>
                <a:cs typeface="+mj-cs"/>
              </a:rPr>
              <a:t>(a1026,a1026$</a:t>
            </a:r>
            <a:r>
              <a:rPr lang="zh-TW" altLang="mr-IN" dirty="0">
                <a:solidFill>
                  <a:schemeClr val="tx1"/>
                </a:solidFill>
                <a:latin typeface="Times New Roman" panose="02020603050405020304" pitchFamily="18" charset="0"/>
                <a:ea typeface="標楷體" panose="03000509000000000000" pitchFamily="65" charset="-120"/>
                <a:cs typeface="+mj-cs"/>
              </a:rPr>
              <a:t>年度</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smtClean="0">
                <a:solidFill>
                  <a:schemeClr val="tx1"/>
                </a:solidFill>
                <a:latin typeface="Times New Roman" panose="02020603050405020304" pitchFamily="18" charset="0"/>
                <a:ea typeface="標楷體" panose="03000509000000000000" pitchFamily="65" charset="-120"/>
                <a:cs typeface="+mj-cs"/>
              </a:rPr>
              <a:t>10</a:t>
            </a:r>
            <a:r>
              <a:rPr lang="en-US" altLang="zh-TW" dirty="0" smtClean="0">
                <a:solidFill>
                  <a:schemeClr val="tx1"/>
                </a:solidFill>
                <a:latin typeface="Times New Roman" panose="02020603050405020304" pitchFamily="18" charset="0"/>
                <a:ea typeface="標楷體" panose="03000509000000000000" pitchFamily="65" charset="-120"/>
                <a:cs typeface="+mj-cs"/>
              </a:rPr>
              <a:t>4</a:t>
            </a:r>
            <a:r>
              <a:rPr lang="mr-IN" altLang="zh-TW" dirty="0" smtClean="0">
                <a:solidFill>
                  <a:schemeClr val="tx1"/>
                </a:solidFill>
                <a:latin typeface="Times New Roman" panose="02020603050405020304" pitchFamily="18" charset="0"/>
                <a:ea typeface="標楷體" panose="03000509000000000000" pitchFamily="65" charset="-120"/>
                <a:cs typeface="+mj-cs"/>
              </a:rPr>
              <a:t>, </a:t>
            </a:r>
            <a:r>
              <a:rPr lang="mr-IN" altLang="zh-TW" dirty="0" err="1">
                <a:solidFill>
                  <a:schemeClr val="tx1"/>
                </a:solidFill>
                <a:latin typeface="Times New Roman" panose="02020603050405020304" pitchFamily="18" charset="0"/>
                <a:ea typeface="標楷體" panose="03000509000000000000" pitchFamily="65" charset="-120"/>
                <a:cs typeface="+mj-cs"/>
              </a:rPr>
              <a:t>select</a:t>
            </a:r>
            <a:r>
              <a:rPr lang="mr-IN" altLang="zh-TW" dirty="0">
                <a:solidFill>
                  <a:schemeClr val="tx1"/>
                </a:solidFill>
                <a:latin typeface="Times New Roman" panose="02020603050405020304" pitchFamily="18" charset="0"/>
                <a:ea typeface="標楷體" panose="03000509000000000000" pitchFamily="65" charset="-120"/>
                <a:cs typeface="+mj-cs"/>
              </a:rPr>
              <a:t> =</a:t>
            </a:r>
            <a:r>
              <a:rPr lang="mr-IN" altLang="zh-TW" dirty="0" err="1">
                <a:solidFill>
                  <a:schemeClr val="tx1"/>
                </a:solidFill>
                <a:latin typeface="Times New Roman" panose="02020603050405020304" pitchFamily="18" charset="0"/>
                <a:ea typeface="標楷體" panose="03000509000000000000" pitchFamily="65" charset="-120"/>
                <a:cs typeface="+mj-cs"/>
              </a:rPr>
              <a:t>c</a:t>
            </a:r>
            <a:r>
              <a:rPr lang="mr-IN" altLang="zh-TW" dirty="0">
                <a:solidFill>
                  <a:schemeClr val="tx1"/>
                </a:solidFill>
                <a:latin typeface="Times New Roman" panose="02020603050405020304" pitchFamily="18" charset="0"/>
                <a:ea typeface="標楷體" panose="03000509000000000000" pitchFamily="65" charset="-120"/>
                <a:cs typeface="+mj-cs"/>
              </a:rPr>
              <a:t>(9:14,19))</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x</a:t>
            </a:r>
            <a:r>
              <a:rPr lang="mr-IN" altLang="zh-TW" dirty="0">
                <a:solidFill>
                  <a:schemeClr val="tx1"/>
                </a:solidFill>
                <a:latin typeface="Times New Roman" panose="02020603050405020304" pitchFamily="18" charset="0"/>
                <a:ea typeface="標楷體" panose="03000509000000000000" pitchFamily="65" charset="-120"/>
                <a:cs typeface="+mj-cs"/>
              </a:rPr>
              <a:t>&lt;-</a:t>
            </a:r>
            <a:r>
              <a:rPr lang="mr-IN" altLang="zh-TW" dirty="0" err="1">
                <a:solidFill>
                  <a:schemeClr val="tx1"/>
                </a:solidFill>
                <a:latin typeface="Times New Roman" panose="02020603050405020304" pitchFamily="18" charset="0"/>
                <a:ea typeface="標楷體" panose="03000509000000000000" pitchFamily="65" charset="-120"/>
                <a:cs typeface="+mj-cs"/>
              </a:rPr>
              <a:t>subset</a:t>
            </a:r>
            <a:r>
              <a:rPr lang="mr-IN" altLang="zh-TW" dirty="0">
                <a:solidFill>
                  <a:schemeClr val="tx1"/>
                </a:solidFill>
                <a:latin typeface="Times New Roman" panose="02020603050405020304" pitchFamily="18" charset="0"/>
                <a:ea typeface="標楷體" panose="03000509000000000000" pitchFamily="65" charset="-120"/>
                <a:cs typeface="+mj-cs"/>
              </a:rPr>
              <a:t>(a1026,a1026$</a:t>
            </a:r>
            <a:r>
              <a:rPr lang="zh-TW" altLang="mr-IN" dirty="0">
                <a:solidFill>
                  <a:schemeClr val="tx1"/>
                </a:solidFill>
                <a:latin typeface="Times New Roman" panose="02020603050405020304" pitchFamily="18" charset="0"/>
                <a:ea typeface="標楷體" panose="03000509000000000000" pitchFamily="65" charset="-120"/>
                <a:cs typeface="+mj-cs"/>
              </a:rPr>
              <a:t>年度</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smtClean="0">
                <a:solidFill>
                  <a:schemeClr val="tx1"/>
                </a:solidFill>
                <a:latin typeface="Times New Roman" panose="02020603050405020304" pitchFamily="18" charset="0"/>
                <a:ea typeface="標楷體" panose="03000509000000000000" pitchFamily="65" charset="-120"/>
                <a:cs typeface="+mj-cs"/>
              </a:rPr>
              <a:t>10</a:t>
            </a:r>
            <a:r>
              <a:rPr lang="en-US" altLang="zh-TW" dirty="0" smtClean="0">
                <a:solidFill>
                  <a:schemeClr val="tx1"/>
                </a:solidFill>
                <a:latin typeface="Times New Roman" panose="02020603050405020304" pitchFamily="18" charset="0"/>
                <a:ea typeface="標楷體" panose="03000509000000000000" pitchFamily="65" charset="-120"/>
                <a:cs typeface="+mj-cs"/>
              </a:rPr>
              <a:t>5</a:t>
            </a:r>
            <a:r>
              <a:rPr lang="mr-IN" altLang="zh-TW" dirty="0" smtClean="0">
                <a:solidFill>
                  <a:schemeClr val="tx1"/>
                </a:solidFill>
                <a:latin typeface="Times New Roman" panose="02020603050405020304" pitchFamily="18" charset="0"/>
                <a:ea typeface="標楷體" panose="03000509000000000000" pitchFamily="65" charset="-120"/>
                <a:cs typeface="+mj-cs"/>
              </a:rPr>
              <a:t>, </a:t>
            </a:r>
            <a:r>
              <a:rPr lang="mr-IN" altLang="zh-TW" dirty="0" err="1">
                <a:solidFill>
                  <a:schemeClr val="tx1"/>
                </a:solidFill>
                <a:latin typeface="Times New Roman" panose="02020603050405020304" pitchFamily="18" charset="0"/>
                <a:ea typeface="標楷體" panose="03000509000000000000" pitchFamily="65" charset="-120"/>
                <a:cs typeface="+mj-cs"/>
              </a:rPr>
              <a:t>select</a:t>
            </a:r>
            <a:r>
              <a:rPr lang="mr-IN" altLang="zh-TW" dirty="0">
                <a:solidFill>
                  <a:schemeClr val="tx1"/>
                </a:solidFill>
                <a:latin typeface="Times New Roman" panose="02020603050405020304" pitchFamily="18" charset="0"/>
                <a:ea typeface="標楷體" panose="03000509000000000000" pitchFamily="65" charset="-120"/>
                <a:cs typeface="+mj-cs"/>
              </a:rPr>
              <a:t> =</a:t>
            </a:r>
            <a:r>
              <a:rPr lang="mr-IN" altLang="zh-TW" dirty="0" err="1">
                <a:solidFill>
                  <a:schemeClr val="tx1"/>
                </a:solidFill>
                <a:latin typeface="Times New Roman" panose="02020603050405020304" pitchFamily="18" charset="0"/>
                <a:ea typeface="標楷體" panose="03000509000000000000" pitchFamily="65" charset="-120"/>
                <a:cs typeface="+mj-cs"/>
              </a:rPr>
              <a:t>c</a:t>
            </a:r>
            <a:r>
              <a:rPr lang="mr-IN" altLang="zh-TW" dirty="0">
                <a:solidFill>
                  <a:schemeClr val="tx1"/>
                </a:solidFill>
                <a:latin typeface="Times New Roman" panose="02020603050405020304" pitchFamily="18" charset="0"/>
                <a:ea typeface="標楷體" panose="03000509000000000000" pitchFamily="65" charset="-120"/>
                <a:cs typeface="+mj-cs"/>
              </a:rPr>
              <a:t>(9:14,19))</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a</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z</a:t>
            </a:r>
            <a:r>
              <a:rPr lang="mr-IN" altLang="zh-TW" dirty="0">
                <a:solidFill>
                  <a:schemeClr val="tx1"/>
                </a:solidFill>
                <a:latin typeface="Times New Roman" panose="02020603050405020304" pitchFamily="18" charset="0"/>
                <a:ea typeface="標楷體" panose="03000509000000000000" pitchFamily="65" charset="-120"/>
                <a:cs typeface="+mj-cs"/>
              </a:rPr>
              <a:t>[,-7]</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b</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x</a:t>
            </a:r>
            <a:r>
              <a:rPr lang="mr-IN" altLang="zh-TW" dirty="0">
                <a:solidFill>
                  <a:schemeClr val="tx1"/>
                </a:solidFill>
                <a:latin typeface="Times New Roman" panose="02020603050405020304" pitchFamily="18" charset="0"/>
                <a:ea typeface="標楷體" panose="03000509000000000000" pitchFamily="65" charset="-120"/>
                <a:cs typeface="+mj-cs"/>
              </a:rPr>
              <a:t>[,-7]</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rgbClr val="FF0000"/>
                </a:solidFill>
                <a:latin typeface="Times New Roman" panose="02020603050405020304" pitchFamily="18" charset="0"/>
                <a:ea typeface="標楷體" panose="03000509000000000000" pitchFamily="65" charset="-120"/>
                <a:cs typeface="+mj-cs"/>
              </a:rPr>
              <a:t>#</a:t>
            </a:r>
            <a:r>
              <a:rPr lang="mr-IN" altLang="zh-TW" dirty="0" err="1">
                <a:solidFill>
                  <a:srgbClr val="FF0000"/>
                </a:solidFill>
                <a:latin typeface="Times New Roman" panose="02020603050405020304" pitchFamily="18" charset="0"/>
                <a:ea typeface="標楷體" panose="03000509000000000000" pitchFamily="65" charset="-120"/>
                <a:cs typeface="+mj-cs"/>
              </a:rPr>
              <a:t>z</a:t>
            </a:r>
            <a:r>
              <a:rPr lang="zh-TW" altLang="mr-IN" dirty="0">
                <a:solidFill>
                  <a:srgbClr val="FF0000"/>
                </a:solidFill>
                <a:latin typeface="Times New Roman" panose="02020603050405020304" pitchFamily="18" charset="0"/>
                <a:ea typeface="標楷體" panose="03000509000000000000" pitchFamily="65" charset="-120"/>
                <a:cs typeface="+mj-cs"/>
              </a:rPr>
              <a:t>分佈</a:t>
            </a:r>
            <a:r>
              <a:rPr lang="mr-IN" altLang="zh-TW" dirty="0">
                <a:solidFill>
                  <a:srgbClr val="FF0000"/>
                </a:solidFill>
                <a:latin typeface="Times New Roman" panose="02020603050405020304" pitchFamily="18" charset="0"/>
                <a:ea typeface="標楷體" panose="03000509000000000000" pitchFamily="65" charset="-120"/>
                <a:cs typeface="+mj-cs"/>
              </a:rPr>
              <a:t>(</a:t>
            </a:r>
            <a:r>
              <a:rPr lang="zh-TW" altLang="mr-IN" dirty="0">
                <a:solidFill>
                  <a:srgbClr val="FF0000"/>
                </a:solidFill>
                <a:latin typeface="Times New Roman" panose="02020603050405020304" pitchFamily="18" charset="0"/>
                <a:ea typeface="標楷體" panose="03000509000000000000" pitchFamily="65" charset="-120"/>
                <a:cs typeface="+mj-cs"/>
              </a:rPr>
              <a:t>常態分佈</a:t>
            </a:r>
            <a:r>
              <a:rPr lang="mr-IN" altLang="zh-TW" dirty="0">
                <a:solidFill>
                  <a:srgbClr val="FF0000"/>
                </a:solidFill>
                <a:latin typeface="Times New Roman" panose="02020603050405020304" pitchFamily="18" charset="0"/>
                <a:ea typeface="標楷體" panose="03000509000000000000" pitchFamily="65" charset="-120"/>
                <a:cs typeface="+mj-cs"/>
              </a:rPr>
              <a:t>) ####</a:t>
            </a:r>
            <a:endParaRPr lang="zh-TW" altLang="en-US" dirty="0">
              <a:solidFill>
                <a:srgbClr val="FF0000"/>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mina1&lt;-</a:t>
            </a:r>
            <a:r>
              <a:rPr lang="mr-IN" altLang="zh-TW" dirty="0" err="1">
                <a:solidFill>
                  <a:schemeClr val="tx1"/>
                </a:solidFill>
                <a:latin typeface="Times New Roman" panose="02020603050405020304" pitchFamily="18" charset="0"/>
                <a:ea typeface="標楷體" panose="03000509000000000000" pitchFamily="65" charset="-120"/>
                <a:cs typeface="+mj-cs"/>
              </a:rPr>
              <a:t>apply</a:t>
            </a:r>
            <a:r>
              <a:rPr lang="mr-IN" altLang="zh-TW" dirty="0">
                <a:solidFill>
                  <a:schemeClr val="tx1"/>
                </a:solidFill>
                <a:latin typeface="Times New Roman" panose="02020603050405020304" pitchFamily="18" charset="0"/>
                <a:ea typeface="標楷體" panose="03000509000000000000" pitchFamily="65" charset="-120"/>
                <a:cs typeface="+mj-cs"/>
              </a:rPr>
              <a:t>(a,2,min)</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maxa1&lt;-</a:t>
            </a:r>
            <a:r>
              <a:rPr lang="mr-IN" altLang="zh-TW" dirty="0" err="1">
                <a:solidFill>
                  <a:schemeClr val="tx1"/>
                </a:solidFill>
                <a:latin typeface="Times New Roman" panose="02020603050405020304" pitchFamily="18" charset="0"/>
                <a:ea typeface="標楷體" panose="03000509000000000000" pitchFamily="65" charset="-120"/>
                <a:cs typeface="+mj-cs"/>
              </a:rPr>
              <a:t>apply</a:t>
            </a:r>
            <a:r>
              <a:rPr lang="mr-IN" altLang="zh-TW" dirty="0">
                <a:solidFill>
                  <a:schemeClr val="tx1"/>
                </a:solidFill>
                <a:latin typeface="Times New Roman" panose="02020603050405020304" pitchFamily="18" charset="0"/>
                <a:ea typeface="標楷體" panose="03000509000000000000" pitchFamily="65" charset="-120"/>
                <a:cs typeface="+mj-cs"/>
              </a:rPr>
              <a:t>(a,2,max)</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a1 &lt;- maxa1- mina1</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minb1&lt;-</a:t>
            </a:r>
            <a:r>
              <a:rPr lang="mr-IN" altLang="zh-TW" dirty="0" err="1">
                <a:solidFill>
                  <a:schemeClr val="tx1"/>
                </a:solidFill>
                <a:latin typeface="Times New Roman" panose="02020603050405020304" pitchFamily="18" charset="0"/>
                <a:ea typeface="標楷體" panose="03000509000000000000" pitchFamily="65" charset="-120"/>
                <a:cs typeface="+mj-cs"/>
              </a:rPr>
              <a:t>apply</a:t>
            </a:r>
            <a:r>
              <a:rPr lang="mr-IN" altLang="zh-TW" dirty="0">
                <a:solidFill>
                  <a:schemeClr val="tx1"/>
                </a:solidFill>
                <a:latin typeface="Times New Roman" panose="02020603050405020304" pitchFamily="18" charset="0"/>
                <a:ea typeface="標楷體" panose="03000509000000000000" pitchFamily="65" charset="-120"/>
                <a:cs typeface="+mj-cs"/>
              </a:rPr>
              <a:t>(b,2,min)</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maxb1&lt;-</a:t>
            </a:r>
            <a:r>
              <a:rPr lang="mr-IN" altLang="zh-TW" dirty="0" err="1">
                <a:solidFill>
                  <a:schemeClr val="tx1"/>
                </a:solidFill>
                <a:latin typeface="Times New Roman" panose="02020603050405020304" pitchFamily="18" charset="0"/>
                <a:ea typeface="標楷體" panose="03000509000000000000" pitchFamily="65" charset="-120"/>
                <a:cs typeface="+mj-cs"/>
              </a:rPr>
              <a:t>apply</a:t>
            </a:r>
            <a:r>
              <a:rPr lang="mr-IN" altLang="zh-TW" dirty="0">
                <a:solidFill>
                  <a:schemeClr val="tx1"/>
                </a:solidFill>
                <a:latin typeface="Times New Roman" panose="02020603050405020304" pitchFamily="18" charset="0"/>
                <a:ea typeface="標楷體" panose="03000509000000000000" pitchFamily="65" charset="-120"/>
                <a:cs typeface="+mj-cs"/>
              </a:rPr>
              <a:t>(b,2,max)</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b2 &lt;- maxb1-minb1</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a</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cbind</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a,z</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b</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cbind</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b,x</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zh-TW" altLang="en-US" dirty="0">
              <a:solidFill>
                <a:schemeClr val="tx1"/>
              </a:solidFill>
              <a:latin typeface="Times New Roman" panose="02020603050405020304" pitchFamily="18" charset="0"/>
              <a:ea typeface="標楷體" panose="03000509000000000000" pitchFamily="65" charset="-120"/>
              <a:cs typeface="+mj-cs"/>
            </a:endParaRPr>
          </a:p>
        </p:txBody>
      </p:sp>
    </p:spTree>
    <p:extLst>
      <p:ext uri="{BB962C8B-B14F-4D97-AF65-F5344CB8AC3E}">
        <p14:creationId xmlns:p14="http://schemas.microsoft.com/office/powerpoint/2010/main" val="1467407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決策樹</a:t>
            </a:r>
            <a:r>
              <a:rPr lang="en-US" altLang="zh-TW" dirty="0" smtClean="0"/>
              <a:t>tree</a:t>
            </a:r>
            <a:r>
              <a:rPr lang="zh-TW" altLang="en-US" dirty="0" smtClean="0"/>
              <a:t>程式碼</a:t>
            </a:r>
            <a:endParaRPr lang="zh-TW" altLang="en-US" dirty="0"/>
          </a:p>
        </p:txBody>
      </p:sp>
      <p:sp>
        <p:nvSpPr>
          <p:cNvPr id="11" name="投影片編號版面配置區 10"/>
          <p:cNvSpPr>
            <a:spLocks noGrp="1"/>
          </p:cNvSpPr>
          <p:nvPr>
            <p:ph type="sldNum" sz="quarter" idx="12"/>
          </p:nvPr>
        </p:nvSpPr>
        <p:spPr/>
        <p:txBody>
          <a:bodyPr/>
          <a:lstStyle/>
          <a:p>
            <a:fld id="{285F21B3-B8D7-45ED-803A-1B1279ACBFFD}" type="slidenum">
              <a:rPr lang="zh-TW" altLang="en-US" smtClean="0"/>
              <a:t>12</a:t>
            </a:fld>
            <a:endParaRPr lang="zh-TW" altLang="en-US"/>
          </a:p>
        </p:txBody>
      </p:sp>
      <p:sp>
        <p:nvSpPr>
          <p:cNvPr id="4" name="矩形 3"/>
          <p:cNvSpPr/>
          <p:nvPr/>
        </p:nvSpPr>
        <p:spPr>
          <a:xfrm>
            <a:off x="628650" y="1371601"/>
            <a:ext cx="7886700" cy="47754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dirty="0">
                <a:solidFill>
                  <a:schemeClr val="tx1"/>
                </a:solidFill>
                <a:latin typeface="Times New Roman" panose="02020603050405020304" pitchFamily="18" charset="0"/>
                <a:ea typeface="標楷體" panose="03000509000000000000" pitchFamily="65" charset="-120"/>
                <a:cs typeface="+mj-cs"/>
              </a:rPr>
              <a:t>a1 &lt;- a</a:t>
            </a:r>
          </a:p>
          <a:p>
            <a:r>
              <a:rPr lang="en-US" altLang="zh-TW" dirty="0">
                <a:solidFill>
                  <a:schemeClr val="tx1"/>
                </a:solidFill>
                <a:latin typeface="Times New Roman" panose="02020603050405020304" pitchFamily="18" charset="0"/>
                <a:ea typeface="標楷體" panose="03000509000000000000" pitchFamily="65" charset="-120"/>
                <a:cs typeface="+mj-cs"/>
              </a:rPr>
              <a:t>b1 &lt;- b</a:t>
            </a:r>
          </a:p>
          <a:p>
            <a:r>
              <a:rPr lang="en-US" altLang="zh-TW" dirty="0">
                <a:solidFill>
                  <a:schemeClr val="tx1"/>
                </a:solidFill>
                <a:latin typeface="Times New Roman" panose="02020603050405020304" pitchFamily="18" charset="0"/>
                <a:ea typeface="標楷體" panose="03000509000000000000" pitchFamily="65" charset="-120"/>
                <a:cs typeface="+mj-cs"/>
              </a:rPr>
              <a:t>library(tree)</a:t>
            </a:r>
          </a:p>
          <a:p>
            <a:r>
              <a:rPr lang="en-US" altLang="zh-TW" dirty="0">
                <a:solidFill>
                  <a:schemeClr val="tx1"/>
                </a:solidFill>
                <a:latin typeface="Times New Roman" panose="02020603050405020304" pitchFamily="18" charset="0"/>
                <a:ea typeface="標楷體" panose="03000509000000000000" pitchFamily="65" charset="-120"/>
                <a:cs typeface="+mj-cs"/>
              </a:rPr>
              <a:t>a1$`z$</a:t>
            </a:r>
            <a:r>
              <a:rPr lang="zh-TW" altLang="en-US" dirty="0">
                <a:solidFill>
                  <a:schemeClr val="tx1"/>
                </a:solidFill>
                <a:latin typeface="Times New Roman" panose="02020603050405020304" pitchFamily="18" charset="0"/>
                <a:ea typeface="標楷體" panose="03000509000000000000" pitchFamily="65" charset="-120"/>
                <a:cs typeface="+mj-cs"/>
              </a:rPr>
              <a:t>註冊</a:t>
            </a:r>
            <a:r>
              <a:rPr lang="en-US" altLang="zh-TW" dirty="0">
                <a:solidFill>
                  <a:schemeClr val="tx1"/>
                </a:solidFill>
                <a:latin typeface="Times New Roman" panose="02020603050405020304" pitchFamily="18" charset="0"/>
                <a:ea typeface="標楷體" panose="03000509000000000000" pitchFamily="65" charset="-120"/>
                <a:cs typeface="+mj-cs"/>
              </a:rPr>
              <a:t>` &lt;- </a:t>
            </a:r>
            <a:r>
              <a:rPr lang="en-US" altLang="zh-TW" dirty="0" err="1">
                <a:solidFill>
                  <a:schemeClr val="tx1"/>
                </a:solidFill>
                <a:latin typeface="Times New Roman" panose="02020603050405020304" pitchFamily="18" charset="0"/>
                <a:ea typeface="標楷體" panose="03000509000000000000" pitchFamily="65" charset="-120"/>
                <a:cs typeface="+mj-cs"/>
              </a:rPr>
              <a:t>as.factor</a:t>
            </a:r>
            <a:r>
              <a:rPr lang="en-US" altLang="zh-TW" dirty="0">
                <a:solidFill>
                  <a:schemeClr val="tx1"/>
                </a:solidFill>
                <a:latin typeface="Times New Roman" panose="02020603050405020304" pitchFamily="18" charset="0"/>
                <a:ea typeface="標楷體" panose="03000509000000000000" pitchFamily="65" charset="-120"/>
                <a:cs typeface="+mj-cs"/>
              </a:rPr>
              <a:t>(a1$`z$</a:t>
            </a:r>
            <a:r>
              <a:rPr lang="zh-TW" altLang="en-US" dirty="0">
                <a:solidFill>
                  <a:schemeClr val="tx1"/>
                </a:solidFill>
                <a:latin typeface="Times New Roman" panose="02020603050405020304" pitchFamily="18" charset="0"/>
                <a:ea typeface="標楷體" panose="03000509000000000000" pitchFamily="65" charset="-120"/>
                <a:cs typeface="+mj-cs"/>
              </a:rPr>
              <a:t>註冊</a:t>
            </a:r>
            <a:r>
              <a:rPr lang="en-US" altLang="zh-TW" dirty="0">
                <a:solidFill>
                  <a:schemeClr val="tx1"/>
                </a:solidFill>
                <a:latin typeface="Times New Roman" panose="02020603050405020304" pitchFamily="18" charset="0"/>
                <a:ea typeface="標楷體" panose="03000509000000000000" pitchFamily="65" charset="-120"/>
                <a:cs typeface="+mj-cs"/>
              </a:rPr>
              <a:t>`)</a:t>
            </a:r>
          </a:p>
          <a:p>
            <a:r>
              <a:rPr lang="en-US" altLang="zh-TW" dirty="0">
                <a:solidFill>
                  <a:schemeClr val="tx1"/>
                </a:solidFill>
                <a:latin typeface="Times New Roman" panose="02020603050405020304" pitchFamily="18" charset="0"/>
                <a:ea typeface="標楷體" panose="03000509000000000000" pitchFamily="65" charset="-120"/>
                <a:cs typeface="+mj-cs"/>
              </a:rPr>
              <a:t>b1$`x$</a:t>
            </a:r>
            <a:r>
              <a:rPr lang="zh-TW" altLang="en-US" dirty="0">
                <a:solidFill>
                  <a:schemeClr val="tx1"/>
                </a:solidFill>
                <a:latin typeface="Times New Roman" panose="02020603050405020304" pitchFamily="18" charset="0"/>
                <a:ea typeface="標楷體" panose="03000509000000000000" pitchFamily="65" charset="-120"/>
                <a:cs typeface="+mj-cs"/>
              </a:rPr>
              <a:t>註冊</a:t>
            </a:r>
            <a:r>
              <a:rPr lang="en-US" altLang="zh-TW" dirty="0">
                <a:solidFill>
                  <a:schemeClr val="tx1"/>
                </a:solidFill>
                <a:latin typeface="Times New Roman" panose="02020603050405020304" pitchFamily="18" charset="0"/>
                <a:ea typeface="標楷體" panose="03000509000000000000" pitchFamily="65" charset="-120"/>
                <a:cs typeface="+mj-cs"/>
              </a:rPr>
              <a:t>` &lt;- </a:t>
            </a:r>
            <a:r>
              <a:rPr lang="en-US" altLang="zh-TW" dirty="0" err="1">
                <a:solidFill>
                  <a:schemeClr val="tx1"/>
                </a:solidFill>
                <a:latin typeface="Times New Roman" panose="02020603050405020304" pitchFamily="18" charset="0"/>
                <a:ea typeface="標楷體" panose="03000509000000000000" pitchFamily="65" charset="-120"/>
                <a:cs typeface="+mj-cs"/>
              </a:rPr>
              <a:t>as.factor</a:t>
            </a:r>
            <a:r>
              <a:rPr lang="en-US" altLang="zh-TW" dirty="0">
                <a:solidFill>
                  <a:schemeClr val="tx1"/>
                </a:solidFill>
                <a:latin typeface="Times New Roman" panose="02020603050405020304" pitchFamily="18" charset="0"/>
                <a:ea typeface="標楷體" panose="03000509000000000000" pitchFamily="65" charset="-120"/>
                <a:cs typeface="+mj-cs"/>
              </a:rPr>
              <a:t>(b1$`x$</a:t>
            </a:r>
            <a:r>
              <a:rPr lang="zh-TW" altLang="en-US" dirty="0">
                <a:solidFill>
                  <a:schemeClr val="tx1"/>
                </a:solidFill>
                <a:latin typeface="Times New Roman" panose="02020603050405020304" pitchFamily="18" charset="0"/>
                <a:ea typeface="標楷體" panose="03000509000000000000" pitchFamily="65" charset="-120"/>
                <a:cs typeface="+mj-cs"/>
              </a:rPr>
              <a:t>註冊</a:t>
            </a:r>
            <a:r>
              <a:rPr lang="en-US" altLang="zh-TW" dirty="0">
                <a:solidFill>
                  <a:schemeClr val="tx1"/>
                </a:solidFill>
                <a:latin typeface="Times New Roman" panose="02020603050405020304" pitchFamily="18" charset="0"/>
                <a:ea typeface="標楷體" panose="03000509000000000000" pitchFamily="65" charset="-120"/>
                <a:cs typeface="+mj-cs"/>
              </a:rPr>
              <a:t>`)</a:t>
            </a:r>
          </a:p>
          <a:p>
            <a:r>
              <a:rPr lang="en-US" altLang="zh-TW" b="1" dirty="0" err="1">
                <a:solidFill>
                  <a:srgbClr val="FF0000"/>
                </a:solidFill>
                <a:latin typeface="Times New Roman" panose="02020603050405020304" pitchFamily="18" charset="0"/>
                <a:ea typeface="標楷體" panose="03000509000000000000" pitchFamily="65" charset="-120"/>
                <a:cs typeface="+mj-cs"/>
              </a:rPr>
              <a:t>wdbc.tree</a:t>
            </a:r>
            <a:r>
              <a:rPr lang="en-US" altLang="zh-TW" b="1" dirty="0">
                <a:solidFill>
                  <a:srgbClr val="FF0000"/>
                </a:solidFill>
                <a:latin typeface="Times New Roman" panose="02020603050405020304" pitchFamily="18" charset="0"/>
                <a:ea typeface="標楷體" panose="03000509000000000000" pitchFamily="65" charset="-120"/>
                <a:cs typeface="+mj-cs"/>
              </a:rPr>
              <a:t>=tree(a1$`z$</a:t>
            </a:r>
            <a:r>
              <a:rPr lang="zh-TW" altLang="en-US" b="1" dirty="0">
                <a:solidFill>
                  <a:srgbClr val="FF0000"/>
                </a:solidFill>
                <a:latin typeface="Times New Roman" panose="02020603050405020304" pitchFamily="18" charset="0"/>
                <a:ea typeface="標楷體" panose="03000509000000000000" pitchFamily="65" charset="-120"/>
                <a:cs typeface="+mj-cs"/>
              </a:rPr>
              <a:t>註冊</a:t>
            </a:r>
            <a:r>
              <a:rPr lang="en-US" altLang="zh-TW" b="1" dirty="0">
                <a:solidFill>
                  <a:srgbClr val="FF0000"/>
                </a:solidFill>
                <a:latin typeface="Times New Roman" panose="02020603050405020304" pitchFamily="18" charset="0"/>
                <a:ea typeface="標楷體" panose="03000509000000000000" pitchFamily="65" charset="-120"/>
                <a:cs typeface="+mj-cs"/>
              </a:rPr>
              <a:t>`~.,data=a1)</a:t>
            </a:r>
          </a:p>
          <a:p>
            <a:r>
              <a:rPr lang="en-US" altLang="zh-TW" dirty="0" err="1">
                <a:solidFill>
                  <a:schemeClr val="tx1"/>
                </a:solidFill>
                <a:latin typeface="Times New Roman" panose="02020603050405020304" pitchFamily="18" charset="0"/>
                <a:ea typeface="標楷體" panose="03000509000000000000" pitchFamily="65" charset="-120"/>
                <a:cs typeface="+mj-cs"/>
              </a:rPr>
              <a:t>train.pred</a:t>
            </a:r>
            <a:r>
              <a:rPr lang="en-US" altLang="zh-TW" dirty="0">
                <a:solidFill>
                  <a:schemeClr val="tx1"/>
                </a:solidFill>
                <a:latin typeface="Times New Roman" panose="02020603050405020304" pitchFamily="18" charset="0"/>
                <a:ea typeface="標楷體" panose="03000509000000000000" pitchFamily="65" charset="-120"/>
                <a:cs typeface="+mj-cs"/>
              </a:rPr>
              <a:t>=predict(</a:t>
            </a:r>
            <a:r>
              <a:rPr lang="en-US" altLang="zh-TW" dirty="0" err="1">
                <a:solidFill>
                  <a:schemeClr val="tx1"/>
                </a:solidFill>
                <a:latin typeface="Times New Roman" panose="02020603050405020304" pitchFamily="18" charset="0"/>
                <a:ea typeface="標楷體" panose="03000509000000000000" pitchFamily="65" charset="-120"/>
                <a:cs typeface="+mj-cs"/>
              </a:rPr>
              <a:t>wdbc.tree,newdata</a:t>
            </a:r>
            <a:r>
              <a:rPr lang="en-US" altLang="zh-TW" dirty="0">
                <a:solidFill>
                  <a:schemeClr val="tx1"/>
                </a:solidFill>
                <a:latin typeface="Times New Roman" panose="02020603050405020304" pitchFamily="18" charset="0"/>
                <a:ea typeface="標楷體" panose="03000509000000000000" pitchFamily="65" charset="-120"/>
                <a:cs typeface="+mj-cs"/>
              </a:rPr>
              <a:t>=b1, type='class')</a:t>
            </a:r>
          </a:p>
          <a:p>
            <a:r>
              <a:rPr lang="en-US" altLang="zh-TW" dirty="0">
                <a:solidFill>
                  <a:schemeClr val="tx1"/>
                </a:solidFill>
                <a:latin typeface="Times New Roman" panose="02020603050405020304" pitchFamily="18" charset="0"/>
                <a:ea typeface="標楷體" panose="03000509000000000000" pitchFamily="65" charset="-120"/>
                <a:cs typeface="+mj-cs"/>
              </a:rPr>
              <a:t>(</a:t>
            </a:r>
            <a:r>
              <a:rPr lang="en-US" altLang="zh-TW" dirty="0" err="1">
                <a:solidFill>
                  <a:schemeClr val="tx1"/>
                </a:solidFill>
                <a:latin typeface="Times New Roman" panose="02020603050405020304" pitchFamily="18" charset="0"/>
                <a:ea typeface="標楷體" panose="03000509000000000000" pitchFamily="65" charset="-120"/>
                <a:cs typeface="+mj-cs"/>
              </a:rPr>
              <a:t>table.train</a:t>
            </a:r>
            <a:r>
              <a:rPr lang="en-US" altLang="zh-TW" dirty="0">
                <a:solidFill>
                  <a:schemeClr val="tx1"/>
                </a:solidFill>
                <a:latin typeface="Times New Roman" panose="02020603050405020304" pitchFamily="18" charset="0"/>
                <a:ea typeface="標楷體" panose="03000509000000000000" pitchFamily="65" charset="-120"/>
                <a:cs typeface="+mj-cs"/>
              </a:rPr>
              <a:t>=table(b1$`x$</a:t>
            </a:r>
            <a:r>
              <a:rPr lang="zh-TW" altLang="en-US" dirty="0">
                <a:solidFill>
                  <a:schemeClr val="tx1"/>
                </a:solidFill>
                <a:latin typeface="Times New Roman" panose="02020603050405020304" pitchFamily="18" charset="0"/>
                <a:ea typeface="標楷體" panose="03000509000000000000" pitchFamily="65" charset="-120"/>
                <a:cs typeface="+mj-cs"/>
              </a:rPr>
              <a:t>註冊</a:t>
            </a:r>
            <a:r>
              <a:rPr lang="en-US" altLang="zh-TW" dirty="0">
                <a:solidFill>
                  <a:schemeClr val="tx1"/>
                </a:solidFill>
                <a:latin typeface="Times New Roman" panose="02020603050405020304" pitchFamily="18" charset="0"/>
                <a:ea typeface="標楷體" panose="03000509000000000000" pitchFamily="65" charset="-120"/>
                <a:cs typeface="+mj-cs"/>
              </a:rPr>
              <a:t>`,</a:t>
            </a:r>
            <a:r>
              <a:rPr lang="en-US" altLang="zh-TW" dirty="0" err="1">
                <a:solidFill>
                  <a:schemeClr val="tx1"/>
                </a:solidFill>
                <a:latin typeface="Times New Roman" panose="02020603050405020304" pitchFamily="18" charset="0"/>
                <a:ea typeface="標楷體" panose="03000509000000000000" pitchFamily="65" charset="-120"/>
                <a:cs typeface="+mj-cs"/>
              </a:rPr>
              <a:t>train.pred</a:t>
            </a:r>
            <a:r>
              <a:rPr lang="en-US" altLang="zh-TW" dirty="0">
                <a:solidFill>
                  <a:schemeClr val="tx1"/>
                </a:solidFill>
                <a:latin typeface="Times New Roman" panose="02020603050405020304" pitchFamily="18" charset="0"/>
                <a:ea typeface="標楷體" panose="03000509000000000000" pitchFamily="65" charset="-120"/>
                <a:cs typeface="+mj-cs"/>
              </a:rPr>
              <a:t>))</a:t>
            </a:r>
          </a:p>
          <a:p>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準確度</a:t>
            </a:r>
            <a:r>
              <a:rPr lang="en-US" altLang="zh-TW" dirty="0">
                <a:solidFill>
                  <a:schemeClr val="tx1"/>
                </a:solidFill>
                <a:latin typeface="Times New Roman" panose="02020603050405020304" pitchFamily="18" charset="0"/>
                <a:ea typeface="標楷體" panose="03000509000000000000" pitchFamily="65" charset="-120"/>
                <a:cs typeface="+mj-cs"/>
              </a:rPr>
              <a:t>####</a:t>
            </a:r>
          </a:p>
          <a:p>
            <a:r>
              <a:rPr lang="en-US" altLang="zh-TW" dirty="0" err="1">
                <a:solidFill>
                  <a:schemeClr val="tx1"/>
                </a:solidFill>
                <a:latin typeface="Times New Roman" panose="02020603050405020304" pitchFamily="18" charset="0"/>
                <a:ea typeface="標楷體" panose="03000509000000000000" pitchFamily="65" charset="-120"/>
                <a:cs typeface="+mj-cs"/>
              </a:rPr>
              <a:t>tp</a:t>
            </a:r>
            <a:r>
              <a:rPr lang="en-US" altLang="zh-TW" dirty="0">
                <a:solidFill>
                  <a:schemeClr val="tx1"/>
                </a:solidFill>
                <a:latin typeface="Times New Roman" panose="02020603050405020304" pitchFamily="18" charset="0"/>
                <a:ea typeface="標楷體" panose="03000509000000000000" pitchFamily="65" charset="-120"/>
                <a:cs typeface="+mj-cs"/>
              </a:rPr>
              <a:t> &lt;- length(which(all01$come</a:t>
            </a:r>
            <a:r>
              <a:rPr lang="en-US" altLang="zh-TW" dirty="0" smtClean="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未到</a:t>
            </a:r>
            <a:r>
              <a:rPr lang="en-US" altLang="zh-TW" dirty="0" smtClean="0">
                <a:solidFill>
                  <a:schemeClr val="tx1"/>
                </a:solidFill>
                <a:latin typeface="Times New Roman" panose="02020603050405020304" pitchFamily="18" charset="0"/>
                <a:ea typeface="標楷體" panose="03000509000000000000" pitchFamily="65" charset="-120"/>
                <a:cs typeface="+mj-cs"/>
              </a:rPr>
              <a:t>'&amp;</a:t>
            </a:r>
            <a:r>
              <a:rPr lang="en-US" altLang="zh-TW" dirty="0">
                <a:solidFill>
                  <a:schemeClr val="tx1"/>
                </a:solidFill>
                <a:latin typeface="Times New Roman" panose="02020603050405020304" pitchFamily="18" charset="0"/>
                <a:ea typeface="標楷體" panose="03000509000000000000" pitchFamily="65" charset="-120"/>
                <a:cs typeface="+mj-cs"/>
              </a:rPr>
              <a:t>all01$Spec.Pred</a:t>
            </a:r>
            <a:r>
              <a:rPr lang="en-US" altLang="zh-TW" dirty="0" smtClean="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未到</a:t>
            </a:r>
            <a:r>
              <a:rPr lang="en-US" altLang="zh-TW" dirty="0" smtClean="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未＝</a:t>
            </a:r>
            <a:r>
              <a:rPr lang="zh-TW" altLang="en-US" dirty="0" smtClean="0">
                <a:solidFill>
                  <a:schemeClr val="tx1"/>
                </a:solidFill>
                <a:latin typeface="Times New Roman" panose="02020603050405020304" pitchFamily="18" charset="0"/>
                <a:ea typeface="標楷體" panose="03000509000000000000" pitchFamily="65" charset="-120"/>
                <a:cs typeface="+mj-cs"/>
              </a:rPr>
              <a:t>未</a:t>
            </a:r>
            <a:endParaRPr lang="en-US" altLang="zh-TW" dirty="0" smtClean="0">
              <a:solidFill>
                <a:schemeClr val="tx1"/>
              </a:solidFill>
              <a:latin typeface="Times New Roman" panose="02020603050405020304" pitchFamily="18" charset="0"/>
              <a:ea typeface="標楷體" panose="03000509000000000000" pitchFamily="65" charset="-120"/>
              <a:cs typeface="+mj-cs"/>
            </a:endParaRPr>
          </a:p>
          <a:p>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 &lt;- length(which(all01$come</a:t>
            </a:r>
            <a:r>
              <a:rPr lang="en-US" altLang="zh-TW" dirty="0" smtClean="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報到</a:t>
            </a:r>
            <a:r>
              <a:rPr lang="en-US" altLang="zh-TW" dirty="0" smtClean="0">
                <a:solidFill>
                  <a:schemeClr val="tx1"/>
                </a:solidFill>
                <a:latin typeface="Times New Roman" panose="02020603050405020304" pitchFamily="18" charset="0"/>
                <a:ea typeface="標楷體" panose="03000509000000000000" pitchFamily="65" charset="-120"/>
                <a:cs typeface="+mj-cs"/>
              </a:rPr>
              <a:t>'&amp;</a:t>
            </a:r>
            <a:r>
              <a:rPr lang="en-US" altLang="zh-TW" dirty="0">
                <a:solidFill>
                  <a:schemeClr val="tx1"/>
                </a:solidFill>
                <a:latin typeface="Times New Roman" panose="02020603050405020304" pitchFamily="18" charset="0"/>
                <a:ea typeface="標楷體" panose="03000509000000000000" pitchFamily="65" charset="-120"/>
                <a:cs typeface="+mj-cs"/>
              </a:rPr>
              <a:t>all01$Spec.Pred</a:t>
            </a:r>
            <a:r>
              <a:rPr lang="en-US" altLang="zh-TW" dirty="0" smtClean="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報到</a:t>
            </a:r>
            <a:r>
              <a:rPr lang="en-US" altLang="zh-TW" dirty="0" smtClean="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來＝</a:t>
            </a:r>
            <a:r>
              <a:rPr lang="zh-TW" altLang="en-US" dirty="0" smtClean="0">
                <a:solidFill>
                  <a:schemeClr val="tx1"/>
                </a:solidFill>
                <a:latin typeface="Times New Roman" panose="02020603050405020304" pitchFamily="18" charset="0"/>
                <a:ea typeface="標楷體" panose="03000509000000000000" pitchFamily="65" charset="-120"/>
                <a:cs typeface="+mj-cs"/>
              </a:rPr>
              <a:t>來</a:t>
            </a:r>
            <a:endParaRPr lang="en-US" altLang="zh-TW" dirty="0" smtClean="0">
              <a:solidFill>
                <a:schemeClr val="tx1"/>
              </a:solidFill>
              <a:latin typeface="Times New Roman" panose="02020603050405020304" pitchFamily="18" charset="0"/>
              <a:ea typeface="標楷體" panose="03000509000000000000" pitchFamily="65" charset="-120"/>
              <a:cs typeface="+mj-cs"/>
            </a:endParaRPr>
          </a:p>
          <a:p>
            <a:r>
              <a:rPr lang="en-US" altLang="zh-TW" dirty="0" err="1">
                <a:solidFill>
                  <a:schemeClr val="tx1"/>
                </a:solidFill>
                <a:latin typeface="Times New Roman" panose="02020603050405020304" pitchFamily="18" charset="0"/>
                <a:ea typeface="標楷體" panose="03000509000000000000" pitchFamily="65" charset="-120"/>
                <a:cs typeface="+mj-cs"/>
              </a:rPr>
              <a:t>fp</a:t>
            </a:r>
            <a:r>
              <a:rPr lang="en-US" altLang="zh-TW" dirty="0">
                <a:solidFill>
                  <a:schemeClr val="tx1"/>
                </a:solidFill>
                <a:latin typeface="Times New Roman" panose="02020603050405020304" pitchFamily="18" charset="0"/>
                <a:ea typeface="標楷體" panose="03000509000000000000" pitchFamily="65" charset="-120"/>
                <a:cs typeface="+mj-cs"/>
              </a:rPr>
              <a:t> &lt;- length(which(all01$come</a:t>
            </a:r>
            <a:r>
              <a:rPr lang="en-US" altLang="zh-TW" dirty="0" smtClean="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未到</a:t>
            </a:r>
            <a:r>
              <a:rPr lang="en-US" altLang="zh-TW" dirty="0" smtClean="0">
                <a:solidFill>
                  <a:schemeClr val="tx1"/>
                </a:solidFill>
                <a:latin typeface="Times New Roman" panose="02020603050405020304" pitchFamily="18" charset="0"/>
                <a:ea typeface="標楷體" panose="03000509000000000000" pitchFamily="65" charset="-120"/>
                <a:cs typeface="+mj-cs"/>
              </a:rPr>
              <a:t>'&amp;</a:t>
            </a:r>
            <a:r>
              <a:rPr lang="en-US" altLang="zh-TW" dirty="0">
                <a:solidFill>
                  <a:schemeClr val="tx1"/>
                </a:solidFill>
                <a:latin typeface="Times New Roman" panose="02020603050405020304" pitchFamily="18" charset="0"/>
                <a:ea typeface="標楷體" panose="03000509000000000000" pitchFamily="65" charset="-120"/>
                <a:cs typeface="+mj-cs"/>
              </a:rPr>
              <a:t>all01$Spec.Pred</a:t>
            </a:r>
            <a:r>
              <a:rPr lang="en-US" altLang="zh-TW" dirty="0" smtClean="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報到</a:t>
            </a:r>
            <a:r>
              <a:rPr lang="en-US" altLang="zh-TW" dirty="0" smtClean="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未＝</a:t>
            </a:r>
            <a:r>
              <a:rPr lang="zh-TW" altLang="en-US" dirty="0" smtClean="0">
                <a:solidFill>
                  <a:schemeClr val="tx1"/>
                </a:solidFill>
                <a:latin typeface="Times New Roman" panose="02020603050405020304" pitchFamily="18" charset="0"/>
                <a:ea typeface="標楷體" panose="03000509000000000000" pitchFamily="65" charset="-120"/>
                <a:cs typeface="+mj-cs"/>
              </a:rPr>
              <a:t>來</a:t>
            </a:r>
            <a:endParaRPr lang="en-US" altLang="zh-TW" dirty="0" smtClean="0">
              <a:solidFill>
                <a:schemeClr val="tx1"/>
              </a:solidFill>
              <a:latin typeface="Times New Roman" panose="02020603050405020304" pitchFamily="18" charset="0"/>
              <a:ea typeface="標楷體" panose="03000509000000000000" pitchFamily="65" charset="-120"/>
              <a:cs typeface="+mj-cs"/>
            </a:endParaRPr>
          </a:p>
          <a:p>
            <a:r>
              <a:rPr lang="en-US" altLang="zh-TW" dirty="0" err="1">
                <a:solidFill>
                  <a:schemeClr val="tx1"/>
                </a:solidFill>
                <a:latin typeface="Times New Roman" panose="02020603050405020304" pitchFamily="18" charset="0"/>
                <a:ea typeface="標楷體" panose="03000509000000000000" pitchFamily="65" charset="-120"/>
                <a:cs typeface="+mj-cs"/>
              </a:rPr>
              <a:t>fn</a:t>
            </a:r>
            <a:r>
              <a:rPr lang="en-US" altLang="zh-TW" dirty="0">
                <a:solidFill>
                  <a:schemeClr val="tx1"/>
                </a:solidFill>
                <a:latin typeface="Times New Roman" panose="02020603050405020304" pitchFamily="18" charset="0"/>
                <a:ea typeface="標楷體" panose="03000509000000000000" pitchFamily="65" charset="-120"/>
                <a:cs typeface="+mj-cs"/>
              </a:rPr>
              <a:t> &lt;- length(which(all01$come</a:t>
            </a:r>
            <a:r>
              <a:rPr lang="en-US" altLang="zh-TW" dirty="0" smtClean="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報到</a:t>
            </a:r>
            <a:r>
              <a:rPr lang="en-US" altLang="zh-TW" dirty="0" smtClean="0">
                <a:solidFill>
                  <a:schemeClr val="tx1"/>
                </a:solidFill>
                <a:latin typeface="Times New Roman" panose="02020603050405020304" pitchFamily="18" charset="0"/>
                <a:ea typeface="標楷體" panose="03000509000000000000" pitchFamily="65" charset="-120"/>
                <a:cs typeface="+mj-cs"/>
              </a:rPr>
              <a:t>'&amp;</a:t>
            </a:r>
            <a:r>
              <a:rPr lang="en-US" altLang="zh-TW" dirty="0">
                <a:solidFill>
                  <a:schemeClr val="tx1"/>
                </a:solidFill>
                <a:latin typeface="Times New Roman" panose="02020603050405020304" pitchFamily="18" charset="0"/>
                <a:ea typeface="標楷體" panose="03000509000000000000" pitchFamily="65" charset="-120"/>
                <a:cs typeface="+mj-cs"/>
              </a:rPr>
              <a:t>all01$Spec.Pred</a:t>
            </a:r>
            <a:r>
              <a:rPr lang="en-US" altLang="zh-TW" dirty="0" smtClean="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未到</a:t>
            </a:r>
            <a:r>
              <a:rPr lang="en-US" altLang="zh-TW" dirty="0" smtClean="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來＝</a:t>
            </a:r>
            <a:r>
              <a:rPr lang="zh-TW" altLang="en-US" dirty="0" smtClean="0">
                <a:solidFill>
                  <a:schemeClr val="tx1"/>
                </a:solidFill>
                <a:latin typeface="Times New Roman" panose="02020603050405020304" pitchFamily="18" charset="0"/>
                <a:ea typeface="標楷體" panose="03000509000000000000" pitchFamily="65" charset="-120"/>
                <a:cs typeface="+mj-cs"/>
              </a:rPr>
              <a:t>未</a:t>
            </a:r>
            <a:endParaRPr lang="en-US" altLang="zh-TW" dirty="0" smtClean="0">
              <a:solidFill>
                <a:schemeClr val="tx1"/>
              </a:solidFill>
              <a:latin typeface="Times New Roman" panose="02020603050405020304" pitchFamily="18" charset="0"/>
              <a:ea typeface="標楷體" panose="03000509000000000000" pitchFamily="65" charset="-120"/>
              <a:cs typeface="+mj-cs"/>
            </a:endParaRPr>
          </a:p>
          <a:p>
            <a:r>
              <a:rPr lang="en-US" altLang="zh-TW" dirty="0" smtClean="0">
                <a:solidFill>
                  <a:schemeClr val="tx1"/>
                </a:solidFill>
                <a:latin typeface="Times New Roman" panose="02020603050405020304" pitchFamily="18" charset="0"/>
                <a:ea typeface="標楷體" panose="03000509000000000000" pitchFamily="65" charset="-120"/>
                <a:cs typeface="+mj-cs"/>
              </a:rPr>
              <a:t>accuracy </a:t>
            </a:r>
            <a:r>
              <a:rPr lang="en-US" altLang="zh-TW" dirty="0">
                <a:solidFill>
                  <a:schemeClr val="tx1"/>
                </a:solidFill>
                <a:latin typeface="Times New Roman" panose="02020603050405020304" pitchFamily="18" charset="0"/>
                <a:ea typeface="標楷體" panose="03000509000000000000" pitchFamily="65" charset="-120"/>
                <a:cs typeface="+mj-cs"/>
              </a:rPr>
              <a:t>&lt;- ((</a:t>
            </a:r>
            <a:r>
              <a:rPr lang="en-US" altLang="zh-TW" dirty="0" err="1">
                <a:solidFill>
                  <a:schemeClr val="tx1"/>
                </a:solidFill>
                <a:latin typeface="Times New Roman" panose="02020603050405020304" pitchFamily="18" charset="0"/>
                <a:ea typeface="標楷體" panose="03000509000000000000" pitchFamily="65" charset="-120"/>
                <a:cs typeface="+mj-cs"/>
              </a:rPr>
              <a:t>tp</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a:t>
            </a:r>
            <a:r>
              <a:rPr lang="en-US" altLang="zh-TW" dirty="0" err="1">
                <a:solidFill>
                  <a:schemeClr val="tx1"/>
                </a:solidFill>
                <a:latin typeface="Times New Roman" panose="02020603050405020304" pitchFamily="18" charset="0"/>
                <a:ea typeface="標楷體" panose="03000509000000000000" pitchFamily="65" charset="-120"/>
                <a:cs typeface="+mj-cs"/>
              </a:rPr>
              <a:t>tp</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fp</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fn</a:t>
            </a:r>
            <a:r>
              <a:rPr lang="en-US" altLang="zh-TW" dirty="0">
                <a:solidFill>
                  <a:schemeClr val="tx1"/>
                </a:solidFill>
                <a:latin typeface="Times New Roman" panose="02020603050405020304" pitchFamily="18" charset="0"/>
                <a:ea typeface="標楷體" panose="03000509000000000000" pitchFamily="65" charset="-120"/>
                <a:cs typeface="+mj-cs"/>
              </a:rPr>
              <a:t>))*100 #</a:t>
            </a:r>
            <a:r>
              <a:rPr lang="zh-TW" altLang="en-US" dirty="0">
                <a:solidFill>
                  <a:schemeClr val="tx1"/>
                </a:solidFill>
                <a:latin typeface="Times New Roman" panose="02020603050405020304" pitchFamily="18" charset="0"/>
                <a:ea typeface="標楷體" panose="03000509000000000000" pitchFamily="65" charset="-120"/>
                <a:cs typeface="+mj-cs"/>
              </a:rPr>
              <a:t>準確率</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a:solidFill>
                  <a:schemeClr val="tx1"/>
                </a:solidFill>
                <a:latin typeface="Times New Roman" panose="02020603050405020304" pitchFamily="18" charset="0"/>
                <a:ea typeface="標楷體" panose="03000509000000000000" pitchFamily="65" charset="-120"/>
                <a:cs typeface="+mj-cs"/>
              </a:rPr>
              <a:t>recall &lt;- (</a:t>
            </a:r>
            <a:r>
              <a:rPr lang="en-US" altLang="zh-TW" dirty="0" err="1">
                <a:solidFill>
                  <a:schemeClr val="tx1"/>
                </a:solidFill>
                <a:latin typeface="Times New Roman" panose="02020603050405020304" pitchFamily="18" charset="0"/>
                <a:ea typeface="標楷體" panose="03000509000000000000" pitchFamily="65" charset="-120"/>
                <a:cs typeface="+mj-cs"/>
              </a:rPr>
              <a:t>tp</a:t>
            </a:r>
            <a:r>
              <a:rPr lang="en-US" altLang="zh-TW" dirty="0">
                <a:solidFill>
                  <a:schemeClr val="tx1"/>
                </a:solidFill>
                <a:latin typeface="Times New Roman" panose="02020603050405020304" pitchFamily="18" charset="0"/>
                <a:ea typeface="標楷體" panose="03000509000000000000" pitchFamily="65" charset="-120"/>
                <a:cs typeface="+mj-cs"/>
              </a:rPr>
              <a:t>/(</a:t>
            </a:r>
            <a:r>
              <a:rPr lang="en-US" altLang="zh-TW" dirty="0" err="1">
                <a:solidFill>
                  <a:schemeClr val="tx1"/>
                </a:solidFill>
                <a:latin typeface="Times New Roman" panose="02020603050405020304" pitchFamily="18" charset="0"/>
                <a:ea typeface="標楷體" panose="03000509000000000000" pitchFamily="65" charset="-120"/>
                <a:cs typeface="+mj-cs"/>
              </a:rPr>
              <a:t>tp+fn</a:t>
            </a:r>
            <a:r>
              <a:rPr lang="en-US" altLang="zh-TW" dirty="0">
                <a:solidFill>
                  <a:schemeClr val="tx1"/>
                </a:solidFill>
                <a:latin typeface="Times New Roman" panose="02020603050405020304" pitchFamily="18" charset="0"/>
                <a:ea typeface="標楷體" panose="03000509000000000000" pitchFamily="65" charset="-120"/>
                <a:cs typeface="+mj-cs"/>
              </a:rPr>
              <a:t>))*100 #recall</a:t>
            </a:r>
          </a:p>
          <a:p>
            <a:r>
              <a:rPr lang="en-US" altLang="zh-TW" dirty="0">
                <a:solidFill>
                  <a:schemeClr val="tx1"/>
                </a:solidFill>
                <a:latin typeface="Times New Roman" panose="02020603050405020304" pitchFamily="18" charset="0"/>
                <a:ea typeface="標楷體" panose="03000509000000000000" pitchFamily="65" charset="-120"/>
                <a:cs typeface="+mj-cs"/>
              </a:rPr>
              <a:t>precision &lt;- (</a:t>
            </a:r>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a:t>
            </a:r>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fp</a:t>
            </a:r>
            <a:r>
              <a:rPr lang="en-US" altLang="zh-TW" dirty="0">
                <a:solidFill>
                  <a:schemeClr val="tx1"/>
                </a:solidFill>
                <a:latin typeface="Times New Roman" panose="02020603050405020304" pitchFamily="18" charset="0"/>
                <a:ea typeface="標楷體" panose="03000509000000000000" pitchFamily="65" charset="-120"/>
                <a:cs typeface="+mj-cs"/>
              </a:rPr>
              <a:t>))*100 #precision</a:t>
            </a:r>
          </a:p>
          <a:p>
            <a:r>
              <a:rPr lang="en-US" altLang="zh-TW" dirty="0">
                <a:solidFill>
                  <a:schemeClr val="tx1"/>
                </a:solidFill>
                <a:latin typeface="Times New Roman" panose="02020603050405020304" pitchFamily="18" charset="0"/>
                <a:ea typeface="標楷體" panose="03000509000000000000" pitchFamily="65" charset="-120"/>
                <a:cs typeface="+mj-cs"/>
              </a:rPr>
              <a:t>f1 &lt;- ((2*recall*precision)/(</a:t>
            </a:r>
            <a:r>
              <a:rPr lang="en-US" altLang="zh-TW" dirty="0" err="1">
                <a:solidFill>
                  <a:schemeClr val="tx1"/>
                </a:solidFill>
                <a:latin typeface="Times New Roman" panose="02020603050405020304" pitchFamily="18" charset="0"/>
                <a:ea typeface="標楷體" panose="03000509000000000000" pitchFamily="65" charset="-120"/>
                <a:cs typeface="+mj-cs"/>
              </a:rPr>
              <a:t>recall+precision</a:t>
            </a:r>
            <a:r>
              <a:rPr lang="en-US" altLang="zh-TW" dirty="0">
                <a:solidFill>
                  <a:schemeClr val="tx1"/>
                </a:solidFill>
                <a:latin typeface="Times New Roman" panose="02020603050405020304" pitchFamily="18" charset="0"/>
                <a:ea typeface="標楷體" panose="03000509000000000000" pitchFamily="65" charset="-120"/>
                <a:cs typeface="+mj-cs"/>
              </a:rPr>
              <a:t>)) ##F1-measure</a:t>
            </a:r>
            <a:r>
              <a:rPr lang="zh-TW" altLang="en-US" dirty="0">
                <a:solidFill>
                  <a:schemeClr val="tx1"/>
                </a:solidFill>
                <a:latin typeface="Times New Roman" panose="02020603050405020304" pitchFamily="18" charset="0"/>
                <a:ea typeface="標楷體" panose="03000509000000000000" pitchFamily="65" charset="-120"/>
                <a:cs typeface="+mj-cs"/>
              </a:rPr>
              <a:t>綜合評價指標</a:t>
            </a:r>
          </a:p>
        </p:txBody>
      </p:sp>
    </p:spTree>
    <p:extLst>
      <p:ext uri="{BB962C8B-B14F-4D97-AF65-F5344CB8AC3E}">
        <p14:creationId xmlns:p14="http://schemas.microsoft.com/office/powerpoint/2010/main" val="304554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C50</a:t>
            </a:r>
            <a:r>
              <a:rPr lang="zh-TW" altLang="en-US" dirty="0" smtClean="0"/>
              <a:t>分類樹程式碼</a:t>
            </a:r>
            <a:r>
              <a:rPr lang="en-US" altLang="zh-TW" dirty="0" smtClean="0"/>
              <a:t>(1/2)</a:t>
            </a:r>
            <a:endParaRPr lang="zh-TW" altLang="en-US" dirty="0"/>
          </a:p>
        </p:txBody>
      </p:sp>
      <p:sp>
        <p:nvSpPr>
          <p:cNvPr id="11" name="投影片編號版面配置區 10"/>
          <p:cNvSpPr>
            <a:spLocks noGrp="1"/>
          </p:cNvSpPr>
          <p:nvPr>
            <p:ph type="sldNum" sz="quarter" idx="12"/>
          </p:nvPr>
        </p:nvSpPr>
        <p:spPr/>
        <p:txBody>
          <a:bodyPr/>
          <a:lstStyle/>
          <a:p>
            <a:fld id="{285F21B3-B8D7-45ED-803A-1B1279ACBFFD}" type="slidenum">
              <a:rPr lang="zh-TW" altLang="en-US" smtClean="0"/>
              <a:t>13</a:t>
            </a:fld>
            <a:endParaRPr lang="zh-TW" altLang="en-US"/>
          </a:p>
        </p:txBody>
      </p:sp>
      <p:sp>
        <p:nvSpPr>
          <p:cNvPr id="4" name="矩形 3"/>
          <p:cNvSpPr/>
          <p:nvPr/>
        </p:nvSpPr>
        <p:spPr>
          <a:xfrm>
            <a:off x="628650" y="1371601"/>
            <a:ext cx="7886700" cy="477544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mr-IN" altLang="zh-TW" dirty="0">
                <a:solidFill>
                  <a:schemeClr val="tx1"/>
                </a:solidFill>
                <a:latin typeface="Times New Roman" panose="02020603050405020304" pitchFamily="18" charset="0"/>
                <a:ea typeface="標楷體" panose="03000509000000000000" pitchFamily="65" charset="-120"/>
                <a:cs typeface="+mj-cs"/>
              </a:rPr>
              <a:t>a1 &lt;- </a:t>
            </a:r>
            <a:r>
              <a:rPr lang="mr-IN" altLang="zh-TW" dirty="0" err="1">
                <a:solidFill>
                  <a:schemeClr val="tx1"/>
                </a:solidFill>
                <a:latin typeface="Times New Roman" panose="02020603050405020304" pitchFamily="18" charset="0"/>
                <a:ea typeface="標楷體" panose="03000509000000000000" pitchFamily="65" charset="-120"/>
                <a:cs typeface="+mj-cs"/>
              </a:rPr>
              <a:t>a</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b1 &lt;- </a:t>
            </a:r>
            <a:r>
              <a:rPr lang="mr-IN" altLang="zh-TW" dirty="0" err="1">
                <a:solidFill>
                  <a:schemeClr val="tx1"/>
                </a:solidFill>
                <a:latin typeface="Times New Roman" panose="02020603050405020304" pitchFamily="18" charset="0"/>
                <a:ea typeface="標楷體" panose="03000509000000000000" pitchFamily="65" charset="-120"/>
                <a:cs typeface="+mj-cs"/>
              </a:rPr>
              <a:t>b</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a1$`z$</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gsub</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報到</a:t>
            </a:r>
            <a:r>
              <a:rPr lang="mr-IN" altLang="zh-TW" dirty="0">
                <a:solidFill>
                  <a:schemeClr val="tx1"/>
                </a:solidFill>
                <a:latin typeface="Times New Roman" panose="02020603050405020304" pitchFamily="18" charset="0"/>
                <a:ea typeface="標楷體" panose="03000509000000000000" pitchFamily="65" charset="-120"/>
                <a:cs typeface="+mj-cs"/>
              </a:rPr>
              <a:t>','Y',a1$`z$</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a1$`z$</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gsub</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未到</a:t>
            </a:r>
            <a:r>
              <a:rPr lang="mr-IN" altLang="zh-TW" dirty="0">
                <a:solidFill>
                  <a:schemeClr val="tx1"/>
                </a:solidFill>
                <a:latin typeface="Times New Roman" panose="02020603050405020304" pitchFamily="18" charset="0"/>
                <a:ea typeface="標楷體" panose="03000509000000000000" pitchFamily="65" charset="-120"/>
                <a:cs typeface="+mj-cs"/>
              </a:rPr>
              <a:t>','N',a1$`z$</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b1$`x$</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gsub</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報到</a:t>
            </a:r>
            <a:r>
              <a:rPr lang="mr-IN" altLang="zh-TW" dirty="0">
                <a:solidFill>
                  <a:schemeClr val="tx1"/>
                </a:solidFill>
                <a:latin typeface="Times New Roman" panose="02020603050405020304" pitchFamily="18" charset="0"/>
                <a:ea typeface="標楷體" panose="03000509000000000000" pitchFamily="65" charset="-120"/>
                <a:cs typeface="+mj-cs"/>
              </a:rPr>
              <a:t>','Y',b1$`x$</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b1$`x$</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gsub</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未到</a:t>
            </a:r>
            <a:r>
              <a:rPr lang="mr-IN" altLang="zh-TW" dirty="0">
                <a:solidFill>
                  <a:schemeClr val="tx1"/>
                </a:solidFill>
                <a:latin typeface="Times New Roman" panose="02020603050405020304" pitchFamily="18" charset="0"/>
                <a:ea typeface="標楷體" panose="03000509000000000000" pitchFamily="65" charset="-120"/>
                <a:cs typeface="+mj-cs"/>
              </a:rPr>
              <a:t>','N',b1$`x$</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a1$`z$</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as.factor</a:t>
            </a:r>
            <a:r>
              <a:rPr lang="mr-IN" altLang="zh-TW" dirty="0">
                <a:solidFill>
                  <a:schemeClr val="tx1"/>
                </a:solidFill>
                <a:latin typeface="Times New Roman" panose="02020603050405020304" pitchFamily="18" charset="0"/>
                <a:ea typeface="標楷體" panose="03000509000000000000" pitchFamily="65" charset="-120"/>
                <a:cs typeface="+mj-cs"/>
              </a:rPr>
              <a:t>(a1$`z$</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b1$`x$</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as.factor</a:t>
            </a:r>
            <a:r>
              <a:rPr lang="mr-IN" altLang="zh-TW" dirty="0">
                <a:solidFill>
                  <a:schemeClr val="tx1"/>
                </a:solidFill>
                <a:latin typeface="Times New Roman" panose="02020603050405020304" pitchFamily="18" charset="0"/>
                <a:ea typeface="標楷體" panose="03000509000000000000" pitchFamily="65" charset="-120"/>
                <a:cs typeface="+mj-cs"/>
              </a:rPr>
              <a:t>(b1$`x$</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colnames</a:t>
            </a:r>
            <a:r>
              <a:rPr lang="mr-IN" altLang="zh-TW" dirty="0">
                <a:solidFill>
                  <a:schemeClr val="tx1"/>
                </a:solidFill>
                <a:latin typeface="Times New Roman" panose="02020603050405020304" pitchFamily="18" charset="0"/>
                <a:ea typeface="標楷體" panose="03000509000000000000" pitchFamily="65" charset="-120"/>
                <a:cs typeface="+mj-cs"/>
              </a:rPr>
              <a:t>(a1)= </a:t>
            </a:r>
            <a:r>
              <a:rPr lang="mr-IN" altLang="zh-TW" dirty="0" err="1">
                <a:solidFill>
                  <a:schemeClr val="tx1"/>
                </a:solidFill>
                <a:latin typeface="Times New Roman" panose="02020603050405020304" pitchFamily="18" charset="0"/>
                <a:ea typeface="標楷體" panose="03000509000000000000" pitchFamily="65" charset="-120"/>
                <a:cs typeface="+mj-cs"/>
              </a:rPr>
              <a:t>c</a:t>
            </a:r>
            <a:r>
              <a:rPr lang="mr-IN" altLang="zh-TW" dirty="0">
                <a:solidFill>
                  <a:schemeClr val="tx1"/>
                </a:solidFill>
                <a:latin typeface="Times New Roman" panose="02020603050405020304" pitchFamily="18" charset="0"/>
                <a:ea typeface="標楷體" panose="03000509000000000000" pitchFamily="65" charset="-120"/>
                <a:cs typeface="+mj-cs"/>
              </a:rPr>
              <a:t>("C","</a:t>
            </a:r>
            <a:r>
              <a:rPr lang="mr-IN" altLang="zh-TW" dirty="0" err="1">
                <a:solidFill>
                  <a:schemeClr val="tx1"/>
                </a:solidFill>
                <a:latin typeface="Times New Roman" panose="02020603050405020304" pitchFamily="18" charset="0"/>
                <a:ea typeface="標楷體" panose="03000509000000000000" pitchFamily="65" charset="-120"/>
                <a:cs typeface="+mj-cs"/>
              </a:rPr>
              <a:t>E</a:t>
            </a:r>
            <a:r>
              <a:rPr lang="mr-IN" altLang="zh-TW" dirty="0">
                <a:solidFill>
                  <a:schemeClr val="tx1"/>
                </a:solidFill>
                <a:latin typeface="Times New Roman" panose="02020603050405020304" pitchFamily="18" charset="0"/>
                <a:ea typeface="標楷體" panose="03000509000000000000" pitchFamily="65" charset="-120"/>
                <a:cs typeface="+mj-cs"/>
              </a:rPr>
              <a:t>","M","</a:t>
            </a:r>
            <a:r>
              <a:rPr lang="mr-IN" altLang="zh-TW" dirty="0" err="1">
                <a:solidFill>
                  <a:schemeClr val="tx1"/>
                </a:solidFill>
                <a:latin typeface="Times New Roman" panose="02020603050405020304" pitchFamily="18" charset="0"/>
                <a:ea typeface="標楷體" panose="03000509000000000000" pitchFamily="65" charset="-120"/>
                <a:cs typeface="+mj-cs"/>
              </a:rPr>
              <a:t>S</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N</a:t>
            </a:r>
            <a:r>
              <a:rPr lang="mr-IN" altLang="zh-TW" dirty="0">
                <a:solidFill>
                  <a:schemeClr val="tx1"/>
                </a:solidFill>
                <a:latin typeface="Times New Roman" panose="02020603050405020304" pitchFamily="18" charset="0"/>
                <a:ea typeface="標楷體" panose="03000509000000000000" pitchFamily="65" charset="-120"/>
                <a:cs typeface="+mj-cs"/>
              </a:rPr>
              <a:t>","PR","</a:t>
            </a:r>
            <a:r>
              <a:rPr lang="mr-IN" altLang="zh-TW" dirty="0" err="1">
                <a:solidFill>
                  <a:schemeClr val="tx1"/>
                </a:solidFill>
                <a:latin typeface="Times New Roman" panose="02020603050405020304" pitchFamily="18" charset="0"/>
                <a:ea typeface="標楷體" panose="03000509000000000000" pitchFamily="65" charset="-120"/>
                <a:cs typeface="+mj-cs"/>
              </a:rPr>
              <a:t>come</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colnames</a:t>
            </a:r>
            <a:r>
              <a:rPr lang="mr-IN" altLang="zh-TW" dirty="0">
                <a:solidFill>
                  <a:schemeClr val="tx1"/>
                </a:solidFill>
                <a:latin typeface="Times New Roman" panose="02020603050405020304" pitchFamily="18" charset="0"/>
                <a:ea typeface="標楷體" panose="03000509000000000000" pitchFamily="65" charset="-120"/>
                <a:cs typeface="+mj-cs"/>
              </a:rPr>
              <a:t>(b1)= </a:t>
            </a:r>
            <a:r>
              <a:rPr lang="mr-IN" altLang="zh-TW" dirty="0" err="1">
                <a:solidFill>
                  <a:schemeClr val="tx1"/>
                </a:solidFill>
                <a:latin typeface="Times New Roman" panose="02020603050405020304" pitchFamily="18" charset="0"/>
                <a:ea typeface="標楷體" panose="03000509000000000000" pitchFamily="65" charset="-120"/>
                <a:cs typeface="+mj-cs"/>
              </a:rPr>
              <a:t>c</a:t>
            </a:r>
            <a:r>
              <a:rPr lang="mr-IN" altLang="zh-TW" dirty="0">
                <a:solidFill>
                  <a:schemeClr val="tx1"/>
                </a:solidFill>
                <a:latin typeface="Times New Roman" panose="02020603050405020304" pitchFamily="18" charset="0"/>
                <a:ea typeface="標楷體" panose="03000509000000000000" pitchFamily="65" charset="-120"/>
                <a:cs typeface="+mj-cs"/>
              </a:rPr>
              <a:t>("C","</a:t>
            </a:r>
            <a:r>
              <a:rPr lang="mr-IN" altLang="zh-TW" dirty="0" err="1">
                <a:solidFill>
                  <a:schemeClr val="tx1"/>
                </a:solidFill>
                <a:latin typeface="Times New Roman" panose="02020603050405020304" pitchFamily="18" charset="0"/>
                <a:ea typeface="標楷體" panose="03000509000000000000" pitchFamily="65" charset="-120"/>
                <a:cs typeface="+mj-cs"/>
              </a:rPr>
              <a:t>E</a:t>
            </a:r>
            <a:r>
              <a:rPr lang="mr-IN" altLang="zh-TW" dirty="0">
                <a:solidFill>
                  <a:schemeClr val="tx1"/>
                </a:solidFill>
                <a:latin typeface="Times New Roman" panose="02020603050405020304" pitchFamily="18" charset="0"/>
                <a:ea typeface="標楷體" panose="03000509000000000000" pitchFamily="65" charset="-120"/>
                <a:cs typeface="+mj-cs"/>
              </a:rPr>
              <a:t>","M","</a:t>
            </a:r>
            <a:r>
              <a:rPr lang="mr-IN" altLang="zh-TW" dirty="0" err="1">
                <a:solidFill>
                  <a:schemeClr val="tx1"/>
                </a:solidFill>
                <a:latin typeface="Times New Roman" panose="02020603050405020304" pitchFamily="18" charset="0"/>
                <a:ea typeface="標楷體" panose="03000509000000000000" pitchFamily="65" charset="-120"/>
                <a:cs typeface="+mj-cs"/>
              </a:rPr>
              <a:t>S</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N</a:t>
            </a:r>
            <a:r>
              <a:rPr lang="mr-IN" altLang="zh-TW" dirty="0">
                <a:solidFill>
                  <a:schemeClr val="tx1"/>
                </a:solidFill>
                <a:latin typeface="Times New Roman" panose="02020603050405020304" pitchFamily="18" charset="0"/>
                <a:ea typeface="標楷體" panose="03000509000000000000" pitchFamily="65" charset="-120"/>
                <a:cs typeface="+mj-cs"/>
              </a:rPr>
              <a:t>","PR","</a:t>
            </a:r>
            <a:r>
              <a:rPr lang="mr-IN" altLang="zh-TW" dirty="0" err="1">
                <a:solidFill>
                  <a:schemeClr val="tx1"/>
                </a:solidFill>
                <a:latin typeface="Times New Roman" panose="02020603050405020304" pitchFamily="18" charset="0"/>
                <a:ea typeface="標楷體" panose="03000509000000000000" pitchFamily="65" charset="-120"/>
                <a:cs typeface="+mj-cs"/>
              </a:rPr>
              <a:t>come</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en-US" altLang="zh-TW" dirty="0">
              <a:solidFill>
                <a:schemeClr val="tx1"/>
              </a:solidFill>
              <a:latin typeface="Times New Roman" panose="02020603050405020304" pitchFamily="18" charset="0"/>
              <a:ea typeface="標楷體" panose="03000509000000000000" pitchFamily="65" charset="-120"/>
              <a:cs typeface="+mj-cs"/>
            </a:endParaRPr>
          </a:p>
        </p:txBody>
      </p:sp>
    </p:spTree>
    <p:extLst>
      <p:ext uri="{BB962C8B-B14F-4D97-AF65-F5344CB8AC3E}">
        <p14:creationId xmlns:p14="http://schemas.microsoft.com/office/powerpoint/2010/main" val="1495862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C50</a:t>
            </a:r>
            <a:r>
              <a:rPr lang="zh-TW" altLang="en-US" dirty="0" smtClean="0"/>
              <a:t>分類樹程式碼</a:t>
            </a:r>
            <a:r>
              <a:rPr lang="en-US" altLang="zh-TW" dirty="0" smtClean="0"/>
              <a:t>(2/2)</a:t>
            </a:r>
            <a:endParaRPr lang="zh-TW" altLang="en-US" dirty="0"/>
          </a:p>
        </p:txBody>
      </p:sp>
      <p:sp>
        <p:nvSpPr>
          <p:cNvPr id="11" name="投影片編號版面配置區 10"/>
          <p:cNvSpPr>
            <a:spLocks noGrp="1"/>
          </p:cNvSpPr>
          <p:nvPr>
            <p:ph type="sldNum" sz="quarter" idx="12"/>
          </p:nvPr>
        </p:nvSpPr>
        <p:spPr/>
        <p:txBody>
          <a:bodyPr/>
          <a:lstStyle/>
          <a:p>
            <a:fld id="{285F21B3-B8D7-45ED-803A-1B1279ACBFFD}" type="slidenum">
              <a:rPr lang="zh-TW" altLang="en-US" smtClean="0"/>
              <a:t>14</a:t>
            </a:fld>
            <a:endParaRPr lang="zh-TW" altLang="en-US"/>
          </a:p>
        </p:txBody>
      </p:sp>
      <p:sp>
        <p:nvSpPr>
          <p:cNvPr id="4" name="矩形 3"/>
          <p:cNvSpPr/>
          <p:nvPr/>
        </p:nvSpPr>
        <p:spPr>
          <a:xfrm>
            <a:off x="628650" y="1371601"/>
            <a:ext cx="7886700" cy="477544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mr-IN" altLang="zh-TW" b="1" dirty="0">
                <a:solidFill>
                  <a:srgbClr val="FF0000"/>
                </a:solidFill>
                <a:latin typeface="Times New Roman" panose="02020603050405020304" pitchFamily="18" charset="0"/>
                <a:ea typeface="標楷體" panose="03000509000000000000" pitchFamily="65" charset="-120"/>
                <a:cs typeface="+mj-cs"/>
              </a:rPr>
              <a:t>a.C5 &lt;- C5.0(a1$come~ ., </a:t>
            </a:r>
            <a:r>
              <a:rPr lang="mr-IN" altLang="zh-TW" b="1" dirty="0" err="1">
                <a:solidFill>
                  <a:srgbClr val="FF0000"/>
                </a:solidFill>
                <a:latin typeface="Times New Roman" panose="02020603050405020304" pitchFamily="18" charset="0"/>
                <a:ea typeface="標楷體" panose="03000509000000000000" pitchFamily="65" charset="-120"/>
                <a:cs typeface="+mj-cs"/>
              </a:rPr>
              <a:t>data</a:t>
            </a:r>
            <a:r>
              <a:rPr lang="mr-IN" altLang="zh-TW" b="1" dirty="0">
                <a:solidFill>
                  <a:srgbClr val="FF0000"/>
                </a:solidFill>
                <a:latin typeface="Times New Roman" panose="02020603050405020304" pitchFamily="18" charset="0"/>
                <a:ea typeface="標楷體" panose="03000509000000000000" pitchFamily="65" charset="-120"/>
                <a:cs typeface="+mj-cs"/>
              </a:rPr>
              <a:t> = a1, </a:t>
            </a:r>
            <a:r>
              <a:rPr lang="mr-IN" altLang="zh-TW" b="1" dirty="0" err="1">
                <a:solidFill>
                  <a:srgbClr val="FF0000"/>
                </a:solidFill>
                <a:latin typeface="Times New Roman" panose="02020603050405020304" pitchFamily="18" charset="0"/>
                <a:ea typeface="標楷體" panose="03000509000000000000" pitchFamily="65" charset="-120"/>
                <a:cs typeface="+mj-cs"/>
              </a:rPr>
              <a:t>rules</a:t>
            </a:r>
            <a:r>
              <a:rPr lang="mr-IN" altLang="zh-TW" b="1" dirty="0">
                <a:solidFill>
                  <a:srgbClr val="FF0000"/>
                </a:solidFill>
                <a:latin typeface="Times New Roman" panose="02020603050405020304" pitchFamily="18" charset="0"/>
                <a:ea typeface="標楷體" panose="03000509000000000000" pitchFamily="65" charset="-120"/>
                <a:cs typeface="+mj-cs"/>
              </a:rPr>
              <a:t> = TRUE)</a:t>
            </a:r>
            <a:endParaRPr lang="en-US" altLang="zh-TW" b="1" dirty="0">
              <a:solidFill>
                <a:srgbClr val="FF0000"/>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summary</a:t>
            </a:r>
            <a:r>
              <a:rPr lang="mr-IN" altLang="zh-TW" dirty="0">
                <a:solidFill>
                  <a:schemeClr val="tx1"/>
                </a:solidFill>
                <a:latin typeface="Times New Roman" panose="02020603050405020304" pitchFamily="18" charset="0"/>
                <a:ea typeface="標楷體" panose="03000509000000000000" pitchFamily="65" charset="-120"/>
                <a:cs typeface="+mj-cs"/>
              </a:rPr>
              <a:t>(a.C5)</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plot</a:t>
            </a:r>
            <a:r>
              <a:rPr lang="mr-IN" altLang="zh-TW" dirty="0">
                <a:solidFill>
                  <a:schemeClr val="tx1"/>
                </a:solidFill>
                <a:latin typeface="Times New Roman" panose="02020603050405020304" pitchFamily="18" charset="0"/>
                <a:ea typeface="標楷體" panose="03000509000000000000" pitchFamily="65" charset="-120"/>
                <a:cs typeface="+mj-cs"/>
              </a:rPr>
              <a:t>(a.C5)</a:t>
            </a:r>
            <a:r>
              <a:rPr lang="mr-IN" altLang="zh-TW" dirty="0" err="1">
                <a:solidFill>
                  <a:schemeClr val="tx1"/>
                </a:solidFill>
                <a:latin typeface="Times New Roman" panose="02020603050405020304" pitchFamily="18" charset="0"/>
                <a:ea typeface="標楷體" panose="03000509000000000000" pitchFamily="65" charset="-120"/>
                <a:cs typeface="+mj-cs"/>
              </a:rPr>
              <a:t>p</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predict</a:t>
            </a:r>
            <a:r>
              <a:rPr lang="mr-IN" altLang="zh-TW" dirty="0">
                <a:solidFill>
                  <a:schemeClr val="tx1"/>
                </a:solidFill>
                <a:latin typeface="Times New Roman" panose="02020603050405020304" pitchFamily="18" charset="0"/>
                <a:ea typeface="標楷體" panose="03000509000000000000" pitchFamily="65" charset="-120"/>
                <a:cs typeface="+mj-cs"/>
              </a:rPr>
              <a:t>( a.C5, b1, </a:t>
            </a:r>
            <a:r>
              <a:rPr lang="mr-IN" altLang="zh-TW" dirty="0" err="1">
                <a:solidFill>
                  <a:schemeClr val="tx1"/>
                </a:solidFill>
                <a:latin typeface="Times New Roman" panose="02020603050405020304" pitchFamily="18" charset="0"/>
                <a:ea typeface="標楷體" panose="03000509000000000000" pitchFamily="65" charset="-120"/>
                <a:cs typeface="+mj-cs"/>
              </a:rPr>
              <a:t>type</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class</a:t>
            </a:r>
            <a:r>
              <a:rPr lang="mr-IN" altLang="zh-TW" dirty="0">
                <a:solidFill>
                  <a:schemeClr val="tx1"/>
                </a:solidFill>
                <a:latin typeface="Times New Roman" panose="02020603050405020304" pitchFamily="18" charset="0"/>
                <a:ea typeface="標楷體" panose="03000509000000000000" pitchFamily="65" charset="-120"/>
                <a:cs typeface="+mj-cs"/>
              </a:rPr>
              <a:t>" )</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confus.matrix</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table</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real</a:t>
            </a:r>
            <a:r>
              <a:rPr lang="mr-IN" altLang="zh-TW" dirty="0">
                <a:solidFill>
                  <a:schemeClr val="tx1"/>
                </a:solidFill>
                <a:latin typeface="Times New Roman" panose="02020603050405020304" pitchFamily="18" charset="0"/>
                <a:ea typeface="標楷體" panose="03000509000000000000" pitchFamily="65" charset="-120"/>
                <a:cs typeface="+mj-cs"/>
              </a:rPr>
              <a:t>=a1$come, </a:t>
            </a:r>
            <a:r>
              <a:rPr lang="mr-IN" altLang="zh-TW" dirty="0" err="1">
                <a:solidFill>
                  <a:schemeClr val="tx1"/>
                </a:solidFill>
                <a:latin typeface="Times New Roman" panose="02020603050405020304" pitchFamily="18" charset="0"/>
                <a:ea typeface="標楷體" panose="03000509000000000000" pitchFamily="65" charset="-120"/>
                <a:cs typeface="+mj-cs"/>
              </a:rPr>
              <a:t>predict</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p</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confus.matrix</a:t>
            </a:r>
            <a:r>
              <a:rPr lang="mr-IN" altLang="zh-TW" dirty="0">
                <a:solidFill>
                  <a:schemeClr val="tx1"/>
                </a:solidFill>
                <a:latin typeface="Times New Roman" panose="02020603050405020304" pitchFamily="18" charset="0"/>
                <a:ea typeface="標楷體" panose="03000509000000000000" pitchFamily="65" charset="-120"/>
                <a:cs typeface="+mj-cs"/>
              </a:rPr>
              <a:t>[2,2]/(</a:t>
            </a:r>
            <a:r>
              <a:rPr lang="mr-IN" altLang="zh-TW" dirty="0" err="1">
                <a:solidFill>
                  <a:schemeClr val="tx1"/>
                </a:solidFill>
                <a:latin typeface="Times New Roman" panose="02020603050405020304" pitchFamily="18" charset="0"/>
                <a:ea typeface="標楷體" panose="03000509000000000000" pitchFamily="65" charset="-120"/>
                <a:cs typeface="+mj-cs"/>
              </a:rPr>
              <a:t>confus.matrix</a:t>
            </a:r>
            <a:r>
              <a:rPr lang="mr-IN" altLang="zh-TW" dirty="0">
                <a:solidFill>
                  <a:schemeClr val="tx1"/>
                </a:solidFill>
                <a:latin typeface="Times New Roman" panose="02020603050405020304" pitchFamily="18" charset="0"/>
                <a:ea typeface="標楷體" panose="03000509000000000000" pitchFamily="65" charset="-120"/>
                <a:cs typeface="+mj-cs"/>
              </a:rPr>
              <a:t>[2,1]+</a:t>
            </a:r>
            <a:r>
              <a:rPr lang="mr-IN" altLang="zh-TW" dirty="0" err="1">
                <a:solidFill>
                  <a:schemeClr val="tx1"/>
                </a:solidFill>
                <a:latin typeface="Times New Roman" panose="02020603050405020304" pitchFamily="18" charset="0"/>
                <a:ea typeface="標楷體" panose="03000509000000000000" pitchFamily="65" charset="-120"/>
                <a:cs typeface="+mj-cs"/>
              </a:rPr>
              <a:t>confus.matrix</a:t>
            </a:r>
            <a:r>
              <a:rPr lang="mr-IN" altLang="zh-TW" dirty="0">
                <a:solidFill>
                  <a:schemeClr val="tx1"/>
                </a:solidFill>
                <a:latin typeface="Times New Roman" panose="02020603050405020304" pitchFamily="18" charset="0"/>
                <a:ea typeface="標楷體" panose="03000509000000000000" pitchFamily="65" charset="-120"/>
                <a:cs typeface="+mj-cs"/>
              </a:rPr>
              <a:t>[2,2])*100) </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準確度</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tp</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confus.matrix</a:t>
            </a:r>
            <a:r>
              <a:rPr lang="mr-IN" altLang="zh-TW" dirty="0">
                <a:solidFill>
                  <a:schemeClr val="tx1"/>
                </a:solidFill>
                <a:latin typeface="Times New Roman" panose="02020603050405020304" pitchFamily="18" charset="0"/>
                <a:ea typeface="標楷體" panose="03000509000000000000" pitchFamily="65" charset="-120"/>
                <a:cs typeface="+mj-cs"/>
              </a:rPr>
              <a:t>[2, 2]</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tn</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confus.matrix</a:t>
            </a:r>
            <a:r>
              <a:rPr lang="mr-IN" altLang="zh-TW" dirty="0">
                <a:solidFill>
                  <a:schemeClr val="tx1"/>
                </a:solidFill>
                <a:latin typeface="Times New Roman" panose="02020603050405020304" pitchFamily="18" charset="0"/>
                <a:ea typeface="標楷體" panose="03000509000000000000" pitchFamily="65" charset="-120"/>
                <a:cs typeface="+mj-cs"/>
              </a:rPr>
              <a:t>[1, 1]</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fp</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confus.matrix</a:t>
            </a:r>
            <a:r>
              <a:rPr lang="mr-IN" altLang="zh-TW" dirty="0">
                <a:solidFill>
                  <a:schemeClr val="tx1"/>
                </a:solidFill>
                <a:latin typeface="Times New Roman" panose="02020603050405020304" pitchFamily="18" charset="0"/>
                <a:ea typeface="標楷體" panose="03000509000000000000" pitchFamily="65" charset="-120"/>
                <a:cs typeface="+mj-cs"/>
              </a:rPr>
              <a:t>[2, 1]</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fn</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confus.matrix</a:t>
            </a:r>
            <a:r>
              <a:rPr lang="mr-IN" altLang="zh-TW" dirty="0">
                <a:solidFill>
                  <a:schemeClr val="tx1"/>
                </a:solidFill>
                <a:latin typeface="Times New Roman" panose="02020603050405020304" pitchFamily="18" charset="0"/>
                <a:ea typeface="標楷體" panose="03000509000000000000" pitchFamily="65" charset="-120"/>
                <a:cs typeface="+mj-cs"/>
              </a:rPr>
              <a:t>[1, 2]</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accuracy</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tp</a:t>
            </a:r>
            <a:r>
              <a:rPr lang="mr-IN" altLang="zh-TW" dirty="0">
                <a:solidFill>
                  <a:schemeClr val="tx1"/>
                </a:solidFill>
                <a:latin typeface="Times New Roman" panose="02020603050405020304" pitchFamily="18" charset="0"/>
                <a:ea typeface="標楷體" panose="03000509000000000000" pitchFamily="65" charset="-120"/>
                <a:cs typeface="+mj-cs"/>
              </a:rPr>
              <a:t> + </a:t>
            </a:r>
            <a:r>
              <a:rPr lang="mr-IN" altLang="zh-TW" dirty="0" err="1">
                <a:solidFill>
                  <a:schemeClr val="tx1"/>
                </a:solidFill>
                <a:latin typeface="Times New Roman" panose="02020603050405020304" pitchFamily="18" charset="0"/>
                <a:ea typeface="標楷體" panose="03000509000000000000" pitchFamily="65" charset="-120"/>
                <a:cs typeface="+mj-cs"/>
              </a:rPr>
              <a:t>tn</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tp</a:t>
            </a:r>
            <a:r>
              <a:rPr lang="mr-IN" altLang="zh-TW" dirty="0">
                <a:solidFill>
                  <a:schemeClr val="tx1"/>
                </a:solidFill>
                <a:latin typeface="Times New Roman" panose="02020603050405020304" pitchFamily="18" charset="0"/>
                <a:ea typeface="標楷體" panose="03000509000000000000" pitchFamily="65" charset="-120"/>
                <a:cs typeface="+mj-cs"/>
              </a:rPr>
              <a:t> + </a:t>
            </a:r>
            <a:r>
              <a:rPr lang="mr-IN" altLang="zh-TW" dirty="0" err="1">
                <a:solidFill>
                  <a:schemeClr val="tx1"/>
                </a:solidFill>
                <a:latin typeface="Times New Roman" panose="02020603050405020304" pitchFamily="18" charset="0"/>
                <a:ea typeface="標楷體" panose="03000509000000000000" pitchFamily="65" charset="-120"/>
                <a:cs typeface="+mj-cs"/>
              </a:rPr>
              <a:t>tn</a:t>
            </a:r>
            <a:r>
              <a:rPr lang="mr-IN" altLang="zh-TW" dirty="0">
                <a:solidFill>
                  <a:schemeClr val="tx1"/>
                </a:solidFill>
                <a:latin typeface="Times New Roman" panose="02020603050405020304" pitchFamily="18" charset="0"/>
                <a:ea typeface="標楷體" panose="03000509000000000000" pitchFamily="65" charset="-120"/>
                <a:cs typeface="+mj-cs"/>
              </a:rPr>
              <a:t> + </a:t>
            </a:r>
            <a:r>
              <a:rPr lang="mr-IN" altLang="zh-TW" dirty="0" err="1">
                <a:solidFill>
                  <a:schemeClr val="tx1"/>
                </a:solidFill>
                <a:latin typeface="Times New Roman" panose="02020603050405020304" pitchFamily="18" charset="0"/>
                <a:ea typeface="標楷體" panose="03000509000000000000" pitchFamily="65" charset="-120"/>
                <a:cs typeface="+mj-cs"/>
              </a:rPr>
              <a:t>fp</a:t>
            </a:r>
            <a:r>
              <a:rPr lang="mr-IN" altLang="zh-TW" dirty="0">
                <a:solidFill>
                  <a:schemeClr val="tx1"/>
                </a:solidFill>
                <a:latin typeface="Times New Roman" panose="02020603050405020304" pitchFamily="18" charset="0"/>
                <a:ea typeface="標楷體" panose="03000509000000000000" pitchFamily="65" charset="-120"/>
                <a:cs typeface="+mj-cs"/>
              </a:rPr>
              <a:t> + </a:t>
            </a:r>
            <a:r>
              <a:rPr lang="mr-IN" altLang="zh-TW" dirty="0" err="1">
                <a:solidFill>
                  <a:schemeClr val="tx1"/>
                </a:solidFill>
                <a:latin typeface="Times New Roman" panose="02020603050405020304" pitchFamily="18" charset="0"/>
                <a:ea typeface="標楷體" panose="03000509000000000000" pitchFamily="65" charset="-120"/>
                <a:cs typeface="+mj-cs"/>
              </a:rPr>
              <a:t>fn</a:t>
            </a:r>
            <a:r>
              <a:rPr lang="mr-IN" altLang="zh-TW" dirty="0">
                <a:solidFill>
                  <a:schemeClr val="tx1"/>
                </a:solidFill>
                <a:latin typeface="Times New Roman" panose="02020603050405020304" pitchFamily="18" charset="0"/>
                <a:ea typeface="標楷體" panose="03000509000000000000" pitchFamily="65" charset="-120"/>
                <a:cs typeface="+mj-cs"/>
              </a:rPr>
              <a:t>))*100 #</a:t>
            </a:r>
            <a:r>
              <a:rPr lang="zh-TW" altLang="mr-IN" dirty="0">
                <a:solidFill>
                  <a:schemeClr val="tx1"/>
                </a:solidFill>
                <a:latin typeface="Times New Roman" panose="02020603050405020304" pitchFamily="18" charset="0"/>
                <a:ea typeface="標楷體" panose="03000509000000000000" pitchFamily="65" charset="-120"/>
                <a:cs typeface="+mj-cs"/>
              </a:rPr>
              <a:t>準確率</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recall</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tp</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tp+fn</a:t>
            </a:r>
            <a:r>
              <a:rPr lang="mr-IN" altLang="zh-TW" dirty="0">
                <a:solidFill>
                  <a:schemeClr val="tx1"/>
                </a:solidFill>
                <a:latin typeface="Times New Roman" panose="02020603050405020304" pitchFamily="18" charset="0"/>
                <a:ea typeface="標楷體" panose="03000509000000000000" pitchFamily="65" charset="-120"/>
                <a:cs typeface="+mj-cs"/>
              </a:rPr>
              <a:t>))*100 #</a:t>
            </a:r>
            <a:r>
              <a:rPr lang="mr-IN" altLang="zh-TW" dirty="0" err="1">
                <a:solidFill>
                  <a:schemeClr val="tx1"/>
                </a:solidFill>
                <a:latin typeface="Times New Roman" panose="02020603050405020304" pitchFamily="18" charset="0"/>
                <a:ea typeface="標楷體" panose="03000509000000000000" pitchFamily="65" charset="-120"/>
                <a:cs typeface="+mj-cs"/>
              </a:rPr>
              <a:t>recall</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precision</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tn</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tn</a:t>
            </a:r>
            <a:r>
              <a:rPr lang="mr-IN" altLang="zh-TW" dirty="0">
                <a:solidFill>
                  <a:schemeClr val="tx1"/>
                </a:solidFill>
                <a:latin typeface="Times New Roman" panose="02020603050405020304" pitchFamily="18" charset="0"/>
                <a:ea typeface="標楷體" panose="03000509000000000000" pitchFamily="65" charset="-120"/>
                <a:cs typeface="+mj-cs"/>
              </a:rPr>
              <a:t> + </a:t>
            </a:r>
            <a:r>
              <a:rPr lang="mr-IN" altLang="zh-TW" dirty="0" err="1">
                <a:solidFill>
                  <a:schemeClr val="tx1"/>
                </a:solidFill>
                <a:latin typeface="Times New Roman" panose="02020603050405020304" pitchFamily="18" charset="0"/>
                <a:ea typeface="標楷體" panose="03000509000000000000" pitchFamily="65" charset="-120"/>
                <a:cs typeface="+mj-cs"/>
              </a:rPr>
              <a:t>fp</a:t>
            </a:r>
            <a:r>
              <a:rPr lang="mr-IN" altLang="zh-TW" dirty="0">
                <a:solidFill>
                  <a:schemeClr val="tx1"/>
                </a:solidFill>
                <a:latin typeface="Times New Roman" panose="02020603050405020304" pitchFamily="18" charset="0"/>
                <a:ea typeface="標楷體" panose="03000509000000000000" pitchFamily="65" charset="-120"/>
                <a:cs typeface="+mj-cs"/>
              </a:rPr>
              <a:t>))*100 #</a:t>
            </a:r>
            <a:r>
              <a:rPr lang="mr-IN" altLang="zh-TW" dirty="0" err="1">
                <a:solidFill>
                  <a:schemeClr val="tx1"/>
                </a:solidFill>
                <a:latin typeface="Times New Roman" panose="02020603050405020304" pitchFamily="18" charset="0"/>
                <a:ea typeface="標楷體" panose="03000509000000000000" pitchFamily="65" charset="-120"/>
                <a:cs typeface="+mj-cs"/>
              </a:rPr>
              <a:t>precision</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f1 &lt;- ((2*</a:t>
            </a:r>
            <a:r>
              <a:rPr lang="mr-IN" altLang="zh-TW" dirty="0" err="1">
                <a:solidFill>
                  <a:schemeClr val="tx1"/>
                </a:solidFill>
                <a:latin typeface="Times New Roman" panose="02020603050405020304" pitchFamily="18" charset="0"/>
                <a:ea typeface="標楷體" panose="03000509000000000000" pitchFamily="65" charset="-120"/>
                <a:cs typeface="+mj-cs"/>
              </a:rPr>
              <a:t>recall</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precision</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recall+precision</a:t>
            </a:r>
            <a:r>
              <a:rPr lang="mr-IN" altLang="zh-TW" dirty="0">
                <a:solidFill>
                  <a:schemeClr val="tx1"/>
                </a:solidFill>
                <a:latin typeface="Times New Roman" panose="02020603050405020304" pitchFamily="18" charset="0"/>
                <a:ea typeface="標楷體" panose="03000509000000000000" pitchFamily="65" charset="-120"/>
                <a:cs typeface="+mj-cs"/>
              </a:rPr>
              <a:t>)) ##F1-measure</a:t>
            </a:r>
            <a:r>
              <a:rPr lang="zh-TW" altLang="mr-IN" dirty="0">
                <a:solidFill>
                  <a:schemeClr val="tx1"/>
                </a:solidFill>
                <a:latin typeface="Times New Roman" panose="02020603050405020304" pitchFamily="18" charset="0"/>
                <a:ea typeface="標楷體" panose="03000509000000000000" pitchFamily="65" charset="-120"/>
                <a:cs typeface="+mj-cs"/>
              </a:rPr>
              <a:t>綜合評價指標</a:t>
            </a:r>
            <a:endParaRPr lang="zh-TW" altLang="en-US" dirty="0">
              <a:solidFill>
                <a:schemeClr val="tx1"/>
              </a:solidFill>
              <a:latin typeface="Times New Roman" panose="02020603050405020304" pitchFamily="18" charset="0"/>
              <a:ea typeface="標楷體" panose="03000509000000000000" pitchFamily="65" charset="-120"/>
              <a:cs typeface="+mj-cs"/>
            </a:endParaRPr>
          </a:p>
        </p:txBody>
      </p:sp>
    </p:spTree>
    <p:extLst>
      <p:ext uri="{BB962C8B-B14F-4D97-AF65-F5344CB8AC3E}">
        <p14:creationId xmlns:p14="http://schemas.microsoft.com/office/powerpoint/2010/main" val="478454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分類迴歸樹程式碼</a:t>
            </a:r>
            <a:endParaRPr lang="zh-TW" altLang="en-US" dirty="0"/>
          </a:p>
        </p:txBody>
      </p:sp>
      <p:sp>
        <p:nvSpPr>
          <p:cNvPr id="11" name="投影片編號版面配置區 10"/>
          <p:cNvSpPr>
            <a:spLocks noGrp="1"/>
          </p:cNvSpPr>
          <p:nvPr>
            <p:ph type="sldNum" sz="quarter" idx="12"/>
          </p:nvPr>
        </p:nvSpPr>
        <p:spPr/>
        <p:txBody>
          <a:bodyPr/>
          <a:lstStyle/>
          <a:p>
            <a:fld id="{285F21B3-B8D7-45ED-803A-1B1279ACBFFD}" type="slidenum">
              <a:rPr lang="zh-TW" altLang="en-US" smtClean="0"/>
              <a:t>15</a:t>
            </a:fld>
            <a:endParaRPr lang="zh-TW" altLang="en-US"/>
          </a:p>
        </p:txBody>
      </p:sp>
      <p:sp>
        <p:nvSpPr>
          <p:cNvPr id="4" name="矩形 3"/>
          <p:cNvSpPr/>
          <p:nvPr/>
        </p:nvSpPr>
        <p:spPr>
          <a:xfrm>
            <a:off x="628650" y="1371601"/>
            <a:ext cx="7886700" cy="477544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mr-IN" altLang="zh-TW" dirty="0" err="1">
                <a:solidFill>
                  <a:schemeClr val="tx1"/>
                </a:solidFill>
                <a:latin typeface="Times New Roman" panose="02020603050405020304" pitchFamily="18" charset="0"/>
                <a:ea typeface="標楷體" panose="03000509000000000000" pitchFamily="65" charset="-120"/>
                <a:cs typeface="+mj-cs"/>
              </a:rPr>
              <a:t>library</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rpart</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a1 &lt;- </a:t>
            </a:r>
            <a:r>
              <a:rPr lang="mr-IN" altLang="zh-TW" dirty="0" err="1">
                <a:solidFill>
                  <a:schemeClr val="tx1"/>
                </a:solidFill>
                <a:latin typeface="Times New Roman" panose="02020603050405020304" pitchFamily="18" charset="0"/>
                <a:ea typeface="標楷體" panose="03000509000000000000" pitchFamily="65" charset="-120"/>
                <a:cs typeface="+mj-cs"/>
              </a:rPr>
              <a:t>a</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b1 &lt;- </a:t>
            </a:r>
            <a:r>
              <a:rPr lang="mr-IN" altLang="zh-TW" dirty="0" err="1">
                <a:solidFill>
                  <a:schemeClr val="tx1"/>
                </a:solidFill>
                <a:latin typeface="Times New Roman" panose="02020603050405020304" pitchFamily="18" charset="0"/>
                <a:ea typeface="標楷體" panose="03000509000000000000" pitchFamily="65" charset="-120"/>
                <a:cs typeface="+mj-cs"/>
              </a:rPr>
              <a:t>b</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 CART</a:t>
            </a:r>
            <a:r>
              <a:rPr lang="zh-TW" altLang="mr-IN" dirty="0">
                <a:solidFill>
                  <a:schemeClr val="tx1"/>
                </a:solidFill>
                <a:latin typeface="Times New Roman" panose="02020603050405020304" pitchFamily="18" charset="0"/>
                <a:ea typeface="標楷體" panose="03000509000000000000" pitchFamily="65" charset="-120"/>
                <a:cs typeface="+mj-cs"/>
              </a:rPr>
              <a:t>的模型</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b="1" dirty="0" err="1">
                <a:solidFill>
                  <a:srgbClr val="FF0000"/>
                </a:solidFill>
                <a:latin typeface="Times New Roman" panose="02020603050405020304" pitchFamily="18" charset="0"/>
                <a:ea typeface="標楷體" panose="03000509000000000000" pitchFamily="65" charset="-120"/>
                <a:cs typeface="+mj-cs"/>
              </a:rPr>
              <a:t>Xcart.model</a:t>
            </a:r>
            <a:r>
              <a:rPr lang="mr-IN" altLang="zh-TW" b="1" dirty="0">
                <a:solidFill>
                  <a:srgbClr val="FF0000"/>
                </a:solidFill>
                <a:latin typeface="Times New Roman" panose="02020603050405020304" pitchFamily="18" charset="0"/>
                <a:ea typeface="標楷體" panose="03000509000000000000" pitchFamily="65" charset="-120"/>
                <a:cs typeface="+mj-cs"/>
              </a:rPr>
              <a:t>&lt;- </a:t>
            </a:r>
            <a:r>
              <a:rPr lang="mr-IN" altLang="zh-TW" b="1" dirty="0" err="1">
                <a:solidFill>
                  <a:srgbClr val="FF0000"/>
                </a:solidFill>
                <a:latin typeface="Times New Roman" panose="02020603050405020304" pitchFamily="18" charset="0"/>
                <a:ea typeface="標楷體" panose="03000509000000000000" pitchFamily="65" charset="-120"/>
                <a:cs typeface="+mj-cs"/>
              </a:rPr>
              <a:t>rpart</a:t>
            </a:r>
            <a:r>
              <a:rPr lang="mr-IN" altLang="zh-TW" b="1" dirty="0">
                <a:solidFill>
                  <a:srgbClr val="FF0000"/>
                </a:solidFill>
                <a:latin typeface="Times New Roman" panose="02020603050405020304" pitchFamily="18" charset="0"/>
                <a:ea typeface="標楷體" panose="03000509000000000000" pitchFamily="65" charset="-120"/>
                <a:cs typeface="+mj-cs"/>
              </a:rPr>
              <a:t>(a1$`z$</a:t>
            </a:r>
            <a:r>
              <a:rPr lang="zh-TW" altLang="mr-IN" b="1" dirty="0">
                <a:solidFill>
                  <a:srgbClr val="FF0000"/>
                </a:solidFill>
                <a:latin typeface="Times New Roman" panose="02020603050405020304" pitchFamily="18" charset="0"/>
                <a:ea typeface="標楷體" panose="03000509000000000000" pitchFamily="65" charset="-120"/>
                <a:cs typeface="+mj-cs"/>
              </a:rPr>
              <a:t>註冊</a:t>
            </a:r>
            <a:r>
              <a:rPr lang="mr-IN" altLang="zh-TW" b="1" dirty="0">
                <a:solidFill>
                  <a:srgbClr val="FF0000"/>
                </a:solidFill>
                <a:latin typeface="Times New Roman" panose="02020603050405020304" pitchFamily="18" charset="0"/>
                <a:ea typeface="標楷體" panose="03000509000000000000" pitchFamily="65" charset="-120"/>
                <a:cs typeface="+mj-cs"/>
              </a:rPr>
              <a:t>`~. , </a:t>
            </a:r>
            <a:r>
              <a:rPr lang="mr-IN" altLang="zh-TW" b="1" dirty="0" err="1">
                <a:solidFill>
                  <a:srgbClr val="FF0000"/>
                </a:solidFill>
                <a:latin typeface="Times New Roman" panose="02020603050405020304" pitchFamily="18" charset="0"/>
                <a:ea typeface="標楷體" panose="03000509000000000000" pitchFamily="65" charset="-120"/>
                <a:cs typeface="+mj-cs"/>
              </a:rPr>
              <a:t>data</a:t>
            </a:r>
            <a:r>
              <a:rPr lang="mr-IN" altLang="zh-TW" b="1" dirty="0">
                <a:solidFill>
                  <a:srgbClr val="FF0000"/>
                </a:solidFill>
                <a:latin typeface="Times New Roman" panose="02020603050405020304" pitchFamily="18" charset="0"/>
                <a:ea typeface="標楷體" panose="03000509000000000000" pitchFamily="65" charset="-120"/>
                <a:cs typeface="+mj-cs"/>
              </a:rPr>
              <a:t>=a1,model = </a:t>
            </a:r>
            <a:r>
              <a:rPr lang="mr-IN" altLang="zh-TW" b="1" dirty="0" err="1">
                <a:solidFill>
                  <a:srgbClr val="FF0000"/>
                </a:solidFill>
                <a:latin typeface="Times New Roman" panose="02020603050405020304" pitchFamily="18" charset="0"/>
                <a:ea typeface="標楷體" panose="03000509000000000000" pitchFamily="65" charset="-120"/>
                <a:cs typeface="+mj-cs"/>
              </a:rPr>
              <a:t>F</a:t>
            </a:r>
            <a:r>
              <a:rPr lang="mr-IN" altLang="zh-TW" b="1" dirty="0">
                <a:solidFill>
                  <a:srgbClr val="FF0000"/>
                </a:solidFill>
                <a:latin typeface="Times New Roman" panose="02020603050405020304" pitchFamily="18" charset="0"/>
                <a:ea typeface="標楷體" panose="03000509000000000000" pitchFamily="65" charset="-120"/>
                <a:cs typeface="+mj-cs"/>
              </a:rPr>
              <a:t>)</a:t>
            </a:r>
            <a:endParaRPr lang="zh-TW" altLang="en-US" b="1" dirty="0">
              <a:solidFill>
                <a:srgbClr val="FF0000"/>
              </a:solidFill>
              <a:latin typeface="Times New Roman" panose="02020603050405020304" pitchFamily="18" charset="0"/>
              <a:ea typeface="標楷體" panose="03000509000000000000" pitchFamily="65" charset="-120"/>
              <a:cs typeface="+mj-cs"/>
            </a:endParaRPr>
          </a:p>
          <a:p>
            <a:r>
              <a:rPr lang="en-US" altLang="zh-TW" dirty="0" err="1">
                <a:solidFill>
                  <a:schemeClr val="tx1"/>
                </a:solidFill>
                <a:latin typeface="Times New Roman" panose="02020603050405020304" pitchFamily="18" charset="0"/>
                <a:ea typeface="標楷體" panose="03000509000000000000" pitchFamily="65" charset="-120"/>
                <a:cs typeface="+mj-cs"/>
              </a:rPr>
              <a:t>pred</a:t>
            </a:r>
            <a:r>
              <a:rPr lang="en-US" altLang="zh-TW" dirty="0">
                <a:solidFill>
                  <a:schemeClr val="tx1"/>
                </a:solidFill>
                <a:latin typeface="Times New Roman" panose="02020603050405020304" pitchFamily="18" charset="0"/>
                <a:ea typeface="標楷體" panose="03000509000000000000" pitchFamily="65" charset="-120"/>
                <a:cs typeface="+mj-cs"/>
              </a:rPr>
              <a:t> &lt;- predict(</a:t>
            </a:r>
            <a:r>
              <a:rPr lang="en-US" altLang="zh-TW" dirty="0" err="1">
                <a:solidFill>
                  <a:schemeClr val="tx1"/>
                </a:solidFill>
                <a:latin typeface="Times New Roman" panose="02020603050405020304" pitchFamily="18" charset="0"/>
                <a:ea typeface="標楷體" panose="03000509000000000000" pitchFamily="65" charset="-120"/>
                <a:cs typeface="+mj-cs"/>
              </a:rPr>
              <a:t>cart.model</a:t>
            </a:r>
            <a:r>
              <a:rPr lang="en-US" altLang="zh-TW" dirty="0">
                <a:solidFill>
                  <a:schemeClr val="tx1"/>
                </a:solidFill>
                <a:latin typeface="Times New Roman" panose="02020603050405020304" pitchFamily="18" charset="0"/>
                <a:ea typeface="標楷體" panose="03000509000000000000" pitchFamily="65" charset="-120"/>
                <a:cs typeface="+mj-cs"/>
              </a:rPr>
              <a:t>, </a:t>
            </a:r>
            <a:r>
              <a:rPr lang="en-US" altLang="zh-TW" dirty="0" err="1">
                <a:solidFill>
                  <a:schemeClr val="tx1"/>
                </a:solidFill>
                <a:latin typeface="Times New Roman" panose="02020603050405020304" pitchFamily="18" charset="0"/>
                <a:ea typeface="標楷體" panose="03000509000000000000" pitchFamily="65" charset="-120"/>
                <a:cs typeface="+mj-cs"/>
              </a:rPr>
              <a:t>newdata</a:t>
            </a:r>
            <a:r>
              <a:rPr lang="en-US" altLang="zh-TW" dirty="0">
                <a:solidFill>
                  <a:schemeClr val="tx1"/>
                </a:solidFill>
                <a:latin typeface="Times New Roman" panose="02020603050405020304" pitchFamily="18" charset="0"/>
                <a:ea typeface="標楷體" panose="03000509000000000000" pitchFamily="65" charset="-120"/>
                <a:cs typeface="+mj-cs"/>
              </a:rPr>
              <a:t>=b1, type=“class”)# </a:t>
            </a:r>
            <a:r>
              <a:rPr lang="zh-TW" altLang="en-US" dirty="0">
                <a:solidFill>
                  <a:schemeClr val="tx1"/>
                </a:solidFill>
                <a:latin typeface="Times New Roman" panose="02020603050405020304" pitchFamily="18" charset="0"/>
                <a:ea typeface="標楷體" panose="03000509000000000000" pitchFamily="65" charset="-120"/>
                <a:cs typeface="+mj-cs"/>
              </a:rPr>
              <a:t>用</a:t>
            </a:r>
            <a:r>
              <a:rPr lang="en-US" altLang="zh-TW" dirty="0">
                <a:solidFill>
                  <a:schemeClr val="tx1"/>
                </a:solidFill>
                <a:latin typeface="Times New Roman" panose="02020603050405020304" pitchFamily="18" charset="0"/>
                <a:ea typeface="標楷體" panose="03000509000000000000" pitchFamily="65" charset="-120"/>
                <a:cs typeface="+mj-cs"/>
              </a:rPr>
              <a:t>table</a:t>
            </a:r>
            <a:r>
              <a:rPr lang="zh-TW" altLang="en-US" dirty="0">
                <a:solidFill>
                  <a:schemeClr val="tx1"/>
                </a:solidFill>
                <a:latin typeface="Times New Roman" panose="02020603050405020304" pitchFamily="18" charset="0"/>
                <a:ea typeface="標楷體" panose="03000509000000000000" pitchFamily="65" charset="-120"/>
                <a:cs typeface="+mj-cs"/>
              </a:rPr>
              <a:t>看預測的情況</a:t>
            </a:r>
          </a:p>
          <a:p>
            <a:r>
              <a:rPr lang="en-US" altLang="zh-TW" dirty="0">
                <a:solidFill>
                  <a:schemeClr val="tx1"/>
                </a:solidFill>
                <a:latin typeface="Times New Roman" panose="02020603050405020304" pitchFamily="18" charset="0"/>
                <a:ea typeface="標楷體" panose="03000509000000000000" pitchFamily="65" charset="-120"/>
                <a:cs typeface="+mj-cs"/>
              </a:rPr>
              <a:t>all04 =</a:t>
            </a:r>
            <a:r>
              <a:rPr lang="en-US" altLang="zh-TW" dirty="0" err="1">
                <a:solidFill>
                  <a:schemeClr val="tx1"/>
                </a:solidFill>
                <a:latin typeface="Times New Roman" panose="02020603050405020304" pitchFamily="18" charset="0"/>
                <a:ea typeface="標楷體" panose="03000509000000000000" pitchFamily="65" charset="-120"/>
                <a:cs typeface="+mj-cs"/>
              </a:rPr>
              <a:t>data.frame</a:t>
            </a:r>
            <a:r>
              <a:rPr lang="en-US" altLang="zh-TW" dirty="0">
                <a:solidFill>
                  <a:schemeClr val="tx1"/>
                </a:solidFill>
                <a:latin typeface="Times New Roman" panose="02020603050405020304" pitchFamily="18" charset="0"/>
                <a:ea typeface="標楷體" panose="03000509000000000000" pitchFamily="65" charset="-120"/>
                <a:cs typeface="+mj-cs"/>
              </a:rPr>
              <a:t>(b1,Spec.Pred=</a:t>
            </a:r>
            <a:r>
              <a:rPr lang="en-US" altLang="zh-TW" dirty="0" err="1">
                <a:solidFill>
                  <a:schemeClr val="tx1"/>
                </a:solidFill>
                <a:latin typeface="Times New Roman" panose="02020603050405020304" pitchFamily="18" charset="0"/>
                <a:ea typeface="標楷體" panose="03000509000000000000" pitchFamily="65" charset="-120"/>
                <a:cs typeface="+mj-cs"/>
              </a:rPr>
              <a:t>pred</a:t>
            </a:r>
            <a:r>
              <a:rPr lang="en-US" altLang="zh-TW" dirty="0">
                <a:solidFill>
                  <a:schemeClr val="tx1"/>
                </a:solidFill>
                <a:latin typeface="Times New Roman" panose="02020603050405020304" pitchFamily="18" charset="0"/>
                <a:ea typeface="標楷體" panose="03000509000000000000" pitchFamily="65" charset="-120"/>
                <a:cs typeface="+mj-cs"/>
              </a:rPr>
              <a:t>) #</a:t>
            </a:r>
            <a:r>
              <a:rPr lang="zh-TW" altLang="en-US" dirty="0">
                <a:solidFill>
                  <a:schemeClr val="tx1"/>
                </a:solidFill>
                <a:latin typeface="Times New Roman" panose="02020603050405020304" pitchFamily="18" charset="0"/>
                <a:ea typeface="標楷體" panose="03000509000000000000" pitchFamily="65" charset="-120"/>
                <a:cs typeface="+mj-cs"/>
              </a:rPr>
              <a:t>可查看結果</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準確度</a:t>
            </a:r>
            <a:r>
              <a:rPr lang="en-US" altLang="zh-TW" dirty="0">
                <a:solidFill>
                  <a:schemeClr val="tx1"/>
                </a:solidFill>
                <a:latin typeface="Times New Roman" panose="02020603050405020304" pitchFamily="18" charset="0"/>
                <a:ea typeface="標楷體" panose="03000509000000000000" pitchFamily="65" charset="-120"/>
                <a:cs typeface="+mj-cs"/>
              </a:rPr>
              <a:t>####</a:t>
            </a:r>
          </a:p>
          <a:p>
            <a:r>
              <a:rPr lang="en-US" altLang="zh-TW" dirty="0" err="1">
                <a:solidFill>
                  <a:schemeClr val="tx1"/>
                </a:solidFill>
                <a:latin typeface="Times New Roman" panose="02020603050405020304" pitchFamily="18" charset="0"/>
                <a:ea typeface="標楷體" panose="03000509000000000000" pitchFamily="65" charset="-120"/>
                <a:cs typeface="+mj-cs"/>
              </a:rPr>
              <a:t>tp</a:t>
            </a:r>
            <a:r>
              <a:rPr lang="en-US" altLang="zh-TW" dirty="0">
                <a:solidFill>
                  <a:schemeClr val="tx1"/>
                </a:solidFill>
                <a:latin typeface="Times New Roman" panose="02020603050405020304" pitchFamily="18" charset="0"/>
                <a:ea typeface="標楷體" panose="03000509000000000000" pitchFamily="65" charset="-120"/>
                <a:cs typeface="+mj-cs"/>
              </a:rPr>
              <a:t> &lt;- length(which(all04$x.</a:t>
            </a:r>
            <a:r>
              <a:rPr lang="zh-TW" altLang="en-US" dirty="0">
                <a:solidFill>
                  <a:schemeClr val="tx1"/>
                </a:solidFill>
                <a:latin typeface="Times New Roman" panose="02020603050405020304" pitchFamily="18" charset="0"/>
                <a:ea typeface="標楷體" panose="03000509000000000000" pitchFamily="65" charset="-120"/>
                <a:cs typeface="+mj-cs"/>
              </a:rPr>
              <a:t>註冊</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未到</a:t>
            </a:r>
            <a:r>
              <a:rPr lang="en-US" altLang="zh-TW" dirty="0">
                <a:solidFill>
                  <a:schemeClr val="tx1"/>
                </a:solidFill>
                <a:latin typeface="Times New Roman" panose="02020603050405020304" pitchFamily="18" charset="0"/>
                <a:ea typeface="標楷體" panose="03000509000000000000" pitchFamily="65" charset="-120"/>
                <a:cs typeface="+mj-cs"/>
              </a:rPr>
              <a:t>'&amp;all04$Spec.Pred=='</a:t>
            </a:r>
            <a:r>
              <a:rPr lang="zh-TW" altLang="en-US" dirty="0">
                <a:solidFill>
                  <a:schemeClr val="tx1"/>
                </a:solidFill>
                <a:latin typeface="Times New Roman" panose="02020603050405020304" pitchFamily="18" charset="0"/>
                <a:ea typeface="標楷體" panose="03000509000000000000" pitchFamily="65" charset="-120"/>
                <a:cs typeface="+mj-cs"/>
              </a:rPr>
              <a:t>未到</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未＝未</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 &lt;- length(which(all04$x.</a:t>
            </a:r>
            <a:r>
              <a:rPr lang="zh-TW" altLang="en-US" dirty="0">
                <a:solidFill>
                  <a:schemeClr val="tx1"/>
                </a:solidFill>
                <a:latin typeface="Times New Roman" panose="02020603050405020304" pitchFamily="18" charset="0"/>
                <a:ea typeface="標楷體" panose="03000509000000000000" pitchFamily="65" charset="-120"/>
                <a:cs typeface="+mj-cs"/>
              </a:rPr>
              <a:t>註冊</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報到</a:t>
            </a:r>
            <a:r>
              <a:rPr lang="en-US" altLang="zh-TW" dirty="0">
                <a:solidFill>
                  <a:schemeClr val="tx1"/>
                </a:solidFill>
                <a:latin typeface="Times New Roman" panose="02020603050405020304" pitchFamily="18" charset="0"/>
                <a:ea typeface="標楷體" panose="03000509000000000000" pitchFamily="65" charset="-120"/>
                <a:cs typeface="+mj-cs"/>
              </a:rPr>
              <a:t>'&amp;all04$Spec.Pred=='</a:t>
            </a:r>
            <a:r>
              <a:rPr lang="zh-TW" altLang="en-US" dirty="0">
                <a:solidFill>
                  <a:schemeClr val="tx1"/>
                </a:solidFill>
                <a:latin typeface="Times New Roman" panose="02020603050405020304" pitchFamily="18" charset="0"/>
                <a:ea typeface="標楷體" panose="03000509000000000000" pitchFamily="65" charset="-120"/>
                <a:cs typeface="+mj-cs"/>
              </a:rPr>
              <a:t>報到</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來＝來</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err="1">
                <a:solidFill>
                  <a:schemeClr val="tx1"/>
                </a:solidFill>
                <a:latin typeface="Times New Roman" panose="02020603050405020304" pitchFamily="18" charset="0"/>
                <a:ea typeface="標楷體" panose="03000509000000000000" pitchFamily="65" charset="-120"/>
                <a:cs typeface="+mj-cs"/>
              </a:rPr>
              <a:t>fp</a:t>
            </a:r>
            <a:r>
              <a:rPr lang="en-US" altLang="zh-TW" dirty="0">
                <a:solidFill>
                  <a:schemeClr val="tx1"/>
                </a:solidFill>
                <a:latin typeface="Times New Roman" panose="02020603050405020304" pitchFamily="18" charset="0"/>
                <a:ea typeface="標楷體" panose="03000509000000000000" pitchFamily="65" charset="-120"/>
                <a:cs typeface="+mj-cs"/>
              </a:rPr>
              <a:t> &lt;- length(which(all04$x.</a:t>
            </a:r>
            <a:r>
              <a:rPr lang="zh-TW" altLang="en-US" dirty="0">
                <a:solidFill>
                  <a:schemeClr val="tx1"/>
                </a:solidFill>
                <a:latin typeface="Times New Roman" panose="02020603050405020304" pitchFamily="18" charset="0"/>
                <a:ea typeface="標楷體" panose="03000509000000000000" pitchFamily="65" charset="-120"/>
                <a:cs typeface="+mj-cs"/>
              </a:rPr>
              <a:t>註冊</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未到</a:t>
            </a:r>
            <a:r>
              <a:rPr lang="en-US" altLang="zh-TW" dirty="0">
                <a:solidFill>
                  <a:schemeClr val="tx1"/>
                </a:solidFill>
                <a:latin typeface="Times New Roman" panose="02020603050405020304" pitchFamily="18" charset="0"/>
                <a:ea typeface="標楷體" panose="03000509000000000000" pitchFamily="65" charset="-120"/>
                <a:cs typeface="+mj-cs"/>
              </a:rPr>
              <a:t>'&amp;all04$Spec.Pred=='</a:t>
            </a:r>
            <a:r>
              <a:rPr lang="zh-TW" altLang="en-US" dirty="0">
                <a:solidFill>
                  <a:schemeClr val="tx1"/>
                </a:solidFill>
                <a:latin typeface="Times New Roman" panose="02020603050405020304" pitchFamily="18" charset="0"/>
                <a:ea typeface="標楷體" panose="03000509000000000000" pitchFamily="65" charset="-120"/>
                <a:cs typeface="+mj-cs"/>
              </a:rPr>
              <a:t>報到</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未＝來</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err="1">
                <a:solidFill>
                  <a:schemeClr val="tx1"/>
                </a:solidFill>
                <a:latin typeface="Times New Roman" panose="02020603050405020304" pitchFamily="18" charset="0"/>
                <a:ea typeface="標楷體" panose="03000509000000000000" pitchFamily="65" charset="-120"/>
                <a:cs typeface="+mj-cs"/>
              </a:rPr>
              <a:t>fn</a:t>
            </a:r>
            <a:r>
              <a:rPr lang="en-US" altLang="zh-TW" dirty="0">
                <a:solidFill>
                  <a:schemeClr val="tx1"/>
                </a:solidFill>
                <a:latin typeface="Times New Roman" panose="02020603050405020304" pitchFamily="18" charset="0"/>
                <a:ea typeface="標楷體" panose="03000509000000000000" pitchFamily="65" charset="-120"/>
                <a:cs typeface="+mj-cs"/>
              </a:rPr>
              <a:t> &lt;- length(which(all04$x.</a:t>
            </a:r>
            <a:r>
              <a:rPr lang="zh-TW" altLang="en-US" dirty="0">
                <a:solidFill>
                  <a:schemeClr val="tx1"/>
                </a:solidFill>
                <a:latin typeface="Times New Roman" panose="02020603050405020304" pitchFamily="18" charset="0"/>
                <a:ea typeface="標楷體" panose="03000509000000000000" pitchFamily="65" charset="-120"/>
                <a:cs typeface="+mj-cs"/>
              </a:rPr>
              <a:t>註冊</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報到</a:t>
            </a:r>
            <a:r>
              <a:rPr lang="en-US" altLang="zh-TW" dirty="0">
                <a:solidFill>
                  <a:schemeClr val="tx1"/>
                </a:solidFill>
                <a:latin typeface="Times New Roman" panose="02020603050405020304" pitchFamily="18" charset="0"/>
                <a:ea typeface="標楷體" panose="03000509000000000000" pitchFamily="65" charset="-120"/>
                <a:cs typeface="+mj-cs"/>
              </a:rPr>
              <a:t>'&amp;all04$Spec.Pred=='</a:t>
            </a:r>
            <a:r>
              <a:rPr lang="zh-TW" altLang="en-US" dirty="0">
                <a:solidFill>
                  <a:schemeClr val="tx1"/>
                </a:solidFill>
                <a:latin typeface="Times New Roman" panose="02020603050405020304" pitchFamily="18" charset="0"/>
                <a:ea typeface="標楷體" panose="03000509000000000000" pitchFamily="65" charset="-120"/>
                <a:cs typeface="+mj-cs"/>
              </a:rPr>
              <a:t>未到</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來＝未</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a:solidFill>
                  <a:schemeClr val="tx1"/>
                </a:solidFill>
                <a:latin typeface="Times New Roman" panose="02020603050405020304" pitchFamily="18" charset="0"/>
                <a:ea typeface="標楷體" panose="03000509000000000000" pitchFamily="65" charset="-120"/>
                <a:cs typeface="+mj-cs"/>
              </a:rPr>
              <a:t>accuracy &lt;- ((</a:t>
            </a:r>
            <a:r>
              <a:rPr lang="en-US" altLang="zh-TW" dirty="0" err="1">
                <a:solidFill>
                  <a:schemeClr val="tx1"/>
                </a:solidFill>
                <a:latin typeface="Times New Roman" panose="02020603050405020304" pitchFamily="18" charset="0"/>
                <a:ea typeface="標楷體" panose="03000509000000000000" pitchFamily="65" charset="-120"/>
                <a:cs typeface="+mj-cs"/>
              </a:rPr>
              <a:t>tp</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a:t>
            </a:r>
            <a:r>
              <a:rPr lang="en-US" altLang="zh-TW" dirty="0" err="1">
                <a:solidFill>
                  <a:schemeClr val="tx1"/>
                </a:solidFill>
                <a:latin typeface="Times New Roman" panose="02020603050405020304" pitchFamily="18" charset="0"/>
                <a:ea typeface="標楷體" panose="03000509000000000000" pitchFamily="65" charset="-120"/>
                <a:cs typeface="+mj-cs"/>
              </a:rPr>
              <a:t>tp</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fp</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fn</a:t>
            </a:r>
            <a:r>
              <a:rPr lang="en-US" altLang="zh-TW" dirty="0">
                <a:solidFill>
                  <a:schemeClr val="tx1"/>
                </a:solidFill>
                <a:latin typeface="Times New Roman" panose="02020603050405020304" pitchFamily="18" charset="0"/>
                <a:ea typeface="標楷體" panose="03000509000000000000" pitchFamily="65" charset="-120"/>
                <a:cs typeface="+mj-cs"/>
              </a:rPr>
              <a:t>))*100 #</a:t>
            </a:r>
            <a:r>
              <a:rPr lang="zh-TW" altLang="en-US" dirty="0">
                <a:solidFill>
                  <a:schemeClr val="tx1"/>
                </a:solidFill>
                <a:latin typeface="Times New Roman" panose="02020603050405020304" pitchFamily="18" charset="0"/>
                <a:ea typeface="標楷體" panose="03000509000000000000" pitchFamily="65" charset="-120"/>
                <a:cs typeface="+mj-cs"/>
              </a:rPr>
              <a:t>準確率</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a:solidFill>
                  <a:schemeClr val="tx1"/>
                </a:solidFill>
                <a:latin typeface="Times New Roman" panose="02020603050405020304" pitchFamily="18" charset="0"/>
                <a:ea typeface="標楷體" panose="03000509000000000000" pitchFamily="65" charset="-120"/>
                <a:cs typeface="+mj-cs"/>
              </a:rPr>
              <a:t>recall &lt;- (</a:t>
            </a:r>
            <a:r>
              <a:rPr lang="en-US" altLang="zh-TW" dirty="0" err="1">
                <a:solidFill>
                  <a:schemeClr val="tx1"/>
                </a:solidFill>
                <a:latin typeface="Times New Roman" panose="02020603050405020304" pitchFamily="18" charset="0"/>
                <a:ea typeface="標楷體" panose="03000509000000000000" pitchFamily="65" charset="-120"/>
                <a:cs typeface="+mj-cs"/>
              </a:rPr>
              <a:t>tp</a:t>
            </a:r>
            <a:r>
              <a:rPr lang="en-US" altLang="zh-TW" dirty="0">
                <a:solidFill>
                  <a:schemeClr val="tx1"/>
                </a:solidFill>
                <a:latin typeface="Times New Roman" panose="02020603050405020304" pitchFamily="18" charset="0"/>
                <a:ea typeface="標楷體" panose="03000509000000000000" pitchFamily="65" charset="-120"/>
                <a:cs typeface="+mj-cs"/>
              </a:rPr>
              <a:t>/(</a:t>
            </a:r>
            <a:r>
              <a:rPr lang="en-US" altLang="zh-TW" dirty="0" err="1">
                <a:solidFill>
                  <a:schemeClr val="tx1"/>
                </a:solidFill>
                <a:latin typeface="Times New Roman" panose="02020603050405020304" pitchFamily="18" charset="0"/>
                <a:ea typeface="標楷體" panose="03000509000000000000" pitchFamily="65" charset="-120"/>
                <a:cs typeface="+mj-cs"/>
              </a:rPr>
              <a:t>tp+fn</a:t>
            </a:r>
            <a:r>
              <a:rPr lang="en-US" altLang="zh-TW" dirty="0">
                <a:solidFill>
                  <a:schemeClr val="tx1"/>
                </a:solidFill>
                <a:latin typeface="Times New Roman" panose="02020603050405020304" pitchFamily="18" charset="0"/>
                <a:ea typeface="標楷體" panose="03000509000000000000" pitchFamily="65" charset="-120"/>
                <a:cs typeface="+mj-cs"/>
              </a:rPr>
              <a:t>))*100 #recall</a:t>
            </a:r>
          </a:p>
          <a:p>
            <a:r>
              <a:rPr lang="en-US" altLang="zh-TW" dirty="0">
                <a:solidFill>
                  <a:schemeClr val="tx1"/>
                </a:solidFill>
                <a:latin typeface="Times New Roman" panose="02020603050405020304" pitchFamily="18" charset="0"/>
                <a:ea typeface="標楷體" panose="03000509000000000000" pitchFamily="65" charset="-120"/>
                <a:cs typeface="+mj-cs"/>
              </a:rPr>
              <a:t>precision &lt;- (</a:t>
            </a:r>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a:t>
            </a:r>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fp</a:t>
            </a:r>
            <a:r>
              <a:rPr lang="en-US" altLang="zh-TW" dirty="0">
                <a:solidFill>
                  <a:schemeClr val="tx1"/>
                </a:solidFill>
                <a:latin typeface="Times New Roman" panose="02020603050405020304" pitchFamily="18" charset="0"/>
                <a:ea typeface="標楷體" panose="03000509000000000000" pitchFamily="65" charset="-120"/>
                <a:cs typeface="+mj-cs"/>
              </a:rPr>
              <a:t>))*100 #precision</a:t>
            </a:r>
          </a:p>
          <a:p>
            <a:r>
              <a:rPr lang="en-US" altLang="zh-TW" dirty="0">
                <a:solidFill>
                  <a:schemeClr val="tx1"/>
                </a:solidFill>
                <a:latin typeface="Times New Roman" panose="02020603050405020304" pitchFamily="18" charset="0"/>
                <a:ea typeface="標楷體" panose="03000509000000000000" pitchFamily="65" charset="-120"/>
                <a:cs typeface="+mj-cs"/>
              </a:rPr>
              <a:t>f1 &lt;- ((2*recall*precision)/(</a:t>
            </a:r>
            <a:r>
              <a:rPr lang="en-US" altLang="zh-TW" dirty="0" err="1">
                <a:solidFill>
                  <a:schemeClr val="tx1"/>
                </a:solidFill>
                <a:latin typeface="Times New Roman" panose="02020603050405020304" pitchFamily="18" charset="0"/>
                <a:ea typeface="標楷體" panose="03000509000000000000" pitchFamily="65" charset="-120"/>
                <a:cs typeface="+mj-cs"/>
              </a:rPr>
              <a:t>recall+precision</a:t>
            </a:r>
            <a:r>
              <a:rPr lang="en-US" altLang="zh-TW" dirty="0">
                <a:solidFill>
                  <a:schemeClr val="tx1"/>
                </a:solidFill>
                <a:latin typeface="Times New Roman" panose="02020603050405020304" pitchFamily="18" charset="0"/>
                <a:ea typeface="標楷體" panose="03000509000000000000" pitchFamily="65" charset="-120"/>
                <a:cs typeface="+mj-cs"/>
              </a:rPr>
              <a:t>)) ##F1-measure</a:t>
            </a:r>
            <a:r>
              <a:rPr lang="zh-TW" altLang="en-US" dirty="0">
                <a:solidFill>
                  <a:schemeClr val="tx1"/>
                </a:solidFill>
                <a:latin typeface="Times New Roman" panose="02020603050405020304" pitchFamily="18" charset="0"/>
                <a:ea typeface="標楷體" panose="03000509000000000000" pitchFamily="65" charset="-120"/>
                <a:cs typeface="+mj-cs"/>
              </a:rPr>
              <a:t>綜合評價指標</a:t>
            </a:r>
          </a:p>
          <a:p>
            <a:endParaRPr lang="zh-TW" altLang="en-US" dirty="0">
              <a:solidFill>
                <a:schemeClr val="tx1"/>
              </a:solidFill>
              <a:latin typeface="Times New Roman" panose="02020603050405020304" pitchFamily="18" charset="0"/>
              <a:ea typeface="標楷體" panose="03000509000000000000" pitchFamily="65" charset="-120"/>
              <a:cs typeface="+mj-cs"/>
            </a:endParaRPr>
          </a:p>
        </p:txBody>
      </p:sp>
    </p:spTree>
    <p:extLst>
      <p:ext uri="{BB962C8B-B14F-4D97-AF65-F5344CB8AC3E}">
        <p14:creationId xmlns:p14="http://schemas.microsoft.com/office/powerpoint/2010/main" val="373328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條件推論樹程式碼</a:t>
            </a:r>
            <a:r>
              <a:rPr lang="en-US" altLang="zh-TW" dirty="0" smtClean="0"/>
              <a:t>(1/2)</a:t>
            </a:r>
            <a:endParaRPr lang="zh-TW" altLang="en-US" dirty="0"/>
          </a:p>
        </p:txBody>
      </p:sp>
      <p:sp>
        <p:nvSpPr>
          <p:cNvPr id="11" name="投影片編號版面配置區 10"/>
          <p:cNvSpPr>
            <a:spLocks noGrp="1"/>
          </p:cNvSpPr>
          <p:nvPr>
            <p:ph type="sldNum" sz="quarter" idx="12"/>
          </p:nvPr>
        </p:nvSpPr>
        <p:spPr/>
        <p:txBody>
          <a:bodyPr/>
          <a:lstStyle/>
          <a:p>
            <a:fld id="{285F21B3-B8D7-45ED-803A-1B1279ACBFFD}" type="slidenum">
              <a:rPr lang="zh-TW" altLang="en-US" smtClean="0"/>
              <a:t>16</a:t>
            </a:fld>
            <a:endParaRPr lang="zh-TW" altLang="en-US"/>
          </a:p>
        </p:txBody>
      </p:sp>
      <p:sp>
        <p:nvSpPr>
          <p:cNvPr id="4" name="矩形 3"/>
          <p:cNvSpPr/>
          <p:nvPr/>
        </p:nvSpPr>
        <p:spPr>
          <a:xfrm>
            <a:off x="628650" y="1371601"/>
            <a:ext cx="7886700" cy="477544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mr-IN" altLang="zh-TW" dirty="0" err="1">
                <a:solidFill>
                  <a:schemeClr val="tx1"/>
                </a:solidFill>
                <a:latin typeface="Times New Roman" panose="02020603050405020304" pitchFamily="18" charset="0"/>
                <a:ea typeface="標楷體" panose="03000509000000000000" pitchFamily="65" charset="-120"/>
                <a:cs typeface="+mj-cs"/>
              </a:rPr>
              <a:t>library</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party</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a1 &lt;- </a:t>
            </a:r>
            <a:r>
              <a:rPr lang="mr-IN" altLang="zh-TW" dirty="0" err="1">
                <a:solidFill>
                  <a:schemeClr val="tx1"/>
                </a:solidFill>
                <a:latin typeface="Times New Roman" panose="02020603050405020304" pitchFamily="18" charset="0"/>
                <a:ea typeface="標楷體" panose="03000509000000000000" pitchFamily="65" charset="-120"/>
                <a:cs typeface="+mj-cs"/>
              </a:rPr>
              <a:t>a</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b1 &lt;- </a:t>
            </a:r>
            <a:r>
              <a:rPr lang="mr-IN" altLang="zh-TW" dirty="0" err="1">
                <a:solidFill>
                  <a:schemeClr val="tx1"/>
                </a:solidFill>
                <a:latin typeface="Times New Roman" panose="02020603050405020304" pitchFamily="18" charset="0"/>
                <a:ea typeface="標楷體" panose="03000509000000000000" pitchFamily="65" charset="-120"/>
                <a:cs typeface="+mj-cs"/>
              </a:rPr>
              <a:t>b</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a1$`z$</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gsub</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報到</a:t>
            </a:r>
            <a:r>
              <a:rPr lang="mr-IN" altLang="zh-TW" dirty="0">
                <a:solidFill>
                  <a:schemeClr val="tx1"/>
                </a:solidFill>
                <a:latin typeface="Times New Roman" panose="02020603050405020304" pitchFamily="18" charset="0"/>
                <a:ea typeface="標楷體" panose="03000509000000000000" pitchFamily="65" charset="-120"/>
                <a:cs typeface="+mj-cs"/>
              </a:rPr>
              <a:t>','Y',a1$`z$</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a1$`z$</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gsub</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未到</a:t>
            </a:r>
            <a:r>
              <a:rPr lang="mr-IN" altLang="zh-TW" dirty="0">
                <a:solidFill>
                  <a:schemeClr val="tx1"/>
                </a:solidFill>
                <a:latin typeface="Times New Roman" panose="02020603050405020304" pitchFamily="18" charset="0"/>
                <a:ea typeface="標楷體" panose="03000509000000000000" pitchFamily="65" charset="-120"/>
                <a:cs typeface="+mj-cs"/>
              </a:rPr>
              <a:t>','N',a1$`z$</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b1$`x$</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gsub</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報到</a:t>
            </a:r>
            <a:r>
              <a:rPr lang="mr-IN" altLang="zh-TW" dirty="0">
                <a:solidFill>
                  <a:schemeClr val="tx1"/>
                </a:solidFill>
                <a:latin typeface="Times New Roman" panose="02020603050405020304" pitchFamily="18" charset="0"/>
                <a:ea typeface="標楷體" panose="03000509000000000000" pitchFamily="65" charset="-120"/>
                <a:cs typeface="+mj-cs"/>
              </a:rPr>
              <a:t>','Y',b1$`x$</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b1$`x$</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gsub</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未到</a:t>
            </a:r>
            <a:r>
              <a:rPr lang="mr-IN" altLang="zh-TW" dirty="0">
                <a:solidFill>
                  <a:schemeClr val="tx1"/>
                </a:solidFill>
                <a:latin typeface="Times New Roman" panose="02020603050405020304" pitchFamily="18" charset="0"/>
                <a:ea typeface="標楷體" panose="03000509000000000000" pitchFamily="65" charset="-120"/>
                <a:cs typeface="+mj-cs"/>
              </a:rPr>
              <a:t>','N',b1$`x$</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a1$`z$</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as.factor</a:t>
            </a:r>
            <a:r>
              <a:rPr lang="mr-IN" altLang="zh-TW" dirty="0">
                <a:solidFill>
                  <a:schemeClr val="tx1"/>
                </a:solidFill>
                <a:latin typeface="Times New Roman" panose="02020603050405020304" pitchFamily="18" charset="0"/>
                <a:ea typeface="標楷體" panose="03000509000000000000" pitchFamily="65" charset="-120"/>
                <a:cs typeface="+mj-cs"/>
              </a:rPr>
              <a:t>(a1$`z$</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b1$`x$</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as.factor</a:t>
            </a:r>
            <a:r>
              <a:rPr lang="mr-IN" altLang="zh-TW" dirty="0">
                <a:solidFill>
                  <a:schemeClr val="tx1"/>
                </a:solidFill>
                <a:latin typeface="Times New Roman" panose="02020603050405020304" pitchFamily="18" charset="0"/>
                <a:ea typeface="標楷體" panose="03000509000000000000" pitchFamily="65" charset="-120"/>
                <a:cs typeface="+mj-cs"/>
              </a:rPr>
              <a:t>(b1$`x$</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colnames</a:t>
            </a:r>
            <a:r>
              <a:rPr lang="mr-IN" altLang="zh-TW" dirty="0">
                <a:solidFill>
                  <a:schemeClr val="tx1"/>
                </a:solidFill>
                <a:latin typeface="Times New Roman" panose="02020603050405020304" pitchFamily="18" charset="0"/>
                <a:ea typeface="標楷體" panose="03000509000000000000" pitchFamily="65" charset="-120"/>
                <a:cs typeface="+mj-cs"/>
              </a:rPr>
              <a:t>(a1)= </a:t>
            </a:r>
            <a:r>
              <a:rPr lang="mr-IN" altLang="zh-TW" dirty="0" err="1">
                <a:solidFill>
                  <a:schemeClr val="tx1"/>
                </a:solidFill>
                <a:latin typeface="Times New Roman" panose="02020603050405020304" pitchFamily="18" charset="0"/>
                <a:ea typeface="標楷體" panose="03000509000000000000" pitchFamily="65" charset="-120"/>
                <a:cs typeface="+mj-cs"/>
              </a:rPr>
              <a:t>c</a:t>
            </a:r>
            <a:r>
              <a:rPr lang="mr-IN" altLang="zh-TW" dirty="0">
                <a:solidFill>
                  <a:schemeClr val="tx1"/>
                </a:solidFill>
                <a:latin typeface="Times New Roman" panose="02020603050405020304" pitchFamily="18" charset="0"/>
                <a:ea typeface="標楷體" panose="03000509000000000000" pitchFamily="65" charset="-120"/>
                <a:cs typeface="+mj-cs"/>
              </a:rPr>
              <a:t>("C","</a:t>
            </a:r>
            <a:r>
              <a:rPr lang="mr-IN" altLang="zh-TW" dirty="0" err="1">
                <a:solidFill>
                  <a:schemeClr val="tx1"/>
                </a:solidFill>
                <a:latin typeface="Times New Roman" panose="02020603050405020304" pitchFamily="18" charset="0"/>
                <a:ea typeface="標楷體" panose="03000509000000000000" pitchFamily="65" charset="-120"/>
                <a:cs typeface="+mj-cs"/>
              </a:rPr>
              <a:t>E</a:t>
            </a:r>
            <a:r>
              <a:rPr lang="mr-IN" altLang="zh-TW" dirty="0">
                <a:solidFill>
                  <a:schemeClr val="tx1"/>
                </a:solidFill>
                <a:latin typeface="Times New Roman" panose="02020603050405020304" pitchFamily="18" charset="0"/>
                <a:ea typeface="標楷體" panose="03000509000000000000" pitchFamily="65" charset="-120"/>
                <a:cs typeface="+mj-cs"/>
              </a:rPr>
              <a:t>","M","</a:t>
            </a:r>
            <a:r>
              <a:rPr lang="mr-IN" altLang="zh-TW" dirty="0" err="1">
                <a:solidFill>
                  <a:schemeClr val="tx1"/>
                </a:solidFill>
                <a:latin typeface="Times New Roman" panose="02020603050405020304" pitchFamily="18" charset="0"/>
                <a:ea typeface="標楷體" panose="03000509000000000000" pitchFamily="65" charset="-120"/>
                <a:cs typeface="+mj-cs"/>
              </a:rPr>
              <a:t>S</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N</a:t>
            </a:r>
            <a:r>
              <a:rPr lang="mr-IN" altLang="zh-TW" dirty="0">
                <a:solidFill>
                  <a:schemeClr val="tx1"/>
                </a:solidFill>
                <a:latin typeface="Times New Roman" panose="02020603050405020304" pitchFamily="18" charset="0"/>
                <a:ea typeface="標楷體" panose="03000509000000000000" pitchFamily="65" charset="-120"/>
                <a:cs typeface="+mj-cs"/>
              </a:rPr>
              <a:t>","PR","</a:t>
            </a:r>
            <a:r>
              <a:rPr lang="mr-IN" altLang="zh-TW" dirty="0" err="1">
                <a:solidFill>
                  <a:schemeClr val="tx1"/>
                </a:solidFill>
                <a:latin typeface="Times New Roman" panose="02020603050405020304" pitchFamily="18" charset="0"/>
                <a:ea typeface="標楷體" panose="03000509000000000000" pitchFamily="65" charset="-120"/>
                <a:cs typeface="+mj-cs"/>
              </a:rPr>
              <a:t>come</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colnames</a:t>
            </a:r>
            <a:r>
              <a:rPr lang="mr-IN" altLang="zh-TW" dirty="0">
                <a:solidFill>
                  <a:schemeClr val="tx1"/>
                </a:solidFill>
                <a:latin typeface="Times New Roman" panose="02020603050405020304" pitchFamily="18" charset="0"/>
                <a:ea typeface="標楷體" panose="03000509000000000000" pitchFamily="65" charset="-120"/>
                <a:cs typeface="+mj-cs"/>
              </a:rPr>
              <a:t>(b1)= </a:t>
            </a:r>
            <a:r>
              <a:rPr lang="mr-IN" altLang="zh-TW" dirty="0" err="1">
                <a:solidFill>
                  <a:schemeClr val="tx1"/>
                </a:solidFill>
                <a:latin typeface="Times New Roman" panose="02020603050405020304" pitchFamily="18" charset="0"/>
                <a:ea typeface="標楷體" panose="03000509000000000000" pitchFamily="65" charset="-120"/>
                <a:cs typeface="+mj-cs"/>
              </a:rPr>
              <a:t>c</a:t>
            </a:r>
            <a:r>
              <a:rPr lang="mr-IN" altLang="zh-TW" dirty="0">
                <a:solidFill>
                  <a:schemeClr val="tx1"/>
                </a:solidFill>
                <a:latin typeface="Times New Roman" panose="02020603050405020304" pitchFamily="18" charset="0"/>
                <a:ea typeface="標楷體" panose="03000509000000000000" pitchFamily="65" charset="-120"/>
                <a:cs typeface="+mj-cs"/>
              </a:rPr>
              <a:t>("C","</a:t>
            </a:r>
            <a:r>
              <a:rPr lang="mr-IN" altLang="zh-TW" dirty="0" err="1">
                <a:solidFill>
                  <a:schemeClr val="tx1"/>
                </a:solidFill>
                <a:latin typeface="Times New Roman" panose="02020603050405020304" pitchFamily="18" charset="0"/>
                <a:ea typeface="標楷體" panose="03000509000000000000" pitchFamily="65" charset="-120"/>
                <a:cs typeface="+mj-cs"/>
              </a:rPr>
              <a:t>E</a:t>
            </a:r>
            <a:r>
              <a:rPr lang="mr-IN" altLang="zh-TW" dirty="0">
                <a:solidFill>
                  <a:schemeClr val="tx1"/>
                </a:solidFill>
                <a:latin typeface="Times New Roman" panose="02020603050405020304" pitchFamily="18" charset="0"/>
                <a:ea typeface="標楷體" panose="03000509000000000000" pitchFamily="65" charset="-120"/>
                <a:cs typeface="+mj-cs"/>
              </a:rPr>
              <a:t>","M","</a:t>
            </a:r>
            <a:r>
              <a:rPr lang="mr-IN" altLang="zh-TW" dirty="0" err="1">
                <a:solidFill>
                  <a:schemeClr val="tx1"/>
                </a:solidFill>
                <a:latin typeface="Times New Roman" panose="02020603050405020304" pitchFamily="18" charset="0"/>
                <a:ea typeface="標楷體" panose="03000509000000000000" pitchFamily="65" charset="-120"/>
                <a:cs typeface="+mj-cs"/>
              </a:rPr>
              <a:t>S</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N</a:t>
            </a:r>
            <a:r>
              <a:rPr lang="mr-IN" altLang="zh-TW" dirty="0">
                <a:solidFill>
                  <a:schemeClr val="tx1"/>
                </a:solidFill>
                <a:latin typeface="Times New Roman" panose="02020603050405020304" pitchFamily="18" charset="0"/>
                <a:ea typeface="標楷體" panose="03000509000000000000" pitchFamily="65" charset="-120"/>
                <a:cs typeface="+mj-cs"/>
              </a:rPr>
              <a:t>","PR","</a:t>
            </a:r>
            <a:r>
              <a:rPr lang="mr-IN" altLang="zh-TW" dirty="0" err="1">
                <a:solidFill>
                  <a:schemeClr val="tx1"/>
                </a:solidFill>
                <a:latin typeface="Times New Roman" panose="02020603050405020304" pitchFamily="18" charset="0"/>
                <a:ea typeface="標楷體" panose="03000509000000000000" pitchFamily="65" charset="-120"/>
                <a:cs typeface="+mj-cs"/>
              </a:rPr>
              <a:t>come</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zh-TW" altLang="en-US" dirty="0">
              <a:solidFill>
                <a:schemeClr val="tx1"/>
              </a:solidFill>
              <a:latin typeface="Times New Roman" panose="02020603050405020304" pitchFamily="18" charset="0"/>
              <a:ea typeface="標楷體" panose="03000509000000000000" pitchFamily="65" charset="-120"/>
              <a:cs typeface="+mj-cs"/>
            </a:endParaRPr>
          </a:p>
        </p:txBody>
      </p:sp>
    </p:spTree>
    <p:extLst>
      <p:ext uri="{BB962C8B-B14F-4D97-AF65-F5344CB8AC3E}">
        <p14:creationId xmlns:p14="http://schemas.microsoft.com/office/powerpoint/2010/main" val="396169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條件推論樹程式碼</a:t>
            </a:r>
            <a:r>
              <a:rPr lang="en-US" altLang="zh-TW" dirty="0" smtClean="0"/>
              <a:t>(</a:t>
            </a:r>
            <a:r>
              <a:rPr lang="en-US" altLang="zh-TW" dirty="0"/>
              <a:t>2</a:t>
            </a:r>
            <a:r>
              <a:rPr lang="en-US" altLang="zh-TW" dirty="0" smtClean="0"/>
              <a:t>/2)</a:t>
            </a:r>
            <a:endParaRPr lang="zh-TW" altLang="en-US" dirty="0"/>
          </a:p>
        </p:txBody>
      </p:sp>
      <p:sp>
        <p:nvSpPr>
          <p:cNvPr id="11" name="投影片編號版面配置區 10"/>
          <p:cNvSpPr>
            <a:spLocks noGrp="1"/>
          </p:cNvSpPr>
          <p:nvPr>
            <p:ph type="sldNum" sz="quarter" idx="12"/>
          </p:nvPr>
        </p:nvSpPr>
        <p:spPr/>
        <p:txBody>
          <a:bodyPr/>
          <a:lstStyle/>
          <a:p>
            <a:fld id="{285F21B3-B8D7-45ED-803A-1B1279ACBFFD}" type="slidenum">
              <a:rPr lang="zh-TW" altLang="en-US" smtClean="0"/>
              <a:t>17</a:t>
            </a:fld>
            <a:endParaRPr lang="zh-TW" altLang="en-US"/>
          </a:p>
        </p:txBody>
      </p:sp>
      <p:sp>
        <p:nvSpPr>
          <p:cNvPr id="4" name="矩形 3"/>
          <p:cNvSpPr/>
          <p:nvPr/>
        </p:nvSpPr>
        <p:spPr>
          <a:xfrm>
            <a:off x="628650" y="1371601"/>
            <a:ext cx="7886700" cy="477544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b="1" dirty="0">
                <a:solidFill>
                  <a:srgbClr val="FF0000"/>
                </a:solidFill>
                <a:latin typeface="Times New Roman" panose="02020603050405020304" pitchFamily="18" charset="0"/>
                <a:ea typeface="標楷體" panose="03000509000000000000" pitchFamily="65" charset="-120"/>
                <a:cs typeface="+mj-cs"/>
              </a:rPr>
              <a:t>fit &lt;- </a:t>
            </a:r>
            <a:r>
              <a:rPr lang="en-US" altLang="zh-TW" b="1" dirty="0" err="1">
                <a:solidFill>
                  <a:srgbClr val="FF0000"/>
                </a:solidFill>
                <a:latin typeface="Times New Roman" panose="02020603050405020304" pitchFamily="18" charset="0"/>
                <a:ea typeface="標楷體" panose="03000509000000000000" pitchFamily="65" charset="-120"/>
                <a:cs typeface="+mj-cs"/>
              </a:rPr>
              <a:t>ctree</a:t>
            </a:r>
            <a:r>
              <a:rPr lang="en-US" altLang="zh-TW" b="1" dirty="0">
                <a:solidFill>
                  <a:srgbClr val="FF0000"/>
                </a:solidFill>
                <a:latin typeface="Times New Roman" panose="02020603050405020304" pitchFamily="18" charset="0"/>
                <a:ea typeface="標楷體" panose="03000509000000000000" pitchFamily="65" charset="-120"/>
                <a:cs typeface="+mj-cs"/>
              </a:rPr>
              <a:t>(a1$come~. ,  data=a1)</a:t>
            </a:r>
          </a:p>
          <a:p>
            <a:r>
              <a:rPr lang="en-US" altLang="zh-TW" dirty="0">
                <a:solidFill>
                  <a:schemeClr val="tx1"/>
                </a:solidFill>
                <a:latin typeface="Times New Roman" panose="02020603050405020304" pitchFamily="18" charset="0"/>
                <a:ea typeface="標楷體" panose="03000509000000000000" pitchFamily="65" charset="-120"/>
                <a:cs typeface="+mj-cs"/>
              </a:rPr>
              <a:t>par(family = "</a:t>
            </a:r>
            <a:r>
              <a:rPr lang="en-US" altLang="zh-TW" dirty="0" err="1">
                <a:solidFill>
                  <a:schemeClr val="tx1"/>
                </a:solidFill>
                <a:latin typeface="Times New Roman" panose="02020603050405020304" pitchFamily="18" charset="0"/>
                <a:ea typeface="標楷體" panose="03000509000000000000" pitchFamily="65" charset="-120"/>
                <a:cs typeface="+mj-cs"/>
              </a:rPr>
              <a:t>STKaiti</a:t>
            </a:r>
            <a:r>
              <a:rPr lang="en-US" altLang="zh-TW" dirty="0">
                <a:solidFill>
                  <a:schemeClr val="tx1"/>
                </a:solidFill>
                <a:latin typeface="Times New Roman" panose="02020603050405020304" pitchFamily="18" charset="0"/>
                <a:ea typeface="標楷體" panose="03000509000000000000" pitchFamily="65" charset="-120"/>
                <a:cs typeface="+mj-cs"/>
              </a:rPr>
              <a:t>") </a:t>
            </a:r>
          </a:p>
          <a:p>
            <a:r>
              <a:rPr lang="en-US" altLang="zh-TW" dirty="0">
                <a:solidFill>
                  <a:schemeClr val="tx1"/>
                </a:solidFill>
                <a:latin typeface="Times New Roman" panose="02020603050405020304" pitchFamily="18" charset="0"/>
                <a:ea typeface="標楷體" panose="03000509000000000000" pitchFamily="65" charset="-120"/>
                <a:cs typeface="+mj-cs"/>
              </a:rPr>
              <a:t>plot(fit, main="Conditional Inference Tree")</a:t>
            </a:r>
          </a:p>
          <a:p>
            <a:r>
              <a:rPr lang="en-US" altLang="zh-TW" dirty="0">
                <a:solidFill>
                  <a:schemeClr val="tx1"/>
                </a:solidFill>
                <a:latin typeface="Times New Roman" panose="02020603050405020304" pitchFamily="18" charset="0"/>
                <a:ea typeface="標楷體" panose="03000509000000000000" pitchFamily="65" charset="-120"/>
                <a:cs typeface="+mj-cs"/>
              </a:rPr>
              <a:t>table(predict(fit), b1$come)</a:t>
            </a:r>
          </a:p>
          <a:p>
            <a:r>
              <a:rPr lang="en-US" altLang="zh-TW" dirty="0" err="1">
                <a:solidFill>
                  <a:schemeClr val="tx1"/>
                </a:solidFill>
                <a:latin typeface="Times New Roman" panose="02020603050405020304" pitchFamily="18" charset="0"/>
                <a:ea typeface="標楷體" panose="03000509000000000000" pitchFamily="65" charset="-120"/>
                <a:cs typeface="+mj-cs"/>
              </a:rPr>
              <a:t>fi_t</a:t>
            </a:r>
            <a:r>
              <a:rPr lang="en-US" altLang="zh-TW" dirty="0">
                <a:solidFill>
                  <a:schemeClr val="tx1"/>
                </a:solidFill>
                <a:latin typeface="Times New Roman" panose="02020603050405020304" pitchFamily="18" charset="0"/>
                <a:ea typeface="標楷體" panose="03000509000000000000" pitchFamily="65" charset="-120"/>
                <a:cs typeface="+mj-cs"/>
              </a:rPr>
              <a:t> &lt;- table(predict(fit), b1$come)</a:t>
            </a:r>
          </a:p>
          <a:p>
            <a:r>
              <a:rPr lang="en-US" altLang="zh-TW" dirty="0">
                <a:solidFill>
                  <a:schemeClr val="tx1"/>
                </a:solidFill>
                <a:latin typeface="Times New Roman" panose="02020603050405020304" pitchFamily="18" charset="0"/>
                <a:ea typeface="標楷體" panose="03000509000000000000" pitchFamily="65" charset="-120"/>
                <a:cs typeface="+mj-cs"/>
              </a:rPr>
              <a:t>all05 = </a:t>
            </a:r>
            <a:r>
              <a:rPr lang="en-US" altLang="zh-TW" dirty="0" err="1">
                <a:solidFill>
                  <a:schemeClr val="tx1"/>
                </a:solidFill>
                <a:latin typeface="Times New Roman" panose="02020603050405020304" pitchFamily="18" charset="0"/>
                <a:ea typeface="標楷體" panose="03000509000000000000" pitchFamily="65" charset="-120"/>
                <a:cs typeface="+mj-cs"/>
              </a:rPr>
              <a:t>data.frame</a:t>
            </a:r>
            <a:r>
              <a:rPr lang="en-US" altLang="zh-TW" dirty="0">
                <a:solidFill>
                  <a:schemeClr val="tx1"/>
                </a:solidFill>
                <a:latin typeface="Times New Roman" panose="02020603050405020304" pitchFamily="18" charset="0"/>
                <a:ea typeface="標楷體" panose="03000509000000000000" pitchFamily="65" charset="-120"/>
                <a:cs typeface="+mj-cs"/>
              </a:rPr>
              <a:t>(a1,Spec.Pred=predict(fit)) #</a:t>
            </a:r>
            <a:r>
              <a:rPr lang="zh-TW" altLang="en-US" dirty="0">
                <a:solidFill>
                  <a:schemeClr val="tx1"/>
                </a:solidFill>
                <a:latin typeface="Times New Roman" panose="02020603050405020304" pitchFamily="18" charset="0"/>
                <a:ea typeface="標楷體" panose="03000509000000000000" pitchFamily="65" charset="-120"/>
                <a:cs typeface="+mj-cs"/>
              </a:rPr>
              <a:t>可查看結果</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準確度</a:t>
            </a:r>
            <a:r>
              <a:rPr lang="en-US" altLang="zh-TW" dirty="0">
                <a:solidFill>
                  <a:schemeClr val="tx1"/>
                </a:solidFill>
                <a:latin typeface="Times New Roman" panose="02020603050405020304" pitchFamily="18" charset="0"/>
                <a:ea typeface="標楷體" panose="03000509000000000000" pitchFamily="65" charset="-120"/>
                <a:cs typeface="+mj-cs"/>
              </a:rPr>
              <a:t>####</a:t>
            </a:r>
          </a:p>
          <a:p>
            <a:r>
              <a:rPr lang="en-US" altLang="zh-TW" dirty="0" err="1">
                <a:solidFill>
                  <a:schemeClr val="tx1"/>
                </a:solidFill>
                <a:latin typeface="Times New Roman" panose="02020603050405020304" pitchFamily="18" charset="0"/>
                <a:ea typeface="標楷體" panose="03000509000000000000" pitchFamily="65" charset="-120"/>
                <a:cs typeface="+mj-cs"/>
              </a:rPr>
              <a:t>tp</a:t>
            </a:r>
            <a:r>
              <a:rPr lang="en-US" altLang="zh-TW" dirty="0">
                <a:solidFill>
                  <a:schemeClr val="tx1"/>
                </a:solidFill>
                <a:latin typeface="Times New Roman" panose="02020603050405020304" pitchFamily="18" charset="0"/>
                <a:ea typeface="標楷體" panose="03000509000000000000" pitchFamily="65" charset="-120"/>
                <a:cs typeface="+mj-cs"/>
              </a:rPr>
              <a:t> &lt;- length(which(all05$come=='N'&amp;all05$Spec.Pred=='N'))#</a:t>
            </a:r>
            <a:r>
              <a:rPr lang="zh-TW" altLang="en-US" dirty="0">
                <a:solidFill>
                  <a:schemeClr val="tx1"/>
                </a:solidFill>
                <a:latin typeface="Times New Roman" panose="02020603050405020304" pitchFamily="18" charset="0"/>
                <a:ea typeface="標楷體" panose="03000509000000000000" pitchFamily="65" charset="-120"/>
                <a:cs typeface="+mj-cs"/>
              </a:rPr>
              <a:t>未＝未</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 &lt;- length(which(all05$come=='Y'&amp;all05$Spec.Pred=='Y'))#</a:t>
            </a:r>
            <a:r>
              <a:rPr lang="zh-TW" altLang="en-US" dirty="0">
                <a:solidFill>
                  <a:schemeClr val="tx1"/>
                </a:solidFill>
                <a:latin typeface="Times New Roman" panose="02020603050405020304" pitchFamily="18" charset="0"/>
                <a:ea typeface="標楷體" panose="03000509000000000000" pitchFamily="65" charset="-120"/>
                <a:cs typeface="+mj-cs"/>
              </a:rPr>
              <a:t>來＝來</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err="1">
                <a:solidFill>
                  <a:schemeClr val="tx1"/>
                </a:solidFill>
                <a:latin typeface="Times New Roman" panose="02020603050405020304" pitchFamily="18" charset="0"/>
                <a:ea typeface="標楷體" panose="03000509000000000000" pitchFamily="65" charset="-120"/>
                <a:cs typeface="+mj-cs"/>
              </a:rPr>
              <a:t>fp</a:t>
            </a:r>
            <a:r>
              <a:rPr lang="en-US" altLang="zh-TW" dirty="0">
                <a:solidFill>
                  <a:schemeClr val="tx1"/>
                </a:solidFill>
                <a:latin typeface="Times New Roman" panose="02020603050405020304" pitchFamily="18" charset="0"/>
                <a:ea typeface="標楷體" panose="03000509000000000000" pitchFamily="65" charset="-120"/>
                <a:cs typeface="+mj-cs"/>
              </a:rPr>
              <a:t> &lt;- length(which(all05$come=='N'&amp;all05$Spec.Pred=='Y'))#</a:t>
            </a:r>
            <a:r>
              <a:rPr lang="zh-TW" altLang="en-US" dirty="0">
                <a:solidFill>
                  <a:schemeClr val="tx1"/>
                </a:solidFill>
                <a:latin typeface="Times New Roman" panose="02020603050405020304" pitchFamily="18" charset="0"/>
                <a:ea typeface="標楷體" panose="03000509000000000000" pitchFamily="65" charset="-120"/>
                <a:cs typeface="+mj-cs"/>
              </a:rPr>
              <a:t>未＝來</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err="1">
                <a:solidFill>
                  <a:schemeClr val="tx1"/>
                </a:solidFill>
                <a:latin typeface="Times New Roman" panose="02020603050405020304" pitchFamily="18" charset="0"/>
                <a:ea typeface="標楷體" panose="03000509000000000000" pitchFamily="65" charset="-120"/>
                <a:cs typeface="+mj-cs"/>
              </a:rPr>
              <a:t>fn</a:t>
            </a:r>
            <a:r>
              <a:rPr lang="en-US" altLang="zh-TW" dirty="0">
                <a:solidFill>
                  <a:schemeClr val="tx1"/>
                </a:solidFill>
                <a:latin typeface="Times New Roman" panose="02020603050405020304" pitchFamily="18" charset="0"/>
                <a:ea typeface="標楷體" panose="03000509000000000000" pitchFamily="65" charset="-120"/>
                <a:cs typeface="+mj-cs"/>
              </a:rPr>
              <a:t> &lt;- length(which(all05$come=='Y'&amp;all05$Spec.Pred=='N'))#</a:t>
            </a:r>
            <a:r>
              <a:rPr lang="zh-TW" altLang="en-US" dirty="0">
                <a:solidFill>
                  <a:schemeClr val="tx1"/>
                </a:solidFill>
                <a:latin typeface="Times New Roman" panose="02020603050405020304" pitchFamily="18" charset="0"/>
                <a:ea typeface="標楷體" panose="03000509000000000000" pitchFamily="65" charset="-120"/>
                <a:cs typeface="+mj-cs"/>
              </a:rPr>
              <a:t>來＝未</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a:solidFill>
                  <a:schemeClr val="tx1"/>
                </a:solidFill>
                <a:latin typeface="Times New Roman" panose="02020603050405020304" pitchFamily="18" charset="0"/>
                <a:ea typeface="標楷體" panose="03000509000000000000" pitchFamily="65" charset="-120"/>
                <a:cs typeface="+mj-cs"/>
              </a:rPr>
              <a:t>accuracy &lt;- ((</a:t>
            </a:r>
            <a:r>
              <a:rPr lang="en-US" altLang="zh-TW" dirty="0" err="1">
                <a:solidFill>
                  <a:schemeClr val="tx1"/>
                </a:solidFill>
                <a:latin typeface="Times New Roman" panose="02020603050405020304" pitchFamily="18" charset="0"/>
                <a:ea typeface="標楷體" panose="03000509000000000000" pitchFamily="65" charset="-120"/>
                <a:cs typeface="+mj-cs"/>
              </a:rPr>
              <a:t>tp</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a:t>
            </a:r>
            <a:r>
              <a:rPr lang="en-US" altLang="zh-TW" dirty="0" err="1">
                <a:solidFill>
                  <a:schemeClr val="tx1"/>
                </a:solidFill>
                <a:latin typeface="Times New Roman" panose="02020603050405020304" pitchFamily="18" charset="0"/>
                <a:ea typeface="標楷體" panose="03000509000000000000" pitchFamily="65" charset="-120"/>
                <a:cs typeface="+mj-cs"/>
              </a:rPr>
              <a:t>tp</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fp</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fn</a:t>
            </a:r>
            <a:r>
              <a:rPr lang="en-US" altLang="zh-TW" dirty="0">
                <a:solidFill>
                  <a:schemeClr val="tx1"/>
                </a:solidFill>
                <a:latin typeface="Times New Roman" panose="02020603050405020304" pitchFamily="18" charset="0"/>
                <a:ea typeface="標楷體" panose="03000509000000000000" pitchFamily="65" charset="-120"/>
                <a:cs typeface="+mj-cs"/>
              </a:rPr>
              <a:t>))*100 #</a:t>
            </a:r>
            <a:r>
              <a:rPr lang="zh-TW" altLang="en-US" dirty="0">
                <a:solidFill>
                  <a:schemeClr val="tx1"/>
                </a:solidFill>
                <a:latin typeface="Times New Roman" panose="02020603050405020304" pitchFamily="18" charset="0"/>
                <a:ea typeface="標楷體" panose="03000509000000000000" pitchFamily="65" charset="-120"/>
                <a:cs typeface="+mj-cs"/>
              </a:rPr>
              <a:t>準確率</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a:solidFill>
                  <a:schemeClr val="tx1"/>
                </a:solidFill>
                <a:latin typeface="Times New Roman" panose="02020603050405020304" pitchFamily="18" charset="0"/>
                <a:ea typeface="標楷體" panose="03000509000000000000" pitchFamily="65" charset="-120"/>
                <a:cs typeface="+mj-cs"/>
              </a:rPr>
              <a:t>recall &lt;- (</a:t>
            </a:r>
            <a:r>
              <a:rPr lang="en-US" altLang="zh-TW" dirty="0" err="1">
                <a:solidFill>
                  <a:schemeClr val="tx1"/>
                </a:solidFill>
                <a:latin typeface="Times New Roman" panose="02020603050405020304" pitchFamily="18" charset="0"/>
                <a:ea typeface="標楷體" panose="03000509000000000000" pitchFamily="65" charset="-120"/>
                <a:cs typeface="+mj-cs"/>
              </a:rPr>
              <a:t>tp</a:t>
            </a:r>
            <a:r>
              <a:rPr lang="en-US" altLang="zh-TW" dirty="0">
                <a:solidFill>
                  <a:schemeClr val="tx1"/>
                </a:solidFill>
                <a:latin typeface="Times New Roman" panose="02020603050405020304" pitchFamily="18" charset="0"/>
                <a:ea typeface="標楷體" panose="03000509000000000000" pitchFamily="65" charset="-120"/>
                <a:cs typeface="+mj-cs"/>
              </a:rPr>
              <a:t>/(</a:t>
            </a:r>
            <a:r>
              <a:rPr lang="en-US" altLang="zh-TW" dirty="0" err="1">
                <a:solidFill>
                  <a:schemeClr val="tx1"/>
                </a:solidFill>
                <a:latin typeface="Times New Roman" panose="02020603050405020304" pitchFamily="18" charset="0"/>
                <a:ea typeface="標楷體" panose="03000509000000000000" pitchFamily="65" charset="-120"/>
                <a:cs typeface="+mj-cs"/>
              </a:rPr>
              <a:t>tp+fn</a:t>
            </a:r>
            <a:r>
              <a:rPr lang="en-US" altLang="zh-TW" dirty="0">
                <a:solidFill>
                  <a:schemeClr val="tx1"/>
                </a:solidFill>
                <a:latin typeface="Times New Roman" panose="02020603050405020304" pitchFamily="18" charset="0"/>
                <a:ea typeface="標楷體" panose="03000509000000000000" pitchFamily="65" charset="-120"/>
                <a:cs typeface="+mj-cs"/>
              </a:rPr>
              <a:t>))*100 #recall</a:t>
            </a:r>
          </a:p>
          <a:p>
            <a:r>
              <a:rPr lang="en-US" altLang="zh-TW" dirty="0">
                <a:solidFill>
                  <a:schemeClr val="tx1"/>
                </a:solidFill>
                <a:latin typeface="Times New Roman" panose="02020603050405020304" pitchFamily="18" charset="0"/>
                <a:ea typeface="標楷體" panose="03000509000000000000" pitchFamily="65" charset="-120"/>
                <a:cs typeface="+mj-cs"/>
              </a:rPr>
              <a:t>precision &lt;- (</a:t>
            </a:r>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a:t>
            </a:r>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fp</a:t>
            </a:r>
            <a:r>
              <a:rPr lang="en-US" altLang="zh-TW" dirty="0">
                <a:solidFill>
                  <a:schemeClr val="tx1"/>
                </a:solidFill>
                <a:latin typeface="Times New Roman" panose="02020603050405020304" pitchFamily="18" charset="0"/>
                <a:ea typeface="標楷體" panose="03000509000000000000" pitchFamily="65" charset="-120"/>
                <a:cs typeface="+mj-cs"/>
              </a:rPr>
              <a:t>))*100 #precision</a:t>
            </a:r>
          </a:p>
          <a:p>
            <a:r>
              <a:rPr lang="en-US" altLang="zh-TW" dirty="0">
                <a:solidFill>
                  <a:schemeClr val="tx1"/>
                </a:solidFill>
                <a:latin typeface="Times New Roman" panose="02020603050405020304" pitchFamily="18" charset="0"/>
                <a:ea typeface="標楷體" panose="03000509000000000000" pitchFamily="65" charset="-120"/>
                <a:cs typeface="+mj-cs"/>
              </a:rPr>
              <a:t>f1 &lt;- ((2*recall*precision)/(</a:t>
            </a:r>
            <a:r>
              <a:rPr lang="en-US" altLang="zh-TW" dirty="0" err="1">
                <a:solidFill>
                  <a:schemeClr val="tx1"/>
                </a:solidFill>
                <a:latin typeface="Times New Roman" panose="02020603050405020304" pitchFamily="18" charset="0"/>
                <a:ea typeface="標楷體" panose="03000509000000000000" pitchFamily="65" charset="-120"/>
                <a:cs typeface="+mj-cs"/>
              </a:rPr>
              <a:t>recall+precision</a:t>
            </a:r>
            <a:r>
              <a:rPr lang="en-US" altLang="zh-TW" dirty="0">
                <a:solidFill>
                  <a:schemeClr val="tx1"/>
                </a:solidFill>
                <a:latin typeface="Times New Roman" panose="02020603050405020304" pitchFamily="18" charset="0"/>
                <a:ea typeface="標楷體" panose="03000509000000000000" pitchFamily="65" charset="-120"/>
                <a:cs typeface="+mj-cs"/>
              </a:rPr>
              <a:t>)) ##F1-measure</a:t>
            </a:r>
            <a:r>
              <a:rPr lang="zh-TW" altLang="en-US" dirty="0">
                <a:solidFill>
                  <a:schemeClr val="tx1"/>
                </a:solidFill>
                <a:latin typeface="Times New Roman" panose="02020603050405020304" pitchFamily="18" charset="0"/>
                <a:ea typeface="標楷體" panose="03000509000000000000" pitchFamily="65" charset="-120"/>
                <a:cs typeface="+mj-cs"/>
              </a:rPr>
              <a:t>綜合評價指標</a:t>
            </a:r>
          </a:p>
        </p:txBody>
      </p:sp>
    </p:spTree>
    <p:extLst>
      <p:ext uri="{BB962C8B-B14F-4D97-AF65-F5344CB8AC3E}">
        <p14:creationId xmlns:p14="http://schemas.microsoft.com/office/powerpoint/2010/main" val="1498189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隨機森林程式碼</a:t>
            </a:r>
            <a:endParaRPr lang="zh-TW" altLang="en-US" dirty="0"/>
          </a:p>
        </p:txBody>
      </p:sp>
      <p:sp>
        <p:nvSpPr>
          <p:cNvPr id="11" name="投影片編號版面配置區 10"/>
          <p:cNvSpPr>
            <a:spLocks noGrp="1"/>
          </p:cNvSpPr>
          <p:nvPr>
            <p:ph type="sldNum" sz="quarter" idx="12"/>
          </p:nvPr>
        </p:nvSpPr>
        <p:spPr/>
        <p:txBody>
          <a:bodyPr/>
          <a:lstStyle/>
          <a:p>
            <a:fld id="{285F21B3-B8D7-45ED-803A-1B1279ACBFFD}" type="slidenum">
              <a:rPr lang="zh-TW" altLang="en-US" smtClean="0"/>
              <a:t>18</a:t>
            </a:fld>
            <a:endParaRPr lang="zh-TW" altLang="en-US"/>
          </a:p>
        </p:txBody>
      </p:sp>
      <p:sp>
        <p:nvSpPr>
          <p:cNvPr id="4" name="矩形 3"/>
          <p:cNvSpPr/>
          <p:nvPr/>
        </p:nvSpPr>
        <p:spPr>
          <a:xfrm>
            <a:off x="628650" y="1371601"/>
            <a:ext cx="7886700" cy="477544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mr-IN" altLang="zh-TW" dirty="0" err="1">
                <a:solidFill>
                  <a:schemeClr val="tx1"/>
                </a:solidFill>
                <a:latin typeface="Times New Roman" panose="02020603050405020304" pitchFamily="18" charset="0"/>
                <a:ea typeface="標楷體" panose="03000509000000000000" pitchFamily="65" charset="-120"/>
                <a:cs typeface="+mj-cs"/>
              </a:rPr>
              <a:t>library</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randomForest</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set.seed</a:t>
            </a:r>
            <a:r>
              <a:rPr lang="mr-IN" altLang="zh-TW" dirty="0">
                <a:solidFill>
                  <a:schemeClr val="tx1"/>
                </a:solidFill>
                <a:latin typeface="Times New Roman" panose="02020603050405020304" pitchFamily="18" charset="0"/>
                <a:ea typeface="標楷體" panose="03000509000000000000" pitchFamily="65" charset="-120"/>
                <a:cs typeface="+mj-cs"/>
              </a:rPr>
              <a:t>(1117)</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a1 &lt;- </a:t>
            </a:r>
            <a:r>
              <a:rPr lang="mr-IN" altLang="zh-TW" dirty="0" err="1">
                <a:solidFill>
                  <a:schemeClr val="tx1"/>
                </a:solidFill>
                <a:latin typeface="Times New Roman" panose="02020603050405020304" pitchFamily="18" charset="0"/>
                <a:ea typeface="標楷體" panose="03000509000000000000" pitchFamily="65" charset="-120"/>
                <a:cs typeface="+mj-cs"/>
              </a:rPr>
              <a:t>a</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b1 &lt;- </a:t>
            </a:r>
            <a:r>
              <a:rPr lang="mr-IN" altLang="zh-TW" dirty="0" err="1">
                <a:solidFill>
                  <a:schemeClr val="tx1"/>
                </a:solidFill>
                <a:latin typeface="Times New Roman" panose="02020603050405020304" pitchFamily="18" charset="0"/>
                <a:ea typeface="標楷體" panose="03000509000000000000" pitchFamily="65" charset="-120"/>
                <a:cs typeface="+mj-cs"/>
              </a:rPr>
              <a:t>b</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en-US" altLang="zh-TW" b="1" dirty="0" err="1">
                <a:solidFill>
                  <a:srgbClr val="FF0000"/>
                </a:solidFill>
                <a:latin typeface="Times New Roman" panose="02020603050405020304" pitchFamily="18" charset="0"/>
                <a:ea typeface="標楷體" panose="03000509000000000000" pitchFamily="65" charset="-120"/>
                <a:cs typeface="+mj-cs"/>
              </a:rPr>
              <a:t>randomforestM</a:t>
            </a:r>
            <a:r>
              <a:rPr lang="en-US" altLang="zh-TW" b="1" dirty="0">
                <a:solidFill>
                  <a:srgbClr val="FF0000"/>
                </a:solidFill>
                <a:latin typeface="Times New Roman" panose="02020603050405020304" pitchFamily="18" charset="0"/>
                <a:ea typeface="標楷體" panose="03000509000000000000" pitchFamily="65" charset="-120"/>
                <a:cs typeface="+mj-cs"/>
              </a:rPr>
              <a:t> &lt;- </a:t>
            </a:r>
            <a:r>
              <a:rPr lang="en-US" altLang="zh-TW" b="1" dirty="0" err="1">
                <a:solidFill>
                  <a:srgbClr val="FF0000"/>
                </a:solidFill>
                <a:latin typeface="Times New Roman" panose="02020603050405020304" pitchFamily="18" charset="0"/>
                <a:ea typeface="標楷體" panose="03000509000000000000" pitchFamily="65" charset="-120"/>
                <a:cs typeface="+mj-cs"/>
              </a:rPr>
              <a:t>randomForest</a:t>
            </a:r>
            <a:r>
              <a:rPr lang="en-US" altLang="zh-TW" b="1" dirty="0">
                <a:solidFill>
                  <a:srgbClr val="FF0000"/>
                </a:solidFill>
                <a:latin typeface="Times New Roman" panose="02020603050405020304" pitchFamily="18" charset="0"/>
                <a:ea typeface="標楷體" panose="03000509000000000000" pitchFamily="65" charset="-120"/>
                <a:cs typeface="+mj-cs"/>
              </a:rPr>
              <a:t>(factor(a1$`z$</a:t>
            </a:r>
            <a:r>
              <a:rPr lang="zh-TW" altLang="en-US" b="1" dirty="0">
                <a:solidFill>
                  <a:srgbClr val="FF0000"/>
                </a:solidFill>
                <a:latin typeface="Times New Roman" panose="02020603050405020304" pitchFamily="18" charset="0"/>
                <a:ea typeface="標楷體" panose="03000509000000000000" pitchFamily="65" charset="-120"/>
                <a:cs typeface="+mj-cs"/>
              </a:rPr>
              <a:t>註冊</a:t>
            </a:r>
            <a:r>
              <a:rPr lang="en-US" altLang="zh-TW" b="1" dirty="0">
                <a:solidFill>
                  <a:srgbClr val="FF0000"/>
                </a:solidFill>
                <a:latin typeface="Times New Roman" panose="02020603050405020304" pitchFamily="18" charset="0"/>
                <a:ea typeface="標楷體" panose="03000509000000000000" pitchFamily="65" charset="-120"/>
                <a:cs typeface="+mj-cs"/>
              </a:rPr>
              <a:t>`)~ ., data = a1, </a:t>
            </a:r>
            <a:r>
              <a:rPr lang="en-US" altLang="zh-TW" b="1" dirty="0" err="1">
                <a:solidFill>
                  <a:srgbClr val="FF0000"/>
                </a:solidFill>
                <a:latin typeface="Times New Roman" panose="02020603050405020304" pitchFamily="18" charset="0"/>
                <a:ea typeface="標楷體" panose="03000509000000000000" pitchFamily="65" charset="-120"/>
                <a:cs typeface="+mj-cs"/>
              </a:rPr>
              <a:t>importane</a:t>
            </a:r>
            <a:r>
              <a:rPr lang="en-US" altLang="zh-TW" b="1" dirty="0">
                <a:solidFill>
                  <a:srgbClr val="FF0000"/>
                </a:solidFill>
                <a:latin typeface="Times New Roman" panose="02020603050405020304" pitchFamily="18" charset="0"/>
                <a:ea typeface="標楷體" panose="03000509000000000000" pitchFamily="65" charset="-120"/>
                <a:cs typeface="+mj-cs"/>
              </a:rPr>
              <a:t> = T, proximity = T, </a:t>
            </a:r>
            <a:r>
              <a:rPr lang="en-US" altLang="zh-TW" b="1" dirty="0" err="1">
                <a:solidFill>
                  <a:srgbClr val="FF0000"/>
                </a:solidFill>
                <a:latin typeface="Times New Roman" panose="02020603050405020304" pitchFamily="18" charset="0"/>
                <a:ea typeface="標楷體" panose="03000509000000000000" pitchFamily="65" charset="-120"/>
                <a:cs typeface="+mj-cs"/>
              </a:rPr>
              <a:t>do.trace</a:t>
            </a:r>
            <a:r>
              <a:rPr lang="en-US" altLang="zh-TW" b="1" dirty="0">
                <a:solidFill>
                  <a:srgbClr val="FF0000"/>
                </a:solidFill>
                <a:latin typeface="Times New Roman" panose="02020603050405020304" pitchFamily="18" charset="0"/>
                <a:ea typeface="標楷體" panose="03000509000000000000" pitchFamily="65" charset="-120"/>
                <a:cs typeface="+mj-cs"/>
              </a:rPr>
              <a:t> = 100)</a:t>
            </a:r>
            <a:endParaRPr lang="zh-TW" altLang="en-US" b="1" dirty="0">
              <a:solidFill>
                <a:srgbClr val="FF0000"/>
              </a:solidFill>
              <a:latin typeface="Times New Roman" panose="02020603050405020304" pitchFamily="18" charset="0"/>
              <a:ea typeface="標楷體" panose="03000509000000000000" pitchFamily="65" charset="-120"/>
              <a:cs typeface="+mj-cs"/>
            </a:endParaRPr>
          </a:p>
          <a:p>
            <a:r>
              <a:rPr lang="en-US" altLang="zh-TW" dirty="0" err="1">
                <a:solidFill>
                  <a:schemeClr val="tx1"/>
                </a:solidFill>
                <a:latin typeface="Times New Roman" panose="02020603050405020304" pitchFamily="18" charset="0"/>
                <a:ea typeface="標楷體" panose="03000509000000000000" pitchFamily="65" charset="-120"/>
                <a:cs typeface="+mj-cs"/>
              </a:rPr>
              <a:t>pred</a:t>
            </a:r>
            <a:r>
              <a:rPr lang="en-US" altLang="zh-TW" dirty="0">
                <a:solidFill>
                  <a:schemeClr val="tx1"/>
                </a:solidFill>
                <a:latin typeface="Times New Roman" panose="02020603050405020304" pitchFamily="18" charset="0"/>
                <a:ea typeface="標楷體" panose="03000509000000000000" pitchFamily="65" charset="-120"/>
                <a:cs typeface="+mj-cs"/>
              </a:rPr>
              <a:t>&lt;-predict(</a:t>
            </a:r>
            <a:r>
              <a:rPr lang="en-US" altLang="zh-TW" dirty="0" err="1">
                <a:solidFill>
                  <a:schemeClr val="tx1"/>
                </a:solidFill>
                <a:latin typeface="Times New Roman" panose="02020603050405020304" pitchFamily="18" charset="0"/>
                <a:ea typeface="標楷體" panose="03000509000000000000" pitchFamily="65" charset="-120"/>
                <a:cs typeface="+mj-cs"/>
              </a:rPr>
              <a:t>randomforestM,newdata</a:t>
            </a:r>
            <a:r>
              <a:rPr lang="en-US" altLang="zh-TW" dirty="0">
                <a:solidFill>
                  <a:schemeClr val="tx1"/>
                </a:solidFill>
                <a:latin typeface="Times New Roman" panose="02020603050405020304" pitchFamily="18" charset="0"/>
                <a:ea typeface="標楷體" panose="03000509000000000000" pitchFamily="65" charset="-120"/>
                <a:cs typeface="+mj-cs"/>
              </a:rPr>
              <a:t>=b1)</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all06 = </a:t>
            </a:r>
            <a:r>
              <a:rPr lang="mr-IN" altLang="zh-TW" dirty="0" err="1">
                <a:solidFill>
                  <a:schemeClr val="tx1"/>
                </a:solidFill>
                <a:latin typeface="Times New Roman" panose="02020603050405020304" pitchFamily="18" charset="0"/>
                <a:ea typeface="標楷體" panose="03000509000000000000" pitchFamily="65" charset="-120"/>
                <a:cs typeface="+mj-cs"/>
              </a:rPr>
              <a:t>data.frame</a:t>
            </a:r>
            <a:r>
              <a:rPr lang="mr-IN" altLang="zh-TW" dirty="0">
                <a:solidFill>
                  <a:schemeClr val="tx1"/>
                </a:solidFill>
                <a:latin typeface="Times New Roman" panose="02020603050405020304" pitchFamily="18" charset="0"/>
                <a:ea typeface="標楷體" panose="03000509000000000000" pitchFamily="65" charset="-120"/>
                <a:cs typeface="+mj-cs"/>
              </a:rPr>
              <a:t>(b1,Spec.Pred=</a:t>
            </a:r>
            <a:r>
              <a:rPr lang="mr-IN" altLang="zh-TW" dirty="0" err="1">
                <a:solidFill>
                  <a:schemeClr val="tx1"/>
                </a:solidFill>
                <a:latin typeface="Times New Roman" panose="02020603050405020304" pitchFamily="18" charset="0"/>
                <a:ea typeface="標楷體" panose="03000509000000000000" pitchFamily="65" charset="-120"/>
                <a:cs typeface="+mj-cs"/>
              </a:rPr>
              <a:t>pred</a:t>
            </a:r>
            <a:r>
              <a:rPr lang="mr-IN" altLang="zh-TW" dirty="0">
                <a:solidFill>
                  <a:schemeClr val="tx1"/>
                </a:solidFill>
                <a:latin typeface="Times New Roman" panose="02020603050405020304" pitchFamily="18" charset="0"/>
                <a:ea typeface="標楷體" panose="03000509000000000000" pitchFamily="65" charset="-120"/>
                <a:cs typeface="+mj-cs"/>
              </a:rPr>
              <a:t>) #</a:t>
            </a:r>
            <a:r>
              <a:rPr lang="zh-TW" altLang="mr-IN" dirty="0">
                <a:solidFill>
                  <a:schemeClr val="tx1"/>
                </a:solidFill>
                <a:latin typeface="Times New Roman" panose="02020603050405020304" pitchFamily="18" charset="0"/>
                <a:ea typeface="標楷體" panose="03000509000000000000" pitchFamily="65" charset="-120"/>
                <a:cs typeface="+mj-cs"/>
              </a:rPr>
              <a:t>可查看結果</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uk-UA" altLang="zh-TW" dirty="0">
                <a:solidFill>
                  <a:schemeClr val="tx1"/>
                </a:solidFill>
                <a:latin typeface="Times New Roman" panose="02020603050405020304" pitchFamily="18" charset="0"/>
                <a:ea typeface="標楷體" panose="03000509000000000000" pitchFamily="65" charset="-120"/>
                <a:cs typeface="+mj-cs"/>
              </a:rPr>
              <a:t>#</a:t>
            </a:r>
            <a:r>
              <a:rPr lang="zh-TW" altLang="uk-UA" dirty="0">
                <a:solidFill>
                  <a:schemeClr val="tx1"/>
                </a:solidFill>
                <a:latin typeface="Times New Roman" panose="02020603050405020304" pitchFamily="18" charset="0"/>
                <a:ea typeface="標楷體" panose="03000509000000000000" pitchFamily="65" charset="-120"/>
                <a:cs typeface="+mj-cs"/>
              </a:rPr>
              <a:t>準確度</a:t>
            </a:r>
            <a:r>
              <a:rPr lang="uk-UA" altLang="zh-TW" dirty="0">
                <a:solidFill>
                  <a:schemeClr val="tx1"/>
                </a:solidFill>
                <a:latin typeface="Times New Roman" panose="02020603050405020304" pitchFamily="18" charset="0"/>
                <a:ea typeface="標楷體" panose="03000509000000000000" pitchFamily="65" charset="-120"/>
                <a:cs typeface="+mj-cs"/>
              </a:rPr>
              <a:t>####</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tp</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length</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which</a:t>
            </a:r>
            <a:r>
              <a:rPr lang="mr-IN" altLang="zh-TW" dirty="0">
                <a:solidFill>
                  <a:schemeClr val="tx1"/>
                </a:solidFill>
                <a:latin typeface="Times New Roman" panose="02020603050405020304" pitchFamily="18" charset="0"/>
                <a:ea typeface="標楷體" panose="03000509000000000000" pitchFamily="65" charset="-120"/>
                <a:cs typeface="+mj-cs"/>
              </a:rPr>
              <a:t>(all06$x.</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未到</a:t>
            </a:r>
            <a:r>
              <a:rPr lang="mr-IN" altLang="zh-TW" dirty="0">
                <a:solidFill>
                  <a:schemeClr val="tx1"/>
                </a:solidFill>
                <a:latin typeface="Times New Roman" panose="02020603050405020304" pitchFamily="18" charset="0"/>
                <a:ea typeface="標楷體" panose="03000509000000000000" pitchFamily="65" charset="-120"/>
                <a:cs typeface="+mj-cs"/>
              </a:rPr>
              <a:t>’&amp;all06$Spec.Pred==‘</a:t>
            </a:r>
            <a:r>
              <a:rPr lang="zh-TW" altLang="mr-IN" dirty="0">
                <a:solidFill>
                  <a:schemeClr val="tx1"/>
                </a:solidFill>
                <a:latin typeface="Times New Roman" panose="02020603050405020304" pitchFamily="18" charset="0"/>
                <a:ea typeface="標楷體" panose="03000509000000000000" pitchFamily="65" charset="-120"/>
                <a:cs typeface="+mj-cs"/>
              </a:rPr>
              <a:t>未到</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未＝未</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tn</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length</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which</a:t>
            </a:r>
            <a:r>
              <a:rPr lang="mr-IN" altLang="zh-TW" dirty="0">
                <a:solidFill>
                  <a:schemeClr val="tx1"/>
                </a:solidFill>
                <a:latin typeface="Times New Roman" panose="02020603050405020304" pitchFamily="18" charset="0"/>
                <a:ea typeface="標楷體" panose="03000509000000000000" pitchFamily="65" charset="-120"/>
                <a:cs typeface="+mj-cs"/>
              </a:rPr>
              <a:t>(all06$x.</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報到</a:t>
            </a:r>
            <a:r>
              <a:rPr lang="mr-IN" altLang="zh-TW" dirty="0">
                <a:solidFill>
                  <a:schemeClr val="tx1"/>
                </a:solidFill>
                <a:latin typeface="Times New Roman" panose="02020603050405020304" pitchFamily="18" charset="0"/>
                <a:ea typeface="標楷體" panose="03000509000000000000" pitchFamily="65" charset="-120"/>
                <a:cs typeface="+mj-cs"/>
              </a:rPr>
              <a:t>’&amp;all06$Spec.Pred==‘</a:t>
            </a:r>
            <a:r>
              <a:rPr lang="zh-TW" altLang="mr-IN" dirty="0">
                <a:solidFill>
                  <a:schemeClr val="tx1"/>
                </a:solidFill>
                <a:latin typeface="Times New Roman" panose="02020603050405020304" pitchFamily="18" charset="0"/>
                <a:ea typeface="標楷體" panose="03000509000000000000" pitchFamily="65" charset="-120"/>
                <a:cs typeface="+mj-cs"/>
              </a:rPr>
              <a:t>報到</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來＝來</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fp</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length</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which</a:t>
            </a:r>
            <a:r>
              <a:rPr lang="mr-IN" altLang="zh-TW" dirty="0">
                <a:solidFill>
                  <a:schemeClr val="tx1"/>
                </a:solidFill>
                <a:latin typeface="Times New Roman" panose="02020603050405020304" pitchFamily="18" charset="0"/>
                <a:ea typeface="標楷體" panose="03000509000000000000" pitchFamily="65" charset="-120"/>
                <a:cs typeface="+mj-cs"/>
              </a:rPr>
              <a:t>(all06$x.</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未到</a:t>
            </a:r>
            <a:r>
              <a:rPr lang="mr-IN" altLang="zh-TW" dirty="0">
                <a:solidFill>
                  <a:schemeClr val="tx1"/>
                </a:solidFill>
                <a:latin typeface="Times New Roman" panose="02020603050405020304" pitchFamily="18" charset="0"/>
                <a:ea typeface="標楷體" panose="03000509000000000000" pitchFamily="65" charset="-120"/>
                <a:cs typeface="+mj-cs"/>
              </a:rPr>
              <a:t>’&amp;all06$Spec.Pred==‘</a:t>
            </a:r>
            <a:r>
              <a:rPr lang="zh-TW" altLang="mr-IN" dirty="0">
                <a:solidFill>
                  <a:schemeClr val="tx1"/>
                </a:solidFill>
                <a:latin typeface="Times New Roman" panose="02020603050405020304" pitchFamily="18" charset="0"/>
                <a:ea typeface="標楷體" panose="03000509000000000000" pitchFamily="65" charset="-120"/>
                <a:cs typeface="+mj-cs"/>
              </a:rPr>
              <a:t>報到</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未＝來</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fn</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length</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which</a:t>
            </a:r>
            <a:r>
              <a:rPr lang="mr-IN" altLang="zh-TW" dirty="0">
                <a:solidFill>
                  <a:schemeClr val="tx1"/>
                </a:solidFill>
                <a:latin typeface="Times New Roman" panose="02020603050405020304" pitchFamily="18" charset="0"/>
                <a:ea typeface="標楷體" panose="03000509000000000000" pitchFamily="65" charset="-120"/>
                <a:cs typeface="+mj-cs"/>
              </a:rPr>
              <a:t>(all06$x.</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報到</a:t>
            </a:r>
            <a:r>
              <a:rPr lang="mr-IN" altLang="zh-TW" dirty="0">
                <a:solidFill>
                  <a:schemeClr val="tx1"/>
                </a:solidFill>
                <a:latin typeface="Times New Roman" panose="02020603050405020304" pitchFamily="18" charset="0"/>
                <a:ea typeface="標楷體" panose="03000509000000000000" pitchFamily="65" charset="-120"/>
                <a:cs typeface="+mj-cs"/>
              </a:rPr>
              <a:t>’&amp;all06$Spec.Pred==‘</a:t>
            </a:r>
            <a:r>
              <a:rPr lang="zh-TW" altLang="mr-IN" dirty="0">
                <a:solidFill>
                  <a:schemeClr val="tx1"/>
                </a:solidFill>
                <a:latin typeface="Times New Roman" panose="02020603050405020304" pitchFamily="18" charset="0"/>
                <a:ea typeface="標楷體" panose="03000509000000000000" pitchFamily="65" charset="-120"/>
                <a:cs typeface="+mj-cs"/>
              </a:rPr>
              <a:t>未到</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來＝未</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accuracy</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tp</a:t>
            </a:r>
            <a:r>
              <a:rPr lang="mr-IN" altLang="zh-TW" dirty="0">
                <a:solidFill>
                  <a:schemeClr val="tx1"/>
                </a:solidFill>
                <a:latin typeface="Times New Roman" panose="02020603050405020304" pitchFamily="18" charset="0"/>
                <a:ea typeface="標楷體" panose="03000509000000000000" pitchFamily="65" charset="-120"/>
                <a:cs typeface="+mj-cs"/>
              </a:rPr>
              <a:t> + </a:t>
            </a:r>
            <a:r>
              <a:rPr lang="mr-IN" altLang="zh-TW" dirty="0" err="1">
                <a:solidFill>
                  <a:schemeClr val="tx1"/>
                </a:solidFill>
                <a:latin typeface="Times New Roman" panose="02020603050405020304" pitchFamily="18" charset="0"/>
                <a:ea typeface="標楷體" panose="03000509000000000000" pitchFamily="65" charset="-120"/>
                <a:cs typeface="+mj-cs"/>
              </a:rPr>
              <a:t>tn</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tp</a:t>
            </a:r>
            <a:r>
              <a:rPr lang="mr-IN" altLang="zh-TW" dirty="0">
                <a:solidFill>
                  <a:schemeClr val="tx1"/>
                </a:solidFill>
                <a:latin typeface="Times New Roman" panose="02020603050405020304" pitchFamily="18" charset="0"/>
                <a:ea typeface="標楷體" panose="03000509000000000000" pitchFamily="65" charset="-120"/>
                <a:cs typeface="+mj-cs"/>
              </a:rPr>
              <a:t> + </a:t>
            </a:r>
            <a:r>
              <a:rPr lang="mr-IN" altLang="zh-TW" dirty="0" err="1">
                <a:solidFill>
                  <a:schemeClr val="tx1"/>
                </a:solidFill>
                <a:latin typeface="Times New Roman" panose="02020603050405020304" pitchFamily="18" charset="0"/>
                <a:ea typeface="標楷體" panose="03000509000000000000" pitchFamily="65" charset="-120"/>
                <a:cs typeface="+mj-cs"/>
              </a:rPr>
              <a:t>tn</a:t>
            </a:r>
            <a:r>
              <a:rPr lang="mr-IN" altLang="zh-TW" dirty="0">
                <a:solidFill>
                  <a:schemeClr val="tx1"/>
                </a:solidFill>
                <a:latin typeface="Times New Roman" panose="02020603050405020304" pitchFamily="18" charset="0"/>
                <a:ea typeface="標楷體" panose="03000509000000000000" pitchFamily="65" charset="-120"/>
                <a:cs typeface="+mj-cs"/>
              </a:rPr>
              <a:t> + </a:t>
            </a:r>
            <a:r>
              <a:rPr lang="mr-IN" altLang="zh-TW" dirty="0" err="1">
                <a:solidFill>
                  <a:schemeClr val="tx1"/>
                </a:solidFill>
                <a:latin typeface="Times New Roman" panose="02020603050405020304" pitchFamily="18" charset="0"/>
                <a:ea typeface="標楷體" panose="03000509000000000000" pitchFamily="65" charset="-120"/>
                <a:cs typeface="+mj-cs"/>
              </a:rPr>
              <a:t>fp</a:t>
            </a:r>
            <a:r>
              <a:rPr lang="mr-IN" altLang="zh-TW" dirty="0">
                <a:solidFill>
                  <a:schemeClr val="tx1"/>
                </a:solidFill>
                <a:latin typeface="Times New Roman" panose="02020603050405020304" pitchFamily="18" charset="0"/>
                <a:ea typeface="標楷體" panose="03000509000000000000" pitchFamily="65" charset="-120"/>
                <a:cs typeface="+mj-cs"/>
              </a:rPr>
              <a:t> + </a:t>
            </a:r>
            <a:r>
              <a:rPr lang="mr-IN" altLang="zh-TW" dirty="0" err="1">
                <a:solidFill>
                  <a:schemeClr val="tx1"/>
                </a:solidFill>
                <a:latin typeface="Times New Roman" panose="02020603050405020304" pitchFamily="18" charset="0"/>
                <a:ea typeface="標楷體" panose="03000509000000000000" pitchFamily="65" charset="-120"/>
                <a:cs typeface="+mj-cs"/>
              </a:rPr>
              <a:t>fn</a:t>
            </a:r>
            <a:r>
              <a:rPr lang="mr-IN" altLang="zh-TW" dirty="0">
                <a:solidFill>
                  <a:schemeClr val="tx1"/>
                </a:solidFill>
                <a:latin typeface="Times New Roman" panose="02020603050405020304" pitchFamily="18" charset="0"/>
                <a:ea typeface="標楷體" panose="03000509000000000000" pitchFamily="65" charset="-120"/>
                <a:cs typeface="+mj-cs"/>
              </a:rPr>
              <a:t>))*100 #</a:t>
            </a:r>
            <a:r>
              <a:rPr lang="zh-TW" altLang="mr-IN" dirty="0">
                <a:solidFill>
                  <a:schemeClr val="tx1"/>
                </a:solidFill>
                <a:latin typeface="Times New Roman" panose="02020603050405020304" pitchFamily="18" charset="0"/>
                <a:ea typeface="標楷體" panose="03000509000000000000" pitchFamily="65" charset="-120"/>
                <a:cs typeface="+mj-cs"/>
              </a:rPr>
              <a:t>準確率</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recall</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tp</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tp+fn</a:t>
            </a:r>
            <a:r>
              <a:rPr lang="mr-IN" altLang="zh-TW" dirty="0">
                <a:solidFill>
                  <a:schemeClr val="tx1"/>
                </a:solidFill>
                <a:latin typeface="Times New Roman" panose="02020603050405020304" pitchFamily="18" charset="0"/>
                <a:ea typeface="標楷體" panose="03000509000000000000" pitchFamily="65" charset="-120"/>
                <a:cs typeface="+mj-cs"/>
              </a:rPr>
              <a:t>))*100 #</a:t>
            </a:r>
            <a:r>
              <a:rPr lang="mr-IN" altLang="zh-TW" dirty="0" err="1">
                <a:solidFill>
                  <a:schemeClr val="tx1"/>
                </a:solidFill>
                <a:latin typeface="Times New Roman" panose="02020603050405020304" pitchFamily="18" charset="0"/>
                <a:ea typeface="標楷體" panose="03000509000000000000" pitchFamily="65" charset="-120"/>
                <a:cs typeface="+mj-cs"/>
              </a:rPr>
              <a:t>recall</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precision</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tn</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tn</a:t>
            </a:r>
            <a:r>
              <a:rPr lang="mr-IN" altLang="zh-TW" dirty="0">
                <a:solidFill>
                  <a:schemeClr val="tx1"/>
                </a:solidFill>
                <a:latin typeface="Times New Roman" panose="02020603050405020304" pitchFamily="18" charset="0"/>
                <a:ea typeface="標楷體" panose="03000509000000000000" pitchFamily="65" charset="-120"/>
                <a:cs typeface="+mj-cs"/>
              </a:rPr>
              <a:t> + </a:t>
            </a:r>
            <a:r>
              <a:rPr lang="mr-IN" altLang="zh-TW" dirty="0" err="1">
                <a:solidFill>
                  <a:schemeClr val="tx1"/>
                </a:solidFill>
                <a:latin typeface="Times New Roman" panose="02020603050405020304" pitchFamily="18" charset="0"/>
                <a:ea typeface="標楷體" panose="03000509000000000000" pitchFamily="65" charset="-120"/>
                <a:cs typeface="+mj-cs"/>
              </a:rPr>
              <a:t>fp</a:t>
            </a:r>
            <a:r>
              <a:rPr lang="mr-IN" altLang="zh-TW" dirty="0">
                <a:solidFill>
                  <a:schemeClr val="tx1"/>
                </a:solidFill>
                <a:latin typeface="Times New Roman" panose="02020603050405020304" pitchFamily="18" charset="0"/>
                <a:ea typeface="標楷體" panose="03000509000000000000" pitchFamily="65" charset="-120"/>
                <a:cs typeface="+mj-cs"/>
              </a:rPr>
              <a:t>))*100 #</a:t>
            </a:r>
            <a:r>
              <a:rPr lang="mr-IN" altLang="zh-TW" dirty="0" err="1">
                <a:solidFill>
                  <a:schemeClr val="tx1"/>
                </a:solidFill>
                <a:latin typeface="Times New Roman" panose="02020603050405020304" pitchFamily="18" charset="0"/>
                <a:ea typeface="標楷體" panose="03000509000000000000" pitchFamily="65" charset="-120"/>
                <a:cs typeface="+mj-cs"/>
              </a:rPr>
              <a:t>precision</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f1 &lt;- ((2*</a:t>
            </a:r>
            <a:r>
              <a:rPr lang="mr-IN" altLang="zh-TW" dirty="0" err="1">
                <a:solidFill>
                  <a:schemeClr val="tx1"/>
                </a:solidFill>
                <a:latin typeface="Times New Roman" panose="02020603050405020304" pitchFamily="18" charset="0"/>
                <a:ea typeface="標楷體" panose="03000509000000000000" pitchFamily="65" charset="-120"/>
                <a:cs typeface="+mj-cs"/>
              </a:rPr>
              <a:t>recall</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precision</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recall+precision</a:t>
            </a:r>
            <a:r>
              <a:rPr lang="mr-IN" altLang="zh-TW" dirty="0">
                <a:solidFill>
                  <a:schemeClr val="tx1"/>
                </a:solidFill>
                <a:latin typeface="Times New Roman" panose="02020603050405020304" pitchFamily="18" charset="0"/>
                <a:ea typeface="標楷體" panose="03000509000000000000" pitchFamily="65" charset="-120"/>
                <a:cs typeface="+mj-cs"/>
              </a:rPr>
              <a:t>)) ##F1-measure</a:t>
            </a:r>
            <a:r>
              <a:rPr lang="zh-TW" altLang="mr-IN" dirty="0">
                <a:solidFill>
                  <a:schemeClr val="tx1"/>
                </a:solidFill>
                <a:latin typeface="Times New Roman" panose="02020603050405020304" pitchFamily="18" charset="0"/>
                <a:ea typeface="標楷體" panose="03000509000000000000" pitchFamily="65" charset="-120"/>
                <a:cs typeface="+mj-cs"/>
              </a:rPr>
              <a:t>綜合評價指標</a:t>
            </a:r>
            <a:endParaRPr lang="zh-TW" altLang="en-US" dirty="0">
              <a:solidFill>
                <a:schemeClr val="tx1"/>
              </a:solidFill>
              <a:latin typeface="Times New Roman" panose="02020603050405020304" pitchFamily="18" charset="0"/>
              <a:ea typeface="標楷體" panose="03000509000000000000" pitchFamily="65" charset="-120"/>
              <a:cs typeface="+mj-cs"/>
            </a:endParaRPr>
          </a:p>
        </p:txBody>
      </p:sp>
    </p:spTree>
    <p:extLst>
      <p:ext uri="{BB962C8B-B14F-4D97-AF65-F5344CB8AC3E}">
        <p14:creationId xmlns:p14="http://schemas.microsoft.com/office/powerpoint/2010/main" val="290699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類神經網路程式碼</a:t>
            </a:r>
            <a:r>
              <a:rPr lang="en-US" altLang="zh-TW" dirty="0" smtClean="0"/>
              <a:t>(1/2)</a:t>
            </a:r>
            <a:endParaRPr lang="zh-TW" altLang="en-US" dirty="0"/>
          </a:p>
        </p:txBody>
      </p:sp>
      <p:sp>
        <p:nvSpPr>
          <p:cNvPr id="11" name="投影片編號版面配置區 10"/>
          <p:cNvSpPr>
            <a:spLocks noGrp="1"/>
          </p:cNvSpPr>
          <p:nvPr>
            <p:ph type="sldNum" sz="quarter" idx="12"/>
          </p:nvPr>
        </p:nvSpPr>
        <p:spPr/>
        <p:txBody>
          <a:bodyPr/>
          <a:lstStyle/>
          <a:p>
            <a:fld id="{285F21B3-B8D7-45ED-803A-1B1279ACBFFD}" type="slidenum">
              <a:rPr lang="zh-TW" altLang="en-US" smtClean="0"/>
              <a:t>19</a:t>
            </a:fld>
            <a:endParaRPr lang="zh-TW" altLang="en-US"/>
          </a:p>
        </p:txBody>
      </p:sp>
      <p:sp>
        <p:nvSpPr>
          <p:cNvPr id="4" name="矩形 3"/>
          <p:cNvSpPr/>
          <p:nvPr/>
        </p:nvSpPr>
        <p:spPr>
          <a:xfrm>
            <a:off x="628650" y="1371601"/>
            <a:ext cx="7886700" cy="477544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mr-IN" altLang="zh-TW" dirty="0">
                <a:solidFill>
                  <a:schemeClr val="tx1"/>
                </a:solidFill>
                <a:latin typeface="Times New Roman" panose="02020603050405020304" pitchFamily="18" charset="0"/>
                <a:ea typeface="標楷體" panose="03000509000000000000" pitchFamily="65" charset="-120"/>
                <a:cs typeface="+mj-cs"/>
              </a:rPr>
              <a:t>a1 &lt;- </a:t>
            </a:r>
            <a:r>
              <a:rPr lang="mr-IN" altLang="zh-TW" dirty="0" err="1">
                <a:solidFill>
                  <a:schemeClr val="tx1"/>
                </a:solidFill>
                <a:latin typeface="Times New Roman" panose="02020603050405020304" pitchFamily="18" charset="0"/>
                <a:ea typeface="標楷體" panose="03000509000000000000" pitchFamily="65" charset="-120"/>
                <a:cs typeface="+mj-cs"/>
              </a:rPr>
              <a:t>a</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b1 &lt;- </a:t>
            </a:r>
            <a:r>
              <a:rPr lang="mr-IN" altLang="zh-TW" dirty="0" err="1">
                <a:solidFill>
                  <a:schemeClr val="tx1"/>
                </a:solidFill>
                <a:latin typeface="Times New Roman" panose="02020603050405020304" pitchFamily="18" charset="0"/>
                <a:ea typeface="標楷體" panose="03000509000000000000" pitchFamily="65" charset="-120"/>
                <a:cs typeface="+mj-cs"/>
              </a:rPr>
              <a:t>b</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a:solidFill>
                  <a:schemeClr val="tx1"/>
                </a:solidFill>
                <a:latin typeface="Times New Roman" panose="02020603050405020304" pitchFamily="18" charset="0"/>
                <a:ea typeface="標楷體" panose="03000509000000000000" pitchFamily="65" charset="-120"/>
                <a:cs typeface="+mj-cs"/>
              </a:rPr>
              <a:t>library(class)</a:t>
            </a:r>
          </a:p>
          <a:p>
            <a:r>
              <a:rPr lang="en-US" altLang="zh-TW" dirty="0">
                <a:solidFill>
                  <a:schemeClr val="tx1"/>
                </a:solidFill>
                <a:latin typeface="Times New Roman" panose="02020603050405020304" pitchFamily="18" charset="0"/>
                <a:ea typeface="標楷體" panose="03000509000000000000" pitchFamily="65" charset="-120"/>
                <a:cs typeface="+mj-cs"/>
              </a:rPr>
              <a:t>library(</a:t>
            </a:r>
            <a:r>
              <a:rPr lang="en-US" altLang="zh-TW" dirty="0" err="1">
                <a:solidFill>
                  <a:schemeClr val="tx1"/>
                </a:solidFill>
                <a:latin typeface="Times New Roman" panose="02020603050405020304" pitchFamily="18" charset="0"/>
                <a:ea typeface="標楷體" panose="03000509000000000000" pitchFamily="65" charset="-120"/>
                <a:cs typeface="+mj-cs"/>
              </a:rPr>
              <a:t>dplyr</a:t>
            </a:r>
            <a:r>
              <a:rPr lang="en-US" altLang="zh-TW" dirty="0">
                <a:solidFill>
                  <a:schemeClr val="tx1"/>
                </a:solidFill>
                <a:latin typeface="Times New Roman" panose="02020603050405020304" pitchFamily="18" charset="0"/>
                <a:ea typeface="標楷體" panose="03000509000000000000" pitchFamily="65" charset="-120"/>
                <a:cs typeface="+mj-cs"/>
              </a:rPr>
              <a:t>)</a:t>
            </a:r>
          </a:p>
          <a:p>
            <a:r>
              <a:rPr lang="en-US" altLang="zh-TW" dirty="0" err="1">
                <a:solidFill>
                  <a:schemeClr val="tx1"/>
                </a:solidFill>
                <a:latin typeface="Times New Roman" panose="02020603050405020304" pitchFamily="18" charset="0"/>
                <a:ea typeface="標楷體" panose="03000509000000000000" pitchFamily="65" charset="-120"/>
                <a:cs typeface="+mj-cs"/>
              </a:rPr>
              <a:t>trainLabels</a:t>
            </a:r>
            <a:r>
              <a:rPr lang="en-US" altLang="zh-TW" dirty="0">
                <a:solidFill>
                  <a:schemeClr val="tx1"/>
                </a:solidFill>
                <a:latin typeface="Times New Roman" panose="02020603050405020304" pitchFamily="18" charset="0"/>
                <a:ea typeface="標楷體" panose="03000509000000000000" pitchFamily="65" charset="-120"/>
                <a:cs typeface="+mj-cs"/>
              </a:rPr>
              <a:t> &lt;- b1$`x$</a:t>
            </a:r>
            <a:r>
              <a:rPr lang="zh-TW" altLang="en-US" dirty="0">
                <a:solidFill>
                  <a:schemeClr val="tx1"/>
                </a:solidFill>
                <a:latin typeface="Times New Roman" panose="02020603050405020304" pitchFamily="18" charset="0"/>
                <a:ea typeface="標楷體" panose="03000509000000000000" pitchFamily="65" charset="-120"/>
                <a:cs typeface="+mj-cs"/>
              </a:rPr>
              <a:t>註冊</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 </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參數</a:t>
            </a:r>
            <a:r>
              <a:rPr lang="en-US" altLang="zh-TW" dirty="0">
                <a:solidFill>
                  <a:schemeClr val="tx1"/>
                </a:solidFill>
                <a:latin typeface="Times New Roman" panose="02020603050405020304" pitchFamily="18" charset="0"/>
                <a:ea typeface="標楷體" panose="03000509000000000000" pitchFamily="65" charset="-120"/>
                <a:cs typeface="+mj-cs"/>
              </a:rPr>
              <a:t>1)</a:t>
            </a:r>
            <a:r>
              <a:rPr lang="zh-TW" altLang="en-US" dirty="0">
                <a:solidFill>
                  <a:schemeClr val="tx1"/>
                </a:solidFill>
                <a:latin typeface="Times New Roman" panose="02020603050405020304" pitchFamily="18" charset="0"/>
                <a:ea typeface="標楷體" panose="03000509000000000000" pitchFamily="65" charset="-120"/>
                <a:cs typeface="+mj-cs"/>
              </a:rPr>
              <a:t>準備訓練樣本組答案</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參數</a:t>
            </a:r>
            <a:r>
              <a:rPr lang="en-US" altLang="zh-TW" dirty="0">
                <a:solidFill>
                  <a:schemeClr val="tx1"/>
                </a:solidFill>
                <a:latin typeface="Times New Roman" panose="02020603050405020304" pitchFamily="18" charset="0"/>
                <a:ea typeface="標楷體" panose="03000509000000000000" pitchFamily="65" charset="-120"/>
                <a:cs typeface="+mj-cs"/>
              </a:rPr>
              <a:t>2)(</a:t>
            </a:r>
            <a:r>
              <a:rPr lang="zh-TW" altLang="en-US" dirty="0">
                <a:solidFill>
                  <a:schemeClr val="tx1"/>
                </a:solidFill>
                <a:latin typeface="Times New Roman" panose="02020603050405020304" pitchFamily="18" charset="0"/>
                <a:ea typeface="標楷體" panose="03000509000000000000" pitchFamily="65" charset="-120"/>
                <a:cs typeface="+mj-cs"/>
              </a:rPr>
              <a:t>參數</a:t>
            </a:r>
            <a:r>
              <a:rPr lang="en-US" altLang="zh-TW" dirty="0">
                <a:solidFill>
                  <a:schemeClr val="tx1"/>
                </a:solidFill>
                <a:latin typeface="Times New Roman" panose="02020603050405020304" pitchFamily="18" charset="0"/>
                <a:ea typeface="標楷體" panose="03000509000000000000" pitchFamily="65" charset="-120"/>
                <a:cs typeface="+mj-cs"/>
              </a:rPr>
              <a:t>3)</a:t>
            </a:r>
            <a:r>
              <a:rPr lang="zh-TW" altLang="en-US" dirty="0">
                <a:solidFill>
                  <a:schemeClr val="tx1"/>
                </a:solidFill>
                <a:latin typeface="Times New Roman" panose="02020603050405020304" pitchFamily="18" charset="0"/>
                <a:ea typeface="標楷體" panose="03000509000000000000" pitchFamily="65" charset="-120"/>
                <a:cs typeface="+mj-cs"/>
              </a:rPr>
              <a:t>去除兩個樣本組答案</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knnTrain</a:t>
            </a:r>
            <a:r>
              <a:rPr lang="mr-IN" altLang="zh-TW" dirty="0">
                <a:solidFill>
                  <a:schemeClr val="tx1"/>
                </a:solidFill>
                <a:latin typeface="Times New Roman" panose="02020603050405020304" pitchFamily="18" charset="0"/>
                <a:ea typeface="標楷體" panose="03000509000000000000" pitchFamily="65" charset="-120"/>
                <a:cs typeface="+mj-cs"/>
              </a:rPr>
              <a:t> &lt;- a1[, - </a:t>
            </a:r>
            <a:r>
              <a:rPr lang="mr-IN" altLang="zh-TW" dirty="0" err="1">
                <a:solidFill>
                  <a:schemeClr val="tx1"/>
                </a:solidFill>
                <a:latin typeface="Times New Roman" panose="02020603050405020304" pitchFamily="18" charset="0"/>
                <a:ea typeface="標楷體" panose="03000509000000000000" pitchFamily="65" charset="-120"/>
                <a:cs typeface="+mj-cs"/>
              </a:rPr>
              <a:t>c</a:t>
            </a:r>
            <a:r>
              <a:rPr lang="mr-IN" altLang="zh-TW" dirty="0">
                <a:solidFill>
                  <a:schemeClr val="tx1"/>
                </a:solidFill>
                <a:latin typeface="Times New Roman" panose="02020603050405020304" pitchFamily="18" charset="0"/>
                <a:ea typeface="標楷體" panose="03000509000000000000" pitchFamily="65" charset="-120"/>
                <a:cs typeface="+mj-cs"/>
              </a:rPr>
              <a:t>(7)]</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knnTest</a:t>
            </a:r>
            <a:r>
              <a:rPr lang="mr-IN" altLang="zh-TW" dirty="0">
                <a:solidFill>
                  <a:schemeClr val="tx1"/>
                </a:solidFill>
                <a:latin typeface="Times New Roman" panose="02020603050405020304" pitchFamily="18" charset="0"/>
                <a:ea typeface="標楷體" panose="03000509000000000000" pitchFamily="65" charset="-120"/>
                <a:cs typeface="+mj-cs"/>
              </a:rPr>
              <a:t> &lt;- b1[, - </a:t>
            </a:r>
            <a:r>
              <a:rPr lang="mr-IN" altLang="zh-TW" dirty="0" err="1">
                <a:solidFill>
                  <a:schemeClr val="tx1"/>
                </a:solidFill>
                <a:latin typeface="Times New Roman" panose="02020603050405020304" pitchFamily="18" charset="0"/>
                <a:ea typeface="標楷體" panose="03000509000000000000" pitchFamily="65" charset="-120"/>
                <a:cs typeface="+mj-cs"/>
              </a:rPr>
              <a:t>c</a:t>
            </a:r>
            <a:r>
              <a:rPr lang="mr-IN" altLang="zh-TW" dirty="0">
                <a:solidFill>
                  <a:schemeClr val="tx1"/>
                </a:solidFill>
                <a:latin typeface="Times New Roman" panose="02020603050405020304" pitchFamily="18" charset="0"/>
                <a:ea typeface="標楷體" panose="03000509000000000000" pitchFamily="65" charset="-120"/>
                <a:cs typeface="+mj-cs"/>
              </a:rPr>
              <a:t>(7)]</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計算</a:t>
            </a:r>
            <a:r>
              <a:rPr lang="en-US" altLang="zh-TW" dirty="0">
                <a:solidFill>
                  <a:schemeClr val="tx1"/>
                </a:solidFill>
                <a:latin typeface="Times New Roman" panose="02020603050405020304" pitchFamily="18" charset="0"/>
                <a:ea typeface="標楷體" panose="03000509000000000000" pitchFamily="65" charset="-120"/>
                <a:cs typeface="+mj-cs"/>
              </a:rPr>
              <a:t>k</a:t>
            </a:r>
            <a:r>
              <a:rPr lang="zh-TW" altLang="en-US" dirty="0">
                <a:solidFill>
                  <a:schemeClr val="tx1"/>
                </a:solidFill>
                <a:latin typeface="Times New Roman" panose="02020603050405020304" pitchFamily="18" charset="0"/>
                <a:ea typeface="標楷體" panose="03000509000000000000" pitchFamily="65" charset="-120"/>
                <a:cs typeface="+mj-cs"/>
              </a:rPr>
              <a:t>值</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幾個鄰居</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通常可以用資料數的平方根</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err="1">
                <a:solidFill>
                  <a:schemeClr val="tx1"/>
                </a:solidFill>
                <a:latin typeface="Times New Roman" panose="02020603050405020304" pitchFamily="18" charset="0"/>
                <a:ea typeface="標楷體" panose="03000509000000000000" pitchFamily="65" charset="-120"/>
                <a:cs typeface="+mj-cs"/>
              </a:rPr>
              <a:t>kv</a:t>
            </a:r>
            <a:r>
              <a:rPr lang="en-US" altLang="zh-TW" dirty="0">
                <a:solidFill>
                  <a:schemeClr val="tx1"/>
                </a:solidFill>
                <a:latin typeface="Times New Roman" panose="02020603050405020304" pitchFamily="18" charset="0"/>
                <a:ea typeface="標楷體" panose="03000509000000000000" pitchFamily="65" charset="-120"/>
                <a:cs typeface="+mj-cs"/>
              </a:rPr>
              <a:t> &lt;- round(</a:t>
            </a:r>
            <a:r>
              <a:rPr lang="en-US" altLang="zh-TW" dirty="0" err="1">
                <a:solidFill>
                  <a:schemeClr val="tx1"/>
                </a:solidFill>
                <a:latin typeface="Times New Roman" panose="02020603050405020304" pitchFamily="18" charset="0"/>
                <a:ea typeface="標楷體" panose="03000509000000000000" pitchFamily="65" charset="-120"/>
                <a:cs typeface="+mj-cs"/>
              </a:rPr>
              <a:t>sqrt</a:t>
            </a:r>
            <a:r>
              <a:rPr lang="en-US" altLang="zh-TW" dirty="0">
                <a:solidFill>
                  <a:schemeClr val="tx1"/>
                </a:solidFill>
                <a:latin typeface="Times New Roman" panose="02020603050405020304" pitchFamily="18" charset="0"/>
                <a:ea typeface="標楷體" panose="03000509000000000000" pitchFamily="65" charset="-120"/>
                <a:cs typeface="+mj-cs"/>
              </a:rPr>
              <a:t>(10))</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#(4)</a:t>
            </a:r>
            <a:r>
              <a:rPr lang="zh-TW" altLang="mr-IN" dirty="0">
                <a:solidFill>
                  <a:schemeClr val="tx1"/>
                </a:solidFill>
                <a:latin typeface="Times New Roman" panose="02020603050405020304" pitchFamily="18" charset="0"/>
                <a:ea typeface="標楷體" panose="03000509000000000000" pitchFamily="65" charset="-120"/>
                <a:cs typeface="+mj-cs"/>
              </a:rPr>
              <a:t>建立模型</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b="1" dirty="0" err="1">
                <a:solidFill>
                  <a:srgbClr val="FF0000"/>
                </a:solidFill>
                <a:latin typeface="Times New Roman" panose="02020603050405020304" pitchFamily="18" charset="0"/>
                <a:ea typeface="標楷體" panose="03000509000000000000" pitchFamily="65" charset="-120"/>
                <a:cs typeface="+mj-cs"/>
              </a:rPr>
              <a:t>prediction</a:t>
            </a:r>
            <a:r>
              <a:rPr lang="mr-IN" altLang="zh-TW" b="1" dirty="0">
                <a:solidFill>
                  <a:srgbClr val="FF0000"/>
                </a:solidFill>
                <a:latin typeface="Times New Roman" panose="02020603050405020304" pitchFamily="18" charset="0"/>
                <a:ea typeface="標楷體" panose="03000509000000000000" pitchFamily="65" charset="-120"/>
                <a:cs typeface="+mj-cs"/>
              </a:rPr>
              <a:t> &lt;- </a:t>
            </a:r>
            <a:r>
              <a:rPr lang="mr-IN" altLang="zh-TW" b="1" dirty="0" err="1">
                <a:solidFill>
                  <a:srgbClr val="FF0000"/>
                </a:solidFill>
                <a:latin typeface="Times New Roman" panose="02020603050405020304" pitchFamily="18" charset="0"/>
                <a:ea typeface="標楷體" panose="03000509000000000000" pitchFamily="65" charset="-120"/>
                <a:cs typeface="+mj-cs"/>
              </a:rPr>
              <a:t>knn</a:t>
            </a:r>
            <a:r>
              <a:rPr lang="mr-IN" altLang="zh-TW" b="1" dirty="0">
                <a:solidFill>
                  <a:srgbClr val="FF0000"/>
                </a:solidFill>
                <a:latin typeface="Times New Roman" panose="02020603050405020304" pitchFamily="18" charset="0"/>
                <a:ea typeface="標楷體" panose="03000509000000000000" pitchFamily="65" charset="-120"/>
                <a:cs typeface="+mj-cs"/>
              </a:rPr>
              <a:t>(</a:t>
            </a:r>
            <a:r>
              <a:rPr lang="mr-IN" altLang="zh-TW" b="1" dirty="0" err="1">
                <a:solidFill>
                  <a:srgbClr val="FF0000"/>
                </a:solidFill>
                <a:latin typeface="Times New Roman" panose="02020603050405020304" pitchFamily="18" charset="0"/>
                <a:ea typeface="標楷體" panose="03000509000000000000" pitchFamily="65" charset="-120"/>
                <a:cs typeface="+mj-cs"/>
              </a:rPr>
              <a:t>train</a:t>
            </a:r>
            <a:r>
              <a:rPr lang="mr-IN" altLang="zh-TW" b="1" dirty="0">
                <a:solidFill>
                  <a:srgbClr val="FF0000"/>
                </a:solidFill>
                <a:latin typeface="Times New Roman" panose="02020603050405020304" pitchFamily="18" charset="0"/>
                <a:ea typeface="標楷體" panose="03000509000000000000" pitchFamily="65" charset="-120"/>
                <a:cs typeface="+mj-cs"/>
              </a:rPr>
              <a:t> = </a:t>
            </a:r>
            <a:r>
              <a:rPr lang="mr-IN" altLang="zh-TW" b="1" dirty="0" err="1">
                <a:solidFill>
                  <a:srgbClr val="FF0000"/>
                </a:solidFill>
                <a:latin typeface="Times New Roman" panose="02020603050405020304" pitchFamily="18" charset="0"/>
                <a:ea typeface="標楷體" panose="03000509000000000000" pitchFamily="65" charset="-120"/>
                <a:cs typeface="+mj-cs"/>
              </a:rPr>
              <a:t>knnTrain</a:t>
            </a:r>
            <a:r>
              <a:rPr lang="mr-IN" altLang="zh-TW" b="1" dirty="0">
                <a:solidFill>
                  <a:srgbClr val="FF0000"/>
                </a:solidFill>
                <a:latin typeface="Times New Roman" panose="02020603050405020304" pitchFamily="18" charset="0"/>
                <a:ea typeface="標楷體" panose="03000509000000000000" pitchFamily="65" charset="-120"/>
                <a:cs typeface="+mj-cs"/>
              </a:rPr>
              <a:t>, </a:t>
            </a:r>
            <a:r>
              <a:rPr lang="mr-IN" altLang="zh-TW" b="1" dirty="0" err="1">
                <a:solidFill>
                  <a:srgbClr val="FF0000"/>
                </a:solidFill>
                <a:latin typeface="Times New Roman" panose="02020603050405020304" pitchFamily="18" charset="0"/>
                <a:ea typeface="標楷體" panose="03000509000000000000" pitchFamily="65" charset="-120"/>
                <a:cs typeface="+mj-cs"/>
              </a:rPr>
              <a:t>test</a:t>
            </a:r>
            <a:r>
              <a:rPr lang="mr-IN" altLang="zh-TW" b="1" dirty="0">
                <a:solidFill>
                  <a:srgbClr val="FF0000"/>
                </a:solidFill>
                <a:latin typeface="Times New Roman" panose="02020603050405020304" pitchFamily="18" charset="0"/>
                <a:ea typeface="標楷體" panose="03000509000000000000" pitchFamily="65" charset="-120"/>
                <a:cs typeface="+mj-cs"/>
              </a:rPr>
              <a:t> = </a:t>
            </a:r>
            <a:r>
              <a:rPr lang="mr-IN" altLang="zh-TW" b="1" dirty="0" err="1">
                <a:solidFill>
                  <a:srgbClr val="FF0000"/>
                </a:solidFill>
                <a:latin typeface="Times New Roman" panose="02020603050405020304" pitchFamily="18" charset="0"/>
                <a:ea typeface="標楷體" panose="03000509000000000000" pitchFamily="65" charset="-120"/>
                <a:cs typeface="+mj-cs"/>
              </a:rPr>
              <a:t>knnTest</a:t>
            </a:r>
            <a:r>
              <a:rPr lang="mr-IN" altLang="zh-TW" b="1" dirty="0">
                <a:solidFill>
                  <a:srgbClr val="FF0000"/>
                </a:solidFill>
                <a:latin typeface="Times New Roman" panose="02020603050405020304" pitchFamily="18" charset="0"/>
                <a:ea typeface="標楷體" panose="03000509000000000000" pitchFamily="65" charset="-120"/>
                <a:cs typeface="+mj-cs"/>
              </a:rPr>
              <a:t>, </a:t>
            </a:r>
            <a:r>
              <a:rPr lang="mr-IN" altLang="zh-TW" b="1" dirty="0" err="1">
                <a:solidFill>
                  <a:srgbClr val="FF0000"/>
                </a:solidFill>
                <a:latin typeface="Times New Roman" panose="02020603050405020304" pitchFamily="18" charset="0"/>
                <a:ea typeface="標楷體" panose="03000509000000000000" pitchFamily="65" charset="-120"/>
                <a:cs typeface="+mj-cs"/>
              </a:rPr>
              <a:t>cl</a:t>
            </a:r>
            <a:r>
              <a:rPr lang="mr-IN" altLang="zh-TW" b="1" dirty="0">
                <a:solidFill>
                  <a:srgbClr val="FF0000"/>
                </a:solidFill>
                <a:latin typeface="Times New Roman" panose="02020603050405020304" pitchFamily="18" charset="0"/>
                <a:ea typeface="標楷體" panose="03000509000000000000" pitchFamily="65" charset="-120"/>
                <a:cs typeface="+mj-cs"/>
              </a:rPr>
              <a:t> = </a:t>
            </a:r>
            <a:r>
              <a:rPr lang="mr-IN" altLang="zh-TW" b="1" dirty="0" err="1">
                <a:solidFill>
                  <a:srgbClr val="FF0000"/>
                </a:solidFill>
                <a:latin typeface="Times New Roman" panose="02020603050405020304" pitchFamily="18" charset="0"/>
                <a:ea typeface="標楷體" panose="03000509000000000000" pitchFamily="65" charset="-120"/>
                <a:cs typeface="+mj-cs"/>
              </a:rPr>
              <a:t>trainLabels</a:t>
            </a:r>
            <a:r>
              <a:rPr lang="mr-IN" altLang="zh-TW" b="1" dirty="0">
                <a:solidFill>
                  <a:srgbClr val="FF0000"/>
                </a:solidFill>
                <a:latin typeface="Times New Roman" panose="02020603050405020304" pitchFamily="18" charset="0"/>
                <a:ea typeface="標楷體" panose="03000509000000000000" pitchFamily="65" charset="-120"/>
                <a:cs typeface="+mj-cs"/>
              </a:rPr>
              <a:t>, </a:t>
            </a:r>
            <a:r>
              <a:rPr lang="mr-IN" altLang="zh-TW" b="1" dirty="0" err="1">
                <a:solidFill>
                  <a:srgbClr val="FF0000"/>
                </a:solidFill>
                <a:latin typeface="Times New Roman" panose="02020603050405020304" pitchFamily="18" charset="0"/>
                <a:ea typeface="標楷體" panose="03000509000000000000" pitchFamily="65" charset="-120"/>
                <a:cs typeface="+mj-cs"/>
              </a:rPr>
              <a:t>k</a:t>
            </a:r>
            <a:r>
              <a:rPr lang="mr-IN" altLang="zh-TW" b="1" dirty="0">
                <a:solidFill>
                  <a:srgbClr val="FF0000"/>
                </a:solidFill>
                <a:latin typeface="Times New Roman" panose="02020603050405020304" pitchFamily="18" charset="0"/>
                <a:ea typeface="標楷體" panose="03000509000000000000" pitchFamily="65" charset="-120"/>
                <a:cs typeface="+mj-cs"/>
              </a:rPr>
              <a:t> = </a:t>
            </a:r>
            <a:r>
              <a:rPr lang="mr-IN" altLang="zh-TW" b="1" dirty="0" err="1">
                <a:solidFill>
                  <a:srgbClr val="FF0000"/>
                </a:solidFill>
                <a:latin typeface="Times New Roman" panose="02020603050405020304" pitchFamily="18" charset="0"/>
                <a:ea typeface="標楷體" panose="03000509000000000000" pitchFamily="65" charset="-120"/>
                <a:cs typeface="+mj-cs"/>
              </a:rPr>
              <a:t>kv</a:t>
            </a:r>
            <a:r>
              <a:rPr lang="mr-IN" altLang="zh-TW" b="1" dirty="0">
                <a:solidFill>
                  <a:srgbClr val="FF0000"/>
                </a:solidFill>
                <a:latin typeface="Times New Roman" panose="02020603050405020304" pitchFamily="18" charset="0"/>
                <a:ea typeface="標楷體" panose="03000509000000000000" pitchFamily="65" charset="-120"/>
                <a:cs typeface="+mj-cs"/>
              </a:rPr>
              <a:t>)</a:t>
            </a:r>
            <a:endParaRPr lang="zh-TW" altLang="en-US" b="1" dirty="0">
              <a:solidFill>
                <a:srgbClr val="FF0000"/>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cm</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table</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x</a:t>
            </a:r>
            <a:r>
              <a:rPr lang="mr-IN" altLang="zh-TW" dirty="0">
                <a:solidFill>
                  <a:schemeClr val="tx1"/>
                </a:solidFill>
                <a:latin typeface="Times New Roman" panose="02020603050405020304" pitchFamily="18" charset="0"/>
                <a:ea typeface="標楷體" panose="03000509000000000000" pitchFamily="65" charset="-120"/>
                <a:cs typeface="+mj-cs"/>
              </a:rPr>
              <a:t> = a1$`z$</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 </a:t>
            </a:r>
            <a:r>
              <a:rPr lang="mr-IN" altLang="zh-TW" dirty="0" err="1">
                <a:solidFill>
                  <a:schemeClr val="tx1"/>
                </a:solidFill>
                <a:latin typeface="Times New Roman" panose="02020603050405020304" pitchFamily="18" charset="0"/>
                <a:ea typeface="標楷體" panose="03000509000000000000" pitchFamily="65" charset="-120"/>
                <a:cs typeface="+mj-cs"/>
              </a:rPr>
              <a:t>y</a:t>
            </a:r>
            <a:r>
              <a:rPr lang="mr-IN" altLang="zh-TW" dirty="0">
                <a:solidFill>
                  <a:schemeClr val="tx1"/>
                </a:solidFill>
                <a:latin typeface="Times New Roman" panose="02020603050405020304" pitchFamily="18" charset="0"/>
                <a:ea typeface="標楷體" panose="03000509000000000000" pitchFamily="65" charset="-120"/>
                <a:cs typeface="+mj-cs"/>
              </a:rPr>
              <a:t> = </a:t>
            </a:r>
            <a:r>
              <a:rPr lang="mr-IN" altLang="zh-TW" dirty="0" err="1">
                <a:solidFill>
                  <a:schemeClr val="tx1"/>
                </a:solidFill>
                <a:latin typeface="Times New Roman" panose="02020603050405020304" pitchFamily="18" charset="0"/>
                <a:ea typeface="標楷體" panose="03000509000000000000" pitchFamily="65" charset="-120"/>
                <a:cs typeface="+mj-cs"/>
              </a:rPr>
              <a:t>prediction</a:t>
            </a:r>
            <a:r>
              <a:rPr lang="mr-IN" altLang="zh-TW" dirty="0">
                <a:solidFill>
                  <a:schemeClr val="tx1"/>
                </a:solidFill>
                <a:latin typeface="Times New Roman" panose="02020603050405020304" pitchFamily="18" charset="0"/>
                <a:ea typeface="標楷體" panose="03000509000000000000" pitchFamily="65" charset="-120"/>
                <a:cs typeface="+mj-cs"/>
              </a:rPr>
              <a:t>)#, </a:t>
            </a:r>
            <a:r>
              <a:rPr lang="mr-IN" altLang="zh-TW" dirty="0" err="1">
                <a:solidFill>
                  <a:schemeClr val="tx1"/>
                </a:solidFill>
                <a:latin typeface="Times New Roman" panose="02020603050405020304" pitchFamily="18" charset="0"/>
                <a:ea typeface="標楷體" panose="03000509000000000000" pitchFamily="65" charset="-120"/>
                <a:cs typeface="+mj-cs"/>
              </a:rPr>
              <a:t>dnn</a:t>
            </a:r>
            <a:r>
              <a:rPr lang="mr-IN" altLang="zh-TW" dirty="0">
                <a:solidFill>
                  <a:schemeClr val="tx1"/>
                </a:solidFill>
                <a:latin typeface="Times New Roman" panose="02020603050405020304" pitchFamily="18" charset="0"/>
                <a:ea typeface="標楷體" panose="03000509000000000000" pitchFamily="65" charset="-120"/>
                <a:cs typeface="+mj-cs"/>
              </a:rPr>
              <a:t> = </a:t>
            </a:r>
            <a:r>
              <a:rPr lang="mr-IN" altLang="zh-TW" dirty="0" err="1">
                <a:solidFill>
                  <a:schemeClr val="tx1"/>
                </a:solidFill>
                <a:latin typeface="Times New Roman" panose="02020603050405020304" pitchFamily="18" charset="0"/>
                <a:ea typeface="標楷體" panose="03000509000000000000" pitchFamily="65" charset="-120"/>
                <a:cs typeface="+mj-cs"/>
              </a:rPr>
              <a:t>c</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實際</a:t>
            </a:r>
            <a:r>
              <a:rPr lang="mr-IN" altLang="zh-TW" dirty="0">
                <a:solidFill>
                  <a:schemeClr val="tx1"/>
                </a:solidFill>
                <a:latin typeface="Times New Roman" panose="02020603050405020304" pitchFamily="18" charset="0"/>
                <a:ea typeface="標楷體" panose="03000509000000000000" pitchFamily="65" charset="-120"/>
                <a:cs typeface="+mj-cs"/>
              </a:rPr>
              <a:t>”, “</a:t>
            </a:r>
            <a:r>
              <a:rPr lang="zh-TW" altLang="mr-IN" dirty="0">
                <a:solidFill>
                  <a:schemeClr val="tx1"/>
                </a:solidFill>
                <a:latin typeface="Times New Roman" panose="02020603050405020304" pitchFamily="18" charset="0"/>
                <a:ea typeface="標楷體" panose="03000509000000000000" pitchFamily="65" charset="-120"/>
                <a:cs typeface="+mj-cs"/>
              </a:rPr>
              <a:t>預測</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zh-TW" altLang="en-US"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all07 = </a:t>
            </a:r>
            <a:r>
              <a:rPr lang="mr-IN" altLang="zh-TW" dirty="0" err="1">
                <a:solidFill>
                  <a:schemeClr val="tx1"/>
                </a:solidFill>
                <a:latin typeface="Times New Roman" panose="02020603050405020304" pitchFamily="18" charset="0"/>
                <a:ea typeface="標楷體" panose="03000509000000000000" pitchFamily="65" charset="-120"/>
                <a:cs typeface="+mj-cs"/>
              </a:rPr>
              <a:t>data.frame</a:t>
            </a:r>
            <a:r>
              <a:rPr lang="mr-IN" altLang="zh-TW" dirty="0">
                <a:solidFill>
                  <a:schemeClr val="tx1"/>
                </a:solidFill>
                <a:latin typeface="Times New Roman" panose="02020603050405020304" pitchFamily="18" charset="0"/>
                <a:ea typeface="標楷體" panose="03000509000000000000" pitchFamily="65" charset="-120"/>
                <a:cs typeface="+mj-cs"/>
              </a:rPr>
              <a:t>(b1,Spec.Pred=</a:t>
            </a:r>
            <a:r>
              <a:rPr lang="mr-IN" altLang="zh-TW" dirty="0" err="1">
                <a:solidFill>
                  <a:schemeClr val="tx1"/>
                </a:solidFill>
                <a:latin typeface="Times New Roman" panose="02020603050405020304" pitchFamily="18" charset="0"/>
                <a:ea typeface="標楷體" panose="03000509000000000000" pitchFamily="65" charset="-120"/>
                <a:cs typeface="+mj-cs"/>
              </a:rPr>
              <a:t>prediction</a:t>
            </a:r>
            <a:r>
              <a:rPr lang="mr-IN" altLang="zh-TW" dirty="0">
                <a:solidFill>
                  <a:schemeClr val="tx1"/>
                </a:solidFill>
                <a:latin typeface="Times New Roman" panose="02020603050405020304" pitchFamily="18" charset="0"/>
                <a:ea typeface="標楷體" panose="03000509000000000000" pitchFamily="65" charset="-120"/>
                <a:cs typeface="+mj-cs"/>
              </a:rPr>
              <a:t>) #</a:t>
            </a:r>
            <a:r>
              <a:rPr lang="zh-TW" altLang="mr-IN" dirty="0">
                <a:solidFill>
                  <a:schemeClr val="tx1"/>
                </a:solidFill>
                <a:latin typeface="Times New Roman" panose="02020603050405020304" pitchFamily="18" charset="0"/>
                <a:ea typeface="標楷體" panose="03000509000000000000" pitchFamily="65" charset="-120"/>
                <a:cs typeface="+mj-cs"/>
              </a:rPr>
              <a:t>可查看結果</a:t>
            </a:r>
            <a:endParaRPr lang="zh-TW" altLang="en-US" dirty="0">
              <a:solidFill>
                <a:schemeClr val="tx1"/>
              </a:solidFill>
              <a:latin typeface="Times New Roman" panose="02020603050405020304" pitchFamily="18" charset="0"/>
              <a:ea typeface="標楷體" panose="03000509000000000000" pitchFamily="65" charset="-120"/>
              <a:cs typeface="+mj-cs"/>
            </a:endParaRPr>
          </a:p>
        </p:txBody>
      </p:sp>
    </p:spTree>
    <p:extLst>
      <p:ext uri="{BB962C8B-B14F-4D97-AF65-F5344CB8AC3E}">
        <p14:creationId xmlns:p14="http://schemas.microsoft.com/office/powerpoint/2010/main" val="1692322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大綱</a:t>
            </a:r>
            <a:endParaRPr lang="zh-TW" altLang="en-US" dirty="0"/>
          </a:p>
        </p:txBody>
      </p:sp>
      <p:sp>
        <p:nvSpPr>
          <p:cNvPr id="11" name="投影片編號版面配置區 10"/>
          <p:cNvSpPr>
            <a:spLocks noGrp="1"/>
          </p:cNvSpPr>
          <p:nvPr>
            <p:ph type="sldNum" sz="quarter" idx="12"/>
          </p:nvPr>
        </p:nvSpPr>
        <p:spPr/>
        <p:txBody>
          <a:bodyPr/>
          <a:lstStyle/>
          <a:p>
            <a:fld id="{285F21B3-B8D7-45ED-803A-1B1279ACBFFD}" type="slidenum">
              <a:rPr lang="zh-TW" altLang="en-US" smtClean="0"/>
              <a:t>2</a:t>
            </a:fld>
            <a:endParaRPr lang="zh-TW" altLang="en-US"/>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140824641"/>
              </p:ext>
            </p:extLst>
          </p:nvPr>
        </p:nvGraphicFramePr>
        <p:xfrm>
          <a:off x="617076" y="1360829"/>
          <a:ext cx="7886700" cy="4665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72592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類神經網路程式碼</a:t>
            </a:r>
            <a:r>
              <a:rPr lang="en-US" altLang="zh-TW" dirty="0" smtClean="0"/>
              <a:t>(2/2)</a:t>
            </a:r>
            <a:endParaRPr lang="zh-TW" altLang="en-US" dirty="0"/>
          </a:p>
        </p:txBody>
      </p:sp>
      <p:sp>
        <p:nvSpPr>
          <p:cNvPr id="11" name="投影片編號版面配置區 10"/>
          <p:cNvSpPr>
            <a:spLocks noGrp="1"/>
          </p:cNvSpPr>
          <p:nvPr>
            <p:ph type="sldNum" sz="quarter" idx="12"/>
          </p:nvPr>
        </p:nvSpPr>
        <p:spPr/>
        <p:txBody>
          <a:bodyPr/>
          <a:lstStyle/>
          <a:p>
            <a:fld id="{285F21B3-B8D7-45ED-803A-1B1279ACBFFD}" type="slidenum">
              <a:rPr lang="zh-TW" altLang="en-US" smtClean="0"/>
              <a:t>20</a:t>
            </a:fld>
            <a:endParaRPr lang="zh-TW" altLang="en-US"/>
          </a:p>
        </p:txBody>
      </p:sp>
      <p:sp>
        <p:nvSpPr>
          <p:cNvPr id="4" name="矩形 3"/>
          <p:cNvSpPr/>
          <p:nvPr/>
        </p:nvSpPr>
        <p:spPr>
          <a:xfrm>
            <a:off x="628650" y="1371601"/>
            <a:ext cx="7886700" cy="477544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準確度</a:t>
            </a:r>
            <a:r>
              <a:rPr lang="mr-IN" altLang="zh-TW" dirty="0">
                <a:solidFill>
                  <a:schemeClr val="tx1"/>
                </a:solidFill>
                <a:latin typeface="Times New Roman" panose="02020603050405020304" pitchFamily="18" charset="0"/>
                <a:ea typeface="標楷體" panose="03000509000000000000" pitchFamily="65" charset="-120"/>
                <a:cs typeface="+mj-cs"/>
              </a:rPr>
              <a:t>####</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tp</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length</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which</a:t>
            </a:r>
            <a:r>
              <a:rPr lang="mr-IN" altLang="zh-TW" dirty="0">
                <a:solidFill>
                  <a:schemeClr val="tx1"/>
                </a:solidFill>
                <a:latin typeface="Times New Roman" panose="02020603050405020304" pitchFamily="18" charset="0"/>
                <a:ea typeface="標楷體" panose="03000509000000000000" pitchFamily="65" charset="-120"/>
                <a:cs typeface="+mj-cs"/>
              </a:rPr>
              <a:t>(all07$x.</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未到</a:t>
            </a:r>
            <a:r>
              <a:rPr lang="mr-IN" altLang="zh-TW" dirty="0">
                <a:solidFill>
                  <a:schemeClr val="tx1"/>
                </a:solidFill>
                <a:latin typeface="Times New Roman" panose="02020603050405020304" pitchFamily="18" charset="0"/>
                <a:ea typeface="標楷體" panose="03000509000000000000" pitchFamily="65" charset="-120"/>
                <a:cs typeface="+mj-cs"/>
              </a:rPr>
              <a:t>'&amp;all07$Spec.Pred=='</a:t>
            </a:r>
            <a:r>
              <a:rPr lang="zh-TW" altLang="mr-IN" dirty="0">
                <a:solidFill>
                  <a:schemeClr val="tx1"/>
                </a:solidFill>
                <a:latin typeface="Times New Roman" panose="02020603050405020304" pitchFamily="18" charset="0"/>
                <a:ea typeface="標楷體" panose="03000509000000000000" pitchFamily="65" charset="-120"/>
                <a:cs typeface="+mj-cs"/>
              </a:rPr>
              <a:t>未到</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未＝未</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tn</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length</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which</a:t>
            </a:r>
            <a:r>
              <a:rPr lang="mr-IN" altLang="zh-TW" dirty="0">
                <a:solidFill>
                  <a:schemeClr val="tx1"/>
                </a:solidFill>
                <a:latin typeface="Times New Roman" panose="02020603050405020304" pitchFamily="18" charset="0"/>
                <a:ea typeface="標楷體" panose="03000509000000000000" pitchFamily="65" charset="-120"/>
                <a:cs typeface="+mj-cs"/>
              </a:rPr>
              <a:t>(all07$x.</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報到</a:t>
            </a:r>
            <a:r>
              <a:rPr lang="mr-IN" altLang="zh-TW" dirty="0">
                <a:solidFill>
                  <a:schemeClr val="tx1"/>
                </a:solidFill>
                <a:latin typeface="Times New Roman" panose="02020603050405020304" pitchFamily="18" charset="0"/>
                <a:ea typeface="標楷體" panose="03000509000000000000" pitchFamily="65" charset="-120"/>
                <a:cs typeface="+mj-cs"/>
              </a:rPr>
              <a:t>'&amp;all07$Spec.Pred=='</a:t>
            </a:r>
            <a:r>
              <a:rPr lang="zh-TW" altLang="mr-IN" dirty="0">
                <a:solidFill>
                  <a:schemeClr val="tx1"/>
                </a:solidFill>
                <a:latin typeface="Times New Roman" panose="02020603050405020304" pitchFamily="18" charset="0"/>
                <a:ea typeface="標楷體" panose="03000509000000000000" pitchFamily="65" charset="-120"/>
                <a:cs typeface="+mj-cs"/>
              </a:rPr>
              <a:t>報到</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來＝來</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fp</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length</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which</a:t>
            </a:r>
            <a:r>
              <a:rPr lang="mr-IN" altLang="zh-TW" dirty="0">
                <a:solidFill>
                  <a:schemeClr val="tx1"/>
                </a:solidFill>
                <a:latin typeface="Times New Roman" panose="02020603050405020304" pitchFamily="18" charset="0"/>
                <a:ea typeface="標楷體" panose="03000509000000000000" pitchFamily="65" charset="-120"/>
                <a:cs typeface="+mj-cs"/>
              </a:rPr>
              <a:t>(all07$x.</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未到</a:t>
            </a:r>
            <a:r>
              <a:rPr lang="mr-IN" altLang="zh-TW" dirty="0">
                <a:solidFill>
                  <a:schemeClr val="tx1"/>
                </a:solidFill>
                <a:latin typeface="Times New Roman" panose="02020603050405020304" pitchFamily="18" charset="0"/>
                <a:ea typeface="標楷體" panose="03000509000000000000" pitchFamily="65" charset="-120"/>
                <a:cs typeface="+mj-cs"/>
              </a:rPr>
              <a:t>'&amp;all07$Spec.Pred=='</a:t>
            </a:r>
            <a:r>
              <a:rPr lang="zh-TW" altLang="mr-IN" dirty="0">
                <a:solidFill>
                  <a:schemeClr val="tx1"/>
                </a:solidFill>
                <a:latin typeface="Times New Roman" panose="02020603050405020304" pitchFamily="18" charset="0"/>
                <a:ea typeface="標楷體" panose="03000509000000000000" pitchFamily="65" charset="-120"/>
                <a:cs typeface="+mj-cs"/>
              </a:rPr>
              <a:t>報到</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未＝來</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fn</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length</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which</a:t>
            </a:r>
            <a:r>
              <a:rPr lang="mr-IN" altLang="zh-TW" dirty="0">
                <a:solidFill>
                  <a:schemeClr val="tx1"/>
                </a:solidFill>
                <a:latin typeface="Times New Roman" panose="02020603050405020304" pitchFamily="18" charset="0"/>
                <a:ea typeface="標楷體" panose="03000509000000000000" pitchFamily="65" charset="-120"/>
                <a:cs typeface="+mj-cs"/>
              </a:rPr>
              <a:t>(all07$x.</a:t>
            </a:r>
            <a:r>
              <a:rPr lang="zh-TW" altLang="mr-IN" dirty="0">
                <a:solidFill>
                  <a:schemeClr val="tx1"/>
                </a:solidFill>
                <a:latin typeface="Times New Roman" panose="02020603050405020304" pitchFamily="18" charset="0"/>
                <a:ea typeface="標楷體" panose="03000509000000000000" pitchFamily="65" charset="-120"/>
                <a:cs typeface="+mj-cs"/>
              </a:rPr>
              <a:t>註冊</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報到</a:t>
            </a:r>
            <a:r>
              <a:rPr lang="mr-IN" altLang="zh-TW" dirty="0">
                <a:solidFill>
                  <a:schemeClr val="tx1"/>
                </a:solidFill>
                <a:latin typeface="Times New Roman" panose="02020603050405020304" pitchFamily="18" charset="0"/>
                <a:ea typeface="標楷體" panose="03000509000000000000" pitchFamily="65" charset="-120"/>
                <a:cs typeface="+mj-cs"/>
              </a:rPr>
              <a:t>'&amp;all07$Spec.Pred=='</a:t>
            </a:r>
            <a:r>
              <a:rPr lang="zh-TW" altLang="mr-IN" dirty="0">
                <a:solidFill>
                  <a:schemeClr val="tx1"/>
                </a:solidFill>
                <a:latin typeface="Times New Roman" panose="02020603050405020304" pitchFamily="18" charset="0"/>
                <a:ea typeface="標楷體" panose="03000509000000000000" pitchFamily="65" charset="-120"/>
                <a:cs typeface="+mj-cs"/>
              </a:rPr>
              <a:t>未到</a:t>
            </a:r>
            <a:r>
              <a:rPr lang="mr-IN" altLang="zh-TW" dirty="0">
                <a:solidFill>
                  <a:schemeClr val="tx1"/>
                </a:solidFill>
                <a:latin typeface="Times New Roman" panose="02020603050405020304" pitchFamily="18" charset="0"/>
                <a:ea typeface="標楷體" panose="03000509000000000000" pitchFamily="65" charset="-120"/>
                <a:cs typeface="+mj-cs"/>
              </a:rPr>
              <a:t>'))#</a:t>
            </a:r>
            <a:r>
              <a:rPr lang="zh-TW" altLang="mr-IN" dirty="0">
                <a:solidFill>
                  <a:schemeClr val="tx1"/>
                </a:solidFill>
                <a:latin typeface="Times New Roman" panose="02020603050405020304" pitchFamily="18" charset="0"/>
                <a:ea typeface="標楷體" panose="03000509000000000000" pitchFamily="65" charset="-120"/>
                <a:cs typeface="+mj-cs"/>
              </a:rPr>
              <a:t>來＝未</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accuracy</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tp</a:t>
            </a:r>
            <a:r>
              <a:rPr lang="mr-IN" altLang="zh-TW" dirty="0">
                <a:solidFill>
                  <a:schemeClr val="tx1"/>
                </a:solidFill>
                <a:latin typeface="Times New Roman" panose="02020603050405020304" pitchFamily="18" charset="0"/>
                <a:ea typeface="標楷體" panose="03000509000000000000" pitchFamily="65" charset="-120"/>
                <a:cs typeface="+mj-cs"/>
              </a:rPr>
              <a:t> + </a:t>
            </a:r>
            <a:r>
              <a:rPr lang="mr-IN" altLang="zh-TW" dirty="0" err="1">
                <a:solidFill>
                  <a:schemeClr val="tx1"/>
                </a:solidFill>
                <a:latin typeface="Times New Roman" panose="02020603050405020304" pitchFamily="18" charset="0"/>
                <a:ea typeface="標楷體" panose="03000509000000000000" pitchFamily="65" charset="-120"/>
                <a:cs typeface="+mj-cs"/>
              </a:rPr>
              <a:t>tn</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tp</a:t>
            </a:r>
            <a:r>
              <a:rPr lang="mr-IN" altLang="zh-TW" dirty="0">
                <a:solidFill>
                  <a:schemeClr val="tx1"/>
                </a:solidFill>
                <a:latin typeface="Times New Roman" panose="02020603050405020304" pitchFamily="18" charset="0"/>
                <a:ea typeface="標楷體" panose="03000509000000000000" pitchFamily="65" charset="-120"/>
                <a:cs typeface="+mj-cs"/>
              </a:rPr>
              <a:t> + </a:t>
            </a:r>
            <a:r>
              <a:rPr lang="mr-IN" altLang="zh-TW" dirty="0" err="1">
                <a:solidFill>
                  <a:schemeClr val="tx1"/>
                </a:solidFill>
                <a:latin typeface="Times New Roman" panose="02020603050405020304" pitchFamily="18" charset="0"/>
                <a:ea typeface="標楷體" panose="03000509000000000000" pitchFamily="65" charset="-120"/>
                <a:cs typeface="+mj-cs"/>
              </a:rPr>
              <a:t>tn</a:t>
            </a:r>
            <a:r>
              <a:rPr lang="mr-IN" altLang="zh-TW" dirty="0">
                <a:solidFill>
                  <a:schemeClr val="tx1"/>
                </a:solidFill>
                <a:latin typeface="Times New Roman" panose="02020603050405020304" pitchFamily="18" charset="0"/>
                <a:ea typeface="標楷體" panose="03000509000000000000" pitchFamily="65" charset="-120"/>
                <a:cs typeface="+mj-cs"/>
              </a:rPr>
              <a:t> + </a:t>
            </a:r>
            <a:r>
              <a:rPr lang="mr-IN" altLang="zh-TW" dirty="0" err="1">
                <a:solidFill>
                  <a:schemeClr val="tx1"/>
                </a:solidFill>
                <a:latin typeface="Times New Roman" panose="02020603050405020304" pitchFamily="18" charset="0"/>
                <a:ea typeface="標楷體" panose="03000509000000000000" pitchFamily="65" charset="-120"/>
                <a:cs typeface="+mj-cs"/>
              </a:rPr>
              <a:t>fp</a:t>
            </a:r>
            <a:r>
              <a:rPr lang="mr-IN" altLang="zh-TW" dirty="0">
                <a:solidFill>
                  <a:schemeClr val="tx1"/>
                </a:solidFill>
                <a:latin typeface="Times New Roman" panose="02020603050405020304" pitchFamily="18" charset="0"/>
                <a:ea typeface="標楷體" panose="03000509000000000000" pitchFamily="65" charset="-120"/>
                <a:cs typeface="+mj-cs"/>
              </a:rPr>
              <a:t> + </a:t>
            </a:r>
            <a:r>
              <a:rPr lang="mr-IN" altLang="zh-TW" dirty="0" err="1">
                <a:solidFill>
                  <a:schemeClr val="tx1"/>
                </a:solidFill>
                <a:latin typeface="Times New Roman" panose="02020603050405020304" pitchFamily="18" charset="0"/>
                <a:ea typeface="標楷體" panose="03000509000000000000" pitchFamily="65" charset="-120"/>
                <a:cs typeface="+mj-cs"/>
              </a:rPr>
              <a:t>fn</a:t>
            </a:r>
            <a:r>
              <a:rPr lang="mr-IN" altLang="zh-TW" dirty="0">
                <a:solidFill>
                  <a:schemeClr val="tx1"/>
                </a:solidFill>
                <a:latin typeface="Times New Roman" panose="02020603050405020304" pitchFamily="18" charset="0"/>
                <a:ea typeface="標楷體" panose="03000509000000000000" pitchFamily="65" charset="-120"/>
                <a:cs typeface="+mj-cs"/>
              </a:rPr>
              <a:t>))*100 #</a:t>
            </a:r>
            <a:r>
              <a:rPr lang="zh-TW" altLang="mr-IN" dirty="0">
                <a:solidFill>
                  <a:schemeClr val="tx1"/>
                </a:solidFill>
                <a:latin typeface="Times New Roman" panose="02020603050405020304" pitchFamily="18" charset="0"/>
                <a:ea typeface="標楷體" panose="03000509000000000000" pitchFamily="65" charset="-120"/>
                <a:cs typeface="+mj-cs"/>
              </a:rPr>
              <a:t>準確率</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recall</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tp</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tp+fn</a:t>
            </a:r>
            <a:r>
              <a:rPr lang="mr-IN" altLang="zh-TW" dirty="0">
                <a:solidFill>
                  <a:schemeClr val="tx1"/>
                </a:solidFill>
                <a:latin typeface="Times New Roman" panose="02020603050405020304" pitchFamily="18" charset="0"/>
                <a:ea typeface="標楷體" panose="03000509000000000000" pitchFamily="65" charset="-120"/>
                <a:cs typeface="+mj-cs"/>
              </a:rPr>
              <a:t>))*100 #</a:t>
            </a:r>
            <a:r>
              <a:rPr lang="mr-IN" altLang="zh-TW" dirty="0" err="1">
                <a:solidFill>
                  <a:schemeClr val="tx1"/>
                </a:solidFill>
                <a:latin typeface="Times New Roman" panose="02020603050405020304" pitchFamily="18" charset="0"/>
                <a:ea typeface="標楷體" panose="03000509000000000000" pitchFamily="65" charset="-120"/>
                <a:cs typeface="+mj-cs"/>
              </a:rPr>
              <a:t>recall</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err="1">
                <a:solidFill>
                  <a:schemeClr val="tx1"/>
                </a:solidFill>
                <a:latin typeface="Times New Roman" panose="02020603050405020304" pitchFamily="18" charset="0"/>
                <a:ea typeface="標楷體" panose="03000509000000000000" pitchFamily="65" charset="-120"/>
                <a:cs typeface="+mj-cs"/>
              </a:rPr>
              <a:t>precision</a:t>
            </a:r>
            <a:r>
              <a:rPr lang="mr-IN" altLang="zh-TW" dirty="0">
                <a:solidFill>
                  <a:schemeClr val="tx1"/>
                </a:solidFill>
                <a:latin typeface="Times New Roman" panose="02020603050405020304" pitchFamily="18" charset="0"/>
                <a:ea typeface="標楷體" panose="03000509000000000000" pitchFamily="65" charset="-120"/>
                <a:cs typeface="+mj-cs"/>
              </a:rPr>
              <a:t> &lt;- (</a:t>
            </a:r>
            <a:r>
              <a:rPr lang="mr-IN" altLang="zh-TW" dirty="0" err="1">
                <a:solidFill>
                  <a:schemeClr val="tx1"/>
                </a:solidFill>
                <a:latin typeface="Times New Roman" panose="02020603050405020304" pitchFamily="18" charset="0"/>
                <a:ea typeface="標楷體" panose="03000509000000000000" pitchFamily="65" charset="-120"/>
                <a:cs typeface="+mj-cs"/>
              </a:rPr>
              <a:t>tn</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tn</a:t>
            </a:r>
            <a:r>
              <a:rPr lang="mr-IN" altLang="zh-TW" dirty="0">
                <a:solidFill>
                  <a:schemeClr val="tx1"/>
                </a:solidFill>
                <a:latin typeface="Times New Roman" panose="02020603050405020304" pitchFamily="18" charset="0"/>
                <a:ea typeface="標楷體" panose="03000509000000000000" pitchFamily="65" charset="-120"/>
                <a:cs typeface="+mj-cs"/>
              </a:rPr>
              <a:t> + </a:t>
            </a:r>
            <a:r>
              <a:rPr lang="mr-IN" altLang="zh-TW" dirty="0" err="1">
                <a:solidFill>
                  <a:schemeClr val="tx1"/>
                </a:solidFill>
                <a:latin typeface="Times New Roman" panose="02020603050405020304" pitchFamily="18" charset="0"/>
                <a:ea typeface="標楷體" panose="03000509000000000000" pitchFamily="65" charset="-120"/>
                <a:cs typeface="+mj-cs"/>
              </a:rPr>
              <a:t>fp</a:t>
            </a:r>
            <a:r>
              <a:rPr lang="mr-IN" altLang="zh-TW" dirty="0">
                <a:solidFill>
                  <a:schemeClr val="tx1"/>
                </a:solidFill>
                <a:latin typeface="Times New Roman" panose="02020603050405020304" pitchFamily="18" charset="0"/>
                <a:ea typeface="標楷體" panose="03000509000000000000" pitchFamily="65" charset="-120"/>
                <a:cs typeface="+mj-cs"/>
              </a:rPr>
              <a:t>))*100 #</a:t>
            </a:r>
            <a:r>
              <a:rPr lang="mr-IN" altLang="zh-TW" dirty="0" err="1">
                <a:solidFill>
                  <a:schemeClr val="tx1"/>
                </a:solidFill>
                <a:latin typeface="Times New Roman" panose="02020603050405020304" pitchFamily="18" charset="0"/>
                <a:ea typeface="標楷體" panose="03000509000000000000" pitchFamily="65" charset="-120"/>
                <a:cs typeface="+mj-cs"/>
              </a:rPr>
              <a:t>precision</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f1 &lt;- ((2*</a:t>
            </a:r>
            <a:r>
              <a:rPr lang="mr-IN" altLang="zh-TW" dirty="0" err="1">
                <a:solidFill>
                  <a:schemeClr val="tx1"/>
                </a:solidFill>
                <a:latin typeface="Times New Roman" panose="02020603050405020304" pitchFamily="18" charset="0"/>
                <a:ea typeface="標楷體" panose="03000509000000000000" pitchFamily="65" charset="-120"/>
                <a:cs typeface="+mj-cs"/>
              </a:rPr>
              <a:t>recall</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precision</a:t>
            </a:r>
            <a:r>
              <a:rPr lang="mr-IN" altLang="zh-TW" dirty="0">
                <a:solidFill>
                  <a:schemeClr val="tx1"/>
                </a:solidFill>
                <a:latin typeface="Times New Roman" panose="02020603050405020304" pitchFamily="18" charset="0"/>
                <a:ea typeface="標楷體" panose="03000509000000000000" pitchFamily="65" charset="-120"/>
                <a:cs typeface="+mj-cs"/>
              </a:rPr>
              <a:t>)/(</a:t>
            </a:r>
            <a:r>
              <a:rPr lang="mr-IN" altLang="zh-TW" dirty="0" err="1">
                <a:solidFill>
                  <a:schemeClr val="tx1"/>
                </a:solidFill>
                <a:latin typeface="Times New Roman" panose="02020603050405020304" pitchFamily="18" charset="0"/>
                <a:ea typeface="標楷體" panose="03000509000000000000" pitchFamily="65" charset="-120"/>
                <a:cs typeface="+mj-cs"/>
              </a:rPr>
              <a:t>recall+precision</a:t>
            </a:r>
            <a:r>
              <a:rPr lang="mr-IN" altLang="zh-TW" dirty="0">
                <a:solidFill>
                  <a:schemeClr val="tx1"/>
                </a:solidFill>
                <a:latin typeface="Times New Roman" panose="02020603050405020304" pitchFamily="18" charset="0"/>
                <a:ea typeface="標楷體" panose="03000509000000000000" pitchFamily="65" charset="-120"/>
                <a:cs typeface="+mj-cs"/>
              </a:rPr>
              <a:t>)) ##F1-measure</a:t>
            </a:r>
            <a:r>
              <a:rPr lang="zh-TW" altLang="mr-IN" dirty="0">
                <a:solidFill>
                  <a:schemeClr val="tx1"/>
                </a:solidFill>
                <a:latin typeface="Times New Roman" panose="02020603050405020304" pitchFamily="18" charset="0"/>
                <a:ea typeface="標楷體" panose="03000509000000000000" pitchFamily="65" charset="-120"/>
                <a:cs typeface="+mj-cs"/>
              </a:rPr>
              <a:t>綜合評價指標</a:t>
            </a:r>
            <a:endParaRPr lang="zh-TW" altLang="en-US" dirty="0">
              <a:solidFill>
                <a:schemeClr val="tx1"/>
              </a:solidFill>
              <a:latin typeface="Times New Roman" panose="02020603050405020304" pitchFamily="18" charset="0"/>
              <a:ea typeface="標楷體" panose="03000509000000000000" pitchFamily="65" charset="-120"/>
              <a:cs typeface="+mj-cs"/>
            </a:endParaRPr>
          </a:p>
        </p:txBody>
      </p:sp>
    </p:spTree>
    <p:extLst>
      <p:ext uri="{BB962C8B-B14F-4D97-AF65-F5344CB8AC3E}">
        <p14:creationId xmlns:p14="http://schemas.microsoft.com/office/powerpoint/2010/main" val="524542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支持向量機程式碼</a:t>
            </a:r>
            <a:endParaRPr lang="zh-TW" altLang="en-US" dirty="0"/>
          </a:p>
        </p:txBody>
      </p:sp>
      <p:sp>
        <p:nvSpPr>
          <p:cNvPr id="11" name="投影片編號版面配置區 10"/>
          <p:cNvSpPr>
            <a:spLocks noGrp="1"/>
          </p:cNvSpPr>
          <p:nvPr>
            <p:ph type="sldNum" sz="quarter" idx="12"/>
          </p:nvPr>
        </p:nvSpPr>
        <p:spPr/>
        <p:txBody>
          <a:bodyPr/>
          <a:lstStyle/>
          <a:p>
            <a:fld id="{285F21B3-B8D7-45ED-803A-1B1279ACBFFD}" type="slidenum">
              <a:rPr lang="zh-TW" altLang="en-US" smtClean="0"/>
              <a:t>21</a:t>
            </a:fld>
            <a:endParaRPr lang="zh-TW" altLang="en-US"/>
          </a:p>
        </p:txBody>
      </p:sp>
      <p:sp>
        <p:nvSpPr>
          <p:cNvPr id="4" name="矩形 3"/>
          <p:cNvSpPr/>
          <p:nvPr/>
        </p:nvSpPr>
        <p:spPr>
          <a:xfrm>
            <a:off x="628650" y="1371601"/>
            <a:ext cx="7886700" cy="477544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mr-IN" altLang="zh-TW" dirty="0" err="1">
                <a:solidFill>
                  <a:schemeClr val="tx1"/>
                </a:solidFill>
                <a:latin typeface="Times New Roman" panose="02020603050405020304" pitchFamily="18" charset="0"/>
                <a:ea typeface="標楷體" panose="03000509000000000000" pitchFamily="65" charset="-120"/>
                <a:cs typeface="+mj-cs"/>
              </a:rPr>
              <a:t>library</a:t>
            </a:r>
            <a:r>
              <a:rPr lang="mr-IN" altLang="zh-TW" dirty="0">
                <a:solidFill>
                  <a:schemeClr val="tx1"/>
                </a:solidFill>
                <a:latin typeface="Times New Roman" panose="02020603050405020304" pitchFamily="18" charset="0"/>
                <a:ea typeface="標楷體" panose="03000509000000000000" pitchFamily="65" charset="-120"/>
                <a:cs typeface="+mj-cs"/>
              </a:rPr>
              <a:t>(e1071)</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a1 &lt;- </a:t>
            </a:r>
            <a:r>
              <a:rPr lang="mr-IN" altLang="zh-TW" dirty="0" err="1">
                <a:solidFill>
                  <a:schemeClr val="tx1"/>
                </a:solidFill>
                <a:latin typeface="Times New Roman" panose="02020603050405020304" pitchFamily="18" charset="0"/>
                <a:ea typeface="標楷體" panose="03000509000000000000" pitchFamily="65" charset="-120"/>
                <a:cs typeface="+mj-cs"/>
              </a:rPr>
              <a:t>a</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b1 &lt;- </a:t>
            </a:r>
            <a:r>
              <a:rPr lang="mr-IN" altLang="zh-TW" dirty="0" err="1">
                <a:solidFill>
                  <a:schemeClr val="tx1"/>
                </a:solidFill>
                <a:latin typeface="Times New Roman" panose="02020603050405020304" pitchFamily="18" charset="0"/>
                <a:ea typeface="標楷體" panose="03000509000000000000" pitchFamily="65" charset="-120"/>
                <a:cs typeface="+mj-cs"/>
              </a:rPr>
              <a:t>b</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b="1" dirty="0" err="1">
                <a:solidFill>
                  <a:srgbClr val="FF0000"/>
                </a:solidFill>
                <a:latin typeface="Times New Roman" panose="02020603050405020304" pitchFamily="18" charset="0"/>
                <a:ea typeface="標楷體" panose="03000509000000000000" pitchFamily="65" charset="-120"/>
                <a:cs typeface="+mj-cs"/>
              </a:rPr>
              <a:t>svmM</a:t>
            </a:r>
            <a:r>
              <a:rPr lang="en-US" altLang="zh-TW" b="1" dirty="0">
                <a:solidFill>
                  <a:srgbClr val="FF0000"/>
                </a:solidFill>
                <a:latin typeface="Times New Roman" panose="02020603050405020304" pitchFamily="18" charset="0"/>
                <a:ea typeface="標楷體" panose="03000509000000000000" pitchFamily="65" charset="-120"/>
                <a:cs typeface="+mj-cs"/>
              </a:rPr>
              <a:t> &lt;- </a:t>
            </a:r>
            <a:r>
              <a:rPr lang="en-US" altLang="zh-TW" b="1" dirty="0" err="1">
                <a:solidFill>
                  <a:srgbClr val="FF0000"/>
                </a:solidFill>
                <a:latin typeface="Times New Roman" panose="02020603050405020304" pitchFamily="18" charset="0"/>
                <a:ea typeface="標楷體" panose="03000509000000000000" pitchFamily="65" charset="-120"/>
                <a:cs typeface="+mj-cs"/>
              </a:rPr>
              <a:t>svm</a:t>
            </a:r>
            <a:r>
              <a:rPr lang="en-US" altLang="zh-TW" b="1" dirty="0">
                <a:solidFill>
                  <a:srgbClr val="FF0000"/>
                </a:solidFill>
                <a:latin typeface="Times New Roman" panose="02020603050405020304" pitchFamily="18" charset="0"/>
                <a:ea typeface="標楷體" panose="03000509000000000000" pitchFamily="65" charset="-120"/>
                <a:cs typeface="+mj-cs"/>
              </a:rPr>
              <a:t>(a1$`z$</a:t>
            </a:r>
            <a:r>
              <a:rPr lang="zh-TW" altLang="en-US" b="1" dirty="0">
                <a:solidFill>
                  <a:srgbClr val="FF0000"/>
                </a:solidFill>
                <a:latin typeface="Times New Roman" panose="02020603050405020304" pitchFamily="18" charset="0"/>
                <a:ea typeface="標楷體" panose="03000509000000000000" pitchFamily="65" charset="-120"/>
                <a:cs typeface="+mj-cs"/>
              </a:rPr>
              <a:t>註冊</a:t>
            </a:r>
            <a:r>
              <a:rPr lang="en-US" altLang="zh-TW" b="1" dirty="0">
                <a:solidFill>
                  <a:srgbClr val="FF0000"/>
                </a:solidFill>
                <a:latin typeface="Times New Roman" panose="02020603050405020304" pitchFamily="18" charset="0"/>
                <a:ea typeface="標楷體" panose="03000509000000000000" pitchFamily="65" charset="-120"/>
                <a:cs typeface="+mj-cs"/>
              </a:rPr>
              <a:t>` ~ ., data = a1, probability = TRUE)</a:t>
            </a:r>
          </a:p>
          <a:p>
            <a:r>
              <a:rPr lang="en-US" altLang="zh-TW" dirty="0">
                <a:solidFill>
                  <a:schemeClr val="tx1"/>
                </a:solidFill>
                <a:latin typeface="Times New Roman" panose="02020603050405020304" pitchFamily="18" charset="0"/>
                <a:ea typeface="標楷體" panose="03000509000000000000" pitchFamily="65" charset="-120"/>
                <a:cs typeface="+mj-cs"/>
              </a:rPr>
              <a:t>results &lt;- predict(</a:t>
            </a:r>
            <a:r>
              <a:rPr lang="en-US" altLang="zh-TW" dirty="0" err="1">
                <a:solidFill>
                  <a:schemeClr val="tx1"/>
                </a:solidFill>
                <a:latin typeface="Times New Roman" panose="02020603050405020304" pitchFamily="18" charset="0"/>
                <a:ea typeface="標楷體" panose="03000509000000000000" pitchFamily="65" charset="-120"/>
                <a:cs typeface="+mj-cs"/>
              </a:rPr>
              <a:t>svmM</a:t>
            </a:r>
            <a:r>
              <a:rPr lang="en-US" altLang="zh-TW" dirty="0">
                <a:solidFill>
                  <a:schemeClr val="tx1"/>
                </a:solidFill>
                <a:latin typeface="Times New Roman" panose="02020603050405020304" pitchFamily="18" charset="0"/>
                <a:ea typeface="標楷體" panose="03000509000000000000" pitchFamily="65" charset="-120"/>
                <a:cs typeface="+mj-cs"/>
              </a:rPr>
              <a:t>, b1, probability = TRUE)</a:t>
            </a:r>
          </a:p>
          <a:p>
            <a:r>
              <a:rPr lang="en-US" altLang="zh-TW" dirty="0">
                <a:solidFill>
                  <a:schemeClr val="tx1"/>
                </a:solidFill>
                <a:latin typeface="Times New Roman" panose="02020603050405020304" pitchFamily="18" charset="0"/>
                <a:ea typeface="標楷體" panose="03000509000000000000" pitchFamily="65" charset="-120"/>
                <a:cs typeface="+mj-cs"/>
              </a:rPr>
              <a:t>cm &lt;- table(x = b1$`x$</a:t>
            </a:r>
            <a:r>
              <a:rPr lang="zh-TW" altLang="en-US" dirty="0">
                <a:solidFill>
                  <a:schemeClr val="tx1"/>
                </a:solidFill>
                <a:latin typeface="Times New Roman" panose="02020603050405020304" pitchFamily="18" charset="0"/>
                <a:ea typeface="標楷體" panose="03000509000000000000" pitchFamily="65" charset="-120"/>
                <a:cs typeface="+mj-cs"/>
              </a:rPr>
              <a:t>註冊</a:t>
            </a:r>
            <a:r>
              <a:rPr lang="en-US" altLang="zh-TW" dirty="0">
                <a:solidFill>
                  <a:schemeClr val="tx1"/>
                </a:solidFill>
                <a:latin typeface="Times New Roman" panose="02020603050405020304" pitchFamily="18" charset="0"/>
                <a:ea typeface="標楷體" panose="03000509000000000000" pitchFamily="65" charset="-120"/>
                <a:cs typeface="+mj-cs"/>
              </a:rPr>
              <a:t>`, y = results)</a:t>
            </a:r>
          </a:p>
          <a:p>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準確度</a:t>
            </a:r>
            <a:r>
              <a:rPr lang="en-US" altLang="zh-TW" dirty="0">
                <a:solidFill>
                  <a:schemeClr val="tx1"/>
                </a:solidFill>
                <a:latin typeface="Times New Roman" panose="02020603050405020304" pitchFamily="18" charset="0"/>
                <a:ea typeface="標楷體" panose="03000509000000000000" pitchFamily="65" charset="-120"/>
                <a:cs typeface="+mj-cs"/>
              </a:rPr>
              <a:t>####</a:t>
            </a:r>
          </a:p>
          <a:p>
            <a:r>
              <a:rPr lang="en-US" altLang="zh-TW" dirty="0" err="1">
                <a:solidFill>
                  <a:schemeClr val="tx1"/>
                </a:solidFill>
                <a:latin typeface="Times New Roman" panose="02020603050405020304" pitchFamily="18" charset="0"/>
                <a:ea typeface="標楷體" panose="03000509000000000000" pitchFamily="65" charset="-120"/>
                <a:cs typeface="+mj-cs"/>
              </a:rPr>
              <a:t>tp</a:t>
            </a:r>
            <a:r>
              <a:rPr lang="en-US" altLang="zh-TW" dirty="0">
                <a:solidFill>
                  <a:schemeClr val="tx1"/>
                </a:solidFill>
                <a:latin typeface="Times New Roman" panose="02020603050405020304" pitchFamily="18" charset="0"/>
                <a:ea typeface="標楷體" panose="03000509000000000000" pitchFamily="65" charset="-120"/>
                <a:cs typeface="+mj-cs"/>
              </a:rPr>
              <a:t> &lt;- length(which(all08$x.</a:t>
            </a:r>
            <a:r>
              <a:rPr lang="zh-TW" altLang="en-US" dirty="0">
                <a:solidFill>
                  <a:schemeClr val="tx1"/>
                </a:solidFill>
                <a:latin typeface="Times New Roman" panose="02020603050405020304" pitchFamily="18" charset="0"/>
                <a:ea typeface="標楷體" panose="03000509000000000000" pitchFamily="65" charset="-120"/>
                <a:cs typeface="+mj-cs"/>
              </a:rPr>
              <a:t>註冊</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未到</a:t>
            </a:r>
            <a:r>
              <a:rPr lang="en-US" altLang="zh-TW" dirty="0">
                <a:solidFill>
                  <a:schemeClr val="tx1"/>
                </a:solidFill>
                <a:latin typeface="Times New Roman" panose="02020603050405020304" pitchFamily="18" charset="0"/>
                <a:ea typeface="標楷體" panose="03000509000000000000" pitchFamily="65" charset="-120"/>
                <a:cs typeface="+mj-cs"/>
              </a:rPr>
              <a:t>'&amp;all08$Spec.Pred=='</a:t>
            </a:r>
            <a:r>
              <a:rPr lang="zh-TW" altLang="en-US" dirty="0">
                <a:solidFill>
                  <a:schemeClr val="tx1"/>
                </a:solidFill>
                <a:latin typeface="Times New Roman" panose="02020603050405020304" pitchFamily="18" charset="0"/>
                <a:ea typeface="標楷體" panose="03000509000000000000" pitchFamily="65" charset="-120"/>
                <a:cs typeface="+mj-cs"/>
              </a:rPr>
              <a:t>未到</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未＝未</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 &lt;- length(which(all08$x.</a:t>
            </a:r>
            <a:r>
              <a:rPr lang="zh-TW" altLang="en-US" dirty="0">
                <a:solidFill>
                  <a:schemeClr val="tx1"/>
                </a:solidFill>
                <a:latin typeface="Times New Roman" panose="02020603050405020304" pitchFamily="18" charset="0"/>
                <a:ea typeface="標楷體" panose="03000509000000000000" pitchFamily="65" charset="-120"/>
                <a:cs typeface="+mj-cs"/>
              </a:rPr>
              <a:t>註冊</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報到</a:t>
            </a:r>
            <a:r>
              <a:rPr lang="en-US" altLang="zh-TW" dirty="0">
                <a:solidFill>
                  <a:schemeClr val="tx1"/>
                </a:solidFill>
                <a:latin typeface="Times New Roman" panose="02020603050405020304" pitchFamily="18" charset="0"/>
                <a:ea typeface="標楷體" panose="03000509000000000000" pitchFamily="65" charset="-120"/>
                <a:cs typeface="+mj-cs"/>
              </a:rPr>
              <a:t>'&amp;all08$Spec.Pred=='</a:t>
            </a:r>
            <a:r>
              <a:rPr lang="zh-TW" altLang="en-US" dirty="0">
                <a:solidFill>
                  <a:schemeClr val="tx1"/>
                </a:solidFill>
                <a:latin typeface="Times New Roman" panose="02020603050405020304" pitchFamily="18" charset="0"/>
                <a:ea typeface="標楷體" panose="03000509000000000000" pitchFamily="65" charset="-120"/>
                <a:cs typeface="+mj-cs"/>
              </a:rPr>
              <a:t>報到</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來＝來</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err="1">
                <a:solidFill>
                  <a:schemeClr val="tx1"/>
                </a:solidFill>
                <a:latin typeface="Times New Roman" panose="02020603050405020304" pitchFamily="18" charset="0"/>
                <a:ea typeface="標楷體" panose="03000509000000000000" pitchFamily="65" charset="-120"/>
                <a:cs typeface="+mj-cs"/>
              </a:rPr>
              <a:t>fp</a:t>
            </a:r>
            <a:r>
              <a:rPr lang="en-US" altLang="zh-TW" dirty="0">
                <a:solidFill>
                  <a:schemeClr val="tx1"/>
                </a:solidFill>
                <a:latin typeface="Times New Roman" panose="02020603050405020304" pitchFamily="18" charset="0"/>
                <a:ea typeface="標楷體" panose="03000509000000000000" pitchFamily="65" charset="-120"/>
                <a:cs typeface="+mj-cs"/>
              </a:rPr>
              <a:t> &lt;- length(which(all08$x.</a:t>
            </a:r>
            <a:r>
              <a:rPr lang="zh-TW" altLang="en-US" dirty="0">
                <a:solidFill>
                  <a:schemeClr val="tx1"/>
                </a:solidFill>
                <a:latin typeface="Times New Roman" panose="02020603050405020304" pitchFamily="18" charset="0"/>
                <a:ea typeface="標楷體" panose="03000509000000000000" pitchFamily="65" charset="-120"/>
                <a:cs typeface="+mj-cs"/>
              </a:rPr>
              <a:t>註冊</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未到</a:t>
            </a:r>
            <a:r>
              <a:rPr lang="en-US" altLang="zh-TW" dirty="0">
                <a:solidFill>
                  <a:schemeClr val="tx1"/>
                </a:solidFill>
                <a:latin typeface="Times New Roman" panose="02020603050405020304" pitchFamily="18" charset="0"/>
                <a:ea typeface="標楷體" panose="03000509000000000000" pitchFamily="65" charset="-120"/>
                <a:cs typeface="+mj-cs"/>
              </a:rPr>
              <a:t>'&amp;all08$Spec.Pred=='</a:t>
            </a:r>
            <a:r>
              <a:rPr lang="zh-TW" altLang="en-US" dirty="0">
                <a:solidFill>
                  <a:schemeClr val="tx1"/>
                </a:solidFill>
                <a:latin typeface="Times New Roman" panose="02020603050405020304" pitchFamily="18" charset="0"/>
                <a:ea typeface="標楷體" panose="03000509000000000000" pitchFamily="65" charset="-120"/>
                <a:cs typeface="+mj-cs"/>
              </a:rPr>
              <a:t>報到</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未＝來</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err="1">
                <a:solidFill>
                  <a:schemeClr val="tx1"/>
                </a:solidFill>
                <a:latin typeface="Times New Roman" panose="02020603050405020304" pitchFamily="18" charset="0"/>
                <a:ea typeface="標楷體" panose="03000509000000000000" pitchFamily="65" charset="-120"/>
                <a:cs typeface="+mj-cs"/>
              </a:rPr>
              <a:t>fn</a:t>
            </a:r>
            <a:r>
              <a:rPr lang="en-US" altLang="zh-TW" dirty="0">
                <a:solidFill>
                  <a:schemeClr val="tx1"/>
                </a:solidFill>
                <a:latin typeface="Times New Roman" panose="02020603050405020304" pitchFamily="18" charset="0"/>
                <a:ea typeface="標楷體" panose="03000509000000000000" pitchFamily="65" charset="-120"/>
                <a:cs typeface="+mj-cs"/>
              </a:rPr>
              <a:t> &lt;- length(which(all08$x.</a:t>
            </a:r>
            <a:r>
              <a:rPr lang="zh-TW" altLang="en-US" dirty="0">
                <a:solidFill>
                  <a:schemeClr val="tx1"/>
                </a:solidFill>
                <a:latin typeface="Times New Roman" panose="02020603050405020304" pitchFamily="18" charset="0"/>
                <a:ea typeface="標楷體" panose="03000509000000000000" pitchFamily="65" charset="-120"/>
                <a:cs typeface="+mj-cs"/>
              </a:rPr>
              <a:t>註冊</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報到</a:t>
            </a:r>
            <a:r>
              <a:rPr lang="en-US" altLang="zh-TW" dirty="0">
                <a:solidFill>
                  <a:schemeClr val="tx1"/>
                </a:solidFill>
                <a:latin typeface="Times New Roman" panose="02020603050405020304" pitchFamily="18" charset="0"/>
                <a:ea typeface="標楷體" panose="03000509000000000000" pitchFamily="65" charset="-120"/>
                <a:cs typeface="+mj-cs"/>
              </a:rPr>
              <a:t>'&amp;all08$Spec.Pred=='</a:t>
            </a:r>
            <a:r>
              <a:rPr lang="zh-TW" altLang="en-US" dirty="0">
                <a:solidFill>
                  <a:schemeClr val="tx1"/>
                </a:solidFill>
                <a:latin typeface="Times New Roman" panose="02020603050405020304" pitchFamily="18" charset="0"/>
                <a:ea typeface="標楷體" panose="03000509000000000000" pitchFamily="65" charset="-120"/>
                <a:cs typeface="+mj-cs"/>
              </a:rPr>
              <a:t>未到</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來＝未</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a:solidFill>
                  <a:schemeClr val="tx1"/>
                </a:solidFill>
                <a:latin typeface="Times New Roman" panose="02020603050405020304" pitchFamily="18" charset="0"/>
                <a:ea typeface="標楷體" panose="03000509000000000000" pitchFamily="65" charset="-120"/>
                <a:cs typeface="+mj-cs"/>
              </a:rPr>
              <a:t>accuracy &lt;- ((</a:t>
            </a:r>
            <a:r>
              <a:rPr lang="en-US" altLang="zh-TW" dirty="0" err="1">
                <a:solidFill>
                  <a:schemeClr val="tx1"/>
                </a:solidFill>
                <a:latin typeface="Times New Roman" panose="02020603050405020304" pitchFamily="18" charset="0"/>
                <a:ea typeface="標楷體" panose="03000509000000000000" pitchFamily="65" charset="-120"/>
                <a:cs typeface="+mj-cs"/>
              </a:rPr>
              <a:t>tp</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a:t>
            </a:r>
            <a:r>
              <a:rPr lang="en-US" altLang="zh-TW" dirty="0" err="1">
                <a:solidFill>
                  <a:schemeClr val="tx1"/>
                </a:solidFill>
                <a:latin typeface="Times New Roman" panose="02020603050405020304" pitchFamily="18" charset="0"/>
                <a:ea typeface="標楷體" panose="03000509000000000000" pitchFamily="65" charset="-120"/>
                <a:cs typeface="+mj-cs"/>
              </a:rPr>
              <a:t>tp</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fp</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fn</a:t>
            </a:r>
            <a:r>
              <a:rPr lang="en-US" altLang="zh-TW" dirty="0">
                <a:solidFill>
                  <a:schemeClr val="tx1"/>
                </a:solidFill>
                <a:latin typeface="Times New Roman" panose="02020603050405020304" pitchFamily="18" charset="0"/>
                <a:ea typeface="標楷體" panose="03000509000000000000" pitchFamily="65" charset="-120"/>
                <a:cs typeface="+mj-cs"/>
              </a:rPr>
              <a:t>))*100 #</a:t>
            </a:r>
            <a:r>
              <a:rPr lang="zh-TW" altLang="en-US" dirty="0">
                <a:solidFill>
                  <a:schemeClr val="tx1"/>
                </a:solidFill>
                <a:latin typeface="Times New Roman" panose="02020603050405020304" pitchFamily="18" charset="0"/>
                <a:ea typeface="標楷體" panose="03000509000000000000" pitchFamily="65" charset="-120"/>
                <a:cs typeface="+mj-cs"/>
              </a:rPr>
              <a:t>準確率</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a:solidFill>
                  <a:schemeClr val="tx1"/>
                </a:solidFill>
                <a:latin typeface="Times New Roman" panose="02020603050405020304" pitchFamily="18" charset="0"/>
                <a:ea typeface="標楷體" panose="03000509000000000000" pitchFamily="65" charset="-120"/>
                <a:cs typeface="+mj-cs"/>
              </a:rPr>
              <a:t>recall &lt;- (</a:t>
            </a:r>
            <a:r>
              <a:rPr lang="en-US" altLang="zh-TW" dirty="0" err="1">
                <a:solidFill>
                  <a:schemeClr val="tx1"/>
                </a:solidFill>
                <a:latin typeface="Times New Roman" panose="02020603050405020304" pitchFamily="18" charset="0"/>
                <a:ea typeface="標楷體" panose="03000509000000000000" pitchFamily="65" charset="-120"/>
                <a:cs typeface="+mj-cs"/>
              </a:rPr>
              <a:t>tp</a:t>
            </a:r>
            <a:r>
              <a:rPr lang="en-US" altLang="zh-TW" dirty="0">
                <a:solidFill>
                  <a:schemeClr val="tx1"/>
                </a:solidFill>
                <a:latin typeface="Times New Roman" panose="02020603050405020304" pitchFamily="18" charset="0"/>
                <a:ea typeface="標楷體" panose="03000509000000000000" pitchFamily="65" charset="-120"/>
                <a:cs typeface="+mj-cs"/>
              </a:rPr>
              <a:t>/(</a:t>
            </a:r>
            <a:r>
              <a:rPr lang="en-US" altLang="zh-TW" dirty="0" err="1">
                <a:solidFill>
                  <a:schemeClr val="tx1"/>
                </a:solidFill>
                <a:latin typeface="Times New Roman" panose="02020603050405020304" pitchFamily="18" charset="0"/>
                <a:ea typeface="標楷體" panose="03000509000000000000" pitchFamily="65" charset="-120"/>
                <a:cs typeface="+mj-cs"/>
              </a:rPr>
              <a:t>tp+fn</a:t>
            </a:r>
            <a:r>
              <a:rPr lang="en-US" altLang="zh-TW" dirty="0">
                <a:solidFill>
                  <a:schemeClr val="tx1"/>
                </a:solidFill>
                <a:latin typeface="Times New Roman" panose="02020603050405020304" pitchFamily="18" charset="0"/>
                <a:ea typeface="標楷體" panose="03000509000000000000" pitchFamily="65" charset="-120"/>
                <a:cs typeface="+mj-cs"/>
              </a:rPr>
              <a:t>))*100 #recall</a:t>
            </a:r>
          </a:p>
          <a:p>
            <a:r>
              <a:rPr lang="en-US" altLang="zh-TW" dirty="0">
                <a:solidFill>
                  <a:schemeClr val="tx1"/>
                </a:solidFill>
                <a:latin typeface="Times New Roman" panose="02020603050405020304" pitchFamily="18" charset="0"/>
                <a:ea typeface="標楷體" panose="03000509000000000000" pitchFamily="65" charset="-120"/>
                <a:cs typeface="+mj-cs"/>
              </a:rPr>
              <a:t>precision &lt;- (</a:t>
            </a:r>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a:t>
            </a:r>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fp</a:t>
            </a:r>
            <a:r>
              <a:rPr lang="en-US" altLang="zh-TW" dirty="0">
                <a:solidFill>
                  <a:schemeClr val="tx1"/>
                </a:solidFill>
                <a:latin typeface="Times New Roman" panose="02020603050405020304" pitchFamily="18" charset="0"/>
                <a:ea typeface="標楷體" panose="03000509000000000000" pitchFamily="65" charset="-120"/>
                <a:cs typeface="+mj-cs"/>
              </a:rPr>
              <a:t>))*100 #precision</a:t>
            </a:r>
          </a:p>
          <a:p>
            <a:r>
              <a:rPr lang="en-US" altLang="zh-TW" dirty="0">
                <a:solidFill>
                  <a:schemeClr val="tx1"/>
                </a:solidFill>
                <a:latin typeface="Times New Roman" panose="02020603050405020304" pitchFamily="18" charset="0"/>
                <a:ea typeface="標楷體" panose="03000509000000000000" pitchFamily="65" charset="-120"/>
                <a:cs typeface="+mj-cs"/>
              </a:rPr>
              <a:t>f1 &lt;- ((2*recall*precision)/(</a:t>
            </a:r>
            <a:r>
              <a:rPr lang="en-US" altLang="zh-TW" dirty="0" err="1">
                <a:solidFill>
                  <a:schemeClr val="tx1"/>
                </a:solidFill>
                <a:latin typeface="Times New Roman" panose="02020603050405020304" pitchFamily="18" charset="0"/>
                <a:ea typeface="標楷體" panose="03000509000000000000" pitchFamily="65" charset="-120"/>
                <a:cs typeface="+mj-cs"/>
              </a:rPr>
              <a:t>recall+precision</a:t>
            </a:r>
            <a:r>
              <a:rPr lang="en-US" altLang="zh-TW" dirty="0">
                <a:solidFill>
                  <a:schemeClr val="tx1"/>
                </a:solidFill>
                <a:latin typeface="Times New Roman" panose="02020603050405020304" pitchFamily="18" charset="0"/>
                <a:ea typeface="標楷體" panose="03000509000000000000" pitchFamily="65" charset="-120"/>
                <a:cs typeface="+mj-cs"/>
              </a:rPr>
              <a:t>)) ##F1-measure</a:t>
            </a:r>
            <a:r>
              <a:rPr lang="zh-TW" altLang="en-US" dirty="0">
                <a:solidFill>
                  <a:schemeClr val="tx1"/>
                </a:solidFill>
                <a:latin typeface="Times New Roman" panose="02020603050405020304" pitchFamily="18" charset="0"/>
                <a:ea typeface="標楷體" panose="03000509000000000000" pitchFamily="65" charset="-120"/>
                <a:cs typeface="+mj-cs"/>
              </a:rPr>
              <a:t>綜合評價指標</a:t>
            </a:r>
          </a:p>
        </p:txBody>
      </p:sp>
    </p:spTree>
    <p:extLst>
      <p:ext uri="{BB962C8B-B14F-4D97-AF65-F5344CB8AC3E}">
        <p14:creationId xmlns:p14="http://schemas.microsoft.com/office/powerpoint/2010/main" val="137967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貝氏分類程式碼</a:t>
            </a:r>
            <a:endParaRPr lang="zh-TW" altLang="en-US" dirty="0"/>
          </a:p>
        </p:txBody>
      </p:sp>
      <p:sp>
        <p:nvSpPr>
          <p:cNvPr id="11" name="投影片編號版面配置區 10"/>
          <p:cNvSpPr>
            <a:spLocks noGrp="1"/>
          </p:cNvSpPr>
          <p:nvPr>
            <p:ph type="sldNum" sz="quarter" idx="12"/>
          </p:nvPr>
        </p:nvSpPr>
        <p:spPr/>
        <p:txBody>
          <a:bodyPr/>
          <a:lstStyle/>
          <a:p>
            <a:fld id="{285F21B3-B8D7-45ED-803A-1B1279ACBFFD}" type="slidenum">
              <a:rPr lang="zh-TW" altLang="en-US" smtClean="0"/>
              <a:t>22</a:t>
            </a:fld>
            <a:endParaRPr lang="zh-TW" altLang="en-US"/>
          </a:p>
        </p:txBody>
      </p:sp>
      <p:sp>
        <p:nvSpPr>
          <p:cNvPr id="4" name="矩形 3"/>
          <p:cNvSpPr/>
          <p:nvPr/>
        </p:nvSpPr>
        <p:spPr>
          <a:xfrm>
            <a:off x="628650" y="1371601"/>
            <a:ext cx="7886700" cy="477544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mr-IN" altLang="zh-TW" dirty="0" err="1">
                <a:solidFill>
                  <a:schemeClr val="tx1"/>
                </a:solidFill>
                <a:latin typeface="Times New Roman" panose="02020603050405020304" pitchFamily="18" charset="0"/>
                <a:ea typeface="標楷體" panose="03000509000000000000" pitchFamily="65" charset="-120"/>
                <a:cs typeface="+mj-cs"/>
              </a:rPr>
              <a:t>library</a:t>
            </a:r>
            <a:r>
              <a:rPr lang="mr-IN" altLang="zh-TW" dirty="0">
                <a:solidFill>
                  <a:schemeClr val="tx1"/>
                </a:solidFill>
                <a:latin typeface="Times New Roman" panose="02020603050405020304" pitchFamily="18" charset="0"/>
                <a:ea typeface="標楷體" panose="03000509000000000000" pitchFamily="65" charset="-120"/>
                <a:cs typeface="+mj-cs"/>
              </a:rPr>
              <a:t>(e1071)</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a1 &lt;- </a:t>
            </a:r>
            <a:r>
              <a:rPr lang="mr-IN" altLang="zh-TW" dirty="0" err="1">
                <a:solidFill>
                  <a:schemeClr val="tx1"/>
                </a:solidFill>
                <a:latin typeface="Times New Roman" panose="02020603050405020304" pitchFamily="18" charset="0"/>
                <a:ea typeface="標楷體" panose="03000509000000000000" pitchFamily="65" charset="-120"/>
                <a:cs typeface="+mj-cs"/>
              </a:rPr>
              <a:t>a</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mr-IN" altLang="zh-TW" dirty="0">
                <a:solidFill>
                  <a:schemeClr val="tx1"/>
                </a:solidFill>
                <a:latin typeface="Times New Roman" panose="02020603050405020304" pitchFamily="18" charset="0"/>
                <a:ea typeface="標楷體" panose="03000509000000000000" pitchFamily="65" charset="-120"/>
                <a:cs typeface="+mj-cs"/>
              </a:rPr>
              <a:t>b1 &lt;- </a:t>
            </a:r>
            <a:r>
              <a:rPr lang="mr-IN" altLang="zh-TW" dirty="0" err="1">
                <a:solidFill>
                  <a:schemeClr val="tx1"/>
                </a:solidFill>
                <a:latin typeface="Times New Roman" panose="02020603050405020304" pitchFamily="18" charset="0"/>
                <a:ea typeface="標楷體" panose="03000509000000000000" pitchFamily="65" charset="-120"/>
                <a:cs typeface="+mj-cs"/>
              </a:rPr>
              <a:t>b</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b="1" dirty="0" err="1">
                <a:solidFill>
                  <a:srgbClr val="FF0000"/>
                </a:solidFill>
                <a:latin typeface="Times New Roman" panose="02020603050405020304" pitchFamily="18" charset="0"/>
                <a:ea typeface="標楷體" panose="03000509000000000000" pitchFamily="65" charset="-120"/>
                <a:cs typeface="+mj-cs"/>
              </a:rPr>
              <a:t>nbcm</a:t>
            </a:r>
            <a:r>
              <a:rPr lang="en-US" altLang="zh-TW" b="1" dirty="0">
                <a:solidFill>
                  <a:srgbClr val="FF0000"/>
                </a:solidFill>
                <a:latin typeface="Times New Roman" panose="02020603050405020304" pitchFamily="18" charset="0"/>
                <a:ea typeface="標楷體" panose="03000509000000000000" pitchFamily="65" charset="-120"/>
                <a:cs typeface="+mj-cs"/>
              </a:rPr>
              <a:t> &lt;- </a:t>
            </a:r>
            <a:r>
              <a:rPr lang="en-US" altLang="zh-TW" b="1" dirty="0" err="1">
                <a:solidFill>
                  <a:srgbClr val="FF0000"/>
                </a:solidFill>
                <a:latin typeface="Times New Roman" panose="02020603050405020304" pitchFamily="18" charset="0"/>
                <a:ea typeface="標楷體" panose="03000509000000000000" pitchFamily="65" charset="-120"/>
                <a:cs typeface="+mj-cs"/>
              </a:rPr>
              <a:t>naiveBayes</a:t>
            </a:r>
            <a:r>
              <a:rPr lang="en-US" altLang="zh-TW" b="1" dirty="0">
                <a:solidFill>
                  <a:srgbClr val="FF0000"/>
                </a:solidFill>
                <a:latin typeface="Times New Roman" panose="02020603050405020304" pitchFamily="18" charset="0"/>
                <a:ea typeface="標楷體" panose="03000509000000000000" pitchFamily="65" charset="-120"/>
                <a:cs typeface="+mj-cs"/>
              </a:rPr>
              <a:t>(a1$`z$</a:t>
            </a:r>
            <a:r>
              <a:rPr lang="zh-TW" altLang="en-US" b="1" dirty="0">
                <a:solidFill>
                  <a:srgbClr val="FF0000"/>
                </a:solidFill>
                <a:latin typeface="Times New Roman" panose="02020603050405020304" pitchFamily="18" charset="0"/>
                <a:ea typeface="標楷體" panose="03000509000000000000" pitchFamily="65" charset="-120"/>
                <a:cs typeface="+mj-cs"/>
              </a:rPr>
              <a:t>註冊</a:t>
            </a:r>
            <a:r>
              <a:rPr lang="en-US" altLang="zh-TW" b="1" dirty="0">
                <a:solidFill>
                  <a:srgbClr val="FF0000"/>
                </a:solidFill>
                <a:latin typeface="Times New Roman" panose="02020603050405020304" pitchFamily="18" charset="0"/>
                <a:ea typeface="標楷體" panose="03000509000000000000" pitchFamily="65" charset="-120"/>
                <a:cs typeface="+mj-cs"/>
              </a:rPr>
              <a:t>` ~ ., data = a1)</a:t>
            </a:r>
          </a:p>
          <a:p>
            <a:r>
              <a:rPr lang="en-US" altLang="zh-TW" dirty="0">
                <a:solidFill>
                  <a:schemeClr val="tx1"/>
                </a:solidFill>
                <a:latin typeface="Times New Roman" panose="02020603050405020304" pitchFamily="18" charset="0"/>
                <a:ea typeface="標楷體" panose="03000509000000000000" pitchFamily="65" charset="-120"/>
                <a:cs typeface="+mj-cs"/>
              </a:rPr>
              <a:t>results &lt;- predict(</a:t>
            </a:r>
            <a:r>
              <a:rPr lang="en-US" altLang="zh-TW" dirty="0" err="1">
                <a:solidFill>
                  <a:schemeClr val="tx1"/>
                </a:solidFill>
                <a:latin typeface="Times New Roman" panose="02020603050405020304" pitchFamily="18" charset="0"/>
                <a:ea typeface="標楷體" panose="03000509000000000000" pitchFamily="65" charset="-120"/>
                <a:cs typeface="+mj-cs"/>
              </a:rPr>
              <a:t>nbcm</a:t>
            </a:r>
            <a:r>
              <a:rPr lang="en-US" altLang="zh-TW" dirty="0">
                <a:solidFill>
                  <a:schemeClr val="tx1"/>
                </a:solidFill>
                <a:latin typeface="Times New Roman" panose="02020603050405020304" pitchFamily="18" charset="0"/>
                <a:ea typeface="標楷體" panose="03000509000000000000" pitchFamily="65" charset="-120"/>
                <a:cs typeface="+mj-cs"/>
              </a:rPr>
              <a:t>, b1)</a:t>
            </a:r>
          </a:p>
          <a:p>
            <a:r>
              <a:rPr lang="en-US" altLang="zh-TW" dirty="0">
                <a:solidFill>
                  <a:schemeClr val="tx1"/>
                </a:solidFill>
                <a:latin typeface="Times New Roman" panose="02020603050405020304" pitchFamily="18" charset="0"/>
                <a:ea typeface="標楷體" panose="03000509000000000000" pitchFamily="65" charset="-120"/>
                <a:cs typeface="+mj-cs"/>
              </a:rPr>
              <a:t>all09 = </a:t>
            </a:r>
            <a:r>
              <a:rPr lang="en-US" altLang="zh-TW" dirty="0" err="1">
                <a:solidFill>
                  <a:schemeClr val="tx1"/>
                </a:solidFill>
                <a:latin typeface="Times New Roman" panose="02020603050405020304" pitchFamily="18" charset="0"/>
                <a:ea typeface="標楷體" panose="03000509000000000000" pitchFamily="65" charset="-120"/>
                <a:cs typeface="+mj-cs"/>
              </a:rPr>
              <a:t>data.frame</a:t>
            </a:r>
            <a:r>
              <a:rPr lang="en-US" altLang="zh-TW" dirty="0">
                <a:solidFill>
                  <a:schemeClr val="tx1"/>
                </a:solidFill>
                <a:latin typeface="Times New Roman" panose="02020603050405020304" pitchFamily="18" charset="0"/>
                <a:ea typeface="標楷體" panose="03000509000000000000" pitchFamily="65" charset="-120"/>
                <a:cs typeface="+mj-cs"/>
              </a:rPr>
              <a:t>(b1,Spec.Pred=results) #</a:t>
            </a:r>
            <a:r>
              <a:rPr lang="zh-TW" altLang="en-US" dirty="0">
                <a:solidFill>
                  <a:schemeClr val="tx1"/>
                </a:solidFill>
                <a:latin typeface="Times New Roman" panose="02020603050405020304" pitchFamily="18" charset="0"/>
                <a:ea typeface="標楷體" panose="03000509000000000000" pitchFamily="65" charset="-120"/>
                <a:cs typeface="+mj-cs"/>
              </a:rPr>
              <a:t>可查看結果</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準確度</a:t>
            </a:r>
            <a:r>
              <a:rPr lang="en-US" altLang="zh-TW" dirty="0">
                <a:solidFill>
                  <a:schemeClr val="tx1"/>
                </a:solidFill>
                <a:latin typeface="Times New Roman" panose="02020603050405020304" pitchFamily="18" charset="0"/>
                <a:ea typeface="標楷體" panose="03000509000000000000" pitchFamily="65" charset="-120"/>
                <a:cs typeface="+mj-cs"/>
              </a:rPr>
              <a:t>####</a:t>
            </a:r>
          </a:p>
          <a:p>
            <a:r>
              <a:rPr lang="en-US" altLang="zh-TW" dirty="0" err="1">
                <a:solidFill>
                  <a:schemeClr val="tx1"/>
                </a:solidFill>
                <a:latin typeface="Times New Roman" panose="02020603050405020304" pitchFamily="18" charset="0"/>
                <a:ea typeface="標楷體" panose="03000509000000000000" pitchFamily="65" charset="-120"/>
                <a:cs typeface="+mj-cs"/>
              </a:rPr>
              <a:t>tp</a:t>
            </a:r>
            <a:r>
              <a:rPr lang="en-US" altLang="zh-TW" dirty="0">
                <a:solidFill>
                  <a:schemeClr val="tx1"/>
                </a:solidFill>
                <a:latin typeface="Times New Roman" panose="02020603050405020304" pitchFamily="18" charset="0"/>
                <a:ea typeface="標楷體" panose="03000509000000000000" pitchFamily="65" charset="-120"/>
                <a:cs typeface="+mj-cs"/>
              </a:rPr>
              <a:t> &lt;- length(which(all09$x.</a:t>
            </a:r>
            <a:r>
              <a:rPr lang="zh-TW" altLang="en-US" dirty="0">
                <a:solidFill>
                  <a:schemeClr val="tx1"/>
                </a:solidFill>
                <a:latin typeface="Times New Roman" panose="02020603050405020304" pitchFamily="18" charset="0"/>
                <a:ea typeface="標楷體" panose="03000509000000000000" pitchFamily="65" charset="-120"/>
                <a:cs typeface="+mj-cs"/>
              </a:rPr>
              <a:t>註冊</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未到</a:t>
            </a:r>
            <a:r>
              <a:rPr lang="en-US" altLang="zh-TW" dirty="0">
                <a:solidFill>
                  <a:schemeClr val="tx1"/>
                </a:solidFill>
                <a:latin typeface="Times New Roman" panose="02020603050405020304" pitchFamily="18" charset="0"/>
                <a:ea typeface="標楷體" panose="03000509000000000000" pitchFamily="65" charset="-120"/>
                <a:cs typeface="+mj-cs"/>
              </a:rPr>
              <a:t>'&amp;all09$Spec.Pred=='</a:t>
            </a:r>
            <a:r>
              <a:rPr lang="zh-TW" altLang="en-US" dirty="0">
                <a:solidFill>
                  <a:schemeClr val="tx1"/>
                </a:solidFill>
                <a:latin typeface="Times New Roman" panose="02020603050405020304" pitchFamily="18" charset="0"/>
                <a:ea typeface="標楷體" panose="03000509000000000000" pitchFamily="65" charset="-120"/>
                <a:cs typeface="+mj-cs"/>
              </a:rPr>
              <a:t>未到</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未＝未</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 &lt;- length(which(all09$x.</a:t>
            </a:r>
            <a:r>
              <a:rPr lang="zh-TW" altLang="en-US" dirty="0">
                <a:solidFill>
                  <a:schemeClr val="tx1"/>
                </a:solidFill>
                <a:latin typeface="Times New Roman" panose="02020603050405020304" pitchFamily="18" charset="0"/>
                <a:ea typeface="標楷體" panose="03000509000000000000" pitchFamily="65" charset="-120"/>
                <a:cs typeface="+mj-cs"/>
              </a:rPr>
              <a:t>註冊</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報到</a:t>
            </a:r>
            <a:r>
              <a:rPr lang="en-US" altLang="zh-TW" dirty="0">
                <a:solidFill>
                  <a:schemeClr val="tx1"/>
                </a:solidFill>
                <a:latin typeface="Times New Roman" panose="02020603050405020304" pitchFamily="18" charset="0"/>
                <a:ea typeface="標楷體" panose="03000509000000000000" pitchFamily="65" charset="-120"/>
                <a:cs typeface="+mj-cs"/>
              </a:rPr>
              <a:t>'&amp;all09$Spec.Pred=='</a:t>
            </a:r>
            <a:r>
              <a:rPr lang="zh-TW" altLang="en-US" dirty="0">
                <a:solidFill>
                  <a:schemeClr val="tx1"/>
                </a:solidFill>
                <a:latin typeface="Times New Roman" panose="02020603050405020304" pitchFamily="18" charset="0"/>
                <a:ea typeface="標楷體" panose="03000509000000000000" pitchFamily="65" charset="-120"/>
                <a:cs typeface="+mj-cs"/>
              </a:rPr>
              <a:t>報到</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來＝來</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err="1">
                <a:solidFill>
                  <a:schemeClr val="tx1"/>
                </a:solidFill>
                <a:latin typeface="Times New Roman" panose="02020603050405020304" pitchFamily="18" charset="0"/>
                <a:ea typeface="標楷體" panose="03000509000000000000" pitchFamily="65" charset="-120"/>
                <a:cs typeface="+mj-cs"/>
              </a:rPr>
              <a:t>fp</a:t>
            </a:r>
            <a:r>
              <a:rPr lang="en-US" altLang="zh-TW" dirty="0">
                <a:solidFill>
                  <a:schemeClr val="tx1"/>
                </a:solidFill>
                <a:latin typeface="Times New Roman" panose="02020603050405020304" pitchFamily="18" charset="0"/>
                <a:ea typeface="標楷體" panose="03000509000000000000" pitchFamily="65" charset="-120"/>
                <a:cs typeface="+mj-cs"/>
              </a:rPr>
              <a:t> &lt;- length(which(all09$x.</a:t>
            </a:r>
            <a:r>
              <a:rPr lang="zh-TW" altLang="en-US" dirty="0">
                <a:solidFill>
                  <a:schemeClr val="tx1"/>
                </a:solidFill>
                <a:latin typeface="Times New Roman" panose="02020603050405020304" pitchFamily="18" charset="0"/>
                <a:ea typeface="標楷體" panose="03000509000000000000" pitchFamily="65" charset="-120"/>
                <a:cs typeface="+mj-cs"/>
              </a:rPr>
              <a:t>註冊</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未到</a:t>
            </a:r>
            <a:r>
              <a:rPr lang="en-US" altLang="zh-TW" dirty="0">
                <a:solidFill>
                  <a:schemeClr val="tx1"/>
                </a:solidFill>
                <a:latin typeface="Times New Roman" panose="02020603050405020304" pitchFamily="18" charset="0"/>
                <a:ea typeface="標楷體" panose="03000509000000000000" pitchFamily="65" charset="-120"/>
                <a:cs typeface="+mj-cs"/>
              </a:rPr>
              <a:t>'&amp;all09$Spec.Pred=='</a:t>
            </a:r>
            <a:r>
              <a:rPr lang="zh-TW" altLang="en-US" dirty="0">
                <a:solidFill>
                  <a:schemeClr val="tx1"/>
                </a:solidFill>
                <a:latin typeface="Times New Roman" panose="02020603050405020304" pitchFamily="18" charset="0"/>
                <a:ea typeface="標楷體" panose="03000509000000000000" pitchFamily="65" charset="-120"/>
                <a:cs typeface="+mj-cs"/>
              </a:rPr>
              <a:t>報到</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未＝來</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err="1">
                <a:solidFill>
                  <a:schemeClr val="tx1"/>
                </a:solidFill>
                <a:latin typeface="Times New Roman" panose="02020603050405020304" pitchFamily="18" charset="0"/>
                <a:ea typeface="標楷體" panose="03000509000000000000" pitchFamily="65" charset="-120"/>
                <a:cs typeface="+mj-cs"/>
              </a:rPr>
              <a:t>fn</a:t>
            </a:r>
            <a:r>
              <a:rPr lang="en-US" altLang="zh-TW" dirty="0">
                <a:solidFill>
                  <a:schemeClr val="tx1"/>
                </a:solidFill>
                <a:latin typeface="Times New Roman" panose="02020603050405020304" pitchFamily="18" charset="0"/>
                <a:ea typeface="標楷體" panose="03000509000000000000" pitchFamily="65" charset="-120"/>
                <a:cs typeface="+mj-cs"/>
              </a:rPr>
              <a:t> &lt;- length(which(all09$x.</a:t>
            </a:r>
            <a:r>
              <a:rPr lang="zh-TW" altLang="en-US" dirty="0">
                <a:solidFill>
                  <a:schemeClr val="tx1"/>
                </a:solidFill>
                <a:latin typeface="Times New Roman" panose="02020603050405020304" pitchFamily="18" charset="0"/>
                <a:ea typeface="標楷體" panose="03000509000000000000" pitchFamily="65" charset="-120"/>
                <a:cs typeface="+mj-cs"/>
              </a:rPr>
              <a:t>註冊</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報到</a:t>
            </a:r>
            <a:r>
              <a:rPr lang="en-US" altLang="zh-TW" dirty="0">
                <a:solidFill>
                  <a:schemeClr val="tx1"/>
                </a:solidFill>
                <a:latin typeface="Times New Roman" panose="02020603050405020304" pitchFamily="18" charset="0"/>
                <a:ea typeface="標楷體" panose="03000509000000000000" pitchFamily="65" charset="-120"/>
                <a:cs typeface="+mj-cs"/>
              </a:rPr>
              <a:t>'&amp;all09$Spec.Pred=='</a:t>
            </a:r>
            <a:r>
              <a:rPr lang="zh-TW" altLang="en-US" dirty="0">
                <a:solidFill>
                  <a:schemeClr val="tx1"/>
                </a:solidFill>
                <a:latin typeface="Times New Roman" panose="02020603050405020304" pitchFamily="18" charset="0"/>
                <a:ea typeface="標楷體" panose="03000509000000000000" pitchFamily="65" charset="-120"/>
                <a:cs typeface="+mj-cs"/>
              </a:rPr>
              <a:t>未到</a:t>
            </a:r>
            <a:r>
              <a:rPr lang="en-US" altLang="zh-TW" dirty="0">
                <a:solidFill>
                  <a:schemeClr val="tx1"/>
                </a:solidFill>
                <a:latin typeface="Times New Roman" panose="02020603050405020304" pitchFamily="18" charset="0"/>
                <a:ea typeface="標楷體" panose="03000509000000000000" pitchFamily="65" charset="-120"/>
                <a:cs typeface="+mj-cs"/>
              </a:rPr>
              <a:t>'))#</a:t>
            </a:r>
            <a:r>
              <a:rPr lang="zh-TW" altLang="en-US" dirty="0">
                <a:solidFill>
                  <a:schemeClr val="tx1"/>
                </a:solidFill>
                <a:latin typeface="Times New Roman" panose="02020603050405020304" pitchFamily="18" charset="0"/>
                <a:ea typeface="標楷體" panose="03000509000000000000" pitchFamily="65" charset="-120"/>
                <a:cs typeface="+mj-cs"/>
              </a:rPr>
              <a:t>來＝未</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a:solidFill>
                  <a:schemeClr val="tx1"/>
                </a:solidFill>
                <a:latin typeface="Times New Roman" panose="02020603050405020304" pitchFamily="18" charset="0"/>
                <a:ea typeface="標楷體" panose="03000509000000000000" pitchFamily="65" charset="-120"/>
                <a:cs typeface="+mj-cs"/>
              </a:rPr>
              <a:t>accuracy &lt;- ((</a:t>
            </a:r>
            <a:r>
              <a:rPr lang="en-US" altLang="zh-TW" dirty="0" err="1">
                <a:solidFill>
                  <a:schemeClr val="tx1"/>
                </a:solidFill>
                <a:latin typeface="Times New Roman" panose="02020603050405020304" pitchFamily="18" charset="0"/>
                <a:ea typeface="標楷體" panose="03000509000000000000" pitchFamily="65" charset="-120"/>
                <a:cs typeface="+mj-cs"/>
              </a:rPr>
              <a:t>tp</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a:t>
            </a:r>
            <a:r>
              <a:rPr lang="en-US" altLang="zh-TW" dirty="0" err="1">
                <a:solidFill>
                  <a:schemeClr val="tx1"/>
                </a:solidFill>
                <a:latin typeface="Times New Roman" panose="02020603050405020304" pitchFamily="18" charset="0"/>
                <a:ea typeface="標楷體" panose="03000509000000000000" pitchFamily="65" charset="-120"/>
                <a:cs typeface="+mj-cs"/>
              </a:rPr>
              <a:t>tp</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fp</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fn</a:t>
            </a:r>
            <a:r>
              <a:rPr lang="en-US" altLang="zh-TW" dirty="0">
                <a:solidFill>
                  <a:schemeClr val="tx1"/>
                </a:solidFill>
                <a:latin typeface="Times New Roman" panose="02020603050405020304" pitchFamily="18" charset="0"/>
                <a:ea typeface="標楷體" panose="03000509000000000000" pitchFamily="65" charset="-120"/>
                <a:cs typeface="+mj-cs"/>
              </a:rPr>
              <a:t>))*100 #</a:t>
            </a:r>
            <a:r>
              <a:rPr lang="zh-TW" altLang="en-US" dirty="0">
                <a:solidFill>
                  <a:schemeClr val="tx1"/>
                </a:solidFill>
                <a:latin typeface="Times New Roman" panose="02020603050405020304" pitchFamily="18" charset="0"/>
                <a:ea typeface="標楷體" panose="03000509000000000000" pitchFamily="65" charset="-120"/>
                <a:cs typeface="+mj-cs"/>
              </a:rPr>
              <a:t>準確率</a:t>
            </a:r>
            <a:endParaRPr lang="en-US" altLang="zh-TW" dirty="0">
              <a:solidFill>
                <a:schemeClr val="tx1"/>
              </a:solidFill>
              <a:latin typeface="Times New Roman" panose="02020603050405020304" pitchFamily="18" charset="0"/>
              <a:ea typeface="標楷體" panose="03000509000000000000" pitchFamily="65" charset="-120"/>
              <a:cs typeface="+mj-cs"/>
            </a:endParaRPr>
          </a:p>
          <a:p>
            <a:r>
              <a:rPr lang="en-US" altLang="zh-TW" dirty="0">
                <a:solidFill>
                  <a:schemeClr val="tx1"/>
                </a:solidFill>
                <a:latin typeface="Times New Roman" panose="02020603050405020304" pitchFamily="18" charset="0"/>
                <a:ea typeface="標楷體" panose="03000509000000000000" pitchFamily="65" charset="-120"/>
                <a:cs typeface="+mj-cs"/>
              </a:rPr>
              <a:t>recall &lt;- (</a:t>
            </a:r>
            <a:r>
              <a:rPr lang="en-US" altLang="zh-TW" dirty="0" err="1">
                <a:solidFill>
                  <a:schemeClr val="tx1"/>
                </a:solidFill>
                <a:latin typeface="Times New Roman" panose="02020603050405020304" pitchFamily="18" charset="0"/>
                <a:ea typeface="標楷體" panose="03000509000000000000" pitchFamily="65" charset="-120"/>
                <a:cs typeface="+mj-cs"/>
              </a:rPr>
              <a:t>tp</a:t>
            </a:r>
            <a:r>
              <a:rPr lang="en-US" altLang="zh-TW" dirty="0">
                <a:solidFill>
                  <a:schemeClr val="tx1"/>
                </a:solidFill>
                <a:latin typeface="Times New Roman" panose="02020603050405020304" pitchFamily="18" charset="0"/>
                <a:ea typeface="標楷體" panose="03000509000000000000" pitchFamily="65" charset="-120"/>
                <a:cs typeface="+mj-cs"/>
              </a:rPr>
              <a:t>/(</a:t>
            </a:r>
            <a:r>
              <a:rPr lang="en-US" altLang="zh-TW" dirty="0" err="1">
                <a:solidFill>
                  <a:schemeClr val="tx1"/>
                </a:solidFill>
                <a:latin typeface="Times New Roman" panose="02020603050405020304" pitchFamily="18" charset="0"/>
                <a:ea typeface="標楷體" panose="03000509000000000000" pitchFamily="65" charset="-120"/>
                <a:cs typeface="+mj-cs"/>
              </a:rPr>
              <a:t>tp+fn</a:t>
            </a:r>
            <a:r>
              <a:rPr lang="en-US" altLang="zh-TW" dirty="0">
                <a:solidFill>
                  <a:schemeClr val="tx1"/>
                </a:solidFill>
                <a:latin typeface="Times New Roman" panose="02020603050405020304" pitchFamily="18" charset="0"/>
                <a:ea typeface="標楷體" panose="03000509000000000000" pitchFamily="65" charset="-120"/>
                <a:cs typeface="+mj-cs"/>
              </a:rPr>
              <a:t>))*100 #recall</a:t>
            </a:r>
          </a:p>
          <a:p>
            <a:r>
              <a:rPr lang="en-US" altLang="zh-TW" dirty="0">
                <a:solidFill>
                  <a:schemeClr val="tx1"/>
                </a:solidFill>
                <a:latin typeface="Times New Roman" panose="02020603050405020304" pitchFamily="18" charset="0"/>
                <a:ea typeface="標楷體" panose="03000509000000000000" pitchFamily="65" charset="-120"/>
                <a:cs typeface="+mj-cs"/>
              </a:rPr>
              <a:t>precision &lt;- (</a:t>
            </a:r>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a:t>
            </a:r>
            <a:r>
              <a:rPr lang="en-US" altLang="zh-TW" dirty="0" err="1">
                <a:solidFill>
                  <a:schemeClr val="tx1"/>
                </a:solidFill>
                <a:latin typeface="Times New Roman" panose="02020603050405020304" pitchFamily="18" charset="0"/>
                <a:ea typeface="標楷體" panose="03000509000000000000" pitchFamily="65" charset="-120"/>
                <a:cs typeface="+mj-cs"/>
              </a:rPr>
              <a:t>tn</a:t>
            </a:r>
            <a:r>
              <a:rPr lang="en-US" altLang="zh-TW" dirty="0">
                <a:solidFill>
                  <a:schemeClr val="tx1"/>
                </a:solidFill>
                <a:latin typeface="Times New Roman" panose="02020603050405020304" pitchFamily="18" charset="0"/>
                <a:ea typeface="標楷體" panose="03000509000000000000" pitchFamily="65" charset="-120"/>
                <a:cs typeface="+mj-cs"/>
              </a:rPr>
              <a:t> + </a:t>
            </a:r>
            <a:r>
              <a:rPr lang="en-US" altLang="zh-TW" dirty="0" err="1">
                <a:solidFill>
                  <a:schemeClr val="tx1"/>
                </a:solidFill>
                <a:latin typeface="Times New Roman" panose="02020603050405020304" pitchFamily="18" charset="0"/>
                <a:ea typeface="標楷體" panose="03000509000000000000" pitchFamily="65" charset="-120"/>
                <a:cs typeface="+mj-cs"/>
              </a:rPr>
              <a:t>fp</a:t>
            </a:r>
            <a:r>
              <a:rPr lang="en-US" altLang="zh-TW" dirty="0">
                <a:solidFill>
                  <a:schemeClr val="tx1"/>
                </a:solidFill>
                <a:latin typeface="Times New Roman" panose="02020603050405020304" pitchFamily="18" charset="0"/>
                <a:ea typeface="標楷體" panose="03000509000000000000" pitchFamily="65" charset="-120"/>
                <a:cs typeface="+mj-cs"/>
              </a:rPr>
              <a:t>))*100 #precision</a:t>
            </a:r>
          </a:p>
          <a:p>
            <a:r>
              <a:rPr lang="en-US" altLang="zh-TW" dirty="0">
                <a:solidFill>
                  <a:schemeClr val="tx1"/>
                </a:solidFill>
                <a:latin typeface="Times New Roman" panose="02020603050405020304" pitchFamily="18" charset="0"/>
                <a:ea typeface="標楷體" panose="03000509000000000000" pitchFamily="65" charset="-120"/>
                <a:cs typeface="+mj-cs"/>
              </a:rPr>
              <a:t>f1 &lt;- ((2*recall*precision)/(</a:t>
            </a:r>
            <a:r>
              <a:rPr lang="en-US" altLang="zh-TW" dirty="0" err="1">
                <a:solidFill>
                  <a:schemeClr val="tx1"/>
                </a:solidFill>
                <a:latin typeface="Times New Roman" panose="02020603050405020304" pitchFamily="18" charset="0"/>
                <a:ea typeface="標楷體" panose="03000509000000000000" pitchFamily="65" charset="-120"/>
                <a:cs typeface="+mj-cs"/>
              </a:rPr>
              <a:t>recall+precision</a:t>
            </a:r>
            <a:r>
              <a:rPr lang="en-US" altLang="zh-TW" dirty="0">
                <a:solidFill>
                  <a:schemeClr val="tx1"/>
                </a:solidFill>
                <a:latin typeface="Times New Roman" panose="02020603050405020304" pitchFamily="18" charset="0"/>
                <a:ea typeface="標楷體" panose="03000509000000000000" pitchFamily="65" charset="-120"/>
                <a:cs typeface="+mj-cs"/>
              </a:rPr>
              <a:t>)) ##F1-measure</a:t>
            </a:r>
            <a:r>
              <a:rPr lang="zh-TW" altLang="en-US" dirty="0">
                <a:solidFill>
                  <a:schemeClr val="tx1"/>
                </a:solidFill>
                <a:latin typeface="Times New Roman" panose="02020603050405020304" pitchFamily="18" charset="0"/>
                <a:ea typeface="標楷體" panose="03000509000000000000" pitchFamily="65" charset="-120"/>
                <a:cs typeface="+mj-cs"/>
              </a:rPr>
              <a:t>綜合評價指標</a:t>
            </a:r>
          </a:p>
        </p:txBody>
      </p:sp>
    </p:spTree>
    <p:extLst>
      <p:ext uri="{BB962C8B-B14F-4D97-AF65-F5344CB8AC3E}">
        <p14:creationId xmlns:p14="http://schemas.microsoft.com/office/powerpoint/2010/main" val="1966112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79312" y="3815510"/>
            <a:ext cx="7772400" cy="1080271"/>
          </a:xfrm>
        </p:spPr>
        <p:txBody>
          <a:bodyPr>
            <a:normAutofit/>
          </a:bodyPr>
          <a:lstStyle/>
          <a:p>
            <a:r>
              <a:rPr lang="en-US" altLang="zh-TW" sz="4000" b="1" u="sng" dirty="0"/>
              <a:t>R</a:t>
            </a:r>
            <a:r>
              <a:rPr lang="zh-TW" altLang="en-US" sz="4000" b="1" u="sng" dirty="0"/>
              <a:t>軟體</a:t>
            </a:r>
            <a:r>
              <a:rPr lang="zh-TW" altLang="en-US" sz="4000" b="1" u="sng" dirty="0" smtClean="0"/>
              <a:t>分類方法簡介</a:t>
            </a:r>
            <a:endParaRPr lang="zh-TW" altLang="en-US" sz="4000" b="1" u="sng" dirty="0"/>
          </a:p>
        </p:txBody>
      </p:sp>
    </p:spTree>
    <p:extLst>
      <p:ext uri="{BB962C8B-B14F-4D97-AF65-F5344CB8AC3E}">
        <p14:creationId xmlns:p14="http://schemas.microsoft.com/office/powerpoint/2010/main" val="1604057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t>
            </a:r>
            <a:r>
              <a:rPr lang="zh-TW" altLang="en-US" dirty="0" smtClean="0"/>
              <a:t>軟體分類方法整理</a:t>
            </a:r>
            <a:endParaRPr lang="zh-TW" altLang="en-US" dirty="0"/>
          </a:p>
        </p:txBody>
      </p:sp>
      <p:sp>
        <p:nvSpPr>
          <p:cNvPr id="11" name="投影片編號版面配置區 10"/>
          <p:cNvSpPr>
            <a:spLocks noGrp="1"/>
          </p:cNvSpPr>
          <p:nvPr>
            <p:ph type="sldNum" sz="quarter" idx="12"/>
          </p:nvPr>
        </p:nvSpPr>
        <p:spPr/>
        <p:txBody>
          <a:bodyPr/>
          <a:lstStyle/>
          <a:p>
            <a:fld id="{285F21B3-B8D7-45ED-803A-1B1279ACBFFD}" type="slidenum">
              <a:rPr lang="zh-TW" altLang="en-US" smtClean="0"/>
              <a:t>4</a:t>
            </a:fld>
            <a:endParaRPr lang="zh-TW" altLang="en-US"/>
          </a:p>
        </p:txBody>
      </p:sp>
      <p:graphicFrame>
        <p:nvGraphicFramePr>
          <p:cNvPr id="4" name="內容版面配置區 3"/>
          <p:cNvGraphicFramePr>
            <a:graphicFrameLocks noGrp="1"/>
          </p:cNvGraphicFramePr>
          <p:nvPr>
            <p:ph idx="1"/>
          </p:nvPr>
        </p:nvGraphicFramePr>
        <p:xfrm>
          <a:off x="628650" y="1528354"/>
          <a:ext cx="7886700" cy="4114800"/>
        </p:xfrm>
        <a:graphic>
          <a:graphicData uri="http://schemas.openxmlformats.org/drawingml/2006/table">
            <a:tbl>
              <a:tblPr firstRow="1" bandRow="1">
                <a:tableStyleId>{00A15C55-8517-42AA-B614-E9B94910E393}</a:tableStyleId>
              </a:tblPr>
              <a:tblGrid>
                <a:gridCol w="1644287"/>
                <a:gridCol w="1985554"/>
                <a:gridCol w="2233749"/>
                <a:gridCol w="2023110"/>
              </a:tblGrid>
              <a:tr h="353786">
                <a:tc gridSpan="2">
                  <a:txBody>
                    <a:bodyPr/>
                    <a:lstStyle/>
                    <a:p>
                      <a:pPr algn="ctr"/>
                      <a:r>
                        <a:rPr lang="zh-TW" altLang="en-US" sz="2400" kern="1200" baseline="0" dirty="0" smtClean="0">
                          <a:solidFill>
                            <a:schemeClr val="tx1"/>
                          </a:solidFill>
                          <a:latin typeface="Times New Roman" panose="02020603050405020304" pitchFamily="18" charset="0"/>
                          <a:ea typeface="標楷體" panose="03000509000000000000" pitchFamily="65" charset="-120"/>
                          <a:cs typeface="+mj-cs"/>
                        </a:rPr>
                        <a:t>方法</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hMerge="1">
                  <a:txBody>
                    <a:bodyPr/>
                    <a:lstStyle/>
                    <a:p>
                      <a:pPr algn="ct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zh-TW" altLang="en-US" sz="2400" kern="1200" baseline="0" dirty="0" smtClean="0">
                          <a:solidFill>
                            <a:schemeClr val="tx1"/>
                          </a:solidFill>
                          <a:latin typeface="Times New Roman" panose="02020603050405020304" pitchFamily="18" charset="0"/>
                          <a:ea typeface="標楷體" panose="03000509000000000000" pitchFamily="65" charset="-120"/>
                          <a:cs typeface="+mj-cs"/>
                        </a:rPr>
                        <a:t>套件</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zh-TW" altLang="en-US" sz="2400" kern="1200" baseline="0" dirty="0" smtClean="0">
                          <a:solidFill>
                            <a:schemeClr val="tx1"/>
                          </a:solidFill>
                          <a:latin typeface="Times New Roman" panose="02020603050405020304" pitchFamily="18" charset="0"/>
                          <a:ea typeface="標楷體" panose="03000509000000000000" pitchFamily="65" charset="-120"/>
                          <a:cs typeface="+mj-cs"/>
                        </a:rPr>
                        <a:t>函數</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r>
              <a:tr h="370840">
                <a:tc rowSpan="5">
                  <a:txBody>
                    <a:bodyPr/>
                    <a:lstStyle/>
                    <a:p>
                      <a:pPr algn="ctr"/>
                      <a:r>
                        <a:rPr lang="zh-TW" altLang="en-US" sz="2400" kern="1200" baseline="0" dirty="0" smtClean="0">
                          <a:solidFill>
                            <a:schemeClr val="tx1"/>
                          </a:solidFill>
                          <a:latin typeface="Times New Roman" panose="02020603050405020304" pitchFamily="18" charset="0"/>
                          <a:ea typeface="標楷體" panose="03000509000000000000" pitchFamily="65" charset="-120"/>
                          <a:cs typeface="+mj-cs"/>
                        </a:rPr>
                        <a:t>決策樹</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zh-TW" altLang="en-US" sz="2400" kern="1200" baseline="0" dirty="0" smtClean="0">
                          <a:solidFill>
                            <a:schemeClr val="tx1"/>
                          </a:solidFill>
                          <a:latin typeface="Times New Roman" panose="02020603050405020304" pitchFamily="18" charset="0"/>
                          <a:ea typeface="標楷體" panose="03000509000000000000" pitchFamily="65" charset="-120"/>
                          <a:cs typeface="+mj-cs"/>
                        </a:rPr>
                        <a:t>決策樹</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{tree}</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tree()</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r>
              <a:tr h="370840">
                <a:tc vMerge="1">
                  <a:txBody>
                    <a:bodyPr/>
                    <a:lstStyle/>
                    <a:p>
                      <a:pPr algn="ct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C50</a:t>
                      </a:r>
                      <a:r>
                        <a:rPr lang="zh-TW" altLang="en-US" sz="2400" kern="1200" baseline="0" dirty="0" smtClean="0">
                          <a:solidFill>
                            <a:schemeClr val="tx1"/>
                          </a:solidFill>
                          <a:latin typeface="Times New Roman" panose="02020603050405020304" pitchFamily="18" charset="0"/>
                          <a:ea typeface="標楷體" panose="03000509000000000000" pitchFamily="65" charset="-120"/>
                          <a:cs typeface="+mj-cs"/>
                        </a:rPr>
                        <a:t>分類樹</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{C50}</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nb-NO" altLang="zh-TW" sz="2400" kern="1200" baseline="0" dirty="0" smtClean="0">
                          <a:solidFill>
                            <a:schemeClr val="tx1"/>
                          </a:solidFill>
                          <a:latin typeface="Times New Roman" panose="02020603050405020304" pitchFamily="18" charset="0"/>
                          <a:ea typeface="標楷體" panose="03000509000000000000" pitchFamily="65" charset="-120"/>
                          <a:cs typeface="+mj-cs"/>
                        </a:rPr>
                        <a:t>C5.0()</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r>
              <a:tr h="370840">
                <a:tc vMerge="1">
                  <a:txBody>
                    <a:bodyPr/>
                    <a:lstStyle/>
                    <a:p>
                      <a:pPr algn="ct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zh-TW" altLang="en-US" sz="2400" kern="1200" baseline="0" dirty="0" smtClean="0">
                          <a:solidFill>
                            <a:schemeClr val="tx1"/>
                          </a:solidFill>
                          <a:latin typeface="Times New Roman" panose="02020603050405020304" pitchFamily="18" charset="0"/>
                          <a:ea typeface="標楷體" panose="03000509000000000000" pitchFamily="65" charset="-120"/>
                          <a:cs typeface="+mj-cs"/>
                        </a:rPr>
                        <a:t>分類迴歸樹</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a:t>
                      </a:r>
                      <a:r>
                        <a:rPr lang="en-US" altLang="zh-TW" sz="2400" kern="1200" baseline="0" dirty="0" err="1" smtClean="0">
                          <a:solidFill>
                            <a:schemeClr val="tx1"/>
                          </a:solidFill>
                          <a:latin typeface="Times New Roman" panose="02020603050405020304" pitchFamily="18" charset="0"/>
                          <a:ea typeface="標楷體" panose="03000509000000000000" pitchFamily="65" charset="-120"/>
                          <a:cs typeface="+mj-cs"/>
                        </a:rPr>
                        <a:t>rpart</a:t>
                      </a: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en-US" altLang="zh-TW" sz="2400" kern="1200" baseline="0" dirty="0" err="1" smtClean="0">
                          <a:solidFill>
                            <a:schemeClr val="tx1"/>
                          </a:solidFill>
                          <a:latin typeface="Times New Roman" panose="02020603050405020304" pitchFamily="18" charset="0"/>
                          <a:ea typeface="標楷體" panose="03000509000000000000" pitchFamily="65" charset="-120"/>
                          <a:cs typeface="+mj-cs"/>
                        </a:rPr>
                        <a:t>rpart</a:t>
                      </a: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r>
              <a:tr h="370840">
                <a:tc vMerge="1">
                  <a:txBody>
                    <a:bodyPr/>
                    <a:lstStyle/>
                    <a:p>
                      <a:pPr algn="ct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zh-TW" altLang="en-US" sz="2400" kern="1200" baseline="0" dirty="0" smtClean="0">
                          <a:solidFill>
                            <a:schemeClr val="tx1"/>
                          </a:solidFill>
                          <a:latin typeface="Times New Roman" panose="02020603050405020304" pitchFamily="18" charset="0"/>
                          <a:ea typeface="標楷體" panose="03000509000000000000" pitchFamily="65" charset="-120"/>
                          <a:cs typeface="+mj-cs"/>
                        </a:rPr>
                        <a:t>條件推論樹</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{party}</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en-US" altLang="zh-TW" sz="2400" kern="1200" baseline="0" dirty="0" err="1" smtClean="0">
                          <a:solidFill>
                            <a:schemeClr val="tx1"/>
                          </a:solidFill>
                          <a:latin typeface="Times New Roman" panose="02020603050405020304" pitchFamily="18" charset="0"/>
                          <a:ea typeface="標楷體" panose="03000509000000000000" pitchFamily="65" charset="-120"/>
                          <a:cs typeface="+mj-cs"/>
                        </a:rPr>
                        <a:t>ctree</a:t>
                      </a: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r>
              <a:tr h="370840">
                <a:tc vMerge="1">
                  <a:txBody>
                    <a:bodyPr/>
                    <a:lstStyle/>
                    <a:p>
                      <a:pPr algn="ct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zh-TW" altLang="en-US" sz="2400" kern="1200" baseline="0" dirty="0" smtClean="0">
                          <a:solidFill>
                            <a:schemeClr val="tx1"/>
                          </a:solidFill>
                          <a:latin typeface="Times New Roman" panose="02020603050405020304" pitchFamily="18" charset="0"/>
                          <a:ea typeface="標楷體" panose="03000509000000000000" pitchFamily="65" charset="-120"/>
                          <a:cs typeface="+mj-cs"/>
                        </a:rPr>
                        <a:t>隨機森林</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n-cs"/>
                        </a:rPr>
                        <a:t>{</a:t>
                      </a:r>
                      <a:r>
                        <a:rPr lang="en-US" altLang="zh-TW" sz="2400" kern="1200" baseline="0" dirty="0" err="1" smtClean="0">
                          <a:solidFill>
                            <a:schemeClr val="tx1"/>
                          </a:solidFill>
                          <a:latin typeface="Times New Roman" panose="02020603050405020304" pitchFamily="18" charset="0"/>
                          <a:ea typeface="標楷體" panose="03000509000000000000" pitchFamily="65" charset="-120"/>
                          <a:cs typeface="+mn-cs"/>
                        </a:rPr>
                        <a:t>randomForest</a:t>
                      </a: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n-cs"/>
                        </a:rPr>
                        <a:t>}</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en-US" altLang="zh-TW" sz="2400" kern="1200" baseline="0" dirty="0" err="1" smtClean="0">
                          <a:solidFill>
                            <a:schemeClr val="tx1"/>
                          </a:solidFill>
                          <a:latin typeface="Times New Roman" panose="02020603050405020304" pitchFamily="18" charset="0"/>
                          <a:ea typeface="標楷體" panose="03000509000000000000" pitchFamily="65" charset="-120"/>
                          <a:cs typeface="+mj-cs"/>
                        </a:rPr>
                        <a:t>randomForest</a:t>
                      </a: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r>
              <a:tr h="370840">
                <a:tc gridSpan="2">
                  <a:txBody>
                    <a:bodyPr/>
                    <a:lstStyle/>
                    <a:p>
                      <a:pPr algn="ctr"/>
                      <a:r>
                        <a:rPr lang="zh-TW" altLang="en-US" sz="2400" kern="1200" baseline="0" dirty="0" smtClean="0">
                          <a:solidFill>
                            <a:schemeClr val="tx1"/>
                          </a:solidFill>
                          <a:latin typeface="Times New Roman" panose="02020603050405020304" pitchFamily="18" charset="0"/>
                          <a:ea typeface="標楷體" panose="03000509000000000000" pitchFamily="65" charset="-120"/>
                          <a:cs typeface="+mj-cs"/>
                        </a:rPr>
                        <a:t>類神經網路</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hMerge="1">
                  <a:txBody>
                    <a:bodyPr/>
                    <a:lstStyle/>
                    <a:p>
                      <a:pPr algn="ct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n-cs"/>
                        </a:rPr>
                        <a:t>{class}</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en-US" altLang="zh-TW" sz="2400" kern="1200" baseline="0" dirty="0" err="1" smtClean="0">
                          <a:solidFill>
                            <a:schemeClr val="tx1"/>
                          </a:solidFill>
                          <a:latin typeface="Times New Roman" panose="02020603050405020304" pitchFamily="18" charset="0"/>
                          <a:ea typeface="標楷體" panose="03000509000000000000" pitchFamily="65" charset="-120"/>
                          <a:cs typeface="+mj-cs"/>
                        </a:rPr>
                        <a:t>knn</a:t>
                      </a: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r>
              <a:tr h="370840">
                <a:tc gridSpan="2">
                  <a:txBody>
                    <a:bodyPr/>
                    <a:lstStyle/>
                    <a:p>
                      <a:pPr algn="ctr"/>
                      <a:r>
                        <a:rPr lang="zh-TW" altLang="en-US" sz="2400" kern="1200" baseline="0" dirty="0" smtClean="0">
                          <a:solidFill>
                            <a:schemeClr val="tx1"/>
                          </a:solidFill>
                          <a:latin typeface="Times New Roman" panose="02020603050405020304" pitchFamily="18" charset="0"/>
                          <a:ea typeface="標楷體" panose="03000509000000000000" pitchFamily="65" charset="-120"/>
                          <a:cs typeface="+mn-cs"/>
                        </a:rPr>
                        <a:t>支持向量機</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hMerge="1">
                  <a:txBody>
                    <a:bodyPr/>
                    <a:lstStyle/>
                    <a:p>
                      <a:pPr algn="ct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n-cs"/>
                        </a:rPr>
                        <a:t>{</a:t>
                      </a:r>
                      <a:r>
                        <a:rPr lang="is-IS" altLang="zh-TW" sz="2400" kern="1200" baseline="0" dirty="0" smtClean="0">
                          <a:solidFill>
                            <a:schemeClr val="tx1"/>
                          </a:solidFill>
                          <a:latin typeface="Times New Roman" panose="02020603050405020304" pitchFamily="18" charset="0"/>
                          <a:ea typeface="標楷體" panose="03000509000000000000" pitchFamily="65" charset="-120"/>
                          <a:cs typeface="+mn-cs"/>
                        </a:rPr>
                        <a:t>e1071</a:t>
                      </a: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n-cs"/>
                        </a:rPr>
                        <a:t>}</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en-US" altLang="zh-TW" sz="2400" kern="1200" baseline="0" dirty="0" err="1" smtClean="0">
                          <a:solidFill>
                            <a:schemeClr val="tx1"/>
                          </a:solidFill>
                          <a:latin typeface="Times New Roman" panose="02020603050405020304" pitchFamily="18" charset="0"/>
                          <a:ea typeface="標楷體" panose="03000509000000000000" pitchFamily="65" charset="-120"/>
                          <a:cs typeface="+mj-cs"/>
                        </a:rPr>
                        <a:t>svm</a:t>
                      </a: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r>
              <a:tr h="370840">
                <a:tc gridSpan="2">
                  <a:txBody>
                    <a:bodyPr/>
                    <a:lstStyle/>
                    <a:p>
                      <a:pPr algn="ctr"/>
                      <a:r>
                        <a:rPr lang="zh-TW" altLang="en-US" sz="2400" kern="1200" baseline="0" dirty="0" smtClean="0">
                          <a:solidFill>
                            <a:schemeClr val="tx1"/>
                          </a:solidFill>
                          <a:latin typeface="Times New Roman" panose="02020603050405020304" pitchFamily="18" charset="0"/>
                          <a:ea typeface="標楷體" panose="03000509000000000000" pitchFamily="65" charset="-120"/>
                          <a:cs typeface="+mj-cs"/>
                        </a:rPr>
                        <a:t>貝氏分類</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hMerge="1">
                  <a:txBody>
                    <a:bodyPr/>
                    <a:lstStyle/>
                    <a:p>
                      <a:pPr algn="ct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n-cs"/>
                        </a:rPr>
                        <a:t>{</a:t>
                      </a:r>
                      <a:r>
                        <a:rPr lang="is-IS" altLang="zh-TW" sz="2400" kern="1200" baseline="0" dirty="0" smtClean="0">
                          <a:solidFill>
                            <a:schemeClr val="tx1"/>
                          </a:solidFill>
                          <a:latin typeface="Times New Roman" panose="02020603050405020304" pitchFamily="18" charset="0"/>
                          <a:ea typeface="標楷體" panose="03000509000000000000" pitchFamily="65" charset="-120"/>
                          <a:cs typeface="+mn-cs"/>
                        </a:rPr>
                        <a:t>e1071</a:t>
                      </a: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n-cs"/>
                        </a:rPr>
                        <a:t>}</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en-US" altLang="zh-TW" sz="2400" kern="1200" baseline="0" dirty="0" err="1" smtClean="0">
                          <a:solidFill>
                            <a:schemeClr val="tx1"/>
                          </a:solidFill>
                          <a:latin typeface="Times New Roman" panose="02020603050405020304" pitchFamily="18" charset="0"/>
                          <a:ea typeface="標楷體" panose="03000509000000000000" pitchFamily="65" charset="-120"/>
                          <a:cs typeface="+mj-cs"/>
                        </a:rPr>
                        <a:t>naiveBayes</a:t>
                      </a: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r>
            </a:tbl>
          </a:graphicData>
        </a:graphic>
      </p:graphicFrame>
    </p:spTree>
    <p:extLst>
      <p:ext uri="{BB962C8B-B14F-4D97-AF65-F5344CB8AC3E}">
        <p14:creationId xmlns:p14="http://schemas.microsoft.com/office/powerpoint/2010/main" val="1924181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t>
            </a:r>
            <a:r>
              <a:rPr lang="zh-TW" altLang="en-US" dirty="0" smtClean="0"/>
              <a:t>軟體分類方法簡介</a:t>
            </a:r>
            <a:r>
              <a:rPr lang="en-US" altLang="zh-TW" dirty="0" smtClean="0"/>
              <a:t>(1/2)</a:t>
            </a:r>
            <a:endParaRPr lang="zh-TW" altLang="en-US" dirty="0"/>
          </a:p>
        </p:txBody>
      </p:sp>
      <p:sp>
        <p:nvSpPr>
          <p:cNvPr id="11" name="投影片編號版面配置區 10"/>
          <p:cNvSpPr>
            <a:spLocks noGrp="1"/>
          </p:cNvSpPr>
          <p:nvPr>
            <p:ph type="sldNum" sz="quarter" idx="12"/>
          </p:nvPr>
        </p:nvSpPr>
        <p:spPr/>
        <p:txBody>
          <a:bodyPr/>
          <a:lstStyle/>
          <a:p>
            <a:fld id="{285F21B3-B8D7-45ED-803A-1B1279ACBFFD}" type="slidenum">
              <a:rPr lang="zh-TW" altLang="en-US" smtClean="0"/>
              <a:t>5</a:t>
            </a:fld>
            <a:endParaRPr lang="zh-TW" altLang="en-US"/>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29375328"/>
              </p:ext>
            </p:extLst>
          </p:nvPr>
        </p:nvGraphicFramePr>
        <p:xfrm>
          <a:off x="628650" y="1511300"/>
          <a:ext cx="7886700" cy="4665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9700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t>
            </a:r>
            <a:r>
              <a:rPr lang="zh-TW" altLang="en-US" dirty="0" smtClean="0"/>
              <a:t>軟體分類方法簡介</a:t>
            </a:r>
            <a:r>
              <a:rPr lang="en-US" altLang="zh-TW" dirty="0" smtClean="0"/>
              <a:t>(2/2)</a:t>
            </a:r>
            <a:endParaRPr lang="zh-TW" altLang="en-US" dirty="0"/>
          </a:p>
        </p:txBody>
      </p:sp>
      <p:sp>
        <p:nvSpPr>
          <p:cNvPr id="11" name="投影片編號版面配置區 10"/>
          <p:cNvSpPr>
            <a:spLocks noGrp="1"/>
          </p:cNvSpPr>
          <p:nvPr>
            <p:ph type="sldNum" sz="quarter" idx="12"/>
          </p:nvPr>
        </p:nvSpPr>
        <p:spPr/>
        <p:txBody>
          <a:bodyPr/>
          <a:lstStyle/>
          <a:p>
            <a:fld id="{285F21B3-B8D7-45ED-803A-1B1279ACBFFD}" type="slidenum">
              <a:rPr lang="zh-TW" altLang="en-US" smtClean="0"/>
              <a:t>6</a:t>
            </a:fld>
            <a:endParaRPr lang="zh-TW" altLang="en-US"/>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31587931"/>
              </p:ext>
            </p:extLst>
          </p:nvPr>
        </p:nvGraphicFramePr>
        <p:xfrm>
          <a:off x="628650" y="1511300"/>
          <a:ext cx="7886700" cy="4665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66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79312" y="3815510"/>
            <a:ext cx="7772400" cy="1080271"/>
          </a:xfrm>
        </p:spPr>
        <p:txBody>
          <a:bodyPr>
            <a:normAutofit/>
          </a:bodyPr>
          <a:lstStyle/>
          <a:p>
            <a:r>
              <a:rPr lang="en-US" altLang="zh-TW" sz="4000" b="1" u="sng" dirty="0"/>
              <a:t>R</a:t>
            </a:r>
            <a:r>
              <a:rPr lang="zh-TW" altLang="en-US" sz="4000" b="1" u="sng" dirty="0"/>
              <a:t>軟體</a:t>
            </a:r>
            <a:r>
              <a:rPr lang="zh-TW" altLang="en-US" sz="4000" b="1" u="sng" dirty="0" smtClean="0"/>
              <a:t>分類法預測結果</a:t>
            </a:r>
            <a:endParaRPr lang="zh-TW" altLang="en-US" sz="4000" b="1" u="sng" dirty="0"/>
          </a:p>
        </p:txBody>
      </p:sp>
    </p:spTree>
    <p:extLst>
      <p:ext uri="{BB962C8B-B14F-4D97-AF65-F5344CB8AC3E}">
        <p14:creationId xmlns:p14="http://schemas.microsoft.com/office/powerpoint/2010/main" val="279899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預測資料欄位說明</a:t>
            </a:r>
            <a:endParaRPr lang="zh-TW" altLang="en-US" dirty="0"/>
          </a:p>
        </p:txBody>
      </p:sp>
      <p:sp>
        <p:nvSpPr>
          <p:cNvPr id="11" name="投影片編號版面配置區 10"/>
          <p:cNvSpPr>
            <a:spLocks noGrp="1"/>
          </p:cNvSpPr>
          <p:nvPr>
            <p:ph type="sldNum" sz="quarter" idx="12"/>
          </p:nvPr>
        </p:nvSpPr>
        <p:spPr/>
        <p:txBody>
          <a:bodyPr/>
          <a:lstStyle/>
          <a:p>
            <a:fld id="{285F21B3-B8D7-45ED-803A-1B1279ACBFFD}" type="slidenum">
              <a:rPr lang="zh-TW" altLang="en-US" smtClean="0"/>
              <a:t>8</a:t>
            </a:fld>
            <a:endParaRPr lang="zh-TW" altLang="en-US"/>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683932587"/>
              </p:ext>
            </p:extLst>
          </p:nvPr>
        </p:nvGraphicFramePr>
        <p:xfrm>
          <a:off x="615587" y="1197791"/>
          <a:ext cx="7886700" cy="4665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5800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t>
            </a:r>
            <a:r>
              <a:rPr lang="zh-TW" altLang="en-US" dirty="0" smtClean="0"/>
              <a:t>軟體分類方法結果</a:t>
            </a:r>
            <a:endParaRPr lang="zh-TW" altLang="en-US" dirty="0"/>
          </a:p>
        </p:txBody>
      </p:sp>
      <p:sp>
        <p:nvSpPr>
          <p:cNvPr id="11" name="投影片編號版面配置區 10"/>
          <p:cNvSpPr>
            <a:spLocks noGrp="1"/>
          </p:cNvSpPr>
          <p:nvPr>
            <p:ph type="sldNum" sz="quarter" idx="12"/>
          </p:nvPr>
        </p:nvSpPr>
        <p:spPr/>
        <p:txBody>
          <a:bodyPr/>
          <a:lstStyle/>
          <a:p>
            <a:fld id="{285F21B3-B8D7-45ED-803A-1B1279ACBFFD}" type="slidenum">
              <a:rPr lang="zh-TW" altLang="en-US" smtClean="0"/>
              <a:t>9</a:t>
            </a:fld>
            <a:endParaRPr lang="zh-TW" altLang="en-US"/>
          </a:p>
        </p:txBody>
      </p:sp>
      <p:graphicFrame>
        <p:nvGraphicFramePr>
          <p:cNvPr id="4" name="內容版面配置區 3"/>
          <p:cNvGraphicFramePr>
            <a:graphicFrameLocks noGrp="1"/>
          </p:cNvGraphicFramePr>
          <p:nvPr>
            <p:ph idx="1"/>
          </p:nvPr>
        </p:nvGraphicFramePr>
        <p:xfrm>
          <a:off x="266218" y="1553188"/>
          <a:ext cx="8611564" cy="4114800"/>
        </p:xfrm>
        <a:graphic>
          <a:graphicData uri="http://schemas.openxmlformats.org/drawingml/2006/table">
            <a:tbl>
              <a:tblPr firstRow="1" bandRow="1">
                <a:tableStyleId>{00A15C55-8517-42AA-B614-E9B94910E393}</a:tableStyleId>
              </a:tblPr>
              <a:tblGrid>
                <a:gridCol w="937549"/>
                <a:gridCol w="1759351"/>
                <a:gridCol w="1458410"/>
                <a:gridCol w="2002421"/>
                <a:gridCol w="1250065"/>
                <a:gridCol w="1203768"/>
              </a:tblGrid>
              <a:tr h="353786">
                <a:tc gridSpan="2">
                  <a:txBody>
                    <a:bodyPr/>
                    <a:lstStyle/>
                    <a:p>
                      <a:pPr algn="ctr"/>
                      <a:r>
                        <a:rPr lang="zh-TW" altLang="en-US" sz="2400" kern="1200" baseline="0" dirty="0" smtClean="0">
                          <a:solidFill>
                            <a:schemeClr val="tx1"/>
                          </a:solidFill>
                          <a:latin typeface="Times New Roman" panose="02020603050405020304" pitchFamily="18" charset="0"/>
                          <a:ea typeface="標楷體" panose="03000509000000000000" pitchFamily="65" charset="-120"/>
                          <a:cs typeface="+mj-cs"/>
                        </a:rPr>
                        <a:t>方法</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lumMod val="85000"/>
                      </a:schemeClr>
                    </a:solidFill>
                  </a:tcPr>
                </a:tc>
                <a:tc hMerge="1">
                  <a:txBody>
                    <a:bodyPr/>
                    <a:lstStyle/>
                    <a:p>
                      <a:pPr algn="ct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en-US" altLang="zh-TW" sz="2000" kern="1200" baseline="0" dirty="0" smtClean="0">
                          <a:solidFill>
                            <a:schemeClr val="tx1"/>
                          </a:solidFill>
                          <a:latin typeface="Times New Roman" panose="02020603050405020304" pitchFamily="18" charset="0"/>
                          <a:ea typeface="標楷體" panose="03000509000000000000" pitchFamily="65" charset="-120"/>
                          <a:cs typeface="+mj-cs"/>
                        </a:rPr>
                        <a:t>Recall rate</a:t>
                      </a:r>
                      <a:endParaRPr lang="zh-TW" altLang="en-US" sz="20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lumMod val="85000"/>
                      </a:schemeClr>
                    </a:solidFill>
                  </a:tcPr>
                </a:tc>
                <a:tc>
                  <a:txBody>
                    <a:bodyPr/>
                    <a:lstStyle/>
                    <a:p>
                      <a:pPr algn="ctr"/>
                      <a:r>
                        <a:rPr lang="en-US" altLang="zh-TW" sz="2000" kern="1200" baseline="0" dirty="0" smtClean="0">
                          <a:solidFill>
                            <a:schemeClr val="tx1"/>
                          </a:solidFill>
                          <a:latin typeface="Times New Roman" panose="02020603050405020304" pitchFamily="18" charset="0"/>
                          <a:ea typeface="標楷體" panose="03000509000000000000" pitchFamily="65" charset="-120"/>
                          <a:cs typeface="+mj-cs"/>
                        </a:rPr>
                        <a:t>Precision rate</a:t>
                      </a:r>
                      <a:endParaRPr lang="zh-TW" altLang="en-US" sz="20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lumMod val="85000"/>
                      </a:schemeClr>
                    </a:solidFill>
                  </a:tcPr>
                </a:tc>
                <a:tc>
                  <a:txBody>
                    <a:bodyPr/>
                    <a:lstStyle/>
                    <a:p>
                      <a:pPr algn="ctr"/>
                      <a:r>
                        <a:rPr lang="en-US" altLang="zh-TW" sz="2000" kern="1200" baseline="0" dirty="0" smtClean="0">
                          <a:solidFill>
                            <a:schemeClr val="tx1"/>
                          </a:solidFill>
                          <a:latin typeface="Times New Roman" panose="02020603050405020304" pitchFamily="18" charset="0"/>
                          <a:ea typeface="標楷體" panose="03000509000000000000" pitchFamily="65" charset="-120"/>
                          <a:cs typeface="+mj-cs"/>
                        </a:rPr>
                        <a:t>Accuracy</a:t>
                      </a:r>
                      <a:endParaRPr lang="zh-TW" altLang="en-US" sz="20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lumMod val="85000"/>
                      </a:schemeClr>
                    </a:solidFill>
                  </a:tcPr>
                </a:tc>
                <a:tc>
                  <a:txBody>
                    <a:bodyPr/>
                    <a:lstStyle/>
                    <a:p>
                      <a:pPr algn="ctr"/>
                      <a:r>
                        <a:rPr lang="en-US" altLang="zh-TW" sz="2000" kern="1200" baseline="0" dirty="0" smtClean="0">
                          <a:solidFill>
                            <a:schemeClr val="tx1"/>
                          </a:solidFill>
                          <a:latin typeface="Times New Roman" panose="02020603050405020304" pitchFamily="18" charset="0"/>
                          <a:ea typeface="標楷體" panose="03000509000000000000" pitchFamily="65" charset="-120"/>
                          <a:cs typeface="+mj-cs"/>
                        </a:rPr>
                        <a:t>F1</a:t>
                      </a:r>
                      <a:endParaRPr lang="zh-TW" altLang="en-US" sz="2000" kern="1200" baseline="0" dirty="0">
                        <a:solidFill>
                          <a:schemeClr val="tx1"/>
                        </a:solidFill>
                        <a:latin typeface="Times New Roman" panose="02020603050405020304" pitchFamily="18" charset="0"/>
                        <a:ea typeface="標楷體" panose="03000509000000000000" pitchFamily="65" charset="-120"/>
                        <a:cs typeface="+mj-cs"/>
                      </a:endParaRPr>
                    </a:p>
                  </a:txBody>
                  <a:tcPr/>
                </a:tc>
              </a:tr>
              <a:tr h="370840">
                <a:tc rowSpan="5">
                  <a:txBody>
                    <a:bodyPr/>
                    <a:lstStyle/>
                    <a:p>
                      <a:pPr algn="ctr"/>
                      <a:r>
                        <a:rPr lang="zh-TW" altLang="en-US" sz="2000" kern="1200" baseline="0" dirty="0" smtClean="0">
                          <a:solidFill>
                            <a:schemeClr val="tx1"/>
                          </a:solidFill>
                          <a:latin typeface="Times New Roman" panose="02020603050405020304" pitchFamily="18" charset="0"/>
                          <a:ea typeface="標楷體" panose="03000509000000000000" pitchFamily="65" charset="-120"/>
                          <a:cs typeface="+mj-cs"/>
                        </a:rPr>
                        <a:t>決</a:t>
                      </a:r>
                    </a:p>
                    <a:p>
                      <a:pPr algn="ctr"/>
                      <a:r>
                        <a:rPr lang="zh-TW" altLang="en-US" sz="2000" kern="1200" baseline="0" dirty="0" smtClean="0">
                          <a:solidFill>
                            <a:schemeClr val="tx1"/>
                          </a:solidFill>
                          <a:latin typeface="Times New Roman" panose="02020603050405020304" pitchFamily="18" charset="0"/>
                          <a:ea typeface="標楷體" panose="03000509000000000000" pitchFamily="65" charset="-120"/>
                          <a:cs typeface="+mj-cs"/>
                        </a:rPr>
                        <a:t>策</a:t>
                      </a:r>
                    </a:p>
                    <a:p>
                      <a:pPr algn="ctr"/>
                      <a:r>
                        <a:rPr lang="zh-TW" altLang="en-US" sz="2000" kern="1200" baseline="0" dirty="0" smtClean="0">
                          <a:solidFill>
                            <a:schemeClr val="tx1"/>
                          </a:solidFill>
                          <a:latin typeface="Times New Roman" panose="02020603050405020304" pitchFamily="18" charset="0"/>
                          <a:ea typeface="標楷體" panose="03000509000000000000" pitchFamily="65" charset="-120"/>
                          <a:cs typeface="+mj-cs"/>
                        </a:rPr>
                        <a:t>樹</a:t>
                      </a:r>
                      <a:endParaRPr lang="zh-TW" altLang="en-US" sz="20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lumMod val="95000"/>
                      </a:schemeClr>
                    </a:solidFill>
                  </a:tcPr>
                </a:tc>
                <a:tc>
                  <a:txBody>
                    <a:bodyPr/>
                    <a:lstStyle/>
                    <a:p>
                      <a:pPr algn="ctr"/>
                      <a:r>
                        <a:rPr lang="zh-TW" altLang="en-US" sz="2400" kern="1200" baseline="0" dirty="0" smtClean="0">
                          <a:solidFill>
                            <a:schemeClr val="tx1"/>
                          </a:solidFill>
                          <a:latin typeface="Times New Roman" panose="02020603050405020304" pitchFamily="18" charset="0"/>
                          <a:ea typeface="標楷體" panose="03000509000000000000" pitchFamily="65" charset="-120"/>
                          <a:cs typeface="+mj-cs"/>
                        </a:rPr>
                        <a:t>決策樹</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lumMod val="95000"/>
                      </a:schemeClr>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n-cs"/>
                        </a:rPr>
                        <a:t>61.6</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lumMod val="95000"/>
                      </a:schemeClr>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0</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lumMod val="95000"/>
                      </a:schemeClr>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61.6</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lumMod val="95000"/>
                      </a:schemeClr>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0</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r>
              <a:tr h="370840">
                <a:tc vMerge="1">
                  <a:txBody>
                    <a:bodyPr/>
                    <a:lstStyle/>
                    <a:p>
                      <a:pPr algn="ct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C50</a:t>
                      </a:r>
                      <a:r>
                        <a:rPr lang="zh-TW" altLang="en-US" sz="2400" kern="1200" baseline="0" dirty="0" smtClean="0">
                          <a:solidFill>
                            <a:schemeClr val="tx1"/>
                          </a:solidFill>
                          <a:latin typeface="Times New Roman" panose="02020603050405020304" pitchFamily="18" charset="0"/>
                          <a:ea typeface="標楷體" panose="03000509000000000000" pitchFamily="65" charset="-120"/>
                          <a:cs typeface="+mj-cs"/>
                        </a:rPr>
                        <a:t>分類樹</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41.7</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62.1</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59.5</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49.9</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r>
              <a:tr h="370840">
                <a:tc vMerge="1">
                  <a:txBody>
                    <a:bodyPr/>
                    <a:lstStyle/>
                    <a:p>
                      <a:pPr algn="ct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zh-TW" altLang="en-US" sz="2400" kern="1200" baseline="0" dirty="0" smtClean="0">
                          <a:solidFill>
                            <a:schemeClr val="tx1"/>
                          </a:solidFill>
                          <a:latin typeface="Times New Roman" panose="02020603050405020304" pitchFamily="18" charset="0"/>
                          <a:ea typeface="標楷體" panose="03000509000000000000" pitchFamily="65" charset="-120"/>
                          <a:cs typeface="+mj-cs"/>
                        </a:rPr>
                        <a:t>分類迴歸樹</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lumMod val="95000"/>
                      </a:schemeClr>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64.6</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lumMod val="95000"/>
                      </a:schemeClr>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0</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lumMod val="95000"/>
                      </a:schemeClr>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64.6</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lumMod val="95000"/>
                      </a:schemeClr>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0</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r>
              <a:tr h="370840">
                <a:tc vMerge="1">
                  <a:txBody>
                    <a:bodyPr/>
                    <a:lstStyle/>
                    <a:p>
                      <a:pPr algn="ct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zh-TW" altLang="en-US" sz="2400" kern="1200" baseline="0" dirty="0" smtClean="0">
                          <a:solidFill>
                            <a:schemeClr val="tx1"/>
                          </a:solidFill>
                          <a:latin typeface="Times New Roman" panose="02020603050405020304" pitchFamily="18" charset="0"/>
                          <a:ea typeface="標楷體" panose="03000509000000000000" pitchFamily="65" charset="-120"/>
                          <a:cs typeface="+mj-cs"/>
                        </a:rPr>
                        <a:t>條件推論樹</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61.6</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0</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61.6</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0</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r>
              <a:tr h="370840">
                <a:tc vMerge="1">
                  <a:txBody>
                    <a:bodyPr/>
                    <a:lstStyle/>
                    <a:p>
                      <a:pPr algn="ct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zh-TW" altLang="en-US" sz="2400" kern="1200" baseline="0" dirty="0" smtClean="0">
                          <a:solidFill>
                            <a:schemeClr val="tx1"/>
                          </a:solidFill>
                          <a:latin typeface="Times New Roman" panose="02020603050405020304" pitchFamily="18" charset="0"/>
                          <a:ea typeface="標楷體" panose="03000509000000000000" pitchFamily="65" charset="-120"/>
                          <a:cs typeface="+mj-cs"/>
                        </a:rPr>
                        <a:t>隨機森林</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lumMod val="95000"/>
                      </a:schemeClr>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65.3</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lumMod val="95000"/>
                      </a:schemeClr>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36.9</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lumMod val="95000"/>
                      </a:schemeClr>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57.2</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lumMod val="95000"/>
                      </a:schemeClr>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47.1</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r>
              <a:tr h="370840">
                <a:tc gridSpan="2">
                  <a:txBody>
                    <a:bodyPr/>
                    <a:lstStyle/>
                    <a:p>
                      <a:pPr algn="ctr"/>
                      <a:r>
                        <a:rPr lang="zh-TW" altLang="en-US" sz="2400" kern="1200" baseline="0" dirty="0" smtClean="0">
                          <a:solidFill>
                            <a:schemeClr val="tx1"/>
                          </a:solidFill>
                          <a:latin typeface="Times New Roman" panose="02020603050405020304" pitchFamily="18" charset="0"/>
                          <a:ea typeface="標楷體" panose="03000509000000000000" pitchFamily="65" charset="-120"/>
                          <a:cs typeface="+mj-cs"/>
                        </a:rPr>
                        <a:t>類神經網路</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solidFill>
                  </a:tcPr>
                </a:tc>
                <a:tc hMerge="1">
                  <a:txBody>
                    <a:bodyPr/>
                    <a:lstStyle/>
                    <a:p>
                      <a:pPr algn="ct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64.7</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n-cs"/>
                        </a:rPr>
                        <a:t>35.5</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n-cs"/>
                        </a:rPr>
                        <a:t>59.3</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45.8</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r>
              <a:tr h="370840">
                <a:tc gridSpan="2">
                  <a:txBody>
                    <a:bodyPr/>
                    <a:lstStyle/>
                    <a:p>
                      <a:pPr algn="ctr"/>
                      <a:r>
                        <a:rPr lang="zh-TW" altLang="en-US" sz="2400" kern="1200" baseline="0" dirty="0" smtClean="0">
                          <a:solidFill>
                            <a:schemeClr val="tx1"/>
                          </a:solidFill>
                          <a:latin typeface="Times New Roman" panose="02020603050405020304" pitchFamily="18" charset="0"/>
                          <a:ea typeface="標楷體" panose="03000509000000000000" pitchFamily="65" charset="-120"/>
                          <a:cs typeface="+mj-cs"/>
                        </a:rPr>
                        <a:t>支持向量機</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lumMod val="95000"/>
                      </a:schemeClr>
                    </a:solidFill>
                  </a:tcPr>
                </a:tc>
                <a:tc hMerge="1">
                  <a:txBody>
                    <a:bodyPr/>
                    <a:lstStyle/>
                    <a:p>
                      <a:pPr algn="ct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65.1</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lumMod val="95000"/>
                      </a:schemeClr>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40</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lumMod val="95000"/>
                      </a:schemeClr>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62.8</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lumMod val="95000"/>
                      </a:schemeClr>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49.6</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r>
              <a:tr h="370840">
                <a:tc gridSpan="2">
                  <a:txBody>
                    <a:bodyPr/>
                    <a:lstStyle/>
                    <a:p>
                      <a:pPr algn="ctr"/>
                      <a:r>
                        <a:rPr lang="zh-TW" altLang="en-US" sz="2400" kern="1200" baseline="0" dirty="0" smtClean="0">
                          <a:solidFill>
                            <a:schemeClr val="tx1"/>
                          </a:solidFill>
                          <a:latin typeface="Times New Roman" panose="02020603050405020304" pitchFamily="18" charset="0"/>
                          <a:ea typeface="標楷體" panose="03000509000000000000" pitchFamily="65" charset="-120"/>
                          <a:cs typeface="+mj-cs"/>
                        </a:rPr>
                        <a:t>貝氏分類</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solidFill>
                  </a:tcPr>
                </a:tc>
                <a:tc hMerge="1">
                  <a:txBody>
                    <a:bodyPr/>
                    <a:lstStyle/>
                    <a:p>
                      <a:pPr algn="ct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70</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43.5</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59.5</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solidFill>
                      <a:schemeClr val="bg1"/>
                    </a:solidFill>
                  </a:tcPr>
                </a:tc>
                <a:tc>
                  <a:txBody>
                    <a:bodyPr/>
                    <a:lstStyle/>
                    <a:p>
                      <a:pPr algn="ctr"/>
                      <a:r>
                        <a:rPr lang="en-US" altLang="zh-TW" sz="2400" kern="1200" baseline="0" dirty="0" smtClean="0">
                          <a:solidFill>
                            <a:schemeClr val="tx1"/>
                          </a:solidFill>
                          <a:latin typeface="Times New Roman" panose="02020603050405020304" pitchFamily="18" charset="0"/>
                          <a:ea typeface="標楷體" panose="03000509000000000000" pitchFamily="65" charset="-120"/>
                          <a:cs typeface="+mj-cs"/>
                        </a:rPr>
                        <a:t>53.6</a:t>
                      </a:r>
                      <a:endParaRPr lang="zh-TW" altLang="en-US" sz="2400" kern="1200" baseline="0" dirty="0">
                        <a:solidFill>
                          <a:schemeClr val="tx1"/>
                        </a:solidFill>
                        <a:latin typeface="Times New Roman" panose="02020603050405020304" pitchFamily="18" charset="0"/>
                        <a:ea typeface="標楷體" panose="03000509000000000000" pitchFamily="65" charset="-120"/>
                        <a:cs typeface="+mj-cs"/>
                      </a:endParaRPr>
                    </a:p>
                  </a:txBody>
                  <a:tcPr/>
                </a:tc>
              </a:tr>
            </a:tbl>
          </a:graphicData>
        </a:graphic>
      </p:graphicFrame>
    </p:spTree>
    <p:extLst>
      <p:ext uri="{BB962C8B-B14F-4D97-AF65-F5344CB8AC3E}">
        <p14:creationId xmlns:p14="http://schemas.microsoft.com/office/powerpoint/2010/main" val="1593212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校務研究">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校務研究" id="{9BBEC311-C0A5-41EF-808A-463ED20B099C}" vid="{772E848D-51BC-437F-BD6E-C6406816676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校務研究</Template>
  <TotalTime>5420</TotalTime>
  <Words>2252</Words>
  <Application>Microsoft Macintosh PowerPoint</Application>
  <PresentationFormat>如螢幕大小 (4:3)</PresentationFormat>
  <Paragraphs>309</Paragraphs>
  <Slides>22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22</vt:i4>
      </vt:variant>
    </vt:vector>
  </HeadingPairs>
  <TitlesOfParts>
    <vt:vector size="29" baseType="lpstr">
      <vt:lpstr>Calibri</vt:lpstr>
      <vt:lpstr>Mangal</vt:lpstr>
      <vt:lpstr>Times New Roman</vt:lpstr>
      <vt:lpstr>新細明體</vt:lpstr>
      <vt:lpstr>標楷體</vt:lpstr>
      <vt:lpstr>Arial</vt:lpstr>
      <vt:lpstr>校務研究</vt:lpstr>
      <vt:lpstr>R軟體分類法整理</vt:lpstr>
      <vt:lpstr>大綱</vt:lpstr>
      <vt:lpstr>R軟體分類方法簡介</vt:lpstr>
      <vt:lpstr>R軟體分類方法整理</vt:lpstr>
      <vt:lpstr>R軟體分類方法簡介(1/2)</vt:lpstr>
      <vt:lpstr>R軟體分類方法簡介(2/2)</vt:lpstr>
      <vt:lpstr>R軟體分類法預測結果</vt:lpstr>
      <vt:lpstr>預測資料欄位說明</vt:lpstr>
      <vt:lpstr>R軟體分類方法結果</vt:lpstr>
      <vt:lpstr>R軟體分類法預測程式碼</vt:lpstr>
      <vt:lpstr>資料精整程式碼</vt:lpstr>
      <vt:lpstr>決策樹tree程式碼</vt:lpstr>
      <vt:lpstr>C50分類樹程式碼(1/2)</vt:lpstr>
      <vt:lpstr>C50分類樹程式碼(2/2)</vt:lpstr>
      <vt:lpstr>分類迴歸樹程式碼</vt:lpstr>
      <vt:lpstr>條件推論樹程式碼(1/2)</vt:lpstr>
      <vt:lpstr>條件推論樹程式碼(2/2)</vt:lpstr>
      <vt:lpstr>隨機森林程式碼</vt:lpstr>
      <vt:lpstr>類神經網路程式碼(1/2)</vt:lpstr>
      <vt:lpstr>類神經網路程式碼(2/2)</vt:lpstr>
      <vt:lpstr>支持向量機程式碼</vt:lpstr>
      <vt:lpstr>貝氏分類程式碼</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鋼鐵業經營績效評估-R_DEA</dc:title>
  <dc:creator>Windows 使用者</dc:creator>
  <cp:lastModifiedBy>Microsoft Office 使用者</cp:lastModifiedBy>
  <cp:revision>146</cp:revision>
  <cp:lastPrinted>2018-08-21T00:22:13Z</cp:lastPrinted>
  <dcterms:created xsi:type="dcterms:W3CDTF">2018-05-30T09:37:18Z</dcterms:created>
  <dcterms:modified xsi:type="dcterms:W3CDTF">2018-08-21T00:22:32Z</dcterms:modified>
</cp:coreProperties>
</file>