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63" r:id="rId10"/>
    <p:sldId id="264" r:id="rId11"/>
    <p:sldId id="270" r:id="rId12"/>
    <p:sldId id="265" r:id="rId13"/>
    <p:sldId id="27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83" d="100"/>
          <a:sy n="83" d="100"/>
        </p:scale>
        <p:origin x="384" y="8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1"/>
            <a:ext cx="3962400" cy="3395464"/>
          </a:xfrm>
        </p:spPr>
        <p:txBody>
          <a:bodyPr/>
          <a:lstStyle/>
          <a:p>
            <a: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 Modeling for Profit Optimization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581128"/>
            <a:ext cx="3962400" cy="762000"/>
          </a:xfrm>
        </p:spPr>
        <p:txBody>
          <a:bodyPr/>
          <a:lstStyle/>
          <a:p>
            <a:r>
              <a:rPr lang="en-US" dirty="0"/>
              <a:t>Presented By: </a:t>
            </a:r>
            <a:r>
              <a:rPr lang="en-US" dirty="0" err="1"/>
              <a:t>K.Swency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Söhne"/>
              </a:rPr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2" y="685800"/>
            <a:ext cx="5715001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Strategic Resource Allocation:</a:t>
            </a:r>
          </a:p>
          <a:p>
            <a:pPr marL="720725"/>
            <a:r>
              <a:rPr lang="en-US" dirty="0"/>
              <a:t>Allocate resources strategically to areas with the highest impact on profit (R&amp;D, Marketing).</a:t>
            </a:r>
          </a:p>
          <a:p>
            <a:pPr marL="0" indent="0">
              <a:buNone/>
            </a:pPr>
            <a:r>
              <a:rPr lang="en-US" dirty="0"/>
              <a:t>2. Cost Optimization:</a:t>
            </a:r>
          </a:p>
          <a:p>
            <a:pPr marL="720725"/>
            <a:r>
              <a:rPr lang="en-US" dirty="0"/>
              <a:t>Identify and implement cost-cutting measures in administration to enhance overall efficiency.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2978-F65D-EC9B-1B26-11E40070A226}"/>
              </a:ext>
            </a:extLst>
          </p:cNvPr>
          <p:cNvSpPr txBox="1"/>
          <p:nvPr/>
        </p:nvSpPr>
        <p:spPr>
          <a:xfrm>
            <a:off x="6292861" y="704195"/>
            <a:ext cx="571500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indent="0">
              <a:buNone/>
            </a:pPr>
            <a:r>
              <a:rPr lang="en-US" sz="2800" dirty="0"/>
              <a:t>3. Geographical Strategy:</a:t>
            </a:r>
          </a:p>
          <a:p>
            <a:pPr marL="720725" indent="-176213">
              <a:buFont typeface="Arial" panose="020B0604020202090204" pitchFamily="34" charset="0"/>
              <a:buChar char="•"/>
            </a:pPr>
            <a:r>
              <a:rPr lang="en-US" sz="2800" dirty="0"/>
              <a:t>Leverage positive business environments in California, while addressing challenges in Florida and New York.</a:t>
            </a:r>
          </a:p>
          <a:p>
            <a:pPr marL="0" indent="0">
              <a:buNone/>
            </a:pPr>
            <a:r>
              <a:rPr lang="en-US" sz="2800" dirty="0"/>
              <a:t>4. Continuous Improvement:</a:t>
            </a:r>
          </a:p>
          <a:p>
            <a:pPr marL="720725" indent="-176213">
              <a:buFont typeface="Arial" panose="020B0604020202090204" pitchFamily="34" charset="0"/>
              <a:buChar char="•"/>
            </a:pPr>
            <a:r>
              <a:rPr lang="en-US" sz="2800" dirty="0"/>
              <a:t>Regularly monitor and refine the model to adapt to changing business conditions</a:t>
            </a:r>
            <a:endParaRPr lang="en-US" sz="40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827E-D1B8-AA30-5A5F-7CB848B0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6876-7F36-FAF1-D6AD-596349F05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Validation: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Regularly validate and update the model to ensure relevance in evolving business conditions.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B1CDA-09AA-E25C-75C9-97DF0904E2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Scenario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 scenario analyses to assess the impact of changes in variables on Profit predictions.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1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serves as a powerful decision support tool for resource allocation, cost optimization, and strategic planning.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Strategic recommendations include optimizing R&amp;D and Marketing, implementing cost-cutting measures in Administration, and leveraging regional insights for targeted strategies.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 improvement is paramount. Regular validation and updates to the model will ensure its reliability in adapting to changing business conditions.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Scenario analyses provide a proactive approach to assessing the impact of potential changes in variables on Profit predictions.</a:t>
            </a:r>
          </a:p>
          <a:p>
            <a:pPr algn="l">
              <a:buFont typeface="Arial" panose="020B060402020209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086-ECC0-290D-C4B4-13D9B91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BE01-F7FB-1BBE-7508-BC80287E97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2167135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Closing Thoughts: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analysis not only enhances the understanding of profit drivers but also lays the foundation for data-driven decision-making in the pursuit of optimizing business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417224" cy="44195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Title: Enhancing Profitability through Predictive Modeling</a:t>
            </a:r>
          </a:p>
          <a:p>
            <a:r>
              <a:rPr lang="en-US" dirty="0"/>
              <a:t>Subtitle: Leveraging Data for Informed Decision Making</a:t>
            </a:r>
          </a:p>
          <a:p>
            <a:endParaRPr lang="en-US" dirty="0"/>
          </a:p>
          <a:p>
            <a:r>
              <a:rPr lang="en-US" dirty="0"/>
              <a:t>Insight: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usiness decisions should not solely rely on the model but should be informed by a combination of data, domain knowledge, and business expertise.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provided insights are based on the assumption that the model is valid and the coefficients accurately represent the relationships in the data. 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 monitoring, validation, and refinement of the model are recommended for ongoing business decision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0"/>
            <a:ext cx="10287000" cy="4543399"/>
          </a:xfrm>
        </p:spPr>
        <p:txBody>
          <a:bodyPr>
            <a:normAutofit/>
          </a:bodyPr>
          <a:lstStyle/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 profit through a data-driven approach.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 resource allocation and strategic decision-making.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inconsistent profitability and uncertainties in key business factors.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a systematic solution to enhance overall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(EDA):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43765-CA87-DCBA-B8A5-D281EEC91365}"/>
              </a:ext>
            </a:extLst>
          </p:cNvPr>
          <p:cNvSpPr txBox="1"/>
          <p:nvPr/>
        </p:nvSpPr>
        <p:spPr>
          <a:xfrm>
            <a:off x="609441" y="104315"/>
            <a:ext cx="11579384" cy="45498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dataset contains numerical features ('R&amp;D Spend', 'Administration', 'Marketing Spend') and a categorical feature ('State’).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There are no missing values in the dataset.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correlation matrix and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pairplots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show a positive correlation between 'R&amp;D Spend', 'Marketing Spend', and 'Profit'.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boxplot indicates differences in profit based on the state, with New York generally having higher profits.</a:t>
            </a:r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89FE5-DD04-2C26-1631-1907DFE7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" y="3212976"/>
            <a:ext cx="12087826" cy="3645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87408-42E8-4F4E-157B-4BEBA481A59B}"/>
              </a:ext>
            </a:extLst>
          </p:cNvPr>
          <p:cNvSpPr txBox="1"/>
          <p:nvPr/>
        </p:nvSpPr>
        <p:spPr>
          <a:xfrm>
            <a:off x="261764" y="350654"/>
            <a:ext cx="3528392" cy="258532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'R&amp;D Spend vs. Profit: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6213" indent="-176213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Relationship: There is a clear positive trend between 'R&amp;D Spend' and 'Profit'.</a:t>
            </a:r>
          </a:p>
          <a:p>
            <a:pPr marL="176213" indent="-176213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Business Insight: Increased spending on Research and Development tends to result in higher profits.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204A8-217A-7039-C0C5-60A03483CA7E}"/>
              </a:ext>
            </a:extLst>
          </p:cNvPr>
          <p:cNvSpPr txBox="1"/>
          <p:nvPr/>
        </p:nvSpPr>
        <p:spPr>
          <a:xfrm>
            <a:off x="3934172" y="350653"/>
            <a:ext cx="4429909" cy="258532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Administration vs. Profit: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6213" indent="-176213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Varied Relationship: The scatterplot shows a scattered distribution with no distinct trend.</a:t>
            </a:r>
          </a:p>
          <a:p>
            <a:pPr marL="176213" indent="-176213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Business Insight: The relationship between 'Administration' spending and 'Profit' is less clear, and further analysis may be needed to understand the impact.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DD151-687C-3AAB-3011-6DB006B1E942}"/>
              </a:ext>
            </a:extLst>
          </p:cNvPr>
          <p:cNvSpPr txBox="1"/>
          <p:nvPr/>
        </p:nvSpPr>
        <p:spPr>
          <a:xfrm>
            <a:off x="8470676" y="350653"/>
            <a:ext cx="3528391" cy="258532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Marketing Spend vs. Profit: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6213" indent="-176213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Relationship: Similar to 'R&amp;D Spend', there is a positive relationship between 'Marketing Spend' and 'Profit'.</a:t>
            </a:r>
          </a:p>
          <a:p>
            <a:pPr marL="176213" indent="-176213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Business Insight: Higher investments in marketing are associated with higher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C1B8-B522-AD9B-EE0F-A4E9F035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869D-B228-C096-8995-AC8FEA87C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Solution: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Developed a Multiple Linear Regression model to predict Profit based on selected features.</a:t>
            </a:r>
          </a:p>
          <a:p>
            <a:pPr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Features include R&amp;D Spend, Administration, Marketing Spend, and encoded States (California, Florida, New York).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342BE-6192-7C7E-7B3E-E159FF097953}"/>
              </a:ext>
            </a:extLst>
          </p:cNvPr>
          <p:cNvSpPr txBox="1"/>
          <p:nvPr/>
        </p:nvSpPr>
        <p:spPr>
          <a:xfrm>
            <a:off x="7451204" y="1484784"/>
            <a:ext cx="4320480" cy="25699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Model Strength: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Achieved an R^2 value of 0.96, indicating a high explanatory power of the model in predicting Profit.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754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8A40-85AD-0520-BFF4-005FCDF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DF96-3B5D-A0F1-2207-1F97397C1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10489231" cy="4191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Insights: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336675" algn="just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impact of R&amp;D Spend and Marketing Spend on Profit.</a:t>
            </a:r>
          </a:p>
          <a:p>
            <a:pPr marL="1336675" algn="just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Negative impact of Administration costs on Profit.</a:t>
            </a:r>
          </a:p>
          <a:p>
            <a:pPr marL="1336675" algn="just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Regional impact on Profitability, with varying coefficients for California, Florida, and New York.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35B5-F46F-A2AA-3307-6485349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Intercept and RMSE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7590-1F10-32EA-34D4-B0605D5CA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828" y="188640"/>
            <a:ext cx="10742985" cy="46881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1" i="1" spc="300" dirty="0">
                <a:solidFill>
                  <a:srgbClr val="374151"/>
                </a:solidFill>
                <a:effectLst/>
                <a:latin typeface="Söhne"/>
              </a:rPr>
              <a:t>ntercept:</a:t>
            </a:r>
            <a:endParaRPr lang="en-US" b="1" i="0" spc="300" dirty="0">
              <a:solidFill>
                <a:srgbClr val="374151"/>
              </a:solidFill>
              <a:effectLst/>
              <a:latin typeface="Söhne"/>
            </a:endParaRPr>
          </a:p>
          <a:p>
            <a:pPr marL="896938" indent="-263525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b="0" i="0" spc="300" dirty="0">
                <a:solidFill>
                  <a:srgbClr val="374151"/>
                </a:solidFill>
                <a:effectLst/>
                <a:latin typeface="Söhne"/>
              </a:rPr>
              <a:t>Baseline Profitability identified at $51,425.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i="1" spc="300" dirty="0">
                <a:solidFill>
                  <a:srgbClr val="374151"/>
                </a:solidFill>
                <a:effectLst/>
                <a:latin typeface="Söhne"/>
              </a:rPr>
              <a:t>RMSE (Root Mean Squared Error):</a:t>
            </a:r>
            <a:endParaRPr lang="en-US" b="1" i="0" spc="300" dirty="0">
              <a:solidFill>
                <a:srgbClr val="374151"/>
              </a:solidFill>
              <a:effectLst/>
              <a:latin typeface="Söhne"/>
            </a:endParaRPr>
          </a:p>
          <a:p>
            <a:pPr marL="984250" indent="-350838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b="0" i="0" spc="300" dirty="0">
                <a:solidFill>
                  <a:srgbClr val="374151"/>
                </a:solidFill>
                <a:effectLst/>
                <a:latin typeface="Söhne"/>
              </a:rPr>
              <a:t>Model accuracy assessed with an average prediction error of $8280.23.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1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10435" y="685801"/>
            <a:ext cx="5878389" cy="41113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Strategic Recommendations: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39738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 R&amp;D and Marketing based on positive impacts.</a:t>
            </a:r>
          </a:p>
          <a:p>
            <a:pPr marL="439738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cost-cutting measures for Administration.</a:t>
            </a:r>
          </a:p>
          <a:p>
            <a:pPr marL="439738" algn="l">
              <a:buFont typeface="Arial" panose="020B060402020209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Leverage regional insights for targeted strategies.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87641-C1F4-D824-A317-C5B244ED14BE}"/>
              </a:ext>
            </a:extLst>
          </p:cNvPr>
          <p:cNvSpPr txBox="1"/>
          <p:nvPr/>
        </p:nvSpPr>
        <p:spPr>
          <a:xfrm>
            <a:off x="575389" y="707722"/>
            <a:ext cx="5268948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1" dirty="0">
                <a:solidFill>
                  <a:srgbClr val="374151"/>
                </a:solidFill>
                <a:effectLst/>
                <a:latin typeface="Söhne"/>
              </a:rPr>
              <a:t>Decision Support: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52425" indent="-352425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Reliable predictions for resource allocation, cost optimization, and strategic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116</TotalTime>
  <Words>763</Words>
  <Application>Microsoft Office PowerPoint</Application>
  <PresentationFormat>Custom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Corbel</vt:lpstr>
      <vt:lpstr>Söhne</vt:lpstr>
      <vt:lpstr>Wingdings</vt:lpstr>
      <vt:lpstr>Sales presentation on product or service</vt:lpstr>
      <vt:lpstr>Predictive Modeling for Profit Optimization</vt:lpstr>
      <vt:lpstr>Introduction</vt:lpstr>
      <vt:lpstr>Objective</vt:lpstr>
      <vt:lpstr>Exploratory Data Analysis (EDA): </vt:lpstr>
      <vt:lpstr>PowerPoint Presentation</vt:lpstr>
      <vt:lpstr>Model Building </vt:lpstr>
      <vt:lpstr>Model Coefficients</vt:lpstr>
      <vt:lpstr>Intercept and RMSE </vt:lpstr>
      <vt:lpstr>Business Impact</vt:lpstr>
      <vt:lpstr>Insights and Recommendations</vt:lpstr>
      <vt:lpstr>Continuous Improvement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Profit Optimization</dc:title>
  <dc:creator>Sindiya K</dc:creator>
  <cp:lastModifiedBy>Sindiya K</cp:lastModifiedBy>
  <cp:revision>2</cp:revision>
  <dcterms:created xsi:type="dcterms:W3CDTF">2023-11-14T06:00:55Z</dcterms:created>
  <dcterms:modified xsi:type="dcterms:W3CDTF">2023-11-14T07:58:38Z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