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58" r:id="rId11"/>
    <p:sldId id="268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6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2487" y="3196214"/>
            <a:ext cx="5468463" cy="1069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Modeling for </a:t>
            </a:r>
            <a:br>
              <a:rPr lang="en-US" dirty="0"/>
            </a:br>
            <a:r>
              <a:rPr lang="en-US" dirty="0"/>
              <a:t>Toyota Corolla Car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0987" y="4594122"/>
            <a:ext cx="1425612" cy="5493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Swency K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0118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Continuous Improvement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0954" y="1471165"/>
            <a:ext cx="9323813" cy="33232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Feature Engineering</a:t>
            </a:r>
          </a:p>
          <a:p>
            <a:pPr algn="l"/>
            <a:r>
              <a:rPr lang="en-US" dirty="0"/>
              <a:t>Continuous Monitoring and Updating</a:t>
            </a:r>
          </a:p>
          <a:p>
            <a:pPr algn="l"/>
            <a:r>
              <a:rPr lang="en-US" dirty="0"/>
              <a:t>Collaboration with Marketing Teams</a:t>
            </a:r>
          </a:p>
          <a:p>
            <a:pPr algn="l"/>
            <a:r>
              <a:rPr lang="en-US" dirty="0"/>
              <a:t>Customer Engagement Strategies</a:t>
            </a:r>
          </a:p>
          <a:p>
            <a:pPr algn="l"/>
            <a:r>
              <a:rPr lang="en-US" dirty="0"/>
              <a:t>Training and 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B8EE26-AC51-D911-2406-AB382A04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41" y="92328"/>
            <a:ext cx="6571913" cy="72534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A7D19-F467-E73F-1665-2F6B8E22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developed predictive model not only serves as a valuable tool for estimating Toyota Corolla car prices but also offers a deeper understanding of the factors shaping the automotive market. This project lays the foundation for continued exploration and refinement, aligning with the dynamic nature of the automotive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2FFAB-DC3A-286C-39D3-40F552D54C5A}"/>
              </a:ext>
            </a:extLst>
          </p:cNvPr>
          <p:cNvSpPr txBox="1"/>
          <p:nvPr/>
        </p:nvSpPr>
        <p:spPr>
          <a:xfrm>
            <a:off x="951470" y="4139514"/>
            <a:ext cx="4386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22DD9-B7E0-0691-1BEF-C7224A72D3B2}"/>
              </a:ext>
            </a:extLst>
          </p:cNvPr>
          <p:cNvSpPr txBox="1"/>
          <p:nvPr/>
        </p:nvSpPr>
        <p:spPr>
          <a:xfrm>
            <a:off x="0" y="1062681"/>
            <a:ext cx="8798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öhne"/>
              </a:rPr>
              <a:t>Closing Thought: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0" i="1" dirty="0">
                <a:solidFill>
                  <a:schemeClr val="bg1"/>
                </a:solidFill>
                <a:effectLst/>
                <a:latin typeface="Söhne"/>
              </a:rPr>
              <a:t>In essence, this project is not just about predicting car prices; it's a testament to the transformative potential embedded in data-driven decision-making.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0" i="1" dirty="0">
                <a:solidFill>
                  <a:schemeClr val="bg1"/>
                </a:solidFill>
                <a:effectLst/>
                <a:latin typeface="Söhne"/>
              </a:rPr>
              <a:t> It's about navigating the intricate landscape of variables, unveiling patterns, and using those revelations to navigate the road ahead.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0" i="1" dirty="0">
                <a:solidFill>
                  <a:schemeClr val="bg1"/>
                </a:solidFill>
                <a:effectLst/>
                <a:latin typeface="Söhne"/>
              </a:rPr>
              <a:t> As we close this chapter, we do so with a sense of accomplishment and a keen anticipation of the exciting journey that lies ahead in the realm of predictive modeling.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37834" cy="370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highlight>
                  <a:srgbClr val="FF0000"/>
                </a:highlight>
              </a:rPr>
              <a:t>Primary Goal:</a:t>
            </a:r>
          </a:p>
          <a:p>
            <a:pPr marL="0" indent="0">
              <a:buNone/>
            </a:pPr>
            <a:r>
              <a:rPr lang="en-US" sz="1600" dirty="0"/>
              <a:t>	Develop a robust predictive model for estimating Toyota Corolla car prices.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FF0000"/>
                </a:highlight>
              </a:rPr>
              <a:t>Secondary Goals:</a:t>
            </a:r>
          </a:p>
          <a:p>
            <a:pPr marL="0" indent="0">
              <a:buNone/>
            </a:pPr>
            <a:r>
              <a:rPr lang="en-US" sz="1600" dirty="0"/>
              <a:t>	Uncover key factors influencing car prices through Exploratory Data Analysis (EDA).</a:t>
            </a:r>
          </a:p>
          <a:p>
            <a:pPr marL="0" indent="0">
              <a:buNone/>
            </a:pPr>
            <a:r>
              <a:rPr lang="en-US" sz="1600" dirty="0"/>
              <a:t>	Provide actionable insights for business decision-making in the automotive market.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FF0000"/>
                </a:highlight>
              </a:rPr>
              <a:t>Business Context:</a:t>
            </a:r>
          </a:p>
          <a:p>
            <a:pPr marL="0" indent="0">
              <a:buNone/>
            </a:pPr>
            <a:r>
              <a:rPr lang="en-US" sz="1600" dirty="0"/>
              <a:t>	Enhance pricing strategy.</a:t>
            </a:r>
          </a:p>
          <a:p>
            <a:pPr marL="0" indent="0">
              <a:buNone/>
            </a:pPr>
            <a:r>
              <a:rPr lang="en-US" sz="1600" dirty="0"/>
              <a:t>	Improve inventory management.</a:t>
            </a:r>
          </a:p>
          <a:p>
            <a:pPr marL="0" indent="0">
              <a:buNone/>
            </a:pPr>
            <a:r>
              <a:rPr lang="en-US" sz="1600" dirty="0"/>
              <a:t>	Optimize marketing strategies based on predictive modeling.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FF0000"/>
                </a:highlight>
              </a:rPr>
              <a:t>Why it Matters:</a:t>
            </a:r>
          </a:p>
          <a:p>
            <a:pPr marL="0" indent="0">
              <a:buNone/>
            </a:pPr>
            <a:r>
              <a:rPr lang="en-US" sz="1600" dirty="0"/>
              <a:t>	Accurate price predictions enable better-informed decisions, contributing to increased 	profitability and competitiveness in the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442" y="0"/>
            <a:ext cx="6571913" cy="72534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880" y="930301"/>
            <a:ext cx="6868475" cy="401240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highlight>
                  <a:srgbClr val="008080"/>
                </a:highlight>
                <a:latin typeface="Söhne"/>
              </a:rPr>
              <a:t>Objective of EDA: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US" b="1" i="0" dirty="0">
                <a:effectLst/>
                <a:latin typeface="Söhne"/>
              </a:rPr>
              <a:t>Understand the Data:</a:t>
            </a:r>
            <a:endParaRPr lang="en-US" b="0" i="0" dirty="0">
              <a:effectLst/>
              <a:latin typeface="Söhne"/>
            </a:endParaRPr>
          </a:p>
          <a:p>
            <a:pPr marL="1771650" lvl="4" indent="0">
              <a:buNone/>
            </a:pPr>
            <a:r>
              <a:rPr lang="en-US" b="0" i="0" dirty="0">
                <a:effectLst/>
                <a:latin typeface="Söhne"/>
              </a:rPr>
              <a:t>Gain insights into the structure and nature of the dataset.</a:t>
            </a:r>
          </a:p>
          <a:p>
            <a:pPr marL="457200" lvl="1" indent="0">
              <a:buNone/>
            </a:pPr>
            <a:r>
              <a:rPr lang="en-US" b="1" i="0" dirty="0">
                <a:effectLst/>
                <a:latin typeface="Söhne"/>
              </a:rPr>
              <a:t>	Identify Patterns:</a:t>
            </a:r>
            <a:endParaRPr lang="en-US" b="0" i="0" dirty="0">
              <a:effectLst/>
              <a:latin typeface="Söhne"/>
            </a:endParaRPr>
          </a:p>
          <a:p>
            <a:pPr marL="1771650" lvl="4" indent="0">
              <a:buNone/>
            </a:pPr>
            <a:r>
              <a:rPr lang="en-US" b="0" i="0" dirty="0">
                <a:effectLst/>
                <a:latin typeface="Söhne"/>
              </a:rPr>
              <a:t>Explore relationships and patterns within the data.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	Inform Feature Selection:</a:t>
            </a:r>
            <a:endParaRPr lang="en-US" b="0" i="0" dirty="0">
              <a:effectLst/>
              <a:latin typeface="Söhne"/>
            </a:endParaRPr>
          </a:p>
          <a:p>
            <a:pPr marL="1771650" lvl="4" indent="0">
              <a:buNone/>
            </a:pPr>
            <a:r>
              <a:rPr lang="en-US" b="0" i="0" dirty="0">
                <a:effectLst/>
                <a:latin typeface="Söhne"/>
              </a:rPr>
              <a:t>Identify features that are likely to impact the target variable (Car Prices).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5B6F-8786-C7E2-3928-F115C606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35" y="92328"/>
            <a:ext cx="6571913" cy="725349"/>
          </a:xfrm>
        </p:spPr>
        <p:txBody>
          <a:bodyPr/>
          <a:lstStyle/>
          <a:p>
            <a:r>
              <a:rPr lang="en-IN" dirty="0"/>
              <a:t>Scatter-plot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0FA78-98F9-014D-6A44-D34CF1A2B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85"/>
          <a:stretch/>
        </p:blipFill>
        <p:spPr>
          <a:xfrm>
            <a:off x="4350774" y="0"/>
            <a:ext cx="4793226" cy="34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67D3A-85E5-7240-F57E-A8F839930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6" b="50133"/>
          <a:stretch/>
        </p:blipFill>
        <p:spPr>
          <a:xfrm>
            <a:off x="6901448" y="3472145"/>
            <a:ext cx="2229029" cy="1671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0FC6A9-0242-F2CD-6BD9-7DF096F3B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3" t="50000"/>
          <a:stretch/>
        </p:blipFill>
        <p:spPr>
          <a:xfrm>
            <a:off x="4350774" y="3472144"/>
            <a:ext cx="2550674" cy="1671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F58D5-BA3E-A5B3-64DD-98FD5ED14A59}"/>
              </a:ext>
            </a:extLst>
          </p:cNvPr>
          <p:cNvSpPr txBox="1"/>
          <p:nvPr/>
        </p:nvSpPr>
        <p:spPr>
          <a:xfrm>
            <a:off x="423193" y="967299"/>
            <a:ext cx="3302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plots provide visual confirmation of the relationships between the selected features and the target variable (Price).</a:t>
            </a:r>
          </a:p>
          <a:p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are crucial for understanding how each feature contributes to the pricing dynamics of the Toyota Corolla dataset.</a:t>
            </a:r>
            <a:endParaRPr lang="en-IN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6789-2EDE-DCF9-2B8B-F0F8D710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059" y="1920890"/>
            <a:ext cx="6571913" cy="725349"/>
          </a:xfrm>
        </p:spPr>
        <p:txBody>
          <a:bodyPr/>
          <a:lstStyle/>
          <a:p>
            <a:r>
              <a:rPr lang="en-US" dirty="0"/>
              <a:t>Box-Plot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379B52-C878-F3BE-15EA-AB1DF73A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49" y="1028337"/>
            <a:ext cx="3274539" cy="403296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9173FE-560E-580D-4631-9A68F8891B77}"/>
              </a:ext>
            </a:extLst>
          </p:cNvPr>
          <p:cNvSpPr txBox="1"/>
          <p:nvPr/>
        </p:nvSpPr>
        <p:spPr>
          <a:xfrm>
            <a:off x="3746059" y="82197"/>
            <a:ext cx="45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doors seems to be a factor influencing the price of cars, with 4-door cars generally having a higher median price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459182-1A82-8637-3431-2E44C2EB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2" y="0"/>
            <a:ext cx="2961565" cy="4205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7268D7-3A05-72F4-3A4D-4DB04A5961E6}"/>
              </a:ext>
            </a:extLst>
          </p:cNvPr>
          <p:cNvSpPr txBox="1"/>
          <p:nvPr/>
        </p:nvSpPr>
        <p:spPr>
          <a:xfrm>
            <a:off x="3323968" y="2929644"/>
            <a:ext cx="2668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gears might have some impact on the price,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other factors could also contribute to the variation in car prices within each gear category.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D61617-3722-721C-29A3-2BBAD438295A}"/>
              </a:ext>
            </a:extLst>
          </p:cNvPr>
          <p:cNvCxnSpPr>
            <a:cxnSpLocks/>
          </p:cNvCxnSpPr>
          <p:nvPr/>
        </p:nvCxnSpPr>
        <p:spPr>
          <a:xfrm>
            <a:off x="3163407" y="568410"/>
            <a:ext cx="5826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2455360-8CCE-1B96-FAA5-08D2E300E56F}"/>
              </a:ext>
            </a:extLst>
          </p:cNvPr>
          <p:cNvCxnSpPr/>
          <p:nvPr/>
        </p:nvCxnSpPr>
        <p:spPr>
          <a:xfrm rot="5400000">
            <a:off x="5041560" y="2105785"/>
            <a:ext cx="939035" cy="93903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B3AF-35AC-DA65-61D4-540647BA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043" y="47230"/>
            <a:ext cx="6571913" cy="725349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F07A-1093-AA91-AB3A-BE24B326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85" y="772578"/>
            <a:ext cx="8414066" cy="4479043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sets.</a:t>
            </a: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(Features): Age, KM, HP, cc, Doors, Gears,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Quarterly_Tax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Weight</a:t>
            </a: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(Target): Price</a:t>
            </a:r>
          </a:p>
          <a:p>
            <a:pPr marL="0" indent="0"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a linear regression model for its simplicity and interpretability.</a:t>
            </a: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Linearity, Independence, Homoscedasticity, Normality of residuals.</a:t>
            </a:r>
          </a:p>
          <a:p>
            <a:pPr marL="0" indent="0"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the linear regression model on the training data.</a:t>
            </a: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the selected features to learn the relationships with the target variable (Price).</a:t>
            </a:r>
          </a:p>
          <a:p>
            <a:pPr marL="0" indent="0"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predictions on the test set using the trained model.</a:t>
            </a: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Obtained predicted prices for evaluation.</a:t>
            </a:r>
          </a:p>
          <a:p>
            <a:pPr marL="0" indent="0"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Root Mean Squared Error (RMSE): [Value]</a:t>
            </a:r>
          </a:p>
          <a:p>
            <a:pPr marL="914400" lvl="2" indent="0" algn="l">
              <a:buNone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magnitude of prediction errors.</a:t>
            </a:r>
          </a:p>
          <a:p>
            <a:pPr marL="457200" lvl="1" indent="0" algn="l">
              <a:buNone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lang="en-US" sz="29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Score: [Value]</a:t>
            </a:r>
          </a:p>
          <a:p>
            <a:pPr marL="914400" lvl="2" indent="0" algn="l">
              <a:buNone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proportion of variance in car prices explained by the model.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C7711-D5ED-C3B6-FFF1-1E16E0122769}"/>
              </a:ext>
            </a:extLst>
          </p:cNvPr>
          <p:cNvSpPr txBox="1"/>
          <p:nvPr/>
        </p:nvSpPr>
        <p:spPr>
          <a:xfrm>
            <a:off x="210065" y="185351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K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Söhne"/>
              </a:rPr>
              <a:t>ey Components:</a:t>
            </a:r>
            <a:endParaRPr lang="en-US" b="0" i="0" dirty="0">
              <a:solidFill>
                <a:schemeClr val="bg1"/>
              </a:solidFill>
              <a:effectLst/>
              <a:highlight>
                <a:srgbClr val="FF0000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4009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389C-693C-70D0-1B93-05FCAD14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7146" y="26987"/>
            <a:ext cx="8229600" cy="857250"/>
          </a:xfrm>
        </p:spPr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E88-CBC1-0CD2-F71A-330E3E07DB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0425"/>
            <a:ext cx="9144000" cy="42767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Strategies Based on Model Insights</a:t>
            </a:r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173038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identified features (such as age, mileage, horsepower, etc.), the business can tailor pricing to maximize revenue and competitiveness.</a:t>
            </a:r>
          </a:p>
          <a:p>
            <a:pPr marL="444500" indent="-173038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Optimizing Inventory and Marketing: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173038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efforts can be tailored to emphasize features that contribute positively to car prices, potentially attracting customers looking for specific characteristics.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and Expectation Management: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173038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transparently about how certain features impact prices can enhance customer trust.</a:t>
            </a:r>
          </a:p>
          <a:p>
            <a:pPr marL="444500" indent="-173038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model's insights can guide customer engagement strategies and help manage expectations regarding pricing.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4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E33D-3702-4730-3C3B-41F38B6B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222422"/>
            <a:ext cx="7117492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 for Dealerships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Dealerships can use the model's insights to make informed decisions about inventory selection, pricing adjustments, and marketing campaigns.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more strategic and data-driven decision-making in the highly competitive automotive market.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r>
              <a:rPr lang="en-US" sz="18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gains a competitive advantage by leveraging predictive modeling to stay ahead of market trends.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Anticipating price trends and understanding customer preferences contribute to a more agile and competitive business approach.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4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842BF-26A3-4403-DC85-1B796973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8984" y="0"/>
            <a:ext cx="3459892" cy="8572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8C096-6D55-CE34-08FA-1D32806A7738}"/>
              </a:ext>
            </a:extLst>
          </p:cNvPr>
          <p:cNvSpPr txBox="1"/>
          <p:nvPr/>
        </p:nvSpPr>
        <p:spPr>
          <a:xfrm>
            <a:off x="315097" y="1155460"/>
            <a:ext cx="8513806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Predictive Power (R^2 Score: 0.82) -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approximately 82% of the variance in prices is captured by the model.</a:t>
            </a:r>
          </a:p>
          <a:p>
            <a:pPr marL="358775" indent="-358775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Skewness in Price Distribution-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skewness aligns with real-world expectations, where most cars are priced affordably but some command premium prices.</a:t>
            </a:r>
          </a:p>
          <a:p>
            <a:pPr marL="358775" indent="-358775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Impacting Prices -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mileage (KM), horsepower (HP), engine capacity (cc), and weight show significant correlations with car prices.</a:t>
            </a:r>
          </a:p>
          <a:p>
            <a:pPr marL="358775" indent="-358775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Further Improvement-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the model is strong, there's always room for enhancement.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0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On-screen Show (16:9)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Office Theme</vt:lpstr>
      <vt:lpstr>Predictive Modeling for  Toyota Corolla Car Prices</vt:lpstr>
      <vt:lpstr>Objective</vt:lpstr>
      <vt:lpstr>Exploratory Data Analysis (EDA)</vt:lpstr>
      <vt:lpstr>Scatter-plot</vt:lpstr>
      <vt:lpstr>Box-Plot</vt:lpstr>
      <vt:lpstr>Model Building</vt:lpstr>
      <vt:lpstr>Business Impact</vt:lpstr>
      <vt:lpstr>PowerPoint Presentation</vt:lpstr>
      <vt:lpstr>Insight</vt:lpstr>
      <vt:lpstr>Continuous Improvement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2023-11-14T10:57:02Z</dcterms:modified>
</cp:coreProperties>
</file>