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3" r:id="rId7"/>
    <p:sldId id="260" r:id="rId8"/>
    <p:sldId id="261" r:id="rId9"/>
    <p:sldId id="262"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snapToGrid="0">
      <p:cViewPr varScale="1">
        <p:scale>
          <a:sx n="44" d="100"/>
          <a:sy n="44" d="100"/>
        </p:scale>
        <p:origin x="53" y="7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IN" b="1" i="0" dirty="0">
                <a:solidFill>
                  <a:schemeClr val="tx1"/>
                </a:solidFill>
                <a:effectLst/>
                <a:latin typeface="Times New Roman" panose="02020603050405020304" pitchFamily="18" charset="0"/>
                <a:cs typeface="Times New Roman" panose="02020603050405020304" pitchFamily="18" charset="0"/>
              </a:rPr>
              <a:t>Delivery Time Prediction Project</a:t>
            </a:r>
            <a:endParaRPr lang="en-US" sz="8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0" i="0" dirty="0">
                <a:solidFill>
                  <a:srgbClr val="374151"/>
                </a:solidFill>
                <a:effectLst/>
                <a:latin typeface="Söhne"/>
              </a:rPr>
              <a:t>Enhancing Delivery Efficiency through Data Science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95FE58-1C51-FA06-8E8D-54212286DFC6}"/>
              </a:ext>
            </a:extLst>
          </p:cNvPr>
          <p:cNvSpPr txBox="1"/>
          <p:nvPr/>
        </p:nvSpPr>
        <p:spPr>
          <a:xfrm>
            <a:off x="5289753" y="5757238"/>
            <a:ext cx="4635314" cy="461665"/>
          </a:xfrm>
          <a:prstGeom prst="rect">
            <a:avLst/>
          </a:prstGeom>
          <a:noFill/>
        </p:spPr>
        <p:txBody>
          <a:bodyPr wrap="square" rtlCol="0">
            <a:spAutoFit/>
          </a:bodyPr>
          <a:lstStyle/>
          <a:p>
            <a:r>
              <a:rPr lang="en-IN" sz="2400" i="0" dirty="0">
                <a:solidFill>
                  <a:schemeClr val="tx2">
                    <a:lumMod val="75000"/>
                  </a:schemeClr>
                </a:solidFill>
                <a:effectLst/>
                <a:latin typeface="Arial" panose="020B0604020202090204" pitchFamily="34" charset="0"/>
                <a:cs typeface="Arial" panose="020B0604020202090204" pitchFamily="34" charset="0"/>
              </a:rPr>
              <a:t>Presented by: </a:t>
            </a:r>
            <a:r>
              <a:rPr lang="en-IN" sz="2400" dirty="0" err="1">
                <a:solidFill>
                  <a:schemeClr val="tx2">
                    <a:lumMod val="75000"/>
                  </a:schemeClr>
                </a:solidFill>
                <a:latin typeface="Arial" panose="020B0604020202090204" pitchFamily="34" charset="0"/>
                <a:cs typeface="Arial" panose="020B0604020202090204" pitchFamily="34" charset="0"/>
              </a:rPr>
              <a:t>K.Swency</a:t>
            </a:r>
            <a:endParaRPr lang="en-IN" sz="2400" dirty="0">
              <a:solidFill>
                <a:schemeClr val="tx2">
                  <a:lumMod val="75000"/>
                </a:schemeClr>
              </a:solidFill>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E79D-5D2C-B357-AD7F-2AC23892E6D0}"/>
              </a:ext>
            </a:extLst>
          </p:cNvPr>
          <p:cNvSpPr>
            <a:spLocks noGrp="1"/>
          </p:cNvSpPr>
          <p:nvPr>
            <p:ph type="title"/>
          </p:nvPr>
        </p:nvSpPr>
        <p:spPr>
          <a:xfrm>
            <a:off x="1066800" y="708634"/>
            <a:ext cx="10058400" cy="1450757"/>
          </a:xfrm>
        </p:spPr>
        <p:txBody>
          <a:bodyPr/>
          <a:lstStyle/>
          <a:p>
            <a:r>
              <a:rPr lang="en-IN" b="1" i="0" dirty="0">
                <a:effectLst/>
                <a:latin typeface="Söhne"/>
              </a:rPr>
              <a:t>Conclusion</a:t>
            </a:r>
            <a:br>
              <a:rPr lang="en-IN" b="1" i="0" dirty="0">
                <a:effectLst/>
                <a:latin typeface="Söhne"/>
              </a:rPr>
            </a:br>
            <a:endParaRPr lang="en-IN" dirty="0"/>
          </a:p>
        </p:txBody>
      </p:sp>
      <p:sp>
        <p:nvSpPr>
          <p:cNvPr id="5" name="TextBox 4">
            <a:extLst>
              <a:ext uri="{FF2B5EF4-FFF2-40B4-BE49-F238E27FC236}">
                <a16:creationId xmlns:a16="http://schemas.microsoft.com/office/drawing/2014/main" id="{6A93DE19-CCA7-A670-4062-2569E0A8D5E9}"/>
              </a:ext>
            </a:extLst>
          </p:cNvPr>
          <p:cNvSpPr txBox="1"/>
          <p:nvPr/>
        </p:nvSpPr>
        <p:spPr>
          <a:xfrm>
            <a:off x="1424354" y="2025908"/>
            <a:ext cx="9882554" cy="3970318"/>
          </a:xfrm>
          <a:prstGeom prst="rect">
            <a:avLst/>
          </a:prstGeom>
          <a:noFill/>
        </p:spPr>
        <p:txBody>
          <a:bodyPr wrap="square" rtlCol="0">
            <a:spAutoFit/>
          </a:bodyPr>
          <a:lstStyle/>
          <a:p>
            <a:r>
              <a:rPr lang="en-US" sz="2800" b="0" i="0" spc="300" dirty="0">
                <a:solidFill>
                  <a:srgbClr val="374151"/>
                </a:solidFill>
                <a:effectLst/>
                <a:latin typeface="Söhne"/>
              </a:rPr>
              <a:t>In today's fast-paced and competitive business environment, the accurate prediction of delivery times is crucial for customer satisfaction and operational efficiency. The delivery time prediction project aimed to address this challenge by leveraging data and machine learning.</a:t>
            </a:r>
          </a:p>
          <a:p>
            <a:r>
              <a:rPr lang="en-US" sz="2800" b="0" i="0" spc="300" dirty="0">
                <a:solidFill>
                  <a:srgbClr val="374151"/>
                </a:solidFill>
                <a:effectLst/>
                <a:latin typeface="Söhne"/>
              </a:rPr>
              <a:t>Embracing a culture of continuous improvement and adapting to real-time feedback will be essential for staying ahead in the dynamic business landscape.</a:t>
            </a:r>
            <a:endParaRPr lang="en-IN" sz="2800" spc="300" dirty="0"/>
          </a:p>
        </p:txBody>
      </p:sp>
    </p:spTree>
    <p:extLst>
      <p:ext uri="{BB962C8B-B14F-4D97-AF65-F5344CB8AC3E}">
        <p14:creationId xmlns:p14="http://schemas.microsoft.com/office/powerpoint/2010/main" val="184881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CEE5-C27F-951A-FE34-41A0F4230FBF}"/>
              </a:ext>
            </a:extLst>
          </p:cNvPr>
          <p:cNvSpPr>
            <a:spLocks noGrp="1"/>
          </p:cNvSpPr>
          <p:nvPr>
            <p:ph type="ctrTitle"/>
          </p:nvPr>
        </p:nvSpPr>
        <p:spPr>
          <a:xfrm>
            <a:off x="0" y="0"/>
            <a:ext cx="10058400" cy="1453896"/>
          </a:xfrm>
        </p:spPr>
        <p:txBody>
          <a:bodyPr>
            <a:normAutofit/>
          </a:bodyPr>
          <a:lstStyle/>
          <a:p>
            <a:r>
              <a:rPr lang="en-IN" b="1" i="0" dirty="0">
                <a:solidFill>
                  <a:schemeClr val="tx2"/>
                </a:solidFill>
                <a:effectLst/>
                <a:latin typeface="Times New Roman" panose="02020603050405020304" pitchFamily="18" charset="0"/>
                <a:cs typeface="Times New Roman" panose="02020603050405020304" pitchFamily="18" charset="0"/>
              </a:rPr>
              <a:t>INTRODUCTION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77D03A-D794-8354-06F1-5DFE63D30798}"/>
              </a:ext>
            </a:extLst>
          </p:cNvPr>
          <p:cNvSpPr>
            <a:spLocks noGrp="1"/>
          </p:cNvSpPr>
          <p:nvPr>
            <p:ph type="subTitle" idx="1"/>
          </p:nvPr>
        </p:nvSpPr>
        <p:spPr>
          <a:xfrm>
            <a:off x="1066799" y="2112968"/>
            <a:ext cx="10925907" cy="788494"/>
          </a:xfrm>
        </p:spPr>
        <p:txBody>
          <a:bodyPr/>
          <a:lstStyle/>
          <a:p>
            <a:r>
              <a:rPr lang="en-US" b="1" i="0" dirty="0">
                <a:effectLst/>
                <a:latin typeface="Söhne"/>
              </a:rPr>
              <a:t>Objective:</a:t>
            </a:r>
            <a:r>
              <a:rPr lang="en-US" b="0" i="0" dirty="0">
                <a:solidFill>
                  <a:srgbClr val="374151"/>
                </a:solidFill>
                <a:effectLst/>
                <a:latin typeface="Söhne"/>
              </a:rPr>
              <a:t> Predict Delivery Time based on Sorting Time.</a:t>
            </a:r>
            <a:endParaRPr lang="en-IN" dirty="0"/>
          </a:p>
        </p:txBody>
      </p:sp>
      <p:sp>
        <p:nvSpPr>
          <p:cNvPr id="4" name="Subtitle 2">
            <a:extLst>
              <a:ext uri="{FF2B5EF4-FFF2-40B4-BE49-F238E27FC236}">
                <a16:creationId xmlns:a16="http://schemas.microsoft.com/office/drawing/2014/main" id="{71E6AE46-18FA-F2BF-435F-79ABD9E72178}"/>
              </a:ext>
            </a:extLst>
          </p:cNvPr>
          <p:cNvSpPr txBox="1">
            <a:spLocks/>
          </p:cNvSpPr>
          <p:nvPr/>
        </p:nvSpPr>
        <p:spPr>
          <a:xfrm>
            <a:off x="1066800" y="2901461"/>
            <a:ext cx="10925908" cy="105507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1530350" indent="-1530350"/>
            <a:r>
              <a:rPr lang="en-US" b="1" i="0" dirty="0">
                <a:effectLst/>
                <a:latin typeface="Söhne"/>
              </a:rPr>
              <a:t>Context:</a:t>
            </a:r>
            <a:r>
              <a:rPr lang="en-US" b="0" i="0" dirty="0">
                <a:solidFill>
                  <a:srgbClr val="374151"/>
                </a:solidFill>
                <a:effectLst/>
                <a:latin typeface="Söhne"/>
              </a:rPr>
              <a:t> Improving delivery efficiency is crucial for customer satisfaction and operational optimization.</a:t>
            </a:r>
            <a:endParaRPr lang="en-IN" dirty="0"/>
          </a:p>
        </p:txBody>
      </p:sp>
    </p:spTree>
    <p:extLst>
      <p:ext uri="{BB962C8B-B14F-4D97-AF65-F5344CB8AC3E}">
        <p14:creationId xmlns:p14="http://schemas.microsoft.com/office/powerpoint/2010/main" val="41565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BA1F-358D-197D-C64E-13C3F8E39287}"/>
              </a:ext>
            </a:extLst>
          </p:cNvPr>
          <p:cNvSpPr>
            <a:spLocks noGrp="1"/>
          </p:cNvSpPr>
          <p:nvPr>
            <p:ph type="title"/>
          </p:nvPr>
        </p:nvSpPr>
        <p:spPr>
          <a:xfrm>
            <a:off x="1097280" y="286603"/>
            <a:ext cx="10058400" cy="961905"/>
          </a:xfrm>
        </p:spPr>
        <p:txBody>
          <a:bodyPr/>
          <a:lstStyle/>
          <a:p>
            <a:r>
              <a:rPr lang="en-IN" b="1" i="0" dirty="0">
                <a:effectLst/>
                <a:latin typeface="Söhne"/>
              </a:rPr>
              <a:t>OBJECTIVE</a:t>
            </a:r>
            <a:endParaRPr lang="en-IN" dirty="0"/>
          </a:p>
        </p:txBody>
      </p:sp>
      <p:sp>
        <p:nvSpPr>
          <p:cNvPr id="3" name="Content Placeholder 2">
            <a:extLst>
              <a:ext uri="{FF2B5EF4-FFF2-40B4-BE49-F238E27FC236}">
                <a16:creationId xmlns:a16="http://schemas.microsoft.com/office/drawing/2014/main" id="{44B82E08-823E-4B76-350D-9077E88C987E}"/>
              </a:ext>
            </a:extLst>
          </p:cNvPr>
          <p:cNvSpPr>
            <a:spLocks noGrp="1"/>
          </p:cNvSpPr>
          <p:nvPr>
            <p:ph idx="1"/>
          </p:nvPr>
        </p:nvSpPr>
        <p:spPr/>
        <p:txBody>
          <a:bodyPr>
            <a:normAutofit/>
          </a:bodyPr>
          <a:lstStyle/>
          <a:p>
            <a:r>
              <a:rPr lang="en-US" sz="2800" b="1" i="0" spc="300" dirty="0">
                <a:solidFill>
                  <a:schemeClr val="accent1">
                    <a:lumMod val="50000"/>
                  </a:schemeClr>
                </a:solidFill>
                <a:effectLst/>
                <a:latin typeface="Times New Roman" panose="02020603050405020304" pitchFamily="18" charset="0"/>
                <a:cs typeface="Times New Roman" panose="02020603050405020304" pitchFamily="18" charset="0"/>
              </a:rPr>
              <a:t>The primary goal of this project is to predict the delivery time based on the sorting time using a simple linear regression model. The objective is to explore the relationship between sorting time and delivery time, build a predictive model, and draw insights for potential business improvements.</a:t>
            </a:r>
            <a:endParaRPr lang="en-IN" sz="2800" b="1" spc="3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62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F0B6-8003-0D30-F27B-FA24C149EF8E}"/>
              </a:ext>
            </a:extLst>
          </p:cNvPr>
          <p:cNvSpPr>
            <a:spLocks noGrp="1"/>
          </p:cNvSpPr>
          <p:nvPr>
            <p:ph type="title"/>
          </p:nvPr>
        </p:nvSpPr>
        <p:spPr>
          <a:xfrm>
            <a:off x="1097280" y="286603"/>
            <a:ext cx="10058400" cy="1032243"/>
          </a:xfrm>
        </p:spPr>
        <p:txBody>
          <a:bodyPr/>
          <a:lstStyle/>
          <a:p>
            <a:r>
              <a:rPr lang="en-IN" b="1" i="0" dirty="0">
                <a:effectLst/>
                <a:latin typeface="Söhne"/>
              </a:rPr>
              <a:t>Real-Time Problem</a:t>
            </a:r>
            <a:endParaRPr lang="en-IN" dirty="0"/>
          </a:p>
        </p:txBody>
      </p:sp>
      <p:sp>
        <p:nvSpPr>
          <p:cNvPr id="3" name="Content Placeholder 2">
            <a:extLst>
              <a:ext uri="{FF2B5EF4-FFF2-40B4-BE49-F238E27FC236}">
                <a16:creationId xmlns:a16="http://schemas.microsoft.com/office/drawing/2014/main" id="{79E7CA2F-0AF7-BA4C-E22B-758FD9E156D2}"/>
              </a:ext>
            </a:extLst>
          </p:cNvPr>
          <p:cNvSpPr>
            <a:spLocks noGrp="1"/>
          </p:cNvSpPr>
          <p:nvPr>
            <p:ph idx="1"/>
          </p:nvPr>
        </p:nvSpPr>
        <p:spPr/>
        <p:txBody>
          <a:bodyPr>
            <a:normAutofit/>
          </a:bodyPr>
          <a:lstStyle/>
          <a:p>
            <a:pPr algn="l"/>
            <a:r>
              <a:rPr lang="en-US" sz="3200" b="1" i="0" dirty="0">
                <a:effectLst/>
                <a:latin typeface="Söhne"/>
              </a:rPr>
              <a:t>Delivery Time Challenges</a:t>
            </a:r>
          </a:p>
          <a:p>
            <a:pPr marL="544513" indent="-457200" algn="l">
              <a:buSzPct val="90000"/>
              <a:buFont typeface="Wingdings" panose="05000000000000000000" pitchFamily="2" charset="2"/>
              <a:buChar char="Ø"/>
            </a:pPr>
            <a:r>
              <a:rPr lang="en-US" sz="3200" b="1" i="0" dirty="0">
                <a:solidFill>
                  <a:srgbClr val="374151"/>
                </a:solidFill>
                <a:effectLst/>
                <a:latin typeface="Söhne"/>
              </a:rPr>
              <a:t>Challenge:</a:t>
            </a:r>
            <a:r>
              <a:rPr lang="en-US" sz="3200" b="0" i="0" dirty="0">
                <a:solidFill>
                  <a:srgbClr val="374151"/>
                </a:solidFill>
                <a:effectLst/>
                <a:latin typeface="Söhne"/>
              </a:rPr>
              <a:t> Inconsistent delivery times impact customer experience and operational planning.</a:t>
            </a:r>
          </a:p>
          <a:p>
            <a:pPr marL="544513" indent="-457200" algn="l">
              <a:buSzPct val="90000"/>
              <a:buFont typeface="Wingdings" panose="05000000000000000000" pitchFamily="2" charset="2"/>
              <a:buChar char="Ø"/>
            </a:pPr>
            <a:r>
              <a:rPr lang="en-US" sz="3200" b="1" i="0" dirty="0">
                <a:solidFill>
                  <a:srgbClr val="374151"/>
                </a:solidFill>
                <a:effectLst/>
                <a:latin typeface="Söhne"/>
              </a:rPr>
              <a:t>Importance:</a:t>
            </a:r>
            <a:r>
              <a:rPr lang="en-US" sz="3200" b="0" i="0" dirty="0">
                <a:solidFill>
                  <a:srgbClr val="374151"/>
                </a:solidFill>
                <a:effectLst/>
                <a:latin typeface="Söhne"/>
              </a:rPr>
              <a:t> Timely deliveries contribute to customer satisfaction and loyalty.</a:t>
            </a:r>
          </a:p>
          <a:p>
            <a:endParaRPr lang="en-IN" sz="3200" dirty="0"/>
          </a:p>
        </p:txBody>
      </p:sp>
    </p:spTree>
    <p:extLst>
      <p:ext uri="{BB962C8B-B14F-4D97-AF65-F5344CB8AC3E}">
        <p14:creationId xmlns:p14="http://schemas.microsoft.com/office/powerpoint/2010/main" val="363578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D77E-7D68-77F6-7B55-871E967CD06B}"/>
              </a:ext>
            </a:extLst>
          </p:cNvPr>
          <p:cNvSpPr>
            <a:spLocks noGrp="1"/>
          </p:cNvSpPr>
          <p:nvPr>
            <p:ph type="title"/>
          </p:nvPr>
        </p:nvSpPr>
        <p:spPr>
          <a:xfrm>
            <a:off x="1097280" y="286604"/>
            <a:ext cx="10058400" cy="873982"/>
          </a:xfrm>
        </p:spPr>
        <p:txBody>
          <a:bodyPr/>
          <a:lstStyle/>
          <a:p>
            <a:r>
              <a:rPr lang="en-IN" b="1" i="0" dirty="0">
                <a:effectLst/>
                <a:latin typeface="Söhne"/>
              </a:rPr>
              <a:t>SOLUTION</a:t>
            </a:r>
            <a:endParaRPr lang="en-IN" dirty="0"/>
          </a:p>
        </p:txBody>
      </p:sp>
      <p:sp>
        <p:nvSpPr>
          <p:cNvPr id="3" name="Content Placeholder 2">
            <a:extLst>
              <a:ext uri="{FF2B5EF4-FFF2-40B4-BE49-F238E27FC236}">
                <a16:creationId xmlns:a16="http://schemas.microsoft.com/office/drawing/2014/main" id="{783C3D47-D7DD-E524-03B2-6BAC2EC7E099}"/>
              </a:ext>
            </a:extLst>
          </p:cNvPr>
          <p:cNvSpPr>
            <a:spLocks noGrp="1"/>
          </p:cNvSpPr>
          <p:nvPr>
            <p:ph idx="1"/>
          </p:nvPr>
        </p:nvSpPr>
        <p:spPr>
          <a:xfrm>
            <a:off x="1097280" y="2108201"/>
            <a:ext cx="10058400" cy="4463195"/>
          </a:xfrm>
        </p:spPr>
        <p:txBody>
          <a:bodyPr>
            <a:normAutofit fontScale="92500"/>
          </a:bodyPr>
          <a:lstStyle/>
          <a:p>
            <a:pPr marL="352425" indent="-352425">
              <a:buFont typeface="Wingdings" panose="05000000000000000000" pitchFamily="2" charset="2"/>
              <a:buChar char="v"/>
            </a:pPr>
            <a:r>
              <a:rPr lang="en-US" sz="2800" b="0" i="0" spc="300" dirty="0">
                <a:solidFill>
                  <a:schemeClr val="tx2">
                    <a:lumMod val="50000"/>
                  </a:schemeClr>
                </a:solidFill>
                <a:effectLst/>
                <a:latin typeface="Times New Roman" panose="02020603050405020304" pitchFamily="18" charset="0"/>
                <a:cs typeface="Times New Roman" panose="02020603050405020304" pitchFamily="18" charset="0"/>
              </a:rPr>
              <a:t>Exploratory Data Analysis (EDA) revealed a positive relationship between Sorting Time and Delivery Time.</a:t>
            </a:r>
          </a:p>
          <a:p>
            <a:pPr marL="352425" indent="-352425">
              <a:buFont typeface="Wingdings" panose="05000000000000000000" pitchFamily="2" charset="2"/>
              <a:buChar char="v"/>
            </a:pPr>
            <a:r>
              <a:rPr lang="en-US" sz="2600" b="1" i="0" spc="300" dirty="0">
                <a:solidFill>
                  <a:schemeClr val="tx2">
                    <a:lumMod val="50000"/>
                  </a:schemeClr>
                </a:solidFill>
                <a:effectLst/>
                <a:latin typeface="Söhne"/>
              </a:rPr>
              <a:t>Scatter Plot:</a:t>
            </a:r>
            <a:endParaRPr lang="en-US" sz="2600" b="0" i="0" spc="300" dirty="0">
              <a:solidFill>
                <a:schemeClr val="tx2">
                  <a:lumMod val="50000"/>
                </a:schemeClr>
              </a:solidFill>
              <a:effectLst/>
              <a:latin typeface="Söhne"/>
            </a:endParaRPr>
          </a:p>
          <a:p>
            <a:pPr marL="742950" lvl="1" indent="-285750" algn="l">
              <a:buFont typeface="Arial" panose="020B0604020202090204" pitchFamily="34" charset="0"/>
              <a:buChar char="•"/>
            </a:pPr>
            <a:r>
              <a:rPr lang="en-US" sz="2600" b="0" i="0" spc="300" dirty="0">
                <a:solidFill>
                  <a:schemeClr val="tx2">
                    <a:lumMod val="50000"/>
                  </a:schemeClr>
                </a:solidFill>
                <a:effectLst/>
                <a:latin typeface="Söhne"/>
              </a:rPr>
              <a:t>Visualized the relationship between sorting time and delivery time.</a:t>
            </a:r>
          </a:p>
          <a:p>
            <a:pPr marL="742950" lvl="1" indent="-285750" algn="l">
              <a:buFont typeface="Arial" panose="020B0604020202090204" pitchFamily="34" charset="0"/>
              <a:buChar char="•"/>
            </a:pPr>
            <a:r>
              <a:rPr lang="en-US" sz="2600" b="0" i="0" spc="300" dirty="0">
                <a:solidFill>
                  <a:schemeClr val="tx2">
                    <a:lumMod val="50000"/>
                  </a:schemeClr>
                </a:solidFill>
                <a:effectLst/>
                <a:latin typeface="Söhne"/>
              </a:rPr>
              <a:t>Identified patterns, trends, and potential outliers.</a:t>
            </a:r>
          </a:p>
          <a:p>
            <a:pPr marL="457200" lvl="1" indent="-457200">
              <a:buFont typeface="Wingdings" panose="05000000000000000000" pitchFamily="2" charset="2"/>
              <a:buChar char="v"/>
            </a:pPr>
            <a:r>
              <a:rPr lang="en-US" sz="2600" b="1" i="0" spc="300" dirty="0">
                <a:solidFill>
                  <a:schemeClr val="tx2">
                    <a:lumMod val="50000"/>
                  </a:schemeClr>
                </a:solidFill>
                <a:effectLst/>
                <a:latin typeface="Söhne"/>
              </a:rPr>
              <a:t>Heatmap:</a:t>
            </a:r>
            <a:endParaRPr lang="en-US" sz="2600" b="0" i="0" spc="300" dirty="0">
              <a:solidFill>
                <a:schemeClr val="tx2">
                  <a:lumMod val="50000"/>
                </a:schemeClr>
              </a:solidFill>
              <a:effectLst/>
              <a:latin typeface="Söhne"/>
            </a:endParaRPr>
          </a:p>
          <a:p>
            <a:pPr marL="742950" lvl="1" indent="-285750" algn="l">
              <a:buFont typeface="Arial" panose="020B0604020202090204" pitchFamily="34" charset="0"/>
              <a:buChar char="•"/>
            </a:pPr>
            <a:r>
              <a:rPr lang="en-US" sz="2600" b="0" i="0" spc="300" dirty="0">
                <a:solidFill>
                  <a:schemeClr val="tx2">
                    <a:lumMod val="50000"/>
                  </a:schemeClr>
                </a:solidFill>
                <a:effectLst/>
                <a:latin typeface="Söhne"/>
              </a:rPr>
              <a:t>Analyzed the correlation matrix to understand the strength of the relationship between sorting time and delivery time.</a:t>
            </a:r>
          </a:p>
        </p:txBody>
      </p:sp>
      <p:sp>
        <p:nvSpPr>
          <p:cNvPr id="4" name="TextBox 3">
            <a:extLst>
              <a:ext uri="{FF2B5EF4-FFF2-40B4-BE49-F238E27FC236}">
                <a16:creationId xmlns:a16="http://schemas.microsoft.com/office/drawing/2014/main" id="{A95B797F-95C5-4EAA-3202-7FE6BB9A31F0}"/>
              </a:ext>
            </a:extLst>
          </p:cNvPr>
          <p:cNvSpPr txBox="1"/>
          <p:nvPr/>
        </p:nvSpPr>
        <p:spPr>
          <a:xfrm>
            <a:off x="1097280" y="1272634"/>
            <a:ext cx="7842739" cy="954107"/>
          </a:xfrm>
          <a:prstGeom prst="rect">
            <a:avLst/>
          </a:prstGeom>
          <a:noFill/>
        </p:spPr>
        <p:txBody>
          <a:bodyPr wrap="square" rtlCol="0">
            <a:spAutoFit/>
          </a:bodyPr>
          <a:lstStyle/>
          <a:p>
            <a:r>
              <a:rPr lang="en-IN" sz="2800" b="1" i="0" dirty="0">
                <a:effectLst/>
                <a:latin typeface="Söhne"/>
              </a:rPr>
              <a:t>Exploratory Data Analysis (EDA)</a:t>
            </a:r>
          </a:p>
          <a:p>
            <a:endParaRPr lang="en-IN" sz="2800" dirty="0"/>
          </a:p>
        </p:txBody>
      </p:sp>
    </p:spTree>
    <p:extLst>
      <p:ext uri="{BB962C8B-B14F-4D97-AF65-F5344CB8AC3E}">
        <p14:creationId xmlns:p14="http://schemas.microsoft.com/office/powerpoint/2010/main" val="111641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CF2413-19E1-A7FE-658A-1EE3BE319315}"/>
              </a:ext>
            </a:extLst>
          </p:cNvPr>
          <p:cNvSpPr/>
          <p:nvPr/>
        </p:nvSpPr>
        <p:spPr>
          <a:xfrm>
            <a:off x="0" y="0"/>
            <a:ext cx="12192000" cy="6348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Content Placeholder 11">
            <a:extLst>
              <a:ext uri="{FF2B5EF4-FFF2-40B4-BE49-F238E27FC236}">
                <a16:creationId xmlns:a16="http://schemas.microsoft.com/office/drawing/2014/main" id="{F5939DC9-EA90-1E90-F441-5526B590B4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00" t="10039" r="9712"/>
          <a:stretch/>
        </p:blipFill>
        <p:spPr>
          <a:xfrm>
            <a:off x="0" y="509954"/>
            <a:ext cx="5919239" cy="4519245"/>
          </a:xfrm>
        </p:spPr>
      </p:pic>
      <p:sp>
        <p:nvSpPr>
          <p:cNvPr id="10" name="TextBox 9">
            <a:extLst>
              <a:ext uri="{FF2B5EF4-FFF2-40B4-BE49-F238E27FC236}">
                <a16:creationId xmlns:a16="http://schemas.microsoft.com/office/drawing/2014/main" id="{012C885B-6511-8D98-5BA9-207987B2CB5E}"/>
              </a:ext>
            </a:extLst>
          </p:cNvPr>
          <p:cNvSpPr txBox="1"/>
          <p:nvPr/>
        </p:nvSpPr>
        <p:spPr>
          <a:xfrm>
            <a:off x="0" y="5227880"/>
            <a:ext cx="12630505" cy="4129272"/>
          </a:xfrm>
          <a:prstGeom prst="rect">
            <a:avLst/>
          </a:prstGeom>
          <a:noFill/>
        </p:spPr>
        <p:txBody>
          <a:bodyPr wrap="square" rtlCol="0">
            <a:spAutoFit/>
          </a:bodyPr>
          <a:lstStyle/>
          <a:p>
            <a:pPr>
              <a:lnSpc>
                <a:spcPct val="150000"/>
              </a:lnSpc>
            </a:pPr>
            <a:r>
              <a:rPr lang="en-US" sz="2400" dirty="0">
                <a:solidFill>
                  <a:schemeClr val="tx2">
                    <a:lumMod val="50000"/>
                  </a:schemeClr>
                </a:solidFill>
                <a:latin typeface="Times New Roman" panose="02020603050405020304" pitchFamily="18" charset="0"/>
                <a:cs typeface="Times New Roman" panose="02020603050405020304" pitchFamily="18" charset="0"/>
              </a:rPr>
              <a:t>It appears there is a positive linear relationship between Sorting Time and Delivery Time. As Sorting Time increases, Delivery Time tends to increase.</a:t>
            </a:r>
            <a:endParaRPr lang="en-IN" sz="2600" b="1" dirty="0">
              <a:latin typeface="Times New Roman" panose="02020603050405020304" pitchFamily="18" charset="0"/>
              <a:cs typeface="Times New Roman" panose="02020603050405020304" pitchFamily="18" charset="0"/>
            </a:endParaRPr>
          </a:p>
          <a:p>
            <a:pPr>
              <a:lnSpc>
                <a:spcPct val="150000"/>
              </a:lnSpc>
            </a:pPr>
            <a:endParaRPr lang="en-IN" sz="2600" b="1" dirty="0">
              <a:latin typeface="Times New Roman" panose="02020603050405020304" pitchFamily="18" charset="0"/>
              <a:cs typeface="Times New Roman" panose="02020603050405020304" pitchFamily="18" charset="0"/>
            </a:endParaRPr>
          </a:p>
          <a:p>
            <a:pPr>
              <a:lnSpc>
                <a:spcPct val="150000"/>
              </a:lnSpc>
            </a:pPr>
            <a:endParaRPr lang="en-IN" sz="2600" b="1" dirty="0">
              <a:latin typeface="Times New Roman" panose="02020603050405020304" pitchFamily="18" charset="0"/>
              <a:cs typeface="Times New Roman" panose="02020603050405020304" pitchFamily="18" charset="0"/>
            </a:endParaRPr>
          </a:p>
          <a:p>
            <a:pPr>
              <a:lnSpc>
                <a:spcPct val="150000"/>
              </a:lnSpc>
            </a:pPr>
            <a:endParaRPr lang="en-IN" sz="2600" b="1" dirty="0">
              <a:latin typeface="Times New Roman" panose="02020603050405020304" pitchFamily="18" charset="0"/>
              <a:cs typeface="Times New Roman" panose="02020603050405020304" pitchFamily="18" charset="0"/>
            </a:endParaRPr>
          </a:p>
          <a:p>
            <a:pPr>
              <a:lnSpc>
                <a:spcPct val="150000"/>
              </a:lnSpc>
            </a:pPr>
            <a:endParaRPr lang="en-IN" sz="2600" b="1" dirty="0">
              <a:latin typeface="Times New Roman" panose="02020603050405020304" pitchFamily="18" charset="0"/>
              <a:cs typeface="Times New Roman" panose="02020603050405020304" pitchFamily="18" charset="0"/>
            </a:endParaRPr>
          </a:p>
          <a:p>
            <a:pPr>
              <a:lnSpc>
                <a:spcPct val="150000"/>
              </a:lnSpc>
            </a:pPr>
            <a:endParaRPr lang="en-IN" sz="2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2A79BC32-7CF3-A198-1449-671062263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67970"/>
            <a:ext cx="5829300" cy="4091940"/>
          </a:xfrm>
          <a:prstGeom prst="rect">
            <a:avLst/>
          </a:prstGeom>
        </p:spPr>
      </p:pic>
    </p:spTree>
    <p:extLst>
      <p:ext uri="{BB962C8B-B14F-4D97-AF65-F5344CB8AC3E}">
        <p14:creationId xmlns:p14="http://schemas.microsoft.com/office/powerpoint/2010/main" val="54352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1ADF72C5-30B7-F070-E677-FA6B416BC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648" y="287338"/>
            <a:ext cx="7670352" cy="5752764"/>
          </a:xfrm>
          <a:prstGeom prst="rect">
            <a:avLst/>
          </a:prstGeom>
        </p:spPr>
      </p:pic>
      <p:sp>
        <p:nvSpPr>
          <p:cNvPr id="10" name="TextBox 9">
            <a:extLst>
              <a:ext uri="{FF2B5EF4-FFF2-40B4-BE49-F238E27FC236}">
                <a16:creationId xmlns:a16="http://schemas.microsoft.com/office/drawing/2014/main" id="{4DF0E5C4-48B7-ABC0-048E-633618BB972E}"/>
              </a:ext>
            </a:extLst>
          </p:cNvPr>
          <p:cNvSpPr txBox="1"/>
          <p:nvPr/>
        </p:nvSpPr>
        <p:spPr>
          <a:xfrm>
            <a:off x="211015" y="287339"/>
            <a:ext cx="3604847" cy="5011693"/>
          </a:xfrm>
          <a:prstGeom prst="rect">
            <a:avLst/>
          </a:prstGeom>
          <a:noFill/>
        </p:spPr>
        <p:txBody>
          <a:bodyPr wrap="square" rtlCol="0">
            <a:spAutoFit/>
          </a:bodyPr>
          <a:lstStyle/>
          <a:p>
            <a:pPr>
              <a:lnSpc>
                <a:spcPct val="150000"/>
              </a:lnSpc>
            </a:pPr>
            <a:r>
              <a:rPr lang="en-US" sz="2400" b="1" i="0" spc="300" dirty="0">
                <a:solidFill>
                  <a:srgbClr val="374151"/>
                </a:solidFill>
                <a:effectLst/>
                <a:latin typeface="Times New Roman" panose="02020603050405020304" pitchFamily="18" charset="0"/>
                <a:cs typeface="Times New Roman" panose="02020603050405020304" pitchFamily="18" charset="0"/>
              </a:rPr>
              <a:t>HEAT MAP:</a:t>
            </a:r>
            <a:br>
              <a:rPr lang="en-US" sz="2400" b="0" i="0" spc="300" dirty="0">
                <a:solidFill>
                  <a:srgbClr val="374151"/>
                </a:solidFill>
                <a:effectLst/>
                <a:latin typeface="Times New Roman" panose="02020603050405020304" pitchFamily="18" charset="0"/>
                <a:cs typeface="Times New Roman" panose="02020603050405020304" pitchFamily="18" charset="0"/>
              </a:rPr>
            </a:br>
            <a:r>
              <a:rPr lang="en-US" sz="2400" b="0" i="0" spc="300" dirty="0">
                <a:solidFill>
                  <a:srgbClr val="374151"/>
                </a:solidFill>
                <a:effectLst/>
                <a:latin typeface="Times New Roman" panose="02020603050405020304" pitchFamily="18" charset="0"/>
                <a:cs typeface="Times New Roman" panose="02020603050405020304" pitchFamily="18" charset="0"/>
              </a:rPr>
              <a:t>Look at the correlation between 'Delivery Time' and 'Sorting Time'. The closer the correlation coefficient is to 1, the stronger the positive correlation.</a:t>
            </a:r>
            <a:endParaRPr lang="en-IN" sz="2400" dirty="0"/>
          </a:p>
        </p:txBody>
      </p:sp>
    </p:spTree>
    <p:extLst>
      <p:ext uri="{BB962C8B-B14F-4D97-AF65-F5344CB8AC3E}">
        <p14:creationId xmlns:p14="http://schemas.microsoft.com/office/powerpoint/2010/main" val="230119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C2B81-80F6-AE95-5BCD-434F0B00764D}"/>
              </a:ext>
            </a:extLst>
          </p:cNvPr>
          <p:cNvSpPr>
            <a:spLocks noGrp="1"/>
          </p:cNvSpPr>
          <p:nvPr>
            <p:ph type="title"/>
          </p:nvPr>
        </p:nvSpPr>
        <p:spPr>
          <a:xfrm>
            <a:off x="1097280" y="286603"/>
            <a:ext cx="10058400" cy="909151"/>
          </a:xfrm>
        </p:spPr>
        <p:txBody>
          <a:bodyPr>
            <a:normAutofit/>
          </a:bodyPr>
          <a:lstStyle/>
          <a:p>
            <a:r>
              <a:rPr lang="en-IN" sz="4800" b="1" i="0" dirty="0">
                <a:solidFill>
                  <a:schemeClr val="tx2">
                    <a:lumMod val="75000"/>
                  </a:schemeClr>
                </a:solidFill>
                <a:effectLst/>
                <a:latin typeface="Times New Roman" panose="02020603050405020304" pitchFamily="18" charset="0"/>
                <a:cs typeface="Times New Roman" panose="02020603050405020304" pitchFamily="18" charset="0"/>
              </a:rPr>
              <a:t>Business Impact</a:t>
            </a:r>
            <a:endParaRPr lang="en-IN" sz="4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E5B4BAA-ED4A-6D43-55C2-A0D9263D1C12}"/>
              </a:ext>
            </a:extLst>
          </p:cNvPr>
          <p:cNvSpPr>
            <a:spLocks noGrp="1"/>
          </p:cNvSpPr>
          <p:nvPr>
            <p:ph sz="half" idx="1"/>
          </p:nvPr>
        </p:nvSpPr>
        <p:spPr>
          <a:xfrm>
            <a:off x="1097280" y="2071503"/>
            <a:ext cx="4998720" cy="1754327"/>
          </a:xfrm>
        </p:spPr>
        <p:txBody>
          <a:bodyPr>
            <a:noAutofit/>
          </a:bodyPr>
          <a:lstStyle/>
          <a:p>
            <a:pPr algn="l"/>
            <a:r>
              <a:rPr lang="en-US" sz="2400" b="1" i="0" dirty="0">
                <a:solidFill>
                  <a:schemeClr val="tx2">
                    <a:lumMod val="75000"/>
                  </a:schemeClr>
                </a:solidFill>
                <a:effectLst/>
                <a:latin typeface="Times New Roman" panose="02020603050405020304" pitchFamily="18" charset="0"/>
                <a:cs typeface="Times New Roman" panose="02020603050405020304" pitchFamily="18" charset="0"/>
              </a:rPr>
              <a:t>Improved Delivery Time Estimates:</a:t>
            </a:r>
            <a:endParaRPr lang="en-US" sz="2400" b="0" i="0" dirty="0">
              <a:solidFill>
                <a:schemeClr val="tx2">
                  <a:lumMod val="75000"/>
                </a:schemeClr>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The model provides a tool for estimating delivery times more accurately based on sorting time.</a:t>
            </a:r>
          </a:p>
          <a:p>
            <a:endParaRPr lang="en-IN"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1D509DF-A9AE-C372-B074-7CBEADAA55A9}"/>
              </a:ext>
            </a:extLst>
          </p:cNvPr>
          <p:cNvSpPr>
            <a:spLocks noGrp="1"/>
          </p:cNvSpPr>
          <p:nvPr>
            <p:ph sz="half" idx="2"/>
          </p:nvPr>
        </p:nvSpPr>
        <p:spPr>
          <a:xfrm>
            <a:off x="6330462" y="2071503"/>
            <a:ext cx="5222630" cy="2714994"/>
          </a:xfrm>
        </p:spPr>
        <p:txBody>
          <a:bodyPr>
            <a:normAutofit/>
          </a:bodyPr>
          <a:lstStyle/>
          <a:p>
            <a:r>
              <a:rPr lang="en-IN" sz="2400" b="1" i="0" dirty="0">
                <a:solidFill>
                  <a:schemeClr val="tx2">
                    <a:lumMod val="75000"/>
                  </a:schemeClr>
                </a:solidFill>
                <a:effectLst/>
                <a:latin typeface="Times New Roman" panose="02020603050405020304" pitchFamily="18" charset="0"/>
                <a:cs typeface="Times New Roman" panose="02020603050405020304" pitchFamily="18" charset="0"/>
              </a:rPr>
              <a:t>Optimized Resource Allocation:</a:t>
            </a:r>
            <a:endParaRPr lang="en-US" sz="2400" b="0" i="0" dirty="0">
              <a:solidFill>
                <a:schemeClr val="tx2">
                  <a:lumMod val="75000"/>
                </a:schemeClr>
              </a:solidFill>
              <a:effectLst/>
              <a:latin typeface="Times New Roman" panose="02020603050405020304" pitchFamily="18" charset="0"/>
              <a:cs typeface="Times New Roman" panose="02020603050405020304" pitchFamily="18" charset="0"/>
            </a:endParaRPr>
          </a:p>
          <a:p>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Better understanding of the relationship between sorting time and delivery time allows for more effective resource allocation and scheduling</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213E52-58AE-305A-09F2-00C5B3B5F9E1}"/>
              </a:ext>
            </a:extLst>
          </p:cNvPr>
          <p:cNvSpPr txBox="1"/>
          <p:nvPr/>
        </p:nvSpPr>
        <p:spPr>
          <a:xfrm>
            <a:off x="1097280" y="4479401"/>
            <a:ext cx="4998720" cy="2308324"/>
          </a:xfrm>
          <a:prstGeom prst="rect">
            <a:avLst/>
          </a:prstGeom>
          <a:noFill/>
        </p:spPr>
        <p:txBody>
          <a:bodyPr wrap="square" rtlCol="0">
            <a:spAutoFit/>
          </a:bodyPr>
          <a:lstStyle/>
          <a:p>
            <a:pPr algn="l"/>
            <a:r>
              <a:rPr lang="en-US" sz="2400" b="1" i="0" dirty="0">
                <a:solidFill>
                  <a:schemeClr val="tx2">
                    <a:lumMod val="75000"/>
                  </a:schemeClr>
                </a:solidFill>
                <a:effectLst/>
                <a:latin typeface="Times New Roman" panose="02020603050405020304" pitchFamily="18" charset="0"/>
                <a:cs typeface="Times New Roman" panose="02020603050405020304" pitchFamily="18" charset="0"/>
              </a:rPr>
              <a:t>Enhanced Customer Satisfaction:</a:t>
            </a:r>
            <a:endParaRPr lang="en-US" sz="2400" b="0" i="0" dirty="0">
              <a:solidFill>
                <a:schemeClr val="tx2">
                  <a:lumMod val="75000"/>
                </a:schemeClr>
              </a:solidFill>
              <a:effectLst/>
              <a:latin typeface="Times New Roman" panose="02020603050405020304" pitchFamily="18" charset="0"/>
              <a:cs typeface="Times New Roman" panose="02020603050405020304" pitchFamily="18" charset="0"/>
            </a:endParaRPr>
          </a:p>
          <a:p>
            <a:pPr algn="l"/>
            <a:endParaRPr lang="en-US" sz="2400" b="0" i="0" dirty="0">
              <a:solidFill>
                <a:schemeClr val="tx2">
                  <a:lumMod val="75000"/>
                </a:schemeClr>
              </a:solidFill>
              <a:effectLst/>
              <a:latin typeface="Times New Roman" panose="02020603050405020304" pitchFamily="18" charset="0"/>
              <a:cs typeface="Times New Roman" panose="02020603050405020304" pitchFamily="18" charset="0"/>
            </a:endParaRPr>
          </a:p>
          <a:p>
            <a:pPr algn="l"/>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Accurate delivery time predictions contribute to improved customer satisfaction and loyalty.</a:t>
            </a:r>
          </a:p>
          <a:p>
            <a:endParaRPr lang="en-IN" sz="24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9FA008-1EC6-2410-81B6-F5E251988F09}"/>
              </a:ext>
            </a:extLst>
          </p:cNvPr>
          <p:cNvSpPr txBox="1"/>
          <p:nvPr/>
        </p:nvSpPr>
        <p:spPr>
          <a:xfrm>
            <a:off x="6330462" y="4508084"/>
            <a:ext cx="5222630" cy="2308324"/>
          </a:xfrm>
          <a:prstGeom prst="rect">
            <a:avLst/>
          </a:prstGeom>
          <a:noFill/>
        </p:spPr>
        <p:txBody>
          <a:bodyPr wrap="square" rtlCol="0">
            <a:spAutoFit/>
          </a:bodyPr>
          <a:lstStyle/>
          <a:p>
            <a:pPr algn="l"/>
            <a:r>
              <a:rPr lang="en-US" sz="2400" b="1" i="0" dirty="0">
                <a:solidFill>
                  <a:schemeClr val="tx2">
                    <a:lumMod val="75000"/>
                  </a:schemeClr>
                </a:solidFill>
                <a:effectLst/>
                <a:latin typeface="Times New Roman" panose="02020603050405020304" pitchFamily="18" charset="0"/>
                <a:cs typeface="Times New Roman" panose="02020603050405020304" pitchFamily="18" charset="0"/>
              </a:rPr>
              <a:t>Operational Efficiency:</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algn="l"/>
            <a:endParaRPr lang="en-US" sz="2400" b="0" i="0" dirty="0">
              <a:solidFill>
                <a:schemeClr val="tx2">
                  <a:lumMod val="75000"/>
                </a:schemeClr>
              </a:solidFill>
              <a:effectLst/>
              <a:latin typeface="Times New Roman" panose="02020603050405020304" pitchFamily="18" charset="0"/>
              <a:cs typeface="Times New Roman" panose="02020603050405020304" pitchFamily="18" charset="0"/>
            </a:endParaRPr>
          </a:p>
          <a:p>
            <a:pPr algn="l"/>
            <a:r>
              <a:rPr lang="en-US" sz="2400" b="0" i="0" dirty="0">
                <a:solidFill>
                  <a:schemeClr val="tx2">
                    <a:lumMod val="75000"/>
                  </a:schemeClr>
                </a:solidFill>
                <a:effectLst/>
                <a:latin typeface="Times New Roman" panose="02020603050405020304" pitchFamily="18" charset="0"/>
                <a:cs typeface="Times New Roman" panose="02020603050405020304" pitchFamily="18" charset="0"/>
              </a:rPr>
              <a:t>The insights gained from the analysis can be used to streamline operations and optimize delivery processes.</a:t>
            </a:r>
          </a:p>
          <a:p>
            <a:endParaRPr lang="en-IN"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85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1FEB-380E-0B6F-31EB-7E1684FCBDCE}"/>
              </a:ext>
            </a:extLst>
          </p:cNvPr>
          <p:cNvSpPr>
            <a:spLocks noGrp="1"/>
          </p:cNvSpPr>
          <p:nvPr>
            <p:ph type="title"/>
          </p:nvPr>
        </p:nvSpPr>
        <p:spPr>
          <a:xfrm>
            <a:off x="1097280" y="286603"/>
            <a:ext cx="10058400" cy="1834297"/>
          </a:xfrm>
        </p:spPr>
        <p:txBody>
          <a:bodyPr/>
          <a:lstStyle/>
          <a:p>
            <a:r>
              <a:rPr lang="en-IN" b="1" i="0" dirty="0">
                <a:effectLst/>
                <a:latin typeface="Söhne"/>
              </a:rPr>
              <a:t>FUTURE CONSIDERATIONS: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9A29C4F7-ADBD-AE89-1BDF-479C24D054B4}"/>
              </a:ext>
            </a:extLst>
          </p:cNvPr>
          <p:cNvSpPr>
            <a:spLocks noGrp="1"/>
          </p:cNvSpPr>
          <p:nvPr>
            <p:ph sz="half" idx="1"/>
          </p:nvPr>
        </p:nvSpPr>
        <p:spPr>
          <a:xfrm>
            <a:off x="1230922" y="2120900"/>
            <a:ext cx="9924757" cy="3748193"/>
          </a:xfrm>
        </p:spPr>
        <p:txBody>
          <a:bodyPr>
            <a:normAutofit/>
          </a:bodyPr>
          <a:lstStyle/>
          <a:p>
            <a:pPr marL="439738" indent="-439738" algn="just">
              <a:buClr>
                <a:schemeClr val="tx2">
                  <a:lumMod val="50000"/>
                </a:schemeClr>
              </a:buClr>
              <a:buSzPct val="120000"/>
              <a:buFont typeface="Wingdings" panose="05000000000000000000" pitchFamily="2" charset="2"/>
              <a:buChar char="§"/>
            </a:pPr>
            <a:r>
              <a:rPr lang="en-US" sz="2400" spc="300" dirty="0">
                <a:solidFill>
                  <a:schemeClr val="tx2">
                    <a:lumMod val="50000"/>
                  </a:schemeClr>
                </a:solidFill>
                <a:latin typeface="Times New Roman" panose="02020603050405020304" pitchFamily="18" charset="0"/>
                <a:cs typeface="Times New Roman" panose="02020603050405020304" pitchFamily="18" charset="0"/>
              </a:rPr>
              <a:t>Consider expanding the dataset to include more diverse scenarios and factors influencing delivery time.</a:t>
            </a:r>
          </a:p>
          <a:p>
            <a:pPr marL="439738" indent="-439738" algn="just">
              <a:buClr>
                <a:schemeClr val="tx2">
                  <a:lumMod val="50000"/>
                </a:schemeClr>
              </a:buClr>
              <a:buSzPct val="120000"/>
              <a:buFont typeface="Wingdings" panose="05000000000000000000" pitchFamily="2" charset="2"/>
              <a:buChar char="§"/>
            </a:pPr>
            <a:r>
              <a:rPr lang="en-US" sz="2400" spc="300" dirty="0">
                <a:solidFill>
                  <a:schemeClr val="tx2">
                    <a:lumMod val="50000"/>
                  </a:schemeClr>
                </a:solidFill>
                <a:latin typeface="Times New Roman" panose="02020603050405020304" pitchFamily="18" charset="0"/>
                <a:cs typeface="Times New Roman" panose="02020603050405020304" pitchFamily="18" charset="0"/>
              </a:rPr>
              <a:t>Regularly update and refine the model based on additional data and changing business dynamics.</a:t>
            </a:r>
          </a:p>
          <a:p>
            <a:pPr marL="439738" indent="-439738" algn="just">
              <a:buClr>
                <a:schemeClr val="tx2">
                  <a:lumMod val="50000"/>
                </a:schemeClr>
              </a:buClr>
              <a:buSzPct val="120000"/>
              <a:buFont typeface="Wingdings" panose="05000000000000000000" pitchFamily="2" charset="2"/>
              <a:buChar char="§"/>
            </a:pPr>
            <a:r>
              <a:rPr lang="en-US" sz="2400" spc="300" dirty="0">
                <a:solidFill>
                  <a:schemeClr val="tx2">
                    <a:lumMod val="50000"/>
                  </a:schemeClr>
                </a:solidFill>
                <a:latin typeface="Times New Roman" panose="02020603050405020304" pitchFamily="18" charset="0"/>
                <a:cs typeface="Times New Roman" panose="02020603050405020304" pitchFamily="18" charset="0"/>
              </a:rPr>
              <a:t>Continuous improvement and adaptation to changing business needs are essential for sustained success.</a:t>
            </a:r>
          </a:p>
        </p:txBody>
      </p:sp>
    </p:spTree>
    <p:extLst>
      <p:ext uri="{BB962C8B-B14F-4D97-AF65-F5344CB8AC3E}">
        <p14:creationId xmlns:p14="http://schemas.microsoft.com/office/powerpoint/2010/main" val="264321840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{F882D4C1-C08C-4AAB-B1A3-E59B6B27E6C1}tf56160789_win32</Template>
  <TotalTime>158</TotalTime>
  <Words>439</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Franklin Gothic Book</vt:lpstr>
      <vt:lpstr>Söhne</vt:lpstr>
      <vt:lpstr>Times New Roman</vt:lpstr>
      <vt:lpstr>Wingdings</vt:lpstr>
      <vt:lpstr>Custom</vt:lpstr>
      <vt:lpstr>Delivery Time Prediction Project</vt:lpstr>
      <vt:lpstr>INTRODUCTION</vt:lpstr>
      <vt:lpstr>OBJECTIVE</vt:lpstr>
      <vt:lpstr>Real-Time Problem</vt:lpstr>
      <vt:lpstr>SOLUTION</vt:lpstr>
      <vt:lpstr>PowerPoint Presentation</vt:lpstr>
      <vt:lpstr>PowerPoint Presentation</vt:lpstr>
      <vt:lpstr>Business Impact</vt:lpstr>
      <vt:lpstr>FUTURE CONSIDERATIONS: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Time Prediction Project</dc:title>
  <dc:creator>Sindiya K</dc:creator>
  <cp:lastModifiedBy>Sindiya K</cp:lastModifiedBy>
  <cp:revision>2</cp:revision>
  <dcterms:created xsi:type="dcterms:W3CDTF">2023-11-13T05:41:15Z</dcterms:created>
  <dcterms:modified xsi:type="dcterms:W3CDTF">2023-11-13T08:19:58Z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