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2" autoAdjust="0"/>
    <p:restoredTop sz="94660"/>
  </p:normalViewPr>
  <p:slideViewPr>
    <p:cSldViewPr snapToGrid="0">
      <p:cViewPr varScale="1">
        <p:scale>
          <a:sx n="44" d="100"/>
          <a:sy n="44" d="100"/>
        </p:scale>
        <p:origin x="62" y="7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11/13/2023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11/13/2023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11/13/2023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11/13/2023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11/13/2023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B83C6-2D72-A19D-94C8-8D682378B9D1}"/>
              </a:ext>
            </a:extLst>
          </p:cNvPr>
          <p:cNvSpPr>
            <a:spLocks noGrp="1"/>
          </p:cNvSpPr>
          <p:nvPr>
            <p:ph type="ctrTitle"/>
          </p:nvPr>
        </p:nvSpPr>
        <p:spPr/>
        <p:txBody>
          <a:bodyPr/>
          <a:lstStyle/>
          <a:p>
            <a:r>
              <a:rPr lang="en-US" b="1" i="0" dirty="0">
                <a:effectLst/>
                <a:latin typeface="Söhne"/>
              </a:rPr>
              <a:t>Salary Prediction based on Years of Experience</a:t>
            </a:r>
            <a:br>
              <a:rPr lang="en-US" b="1" i="0" dirty="0">
                <a:effectLst/>
                <a:latin typeface="Söhne"/>
              </a:rPr>
            </a:br>
            <a:endParaRPr lang="en-IN" dirty="0"/>
          </a:p>
        </p:txBody>
      </p:sp>
      <p:sp>
        <p:nvSpPr>
          <p:cNvPr id="3" name="Subtitle 2">
            <a:extLst>
              <a:ext uri="{FF2B5EF4-FFF2-40B4-BE49-F238E27FC236}">
                <a16:creationId xmlns:a16="http://schemas.microsoft.com/office/drawing/2014/main" id="{AE52FA4B-3248-6493-AB0A-677354431656}"/>
              </a:ext>
            </a:extLst>
          </p:cNvPr>
          <p:cNvSpPr>
            <a:spLocks noGrp="1"/>
          </p:cNvSpPr>
          <p:nvPr>
            <p:ph type="subTitle" idx="1"/>
          </p:nvPr>
        </p:nvSpPr>
        <p:spPr>
          <a:xfrm>
            <a:off x="581191" y="2495444"/>
            <a:ext cx="10993546" cy="590321"/>
          </a:xfrm>
        </p:spPr>
        <p:txBody>
          <a:bodyPr>
            <a:normAutofit fontScale="92500" lnSpcReduction="20000"/>
          </a:bodyPr>
          <a:lstStyle/>
          <a:p>
            <a:r>
              <a:rPr lang="en-US" dirty="0"/>
              <a:t>Presented By: </a:t>
            </a:r>
          </a:p>
          <a:p>
            <a:r>
              <a:rPr lang="en-US" dirty="0"/>
              <a:t>			</a:t>
            </a:r>
            <a:r>
              <a:rPr lang="en-US" dirty="0" err="1"/>
              <a:t>K.Swency</a:t>
            </a:r>
            <a:endParaRPr lang="en-IN" dirty="0"/>
          </a:p>
        </p:txBody>
      </p:sp>
      <p:sp>
        <p:nvSpPr>
          <p:cNvPr id="4" name="TextBox 3">
            <a:extLst>
              <a:ext uri="{FF2B5EF4-FFF2-40B4-BE49-F238E27FC236}">
                <a16:creationId xmlns:a16="http://schemas.microsoft.com/office/drawing/2014/main" id="{5C39F5A7-756A-707F-C59B-42301814B208}"/>
              </a:ext>
            </a:extLst>
          </p:cNvPr>
          <p:cNvSpPr txBox="1"/>
          <p:nvPr/>
        </p:nvSpPr>
        <p:spPr>
          <a:xfrm>
            <a:off x="879231" y="5011615"/>
            <a:ext cx="10374923" cy="1294585"/>
          </a:xfrm>
          <a:prstGeom prst="rect">
            <a:avLst/>
          </a:prstGeom>
          <a:noFill/>
        </p:spPr>
        <p:txBody>
          <a:bodyPr wrap="square" rtlCol="0">
            <a:spAutoFit/>
          </a:bodyPr>
          <a:lstStyle/>
          <a:p>
            <a:pPr algn="l">
              <a:lnSpc>
                <a:spcPct val="150000"/>
              </a:lnSpc>
            </a:pPr>
            <a:r>
              <a:rPr lang="en-US" sz="1800" b="1" i="0" spc="300" dirty="0">
                <a:solidFill>
                  <a:schemeClr val="bg1"/>
                </a:solidFill>
                <a:effectLst/>
                <a:latin typeface="Söhne"/>
              </a:rPr>
              <a:t>Dataset: </a:t>
            </a:r>
            <a:r>
              <a:rPr lang="en-US" sz="1800" b="1" i="0" spc="300" dirty="0" err="1">
                <a:solidFill>
                  <a:schemeClr val="bg1"/>
                </a:solidFill>
                <a:effectLst/>
                <a:latin typeface="Söhne"/>
              </a:rPr>
              <a:t>YearsExperience</a:t>
            </a:r>
            <a:r>
              <a:rPr lang="en-US" sz="1800" b="0" i="0" spc="300" dirty="0">
                <a:solidFill>
                  <a:schemeClr val="bg1"/>
                </a:solidFill>
                <a:effectLst/>
                <a:latin typeface="Söhne"/>
              </a:rPr>
              <a:t> and Salary records.</a:t>
            </a:r>
          </a:p>
          <a:p>
            <a:pPr marL="1530350" indent="-1530350" algn="l">
              <a:lnSpc>
                <a:spcPct val="150000"/>
              </a:lnSpc>
            </a:pPr>
            <a:r>
              <a:rPr lang="en-US" sz="1800" b="1" i="0" spc="300" dirty="0">
                <a:solidFill>
                  <a:schemeClr val="bg1"/>
                </a:solidFill>
                <a:effectLst/>
                <a:latin typeface="Söhne"/>
              </a:rPr>
              <a:t>Insights:</a:t>
            </a:r>
            <a:r>
              <a:rPr lang="en-US" sz="1800" b="0" i="0" spc="300" dirty="0">
                <a:solidFill>
                  <a:schemeClr val="bg1"/>
                </a:solidFill>
                <a:effectLst/>
                <a:latin typeface="Söhne"/>
              </a:rPr>
              <a:t> Exploratory Data Analysis (EDA) revealed a positive relationship between </a:t>
            </a:r>
            <a:r>
              <a:rPr lang="en-US" sz="1800" b="1" i="0" spc="300" dirty="0" err="1">
                <a:solidFill>
                  <a:schemeClr val="bg1"/>
                </a:solidFill>
                <a:effectLst/>
                <a:latin typeface="Söhne"/>
              </a:rPr>
              <a:t>YearsExperience</a:t>
            </a:r>
            <a:r>
              <a:rPr lang="en-US" sz="1800" b="0" i="0" spc="300" dirty="0">
                <a:solidFill>
                  <a:schemeClr val="bg1"/>
                </a:solidFill>
                <a:effectLst/>
                <a:latin typeface="Söhne"/>
              </a:rPr>
              <a:t> and Salary records</a:t>
            </a:r>
            <a:endParaRPr lang="en-IN" dirty="0">
              <a:solidFill>
                <a:schemeClr val="bg1"/>
              </a:solidFill>
            </a:endParaRPr>
          </a:p>
        </p:txBody>
      </p:sp>
    </p:spTree>
    <p:extLst>
      <p:ext uri="{BB962C8B-B14F-4D97-AF65-F5344CB8AC3E}">
        <p14:creationId xmlns:p14="http://schemas.microsoft.com/office/powerpoint/2010/main" val="3274173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55AF2-93E8-B1D4-AD14-E40E442FDA6D}"/>
              </a:ext>
            </a:extLst>
          </p:cNvPr>
          <p:cNvSpPr>
            <a:spLocks noGrp="1"/>
          </p:cNvSpPr>
          <p:nvPr>
            <p:ph type="title"/>
          </p:nvPr>
        </p:nvSpPr>
        <p:spPr>
          <a:xfrm>
            <a:off x="581191" y="420802"/>
            <a:ext cx="11029616" cy="1478341"/>
          </a:xfrm>
        </p:spPr>
        <p:txBody>
          <a:bodyPr>
            <a:normAutofit/>
          </a:bodyPr>
          <a:lstStyle/>
          <a:p>
            <a:r>
              <a:rPr lang="en-IN" b="1" i="0" dirty="0">
                <a:effectLst/>
                <a:latin typeface="Söhne"/>
              </a:rPr>
              <a:t>Objective</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DE337FFD-99B3-51AC-2E10-5E3EAE48F282}"/>
              </a:ext>
            </a:extLst>
          </p:cNvPr>
          <p:cNvSpPr>
            <a:spLocks noGrp="1"/>
          </p:cNvSpPr>
          <p:nvPr>
            <p:ph idx="1"/>
          </p:nvPr>
        </p:nvSpPr>
        <p:spPr/>
        <p:txBody>
          <a:bodyPr>
            <a:normAutofit lnSpcReduction="10000"/>
          </a:bodyPr>
          <a:lstStyle/>
          <a:p>
            <a:pPr>
              <a:lnSpc>
                <a:spcPct val="150000"/>
              </a:lnSpc>
            </a:pPr>
            <a:r>
              <a:rPr lang="en-US" sz="2800" i="0" spc="300" dirty="0">
                <a:solidFill>
                  <a:schemeClr val="accent1">
                    <a:lumMod val="75000"/>
                  </a:schemeClr>
                </a:solidFill>
                <a:effectLst/>
                <a:latin typeface="Times New Roman" panose="02020603050405020304" pitchFamily="18" charset="0"/>
                <a:ea typeface="Tahoma" panose="020B0604030504040204" pitchFamily="34" charset="0"/>
                <a:cs typeface="Times New Roman" panose="02020603050405020304" pitchFamily="18" charset="0"/>
              </a:rPr>
              <a:t>The primary goal of this project is to predict salaries based on the number of years of experience. The objective is to understand the relationship between years of experience and salaries, build a predictive model using linear regression, and provide valuable insights for human resource management and salary negotiations.</a:t>
            </a:r>
            <a:endParaRPr lang="en-IN" sz="2800" spc="300" dirty="0">
              <a:solidFill>
                <a:schemeClr val="accent1">
                  <a:lumMod val="75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12932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1DD8F-8B07-52B1-FEF8-ECD72D6CD3A4}"/>
              </a:ext>
            </a:extLst>
          </p:cNvPr>
          <p:cNvSpPr>
            <a:spLocks noGrp="1"/>
          </p:cNvSpPr>
          <p:nvPr>
            <p:ph type="title"/>
          </p:nvPr>
        </p:nvSpPr>
        <p:spPr/>
        <p:txBody>
          <a:bodyPr/>
          <a:lstStyle/>
          <a:p>
            <a:r>
              <a:rPr lang="en-IN" b="1" i="0" dirty="0">
                <a:effectLst/>
                <a:latin typeface="Söhne"/>
              </a:rPr>
              <a:t>Exploratory Data Analysis (EDA):</a:t>
            </a:r>
            <a:br>
              <a:rPr lang="en-IN" b="1" i="0" dirty="0">
                <a:effectLst/>
                <a:latin typeface="Söhne"/>
              </a:rPr>
            </a:br>
            <a:endParaRPr lang="en-IN" dirty="0"/>
          </a:p>
        </p:txBody>
      </p:sp>
      <p:sp>
        <p:nvSpPr>
          <p:cNvPr id="5" name="Content Placeholder 4">
            <a:extLst>
              <a:ext uri="{FF2B5EF4-FFF2-40B4-BE49-F238E27FC236}">
                <a16:creationId xmlns:a16="http://schemas.microsoft.com/office/drawing/2014/main" id="{73CDBF78-2D03-6752-276F-3DFD7C00EC82}"/>
              </a:ext>
            </a:extLst>
          </p:cNvPr>
          <p:cNvSpPr>
            <a:spLocks noGrp="1"/>
          </p:cNvSpPr>
          <p:nvPr>
            <p:ph sz="half" idx="1"/>
          </p:nvPr>
        </p:nvSpPr>
        <p:spPr>
          <a:xfrm>
            <a:off x="581193" y="1940479"/>
            <a:ext cx="10620207" cy="4383811"/>
          </a:xfrm>
        </p:spPr>
        <p:txBody>
          <a:bodyPr>
            <a:normAutofit fontScale="92500"/>
          </a:bodyPr>
          <a:lstStyle/>
          <a:p>
            <a:pPr marL="544513" indent="-544513" algn="l">
              <a:lnSpc>
                <a:spcPct val="150000"/>
              </a:lnSpc>
              <a:buFont typeface="Wingdings" panose="05000000000000000000" pitchFamily="2" charset="2"/>
              <a:buChar char="v"/>
            </a:pPr>
            <a:r>
              <a:rPr lang="en-IN" sz="2800" b="1" i="0" dirty="0">
                <a:effectLst/>
                <a:latin typeface="Söhne"/>
              </a:rPr>
              <a:t>Scatter Plot: </a:t>
            </a:r>
            <a:r>
              <a:rPr lang="en-US" sz="2800" b="0" i="0" dirty="0">
                <a:solidFill>
                  <a:srgbClr val="374151"/>
                </a:solidFill>
                <a:effectLst/>
                <a:latin typeface="Söhne"/>
              </a:rPr>
              <a:t>Visualized the relationship between </a:t>
            </a:r>
            <a:r>
              <a:rPr lang="en-US" sz="2800" b="0" i="0" dirty="0" err="1">
                <a:solidFill>
                  <a:srgbClr val="374151"/>
                </a:solidFill>
                <a:effectLst/>
                <a:latin typeface="Söhne"/>
              </a:rPr>
              <a:t>YearsExperience</a:t>
            </a:r>
            <a:r>
              <a:rPr lang="en-US" sz="2800" b="0" i="0" dirty="0">
                <a:solidFill>
                  <a:srgbClr val="374151"/>
                </a:solidFill>
                <a:effectLst/>
                <a:latin typeface="Söhne"/>
              </a:rPr>
              <a:t> and Salary. Identified patterns and trends in the data.</a:t>
            </a:r>
            <a:endParaRPr lang="en-IN" sz="2800" b="1" i="0" dirty="0">
              <a:effectLst/>
              <a:latin typeface="Söhne"/>
            </a:endParaRPr>
          </a:p>
          <a:p>
            <a:pPr marL="544513" indent="-544513">
              <a:lnSpc>
                <a:spcPct val="150000"/>
              </a:lnSpc>
              <a:buFont typeface="Wingdings" panose="05000000000000000000" pitchFamily="2" charset="2"/>
              <a:buChar char="v"/>
            </a:pPr>
            <a:r>
              <a:rPr lang="en-IN" sz="2800" b="1" dirty="0">
                <a:latin typeface="Söhne"/>
              </a:rPr>
              <a:t>Linear Regression Model: </a:t>
            </a:r>
            <a:r>
              <a:rPr lang="en-US" sz="2800" b="0" i="0" dirty="0">
                <a:solidFill>
                  <a:srgbClr val="374151"/>
                </a:solidFill>
                <a:effectLst/>
                <a:latin typeface="Söhne"/>
              </a:rPr>
              <a:t>Utilized a simple linear regression model to quantify the relationship between years of experience and salaries.</a:t>
            </a:r>
            <a:endParaRPr lang="en-IN" sz="2800" b="1" dirty="0">
              <a:latin typeface="Söhne"/>
            </a:endParaRPr>
          </a:p>
          <a:p>
            <a:pPr marL="544513" indent="-544513" algn="l">
              <a:lnSpc>
                <a:spcPct val="150000"/>
              </a:lnSpc>
              <a:buFont typeface="Wingdings" panose="05000000000000000000" pitchFamily="2" charset="2"/>
              <a:buChar char="v"/>
            </a:pPr>
            <a:r>
              <a:rPr lang="en-IN" sz="2800" b="1" i="0" dirty="0">
                <a:effectLst/>
                <a:latin typeface="Söhne"/>
              </a:rPr>
              <a:t>Model Evaluation:</a:t>
            </a:r>
            <a:r>
              <a:rPr lang="en-US" sz="2800" i="0" dirty="0">
                <a:effectLst/>
                <a:latin typeface="Söhne"/>
              </a:rPr>
              <a:t>Evaluated the model performance using Mean Squared Error (MSE) and R-squared metrics.</a:t>
            </a:r>
          </a:p>
        </p:txBody>
      </p:sp>
    </p:spTree>
    <p:extLst>
      <p:ext uri="{BB962C8B-B14F-4D97-AF65-F5344CB8AC3E}">
        <p14:creationId xmlns:p14="http://schemas.microsoft.com/office/powerpoint/2010/main" val="3874889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2A229F80-4719-3BFD-4DF6-F92F2ACCC9A1}"/>
              </a:ext>
            </a:extLst>
          </p:cNvPr>
          <p:cNvPicPr>
            <a:picLocks noGrp="1" noChangeAspect="1"/>
          </p:cNvPicPr>
          <p:nvPr>
            <p:ph sz="half" idx="2"/>
          </p:nvPr>
        </p:nvPicPr>
        <p:blipFill rotWithShape="1">
          <a:blip r:embed="rId2"/>
          <a:srcRect l="1795" t="11035" r="8165"/>
          <a:stretch/>
        </p:blipFill>
        <p:spPr>
          <a:xfrm>
            <a:off x="3329355" y="145197"/>
            <a:ext cx="8862645" cy="6567606"/>
          </a:xfrm>
        </p:spPr>
      </p:pic>
      <p:sp>
        <p:nvSpPr>
          <p:cNvPr id="2" name="Title 1">
            <a:extLst>
              <a:ext uri="{FF2B5EF4-FFF2-40B4-BE49-F238E27FC236}">
                <a16:creationId xmlns:a16="http://schemas.microsoft.com/office/drawing/2014/main" id="{4A486EBB-6D71-0AEA-5892-765B1812EE51}"/>
              </a:ext>
            </a:extLst>
          </p:cNvPr>
          <p:cNvSpPr>
            <a:spLocks noGrp="1"/>
          </p:cNvSpPr>
          <p:nvPr>
            <p:ph type="title"/>
          </p:nvPr>
        </p:nvSpPr>
        <p:spPr>
          <a:xfrm>
            <a:off x="581193" y="729658"/>
            <a:ext cx="3287422" cy="1503588"/>
          </a:xfrm>
        </p:spPr>
        <p:txBody>
          <a:bodyPr>
            <a:normAutofit fontScale="90000"/>
          </a:bodyPr>
          <a:lstStyle/>
          <a:p>
            <a:r>
              <a:rPr lang="en-IN" b="1" i="0" dirty="0">
                <a:effectLst/>
                <a:latin typeface="Söhne"/>
              </a:rPr>
              <a:t>Insights </a:t>
            </a:r>
            <a:br>
              <a:rPr lang="en-IN" b="1" i="0" dirty="0">
                <a:effectLst/>
                <a:latin typeface="Söhne"/>
              </a:rPr>
            </a:br>
            <a:r>
              <a:rPr lang="en-IN" b="1" i="0" dirty="0">
                <a:effectLst/>
                <a:latin typeface="Söhne"/>
              </a:rPr>
              <a:t>and </a:t>
            </a:r>
            <a:br>
              <a:rPr lang="en-IN" b="1" i="0" dirty="0">
                <a:effectLst/>
                <a:latin typeface="Söhne"/>
              </a:rPr>
            </a:br>
            <a:r>
              <a:rPr lang="en-IN" b="1" i="0" dirty="0">
                <a:effectLst/>
                <a:latin typeface="Söhne"/>
              </a:rPr>
              <a:t>Findings:</a:t>
            </a:r>
            <a:br>
              <a:rPr lang="en-IN" b="1" i="0" dirty="0">
                <a:effectLst/>
                <a:latin typeface="Söhne"/>
              </a:rPr>
            </a:br>
            <a:endParaRPr lang="en-IN" dirty="0"/>
          </a:p>
        </p:txBody>
      </p:sp>
      <p:sp>
        <p:nvSpPr>
          <p:cNvPr id="11" name="TextBox 10">
            <a:extLst>
              <a:ext uri="{FF2B5EF4-FFF2-40B4-BE49-F238E27FC236}">
                <a16:creationId xmlns:a16="http://schemas.microsoft.com/office/drawing/2014/main" id="{7553B752-1B56-E3FE-2BA6-38B4A1829E9C}"/>
              </a:ext>
            </a:extLst>
          </p:cNvPr>
          <p:cNvSpPr txBox="1"/>
          <p:nvPr/>
        </p:nvSpPr>
        <p:spPr>
          <a:xfrm>
            <a:off x="404446" y="1977354"/>
            <a:ext cx="2748162" cy="4524315"/>
          </a:xfrm>
          <a:prstGeom prst="rect">
            <a:avLst/>
          </a:prstGeom>
          <a:noFill/>
        </p:spPr>
        <p:txBody>
          <a:bodyPr wrap="square" rtlCol="0">
            <a:spAutoFit/>
          </a:bodyPr>
          <a:lstStyle/>
          <a:p>
            <a:r>
              <a:rPr lang="en-US" sz="2400" spc="300" dirty="0">
                <a:latin typeface="Söhne"/>
              </a:rPr>
              <a:t>The scatter plot of Salary vs </a:t>
            </a:r>
            <a:r>
              <a:rPr lang="en-US" sz="2400" spc="300" dirty="0" err="1">
                <a:latin typeface="Söhne"/>
              </a:rPr>
              <a:t>YearsExperience</a:t>
            </a:r>
            <a:r>
              <a:rPr lang="en-US" sz="2400" spc="300" dirty="0">
                <a:latin typeface="Söhne"/>
              </a:rPr>
              <a:t> shows a generally positive linear relationship. As years of experience increase, salaries tend to rise.</a:t>
            </a:r>
            <a:endParaRPr lang="en-IN" sz="2400" spc="300" dirty="0">
              <a:latin typeface="Söhne"/>
            </a:endParaRPr>
          </a:p>
        </p:txBody>
      </p:sp>
    </p:spTree>
    <p:extLst>
      <p:ext uri="{BB962C8B-B14F-4D97-AF65-F5344CB8AC3E}">
        <p14:creationId xmlns:p14="http://schemas.microsoft.com/office/powerpoint/2010/main" val="1110631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6D22E-3870-4B55-143E-3D699B34CE2B}"/>
              </a:ext>
            </a:extLst>
          </p:cNvPr>
          <p:cNvSpPr>
            <a:spLocks noGrp="1"/>
          </p:cNvSpPr>
          <p:nvPr>
            <p:ph sz="half" idx="1"/>
          </p:nvPr>
        </p:nvSpPr>
        <p:spPr>
          <a:xfrm>
            <a:off x="581192" y="2356338"/>
            <a:ext cx="5514807" cy="4325815"/>
          </a:xfrm>
        </p:spPr>
        <p:txBody>
          <a:bodyPr>
            <a:normAutofit/>
          </a:bodyPr>
          <a:lstStyle/>
          <a:p>
            <a:pPr algn="l">
              <a:lnSpc>
                <a:spcPct val="150000"/>
              </a:lnSpc>
            </a:pPr>
            <a:r>
              <a:rPr lang="en-US" sz="2400" b="1" i="0" spc="300" dirty="0">
                <a:solidFill>
                  <a:srgbClr val="374151"/>
                </a:solidFill>
                <a:effectLst/>
                <a:latin typeface="Söhne"/>
              </a:rPr>
              <a:t>Coefficient Interpretation:</a:t>
            </a:r>
            <a:endParaRPr lang="en-US" sz="2400" b="0" i="0" spc="300" dirty="0">
              <a:solidFill>
                <a:srgbClr val="374151"/>
              </a:solidFill>
              <a:effectLst/>
              <a:latin typeface="Söhne"/>
            </a:endParaRPr>
          </a:p>
          <a:p>
            <a:pPr marL="0" indent="0" algn="l">
              <a:lnSpc>
                <a:spcPct val="150000"/>
              </a:lnSpc>
              <a:buNone/>
            </a:pPr>
            <a:r>
              <a:rPr lang="en-US" sz="2400" b="0" i="0" spc="300" dirty="0">
                <a:solidFill>
                  <a:srgbClr val="374151"/>
                </a:solidFill>
                <a:effectLst/>
                <a:latin typeface="Söhne"/>
              </a:rPr>
              <a:t>The coefficient of the model represents the average increase in salary for each additional year of experience. Understanding this value is crucial for predicting salary changes.</a:t>
            </a:r>
          </a:p>
          <a:p>
            <a:pPr>
              <a:lnSpc>
                <a:spcPct val="150000"/>
              </a:lnSpc>
            </a:pPr>
            <a:endParaRPr lang="en-IN" sz="2400" spc="300" dirty="0">
              <a:latin typeface="Söhne"/>
            </a:endParaRPr>
          </a:p>
        </p:txBody>
      </p:sp>
      <p:sp>
        <p:nvSpPr>
          <p:cNvPr id="4" name="Content Placeholder 3">
            <a:extLst>
              <a:ext uri="{FF2B5EF4-FFF2-40B4-BE49-F238E27FC236}">
                <a16:creationId xmlns:a16="http://schemas.microsoft.com/office/drawing/2014/main" id="{D3787B65-4B01-217A-7308-E2577E4B7D15}"/>
              </a:ext>
            </a:extLst>
          </p:cNvPr>
          <p:cNvSpPr>
            <a:spLocks noGrp="1"/>
          </p:cNvSpPr>
          <p:nvPr>
            <p:ph sz="half" idx="2"/>
          </p:nvPr>
        </p:nvSpPr>
        <p:spPr>
          <a:xfrm>
            <a:off x="6487354" y="1717991"/>
            <a:ext cx="5514807" cy="5140009"/>
          </a:xfrm>
        </p:spPr>
        <p:txBody>
          <a:bodyPr>
            <a:normAutofit/>
          </a:bodyPr>
          <a:lstStyle/>
          <a:p>
            <a:pPr algn="l">
              <a:lnSpc>
                <a:spcPct val="150000"/>
              </a:lnSpc>
            </a:pPr>
            <a:r>
              <a:rPr lang="en-US" sz="2400" b="1" i="0" spc="300" dirty="0">
                <a:solidFill>
                  <a:srgbClr val="374151"/>
                </a:solidFill>
                <a:effectLst/>
                <a:latin typeface="Söhne"/>
              </a:rPr>
              <a:t>Salary (Intercept):</a:t>
            </a:r>
            <a:endParaRPr lang="en-US" sz="2400" b="0" i="0" spc="300" dirty="0">
              <a:solidFill>
                <a:srgbClr val="374151"/>
              </a:solidFill>
              <a:effectLst/>
              <a:latin typeface="Söhne"/>
            </a:endParaRPr>
          </a:p>
          <a:p>
            <a:pPr marL="0" indent="0" algn="l">
              <a:lnSpc>
                <a:spcPct val="150000"/>
              </a:lnSpc>
              <a:buNone/>
            </a:pPr>
            <a:r>
              <a:rPr lang="en-US" sz="2400" b="0" i="0" spc="300" dirty="0">
                <a:solidFill>
                  <a:srgbClr val="374151"/>
                </a:solidFill>
                <a:effectLst/>
                <a:latin typeface="Söhne"/>
              </a:rPr>
              <a:t>The intercept provides an estimate of the starting salary when years of experience are zero, contributing to the baseline of the linear model.</a:t>
            </a:r>
          </a:p>
          <a:p>
            <a:pPr>
              <a:lnSpc>
                <a:spcPct val="150000"/>
              </a:lnSpc>
            </a:pPr>
            <a:endParaRPr lang="en-IN" sz="2400" spc="300" dirty="0">
              <a:latin typeface="Söhne"/>
            </a:endParaRPr>
          </a:p>
        </p:txBody>
      </p:sp>
    </p:spTree>
    <p:extLst>
      <p:ext uri="{BB962C8B-B14F-4D97-AF65-F5344CB8AC3E}">
        <p14:creationId xmlns:p14="http://schemas.microsoft.com/office/powerpoint/2010/main" val="3996498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017D2-493A-661D-F8CA-28C82588AFC8}"/>
              </a:ext>
            </a:extLst>
          </p:cNvPr>
          <p:cNvSpPr>
            <a:spLocks noGrp="1"/>
          </p:cNvSpPr>
          <p:nvPr>
            <p:ph type="title"/>
          </p:nvPr>
        </p:nvSpPr>
        <p:spPr/>
        <p:txBody>
          <a:bodyPr/>
          <a:lstStyle/>
          <a:p>
            <a:r>
              <a:rPr lang="en-IN" b="1" i="0" dirty="0">
                <a:effectLst/>
                <a:latin typeface="Söhne"/>
              </a:rPr>
              <a:t>Business Impact</a:t>
            </a:r>
            <a:br>
              <a:rPr lang="en-IN" b="1" i="0" dirty="0">
                <a:effectLst/>
                <a:latin typeface="Söhne"/>
              </a:rPr>
            </a:br>
            <a:endParaRPr lang="en-IN" dirty="0"/>
          </a:p>
        </p:txBody>
      </p:sp>
      <p:sp>
        <p:nvSpPr>
          <p:cNvPr id="5" name="Content Placeholder 4">
            <a:extLst>
              <a:ext uri="{FF2B5EF4-FFF2-40B4-BE49-F238E27FC236}">
                <a16:creationId xmlns:a16="http://schemas.microsoft.com/office/drawing/2014/main" id="{F5CBCA32-31B9-9D8E-F7FE-D21525BFC374}"/>
              </a:ext>
            </a:extLst>
          </p:cNvPr>
          <p:cNvSpPr>
            <a:spLocks noGrp="1"/>
          </p:cNvSpPr>
          <p:nvPr>
            <p:ph idx="1"/>
          </p:nvPr>
        </p:nvSpPr>
        <p:spPr>
          <a:xfrm>
            <a:off x="363415" y="1909386"/>
            <a:ext cx="11465169" cy="5142044"/>
          </a:xfrm>
        </p:spPr>
        <p:txBody>
          <a:bodyPr>
            <a:normAutofit fontScale="92500" lnSpcReduction="10000"/>
          </a:bodyPr>
          <a:lstStyle/>
          <a:p>
            <a:pPr algn="l">
              <a:lnSpc>
                <a:spcPct val="110000"/>
              </a:lnSpc>
              <a:buFont typeface="+mj-lt"/>
              <a:buAutoNum type="arabicPeriod"/>
            </a:pPr>
            <a:r>
              <a:rPr lang="en-US" sz="2800" b="1" i="0" spc="300" dirty="0">
                <a:solidFill>
                  <a:srgbClr val="374151"/>
                </a:solidFill>
                <a:effectLst/>
                <a:latin typeface="Söhne"/>
              </a:rPr>
              <a:t>Informed Salary Negotiations:</a:t>
            </a:r>
            <a:endParaRPr lang="en-US" sz="2800" b="0" i="0" spc="300" dirty="0">
              <a:solidFill>
                <a:srgbClr val="374151"/>
              </a:solidFill>
              <a:effectLst/>
              <a:latin typeface="Söhne"/>
            </a:endParaRPr>
          </a:p>
          <a:p>
            <a:pPr marL="457200" lvl="1" indent="0" algn="l">
              <a:lnSpc>
                <a:spcPct val="110000"/>
              </a:lnSpc>
              <a:buNone/>
            </a:pPr>
            <a:r>
              <a:rPr lang="en-US" sz="2400" b="0" i="0" spc="300" dirty="0">
                <a:solidFill>
                  <a:srgbClr val="374151"/>
                </a:solidFill>
                <a:effectLst/>
                <a:latin typeface="Söhne"/>
              </a:rPr>
              <a:t>The model can provide valuable insights for individuals negotiating salaries based on their years of experience.</a:t>
            </a:r>
          </a:p>
          <a:p>
            <a:pPr algn="l">
              <a:lnSpc>
                <a:spcPct val="110000"/>
              </a:lnSpc>
              <a:buFont typeface="+mj-lt"/>
              <a:buAutoNum type="arabicPeriod"/>
            </a:pPr>
            <a:r>
              <a:rPr lang="en-US" sz="2800" b="1" i="0" spc="300" dirty="0">
                <a:solidFill>
                  <a:srgbClr val="374151"/>
                </a:solidFill>
                <a:effectLst/>
                <a:latin typeface="Söhne"/>
              </a:rPr>
              <a:t>Human Resource Management:</a:t>
            </a:r>
            <a:endParaRPr lang="en-US" sz="2800" b="0" i="0" spc="300" dirty="0">
              <a:solidFill>
                <a:srgbClr val="374151"/>
              </a:solidFill>
              <a:effectLst/>
              <a:latin typeface="Söhne"/>
            </a:endParaRPr>
          </a:p>
          <a:p>
            <a:pPr marL="457200" lvl="1" indent="0" algn="l">
              <a:lnSpc>
                <a:spcPct val="110000"/>
              </a:lnSpc>
              <a:buNone/>
            </a:pPr>
            <a:r>
              <a:rPr lang="en-US" sz="2400" b="0" i="0" spc="300" dirty="0">
                <a:solidFill>
                  <a:srgbClr val="374151"/>
                </a:solidFill>
                <a:effectLst/>
                <a:latin typeface="Söhne"/>
              </a:rPr>
              <a:t>Human resource teams can leverage the model to make data-driven decisions regarding salary structures, promotions, and workforce planning.</a:t>
            </a:r>
          </a:p>
          <a:p>
            <a:pPr algn="l">
              <a:lnSpc>
                <a:spcPct val="110000"/>
              </a:lnSpc>
              <a:buFont typeface="+mj-lt"/>
              <a:buAutoNum type="arabicPeriod"/>
            </a:pPr>
            <a:r>
              <a:rPr lang="en-US" sz="2800" b="1" i="0" spc="300" dirty="0">
                <a:solidFill>
                  <a:srgbClr val="374151"/>
                </a:solidFill>
                <a:effectLst/>
                <a:latin typeface="Söhne"/>
              </a:rPr>
              <a:t>Employee Retention:</a:t>
            </a:r>
            <a:endParaRPr lang="en-US" sz="2800" b="0" i="0" spc="300" dirty="0">
              <a:solidFill>
                <a:srgbClr val="374151"/>
              </a:solidFill>
              <a:effectLst/>
              <a:latin typeface="Söhne"/>
            </a:endParaRPr>
          </a:p>
          <a:p>
            <a:pPr marL="457200" lvl="1" indent="0" algn="l">
              <a:lnSpc>
                <a:spcPct val="110000"/>
              </a:lnSpc>
              <a:buNone/>
            </a:pPr>
            <a:r>
              <a:rPr lang="en-US" sz="2400" b="0" i="0" spc="300" dirty="0">
                <a:solidFill>
                  <a:srgbClr val="374151"/>
                </a:solidFill>
                <a:effectLst/>
                <a:latin typeface="Söhne"/>
              </a:rPr>
              <a:t>Understanding the impact of years of experience on salaries can contribute to strategies for employee retention and career development.</a:t>
            </a:r>
          </a:p>
          <a:p>
            <a:pPr>
              <a:lnSpc>
                <a:spcPct val="110000"/>
              </a:lnSpc>
            </a:pPr>
            <a:endParaRPr lang="en-IN" sz="2400" spc="300" dirty="0"/>
          </a:p>
        </p:txBody>
      </p:sp>
    </p:spTree>
    <p:extLst>
      <p:ext uri="{BB962C8B-B14F-4D97-AF65-F5344CB8AC3E}">
        <p14:creationId xmlns:p14="http://schemas.microsoft.com/office/powerpoint/2010/main" val="1408999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49E8-E7E0-CF0C-B2E4-801F0948D01D}"/>
              </a:ext>
            </a:extLst>
          </p:cNvPr>
          <p:cNvSpPr>
            <a:spLocks noGrp="1"/>
          </p:cNvSpPr>
          <p:nvPr>
            <p:ph type="title"/>
          </p:nvPr>
        </p:nvSpPr>
        <p:spPr/>
        <p:txBody>
          <a:bodyPr/>
          <a:lstStyle/>
          <a:p>
            <a:r>
              <a:rPr lang="en-IN" b="1" i="0" dirty="0">
                <a:effectLst/>
                <a:latin typeface="Söhne"/>
              </a:rPr>
              <a:t>Future Considerations:</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54D17FE5-FBDF-023A-22E1-9C8486BF4793}"/>
              </a:ext>
            </a:extLst>
          </p:cNvPr>
          <p:cNvSpPr>
            <a:spLocks noGrp="1"/>
          </p:cNvSpPr>
          <p:nvPr>
            <p:ph idx="1"/>
          </p:nvPr>
        </p:nvSpPr>
        <p:spPr>
          <a:xfrm>
            <a:off x="581192" y="2180496"/>
            <a:ext cx="11029615" cy="4501658"/>
          </a:xfrm>
        </p:spPr>
        <p:txBody>
          <a:bodyPr>
            <a:noAutofit/>
          </a:bodyPr>
          <a:lstStyle/>
          <a:p>
            <a:pPr algn="l">
              <a:buFont typeface="Wingdings" panose="05000000000000000000" pitchFamily="2" charset="2"/>
              <a:buChar char="ü"/>
            </a:pPr>
            <a:r>
              <a:rPr lang="en-US" sz="2400" b="1" i="0" dirty="0">
                <a:solidFill>
                  <a:srgbClr val="374151"/>
                </a:solidFill>
                <a:effectLst/>
                <a:latin typeface="Söhne"/>
              </a:rPr>
              <a:t>Additional Factors:</a:t>
            </a:r>
            <a:endParaRPr lang="en-US" sz="2400" b="0" i="0" dirty="0">
              <a:solidFill>
                <a:srgbClr val="374151"/>
              </a:solidFill>
              <a:effectLst/>
              <a:latin typeface="Söhne"/>
            </a:endParaRPr>
          </a:p>
          <a:p>
            <a:pPr marL="800100" lvl="1" indent="-342900" algn="l">
              <a:buFont typeface="Wingdings" panose="05000000000000000000" pitchFamily="2" charset="2"/>
              <a:buChar char="§"/>
            </a:pPr>
            <a:r>
              <a:rPr lang="en-US" sz="2400" b="0" i="0" dirty="0">
                <a:solidFill>
                  <a:srgbClr val="374151"/>
                </a:solidFill>
                <a:effectLst/>
                <a:latin typeface="Söhne"/>
              </a:rPr>
              <a:t>Consider incorporating additional factors such as education level, industry, or location to create a more comprehensive salary prediction model.</a:t>
            </a:r>
          </a:p>
          <a:p>
            <a:pPr algn="l">
              <a:buFont typeface="Wingdings" panose="05000000000000000000" pitchFamily="2" charset="2"/>
              <a:buChar char="ü"/>
            </a:pPr>
            <a:r>
              <a:rPr lang="en-US" sz="2400" b="1" i="0" dirty="0">
                <a:solidFill>
                  <a:srgbClr val="374151"/>
                </a:solidFill>
                <a:effectLst/>
                <a:latin typeface="Söhne"/>
              </a:rPr>
              <a:t>Continuous Model Improvement:</a:t>
            </a:r>
            <a:endParaRPr lang="en-US" sz="2400" b="0" i="0" dirty="0">
              <a:solidFill>
                <a:srgbClr val="374151"/>
              </a:solidFill>
              <a:effectLst/>
              <a:latin typeface="Söhne"/>
            </a:endParaRPr>
          </a:p>
          <a:p>
            <a:pPr marL="800100" lvl="1" indent="-342900" algn="l">
              <a:buFont typeface="Wingdings" panose="05000000000000000000" pitchFamily="2" charset="2"/>
              <a:buChar char="§"/>
            </a:pPr>
            <a:r>
              <a:rPr lang="en-US" sz="2400" b="0" i="0" dirty="0">
                <a:solidFill>
                  <a:srgbClr val="374151"/>
                </a:solidFill>
                <a:effectLst/>
                <a:latin typeface="Söhne"/>
              </a:rPr>
              <a:t>Regularly update and refine the model with new data to ensure its accuracy and relevance over time.</a:t>
            </a:r>
          </a:p>
          <a:p>
            <a:pPr algn="l">
              <a:buFont typeface="Wingdings" panose="05000000000000000000" pitchFamily="2" charset="2"/>
              <a:buChar char="ü"/>
            </a:pPr>
            <a:r>
              <a:rPr lang="en-US" sz="2400" b="1" i="0" dirty="0">
                <a:solidFill>
                  <a:srgbClr val="374151"/>
                </a:solidFill>
                <a:effectLst/>
                <a:latin typeface="Söhne"/>
              </a:rPr>
              <a:t>Collaboration with Stakeholders:</a:t>
            </a:r>
            <a:endParaRPr lang="en-US" sz="2400" b="0" i="0" dirty="0">
              <a:solidFill>
                <a:srgbClr val="374151"/>
              </a:solidFill>
              <a:effectLst/>
              <a:latin typeface="Söhne"/>
            </a:endParaRPr>
          </a:p>
          <a:p>
            <a:pPr marL="800100" lvl="1" indent="-342900" algn="l">
              <a:buFont typeface="Wingdings" panose="05000000000000000000" pitchFamily="2" charset="2"/>
              <a:buChar char="§"/>
            </a:pPr>
            <a:r>
              <a:rPr lang="en-US" sz="2400" b="0" i="0" dirty="0">
                <a:solidFill>
                  <a:srgbClr val="374151"/>
                </a:solidFill>
                <a:effectLst/>
                <a:latin typeface="Söhne"/>
              </a:rPr>
              <a:t>Collaborate with human resource professionals and other stakeholders to incorporate domain-specific insights into the model.</a:t>
            </a:r>
          </a:p>
          <a:p>
            <a:endParaRPr lang="en-IN" sz="2400" dirty="0"/>
          </a:p>
        </p:txBody>
      </p:sp>
    </p:spTree>
    <p:extLst>
      <p:ext uri="{BB962C8B-B14F-4D97-AF65-F5344CB8AC3E}">
        <p14:creationId xmlns:p14="http://schemas.microsoft.com/office/powerpoint/2010/main" val="1891823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7F448-DAE3-66C1-05EB-BCB33D78299F}"/>
              </a:ext>
            </a:extLst>
          </p:cNvPr>
          <p:cNvSpPr>
            <a:spLocks noGrp="1"/>
          </p:cNvSpPr>
          <p:nvPr>
            <p:ph type="title"/>
          </p:nvPr>
        </p:nvSpPr>
        <p:spPr/>
        <p:txBody>
          <a:bodyPr/>
          <a:lstStyle/>
          <a:p>
            <a:r>
              <a:rPr lang="en-IN" b="1" i="0" dirty="0">
                <a:effectLst/>
                <a:latin typeface="Söhne"/>
              </a:rPr>
              <a:t>Conclusion</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27CF3B6E-143C-024C-9E8C-CF558E47046A}"/>
              </a:ext>
            </a:extLst>
          </p:cNvPr>
          <p:cNvSpPr>
            <a:spLocks noGrp="1"/>
          </p:cNvSpPr>
          <p:nvPr>
            <p:ph idx="1"/>
          </p:nvPr>
        </p:nvSpPr>
        <p:spPr/>
        <p:txBody>
          <a:bodyPr>
            <a:normAutofit lnSpcReduction="10000"/>
          </a:bodyPr>
          <a:lstStyle/>
          <a:p>
            <a:pPr marL="0" indent="0">
              <a:lnSpc>
                <a:spcPct val="150000"/>
              </a:lnSpc>
              <a:buNone/>
            </a:pPr>
            <a:r>
              <a:rPr lang="en-US" sz="2400" b="0" i="0" spc="300" dirty="0">
                <a:solidFill>
                  <a:srgbClr val="374151"/>
                </a:solidFill>
                <a:effectLst/>
                <a:latin typeface="Söhne"/>
              </a:rPr>
              <a:t>In conclusion, this project provides a foundation for predicting salaries based on years of experience. The insights gained can be instrumental in making informed decisions related to human resource management and salary negotiations, contributing to overall organizational success. Continuous improvement and collaboration with stakeholders are key to maximizing the impact of the model.</a:t>
            </a:r>
            <a:endParaRPr lang="en-IN" sz="2400" spc="300" dirty="0"/>
          </a:p>
        </p:txBody>
      </p:sp>
    </p:spTree>
    <p:extLst>
      <p:ext uri="{BB962C8B-B14F-4D97-AF65-F5344CB8AC3E}">
        <p14:creationId xmlns:p14="http://schemas.microsoft.com/office/powerpoint/2010/main" val="417173012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91</TotalTime>
  <Words>456</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Gill Sans MT</vt:lpstr>
      <vt:lpstr>Söhne</vt:lpstr>
      <vt:lpstr>Times New Roman</vt:lpstr>
      <vt:lpstr>Wingdings</vt:lpstr>
      <vt:lpstr>Wingdings 2</vt:lpstr>
      <vt:lpstr>Dividend</vt:lpstr>
      <vt:lpstr>Salary Prediction based on Years of Experience </vt:lpstr>
      <vt:lpstr>Objective </vt:lpstr>
      <vt:lpstr>Exploratory Data Analysis (EDA): </vt:lpstr>
      <vt:lpstr>Insights  and  Findings: </vt:lpstr>
      <vt:lpstr>PowerPoint Presentation</vt:lpstr>
      <vt:lpstr>Business Impact </vt:lpstr>
      <vt:lpstr>Future Considerations: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Prediction based on Years of Experience </dc:title>
  <dc:creator>Sindiya K</dc:creator>
  <cp:lastModifiedBy>Sindiya K</cp:lastModifiedBy>
  <cp:revision>2</cp:revision>
  <dcterms:created xsi:type="dcterms:W3CDTF">2023-11-13T06:49:31Z</dcterms:created>
  <dcterms:modified xsi:type="dcterms:W3CDTF">2023-11-13T08:20:58Z</dcterms:modified>
</cp:coreProperties>
</file>