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3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</p:sldIdLst>
  <p:sldSz cx="10080625" cy="7559675"/>
  <p:notesSz cx="7559675" cy="10691813"/>
  <p:defaultTextStyle>
    <a:defPPr>
      <a:defRPr lang="en-GB"/>
    </a:defPPr>
    <a:lvl1pPr algn="l" defTabSz="44907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642" indent="-285632" algn="l" defTabSz="44907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2524" indent="-228506" algn="l" defTabSz="44907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599537" indent="-228506" algn="l" defTabSz="44907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6547" indent="-228506" algn="l" defTabSz="44907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5052" algn="l" defTabSz="914021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2063" algn="l" defTabSz="914021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199073" algn="l" defTabSz="914021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6083" algn="l" defTabSz="914021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073A0DAA-6AF3-43AB-8588-CEC1D06C72B9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90" d="100"/>
          <a:sy n="90" d="100"/>
        </p:scale>
        <p:origin x="-1956" y="-468"/>
      </p:cViewPr>
      <p:guideLst>
        <p:guide orient="horz" pos="1202"/>
        <p:guide pos="1724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1151FFE4-80C9-4DF4-A2A0-5CE5CF7647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07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642" indent="-285632" algn="l" defTabSz="44907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524" indent="-228506" algn="l" defTabSz="44907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537" indent="-228506" algn="l" defTabSz="44907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6547" indent="-228506" algn="l" defTabSz="44907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2596" y="1826752"/>
            <a:ext cx="8894794" cy="357190"/>
          </a:xfrm>
          <a:prstGeom prst="rect">
            <a:avLst/>
          </a:prstGeom>
        </p:spPr>
        <p:txBody>
          <a:bodyPr anchor="t"/>
          <a:lstStyle>
            <a:lvl1pPr algn="l">
              <a:defRPr lang="ru-RU" sz="1800" b="1" kern="1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r>
              <a:rPr lang="lv-LV" dirty="0" smtClean="0"/>
              <a:t>SLIDE TITLE</a:t>
            </a:r>
            <a:endParaRPr lang="ru-R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2596" y="2351078"/>
            <a:ext cx="8894794" cy="357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1" kern="1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Lucida Sans Unicode" charset="0"/>
              </a:defRPr>
            </a:lvl1pPr>
          </a:lstStyle>
          <a:p>
            <a:pPr lvl="0"/>
            <a:r>
              <a:rPr lang="en-US" noProof="0" smtClean="0"/>
              <a:t>Subhead</a:t>
            </a:r>
            <a:endParaRPr lang="en-US" noProof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90238" y="2829885"/>
            <a:ext cx="8887155" cy="3643330"/>
          </a:xfrm>
          <a:prstGeom prst="rect">
            <a:avLst/>
          </a:prstGeom>
        </p:spPr>
        <p:txBody>
          <a:bodyPr lIns="89964"/>
          <a:lstStyle>
            <a:lvl1pPr marL="0" indent="0">
              <a:spcAft>
                <a:spcPts val="600"/>
              </a:spcAft>
              <a:buNone/>
              <a:defRPr lang="en-US" sz="1800" kern="1200" dirty="0" smtClean="0">
                <a:solidFill>
                  <a:srgbClr val="666666"/>
                </a:solidFill>
                <a:latin typeface="Arial" charset="0"/>
                <a:ea typeface="+mn-ea"/>
                <a:cs typeface="Lucida Sans Unicode" charset="0"/>
              </a:defRPr>
            </a:lvl1pPr>
            <a:lvl2pPr marL="180900" indent="-180900" algn="l" defTabSz="449076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45000"/>
              <a:buFont typeface="Wingdings" charset="2"/>
              <a:buChar char="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  <a:defRPr lang="lv-LV" sz="1800" kern="1200" dirty="0" smtClean="0">
                <a:solidFill>
                  <a:srgbClr val="666666"/>
                </a:solidFill>
                <a:latin typeface="Arial" charset="0"/>
                <a:ea typeface="+mn-ea"/>
                <a:cs typeface="Lucida Sans Unicode" charset="0"/>
              </a:defRPr>
            </a:lvl2pPr>
            <a:lvl3pPr marL="533178" indent="-228506">
              <a:defRPr sz="170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noProof="0" smtClean="0"/>
              <a:t>Main text</a:t>
            </a:r>
          </a:p>
          <a:p>
            <a:pPr lvl="1"/>
            <a:r>
              <a:rPr lang="en-US" noProof="0" smtClean="0"/>
              <a:t>Bullets</a:t>
            </a:r>
          </a:p>
          <a:p>
            <a:pPr lvl="1"/>
            <a:r>
              <a:rPr lang="en-US" noProof="0" smtClean="0"/>
              <a:t>Bullets</a:t>
            </a:r>
          </a:p>
          <a:p>
            <a:pPr lvl="1"/>
            <a:r>
              <a:rPr lang="en-US" noProof="0" smtClean="0"/>
              <a:t>Bullets</a:t>
            </a:r>
          </a:p>
          <a:p>
            <a:pPr marL="533178" lvl="2" indent="-180900" algn="l" defTabSz="449076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45000"/>
              <a:buFont typeface="Wingdings" charset="2"/>
              <a:buChar char="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noProof="0" smtClean="0"/>
              <a:t>Bullets</a:t>
            </a:r>
          </a:p>
          <a:p>
            <a:pPr marL="533178" lvl="2" indent="-180900" algn="l" defTabSz="449076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45000"/>
              <a:buFont typeface="Wingdings" charset="2"/>
              <a:buChar char=""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</a:tabLst>
            </a:pPr>
            <a:r>
              <a:rPr lang="en-US" noProof="0" smtClean="0"/>
              <a:t>Bullets</a:t>
            </a:r>
          </a:p>
          <a:p>
            <a:pPr lvl="1"/>
            <a:endParaRPr lang="en-US" noProof="0" smtClean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648179" y="6994551"/>
            <a:ext cx="500066" cy="401638"/>
          </a:xfrm>
          <a:prstGeom prst="rect">
            <a:avLst/>
          </a:prstGeom>
        </p:spPr>
        <p:txBody>
          <a:bodyPr vert="horz" lIns="91401" tIns="45701" rIns="91401" bIns="4570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498" y="720729"/>
            <a:ext cx="7354888" cy="3419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11420" y="4694904"/>
            <a:ext cx="6786610" cy="42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kern="1200" noProof="0" dirty="0">
                <a:solidFill>
                  <a:srgbClr val="666666"/>
                </a:solidFill>
                <a:latin typeface="Arial" charset="0"/>
                <a:ea typeface="+mn-ea"/>
                <a:cs typeface="Lucida Sans Unicode" pitchFamily="34" charset="0"/>
              </a:defRPr>
            </a:lvl1pPr>
          </a:lstStyle>
          <a:p>
            <a:pPr lvl="0"/>
            <a:r>
              <a:rPr lang="en-US" noProof="0" dirty="0" smtClean="0"/>
              <a:t>Name Surname</a:t>
            </a:r>
            <a:endParaRPr lang="en-US" noProof="0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2621580" y="6973285"/>
            <a:ext cx="1847228" cy="401638"/>
          </a:xfrm>
          <a:prstGeom prst="rect">
            <a:avLst/>
          </a:prstGeom>
        </p:spPr>
        <p:txBody>
          <a:bodyPr vert="horz" lIns="91401" tIns="45701" rIns="91401" bIns="45701" rtlCol="0" anchor="ctr"/>
          <a:lstStyle>
            <a:lvl1pPr algn="l">
              <a:defRPr lang="en-US" sz="1400" kern="1200" smtClean="0">
                <a:solidFill>
                  <a:srgbClr val="666666"/>
                </a:solidFill>
                <a:latin typeface="Arial" charset="0"/>
                <a:ea typeface="+mn-ea"/>
                <a:cs typeface="Lucida Sans Unicode" pitchFamily="34" charset="0"/>
              </a:defRPr>
            </a:lvl1pPr>
          </a:lstStyle>
          <a:p>
            <a:fld id="{F5583BC9-AB0B-410A-B5CB-546A417D5D9F}" type="datetime4">
              <a:rPr lang="lv-LV" smtClean="0"/>
              <a:pPr/>
              <a:t>2013. gada 30. jūlijs</a:t>
            </a:fld>
            <a:endParaRPr lang="lv-LV" dirty="0"/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auto">
          <a:xfrm>
            <a:off x="4540250" y="7005183"/>
            <a:ext cx="2879725" cy="4286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64" tIns="60850" rIns="89964" bIns="44982"/>
          <a:lstStyle/>
          <a:p>
            <a:pPr>
              <a:buFont typeface="Times New Roman" pitchFamily="16" charset="0"/>
              <a:buNone/>
              <a:tabLst>
                <a:tab pos="723600" algn="l"/>
                <a:tab pos="1447196" algn="l"/>
                <a:tab pos="2170800" algn="l"/>
              </a:tabLst>
              <a:defRPr/>
            </a:pPr>
            <a:r>
              <a:rPr lang="ru-RU" sz="1400" dirty="0" smtClean="0">
                <a:solidFill>
                  <a:srgbClr val="666666"/>
                </a:solidFill>
                <a:ea typeface="+mn-ea"/>
                <a:cs typeface="Lucida Sans Unicode" charset="0"/>
              </a:rPr>
              <a:t>www.</a:t>
            </a:r>
            <a:r>
              <a:rPr lang="lv-LV" sz="1400" dirty="0" smtClean="0">
                <a:solidFill>
                  <a:srgbClr val="666666"/>
                </a:solidFill>
                <a:ea typeface="+mn-ea"/>
                <a:cs typeface="Lucida Sans Unicode" charset="0"/>
              </a:rPr>
              <a:t>E</a:t>
            </a:r>
            <a:r>
              <a:rPr lang="ru-RU" sz="1400" dirty="0" smtClean="0">
                <a:solidFill>
                  <a:srgbClr val="666666"/>
                </a:solidFill>
                <a:ea typeface="+mn-ea"/>
                <a:cs typeface="Lucida Sans Unicode" charset="0"/>
              </a:rPr>
              <a:t>xigen</a:t>
            </a:r>
            <a:r>
              <a:rPr lang="lv-LV" sz="1400" dirty="0" smtClean="0">
                <a:solidFill>
                  <a:srgbClr val="666666"/>
                </a:solidFill>
                <a:ea typeface="+mn-ea"/>
                <a:cs typeface="Lucida Sans Unicode" charset="0"/>
              </a:rPr>
              <a:t>S</a:t>
            </a:r>
            <a:r>
              <a:rPr lang="ru-RU" sz="1400" dirty="0" smtClean="0">
                <a:solidFill>
                  <a:srgbClr val="666666"/>
                </a:solidFill>
                <a:ea typeface="+mn-ea"/>
                <a:cs typeface="Lucida Sans Unicode" charset="0"/>
              </a:rPr>
              <a:t>ervices.com</a:t>
            </a:r>
            <a:endParaRPr lang="ru-RU" sz="1400" dirty="0">
              <a:solidFill>
                <a:srgbClr val="666666"/>
              </a:solidFill>
              <a:ea typeface="+mn-ea"/>
              <a:cs typeface="Lucida Sans Unicode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611420" y="4255647"/>
            <a:ext cx="6786610" cy="428629"/>
          </a:xfrm>
          <a:prstGeom prst="rect">
            <a:avLst/>
          </a:prstGeom>
        </p:spPr>
        <p:txBody>
          <a:bodyPr/>
          <a:lstStyle>
            <a:lvl1pPr algn="l" defTabSz="449076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</a:tabLst>
              <a:defRPr lang="en-US" sz="2400" b="1" kern="1200" dirty="0">
                <a:solidFill>
                  <a:srgbClr val="666666"/>
                </a:solidFill>
                <a:latin typeface="Arial" charset="0"/>
                <a:ea typeface="+mn-ea"/>
                <a:cs typeface="Lucida Sans Unicode" pitchFamily="34" charset="0"/>
              </a:defRPr>
            </a:lvl1pPr>
          </a:lstStyle>
          <a:p>
            <a:r>
              <a:rPr lang="lv-LV" dirty="0" smtClean="0"/>
              <a:t>PRESENTATION TITLE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75" y="565150"/>
            <a:ext cx="1908175" cy="817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21583" y="1819115"/>
            <a:ext cx="4939683" cy="889155"/>
          </a:xfrm>
          <a:prstGeom prst="rect">
            <a:avLst/>
          </a:prstGeom>
        </p:spPr>
        <p:txBody>
          <a:bodyPr anchor="t"/>
          <a:lstStyle>
            <a:lvl1pPr algn="l">
              <a:defRPr lang="ru-RU" sz="1800" b="1" kern="1200" dirty="0">
                <a:solidFill>
                  <a:srgbClr val="666666"/>
                </a:solidFill>
                <a:latin typeface="Arial" charset="0"/>
                <a:ea typeface="+mn-ea"/>
                <a:cs typeface="Lucida Sans Unicode" pitchFamily="34" charset="0"/>
              </a:defRPr>
            </a:lvl1pPr>
          </a:lstStyle>
          <a:p>
            <a:r>
              <a:rPr lang="lv-LV" dirty="0" smtClean="0"/>
              <a:t>SECTION TITLE</a:t>
            </a:r>
            <a:endParaRPr lang="ru-RU" dirty="0"/>
          </a:p>
        </p:txBody>
      </p:sp>
      <p:sp>
        <p:nvSpPr>
          <p:cNvPr id="9" name="Slide Number Placeholder 9"/>
          <p:cNvSpPr txBox="1">
            <a:spLocks/>
          </p:cNvSpPr>
          <p:nvPr userDrawn="1"/>
        </p:nvSpPr>
        <p:spPr>
          <a:xfrm>
            <a:off x="6648179" y="6994551"/>
            <a:ext cx="500066" cy="401638"/>
          </a:xfrm>
          <a:prstGeom prst="rect">
            <a:avLst/>
          </a:prstGeom>
        </p:spPr>
        <p:txBody>
          <a:bodyPr vert="horz" lIns="91401" tIns="45701" rIns="91401" bIns="45701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49076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fld id="{E21ADC08-380D-40E5-8E6C-A8C5BEB5F8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Lucida Sans Unicode" pitchFamily="34" charset="0"/>
                <a:cs typeface="Lucida Sans Unicode" pitchFamily="34" charset="0"/>
              </a:rPr>
              <a:pPr marL="0" marR="0" lvl="0" indent="0" algn="r" defTabSz="449076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8/5/2013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ADC08-380D-40E5-8E6C-A8C5BEB5F8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42" r:id="rId13"/>
    <p:sldLayoutId id="2147483671" r:id="rId14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plication_programming_interface" TargetMode="External"/><Relationship Id="rId2" Type="http://schemas.openxmlformats.org/officeDocument/2006/relationships/hyperlink" Target="http://en.wikipedia.org/wiki/Persistence_(computer_science)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en.wikipedia.org/wiki/Java_Persistence_Query_Languag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ranch.com/how-to/content/MZ_SCBCD_5_Study_Guide.pdf" TargetMode="External"/><Relationship Id="rId2" Type="http://schemas.openxmlformats.org/officeDocument/2006/relationships/hyperlink" Target="http://www.manning.com/panda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sinedas/jpa-spring-samples" TargetMode="External"/><Relationship Id="rId4" Type="http://schemas.openxmlformats.org/officeDocument/2006/relationships/hyperlink" Target="http://en.wikipedia.org/wiki/Java_Persistence_A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ki/source/xref/eis-default/base/ipb-base/src/main/resources/META-INF/oracle-base-orm.xml" TargetMode="External"/><Relationship Id="rId2" Type="http://schemas.openxmlformats.org/officeDocument/2006/relationships/hyperlink" Target="http://loki/source/s?defs=GeneratedValue&amp;project=eis-3.9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Denis Slaveckij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BC9-AB0B-410A-B5CB-546A417D5D9F}" type="datetime4">
              <a:rPr lang="en-US" smtClean="0"/>
              <a:pPr/>
              <a:t>August 5, 2013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JPA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OneToMany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835621"/>
            <a:ext cx="8887155" cy="4637594"/>
          </a:xfrm>
        </p:spPr>
        <p:txBody>
          <a:bodyPr/>
          <a:lstStyle/>
          <a:p>
            <a:r>
              <a:rPr lang="lt-LT" sz="2000" i="1" dirty="0"/>
              <a:t>@JoinColumn</a:t>
            </a:r>
            <a:r>
              <a:rPr lang="lt-LT" sz="2000" dirty="0"/>
              <a:t> </a:t>
            </a:r>
          </a:p>
          <a:p>
            <a:r>
              <a:rPr lang="lt-LT" sz="2000" dirty="0"/>
              <a:t>Is used to specify a mapped column for joining an entity association.</a:t>
            </a:r>
            <a:endParaRPr lang="en-US" sz="2000" dirty="0"/>
          </a:p>
          <a:p>
            <a:endParaRPr lang="en-US" sz="2000" dirty="0"/>
          </a:p>
          <a:p>
            <a:r>
              <a:rPr lang="lt-LT" sz="2000" i="1" dirty="0"/>
              <a:t>Hibernate @</a:t>
            </a:r>
            <a:r>
              <a:rPr lang="lt-LT" sz="2000" i="1" dirty="0" smtClean="0"/>
              <a:t>IndexColumn</a:t>
            </a:r>
            <a:endParaRPr lang="en-US" sz="2000" i="1" dirty="0" smtClean="0"/>
          </a:p>
          <a:p>
            <a:r>
              <a:rPr lang="en-US" sz="2000" i="1" dirty="0" smtClean="0"/>
              <a:t>Specifies the ordering of a collection valued association at the point when association is retrieved.</a:t>
            </a:r>
            <a:endParaRPr lang="lt-LT" sz="2000" i="1" dirty="0"/>
          </a:p>
          <a:p>
            <a:endParaRPr lang="en-US" sz="2000" i="1" dirty="0"/>
          </a:p>
          <a:p>
            <a:r>
              <a:rPr lang="lt-LT" sz="2000" i="1" dirty="0"/>
              <a:t>Hibernate DELETE_ORPHAN</a:t>
            </a:r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ManyToOne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907629"/>
            <a:ext cx="8887155" cy="4565586"/>
          </a:xfrm>
        </p:spPr>
        <p:txBody>
          <a:bodyPr/>
          <a:lstStyle/>
          <a:p>
            <a:r>
              <a:rPr lang="lt-LT" sz="2000" i="1" dirty="0"/>
              <a:t>@Target({METHOD, FIELD}) @Retention(RUNTIME)</a:t>
            </a:r>
            <a:endParaRPr lang="lt-LT" sz="2000" dirty="0"/>
          </a:p>
          <a:p>
            <a:r>
              <a:rPr lang="lt-LT" sz="2000" i="1" dirty="0"/>
              <a:t>public @interface ManyToOne {</a:t>
            </a:r>
            <a:endParaRPr lang="lt-LT" sz="2000" dirty="0"/>
          </a:p>
          <a:p>
            <a:r>
              <a:rPr lang="lt-LT" sz="2000" i="1" dirty="0"/>
              <a:t>Class targetEntity() default void.class;</a:t>
            </a:r>
            <a:endParaRPr lang="lt-LT" sz="2000" dirty="0"/>
          </a:p>
          <a:p>
            <a:r>
              <a:rPr lang="lt-LT" sz="2000" i="1" dirty="0"/>
              <a:t>CascadeType[] cascade() default {};</a:t>
            </a:r>
            <a:endParaRPr lang="lt-LT" sz="2000" dirty="0"/>
          </a:p>
          <a:p>
            <a:r>
              <a:rPr lang="lt-LT" sz="2000" i="1" dirty="0"/>
              <a:t>FetchType fetch() default EAGER;</a:t>
            </a:r>
            <a:endParaRPr lang="lt-LT" sz="2000" dirty="0"/>
          </a:p>
          <a:p>
            <a:r>
              <a:rPr lang="lt-LT" sz="2000" i="1" dirty="0"/>
              <a:t>boolean optional() default true;</a:t>
            </a:r>
            <a:endParaRPr lang="lt-LT" sz="2000" dirty="0"/>
          </a:p>
          <a:p>
            <a:r>
              <a:rPr lang="lt-LT" sz="2000" i="1" dirty="0"/>
              <a:t>}</a:t>
            </a:r>
            <a:endParaRPr lang="lt-LT" sz="2000" dirty="0"/>
          </a:p>
          <a:p>
            <a:r>
              <a:rPr lang="en-US" sz="2000" dirty="0"/>
              <a:t>@</a:t>
            </a:r>
            <a:r>
              <a:rPr lang="en-US" sz="2000" dirty="0" err="1"/>
              <a:t>JoinColumn</a:t>
            </a:r>
            <a:r>
              <a:rPr lang="en-US" sz="2000" dirty="0"/>
              <a:t>, </a:t>
            </a:r>
            <a:endParaRPr lang="lt-LT" sz="2000" dirty="0"/>
          </a:p>
          <a:p>
            <a:r>
              <a:rPr lang="lt-LT" sz="2000" dirty="0"/>
              <a:t>@PrimaryKeyJoinColumn</a:t>
            </a:r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lt-LT" sz="2400" dirty="0" smtClean="0"/>
              <a:t>@ManyToMany association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835621"/>
            <a:ext cx="8887155" cy="4637594"/>
          </a:xfrm>
        </p:spPr>
        <p:txBody>
          <a:bodyPr/>
          <a:lstStyle/>
          <a:p>
            <a:r>
              <a:rPr lang="lt-LT" sz="2000" i="1" dirty="0"/>
              <a:t>@Target({METHOD, FIELD}) @Retention(RUNTIME)</a:t>
            </a:r>
            <a:endParaRPr lang="lt-LT" sz="2000" dirty="0"/>
          </a:p>
          <a:p>
            <a:r>
              <a:rPr lang="lt-LT" sz="2000" i="1" dirty="0"/>
              <a:t>public @interface ManyToMany {</a:t>
            </a:r>
            <a:endParaRPr lang="lt-LT" sz="2000" dirty="0"/>
          </a:p>
          <a:p>
            <a:r>
              <a:rPr lang="lt-LT" sz="2000" i="1" dirty="0"/>
              <a:t>Class targetEntity() default void.class;</a:t>
            </a:r>
            <a:endParaRPr lang="lt-LT" sz="2000" dirty="0"/>
          </a:p>
          <a:p>
            <a:r>
              <a:rPr lang="lt-LT" sz="2000" i="1" dirty="0"/>
              <a:t>CascadeType[] cascade() default {};</a:t>
            </a:r>
            <a:endParaRPr lang="lt-LT" sz="2000" dirty="0"/>
          </a:p>
          <a:p>
            <a:r>
              <a:rPr lang="lt-LT" sz="2000" i="1" dirty="0"/>
              <a:t>FetchType fetch() default LAZY;</a:t>
            </a:r>
            <a:endParaRPr lang="lt-LT" sz="2000" dirty="0"/>
          </a:p>
          <a:p>
            <a:r>
              <a:rPr lang="lt-LT" sz="2000" i="1" dirty="0"/>
              <a:t>String mappedBy() default "";</a:t>
            </a:r>
            <a:endParaRPr lang="lt-LT" sz="2000" dirty="0"/>
          </a:p>
          <a:p>
            <a:r>
              <a:rPr lang="lt-LT" sz="2000" i="1" dirty="0"/>
              <a:t>}</a:t>
            </a:r>
            <a:endParaRPr lang="lt-LT" sz="2000" dirty="0"/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Anotation</a:t>
            </a:r>
            <a:r>
              <a:rPr lang="en-US" sz="2400" dirty="0" smtClean="0"/>
              <a:t> properties</a:t>
            </a:r>
            <a:endParaRPr lang="lt-L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9837" y="1907627"/>
          <a:ext cx="8856979" cy="50503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163"/>
                <a:gridCol w="1687044"/>
                <a:gridCol w="1897924"/>
                <a:gridCol w="1968218"/>
                <a:gridCol w="1827630"/>
              </a:tblGrid>
              <a:tr h="78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Element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@OneToOne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@OneToMany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@ManyToOne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@ManyToMany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targetEntity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Yes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cascade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Yes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Yes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9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fetch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(by default true)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Yes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(by default false)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(by default true)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(by default false)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optional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No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Yes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No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0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mappedBy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/>
                        <a:t>Yes</a:t>
                      </a:r>
                      <a:endParaRPr lang="lt-LT" sz="20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No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2000" dirty="0"/>
                        <a:t>Yes</a:t>
                      </a:r>
                      <a:endParaRPr lang="lt-LT" sz="20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Inheritance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828" y="2051649"/>
            <a:ext cx="8887155" cy="4133538"/>
          </a:xfrm>
        </p:spPr>
        <p:txBody>
          <a:bodyPr>
            <a:normAutofit fontScale="85000" lnSpcReduction="10000"/>
          </a:bodyPr>
          <a:lstStyle/>
          <a:p>
            <a:r>
              <a:rPr lang="lt-LT" sz="2000" dirty="0"/>
              <a:t>Single table strategy</a:t>
            </a:r>
            <a:endParaRPr lang="en-US" sz="2000" dirty="0"/>
          </a:p>
          <a:p>
            <a:r>
              <a:rPr lang="en-US" sz="2000" dirty="0"/>
              <a:t>In the single-table strategy, all classes in the inheritance hierarchy are mapped </a:t>
            </a:r>
            <a:r>
              <a:rPr lang="en-US" sz="2000" dirty="0" smtClean="0"/>
              <a:t>to </a:t>
            </a:r>
            <a:r>
              <a:rPr lang="lt-LT" sz="2000" dirty="0" smtClean="0"/>
              <a:t>a </a:t>
            </a:r>
            <a:r>
              <a:rPr lang="lt-LT" sz="2000" dirty="0"/>
              <a:t>single table.</a:t>
            </a:r>
            <a:endParaRPr lang="en-US" sz="2000" dirty="0"/>
          </a:p>
          <a:p>
            <a:r>
              <a:rPr lang="lt-LT" sz="2000" i="1" dirty="0"/>
              <a:t>@DiscriminatorColumn </a:t>
            </a:r>
            <a:r>
              <a:rPr lang="en-US" sz="2000" i="1" dirty="0" smtClean="0"/>
              <a:t>,</a:t>
            </a:r>
            <a:r>
              <a:rPr lang="lt-LT" sz="2000" i="1" dirty="0" smtClean="0"/>
              <a:t>@</a:t>
            </a:r>
            <a:r>
              <a:rPr lang="lt-LT" sz="2000" i="1" dirty="0"/>
              <a:t>DiscriminatorValue</a:t>
            </a:r>
            <a:endParaRPr lang="en-US" sz="2000" dirty="0"/>
          </a:p>
          <a:p>
            <a:r>
              <a:rPr lang="lt-LT" sz="2000" dirty="0"/>
              <a:t>Joined-tables strategy</a:t>
            </a:r>
            <a:endParaRPr lang="en-US" sz="2000" dirty="0"/>
          </a:p>
          <a:p>
            <a:r>
              <a:rPr lang="en-US" sz="2000" dirty="0"/>
              <a:t>In effect, the joined-tables strategy involves creating separate tables</a:t>
            </a:r>
          </a:p>
          <a:p>
            <a:r>
              <a:rPr lang="en-US" sz="2000" dirty="0"/>
              <a:t>for each entity in the OO hierarchy and relating direct descendants in the </a:t>
            </a:r>
            <a:r>
              <a:rPr lang="en-US" sz="2000" dirty="0" smtClean="0"/>
              <a:t>hierarchy</a:t>
            </a:r>
            <a:r>
              <a:rPr lang="lt-LT" sz="2000" dirty="0" smtClean="0"/>
              <a:t>with </a:t>
            </a:r>
            <a:r>
              <a:rPr lang="lt-LT" sz="2000" dirty="0"/>
              <a:t>one-to-one relationships.</a:t>
            </a:r>
            <a:endParaRPr lang="en-US" sz="2000" dirty="0"/>
          </a:p>
          <a:p>
            <a:r>
              <a:rPr lang="lt-LT" sz="2000" dirty="0"/>
              <a:t>Table-per-class strategy</a:t>
            </a:r>
          </a:p>
          <a:p>
            <a:r>
              <a:rPr lang="lt-LT" sz="2000" dirty="0"/>
              <a:t>In this strategy, both the superclass (concrete class) and subclasses are stored in their own table and no relationship exists between any of the tables</a:t>
            </a:r>
            <a:r>
              <a:rPr lang="lt-LT" sz="2000" dirty="0" smtClean="0"/>
              <a:t>.</a:t>
            </a:r>
            <a:endParaRPr lang="en-US" sz="2000" dirty="0" smtClean="0"/>
          </a:p>
          <a:p>
            <a:r>
              <a:rPr lang="lt-LT" sz="2000" dirty="0"/>
              <a:t>@MappedSuperClass </a:t>
            </a:r>
          </a:p>
          <a:p>
            <a:r>
              <a:rPr lang="lt-LT" sz="2000" dirty="0"/>
              <a:t>Designates a class whose mapping information is applied to the entities that inherit from it. A mapped superclass has no separate table defined for it.  </a:t>
            </a:r>
          </a:p>
          <a:p>
            <a:endParaRPr lang="lt-LT" sz="2000" dirty="0"/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lt-LT" sz="2400" dirty="0" smtClean="0"/>
              <a:t>EntityManager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2339677"/>
            <a:ext cx="8887155" cy="4133538"/>
          </a:xfrm>
        </p:spPr>
        <p:txBody>
          <a:bodyPr/>
          <a:lstStyle/>
          <a:p>
            <a:r>
              <a:rPr lang="lt-LT" sz="2000" dirty="0"/>
              <a:t>Interface used to interact with the persistence context.</a:t>
            </a:r>
          </a:p>
          <a:p>
            <a:endParaRPr lang="en-US" sz="2000" i="1" dirty="0"/>
          </a:p>
          <a:p>
            <a:r>
              <a:rPr lang="lt-LT" sz="2000" i="1" dirty="0"/>
              <a:t>EntityManager methods</a:t>
            </a:r>
          </a:p>
          <a:p>
            <a:r>
              <a:rPr lang="lt-LT" sz="2000" dirty="0"/>
              <a:t>Persist, findById, refresh</a:t>
            </a:r>
            <a:r>
              <a:rPr lang="en-US" sz="2000" dirty="0"/>
              <a:t>, merge, flush, clear…</a:t>
            </a:r>
            <a:endParaRPr lang="lt-LT" sz="2000" dirty="0"/>
          </a:p>
          <a:p>
            <a:endParaRPr lang="en-US" sz="2000" i="1" dirty="0"/>
          </a:p>
          <a:p>
            <a:r>
              <a:rPr lang="en-US" sz="2000" i="1" dirty="0" err="1"/>
              <a:t>EntityManager</a:t>
            </a:r>
            <a:r>
              <a:rPr lang="en-US" sz="2000" i="1" dirty="0"/>
              <a:t> flush modes</a:t>
            </a:r>
          </a:p>
          <a:p>
            <a:endParaRPr lang="en-US" sz="2000" i="1" dirty="0"/>
          </a:p>
          <a:p>
            <a:r>
              <a:rPr lang="en-US" sz="2000" i="1" dirty="0"/>
              <a:t>AUTO (default)</a:t>
            </a:r>
          </a:p>
          <a:p>
            <a:r>
              <a:rPr lang="en-US" sz="2000" i="1" dirty="0"/>
              <a:t>COMMIT</a:t>
            </a:r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lt-LT" sz="2400" i="1" dirty="0" smtClean="0"/>
              <a:t>Entity lifeCycle</a:t>
            </a:r>
            <a:endParaRPr lang="lt-L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68" y="2915741"/>
            <a:ext cx="784887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lt-LT" sz="2400" i="1" dirty="0" smtClean="0"/>
              <a:t>EntityManagerFactory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9832" y="6012085"/>
            <a:ext cx="8857555" cy="461130"/>
          </a:xfrm>
        </p:spPr>
        <p:txBody>
          <a:bodyPr/>
          <a:lstStyle/>
          <a:p>
            <a:r>
              <a:rPr lang="en-US" sz="2000" i="1" dirty="0"/>
              <a:t>@Version and Optimistic lock strategy</a:t>
            </a:r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1840" y="2051645"/>
          <a:ext cx="8856984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1369"/>
                <a:gridCol w="5535615"/>
              </a:tblGrid>
              <a:tr h="396240"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Method</a:t>
                      </a:r>
                      <a:endParaRPr lang="lt-LT" sz="20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Purpose</a:t>
                      </a:r>
                      <a:endParaRPr lang="lt-LT" sz="20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EntityManager</a:t>
                      </a:r>
                    </a:p>
                    <a:p>
                      <a:r>
                        <a:rPr lang="lt-LT" sz="2000" kern="1200" baseline="0" dirty="0" smtClean="0"/>
                        <a:t>createEntityManager()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Creates an application-managed EntityManager.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615440"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EntityManager</a:t>
                      </a:r>
                    </a:p>
                    <a:p>
                      <a:r>
                        <a:rPr lang="lt-LT" sz="2000" kern="1200" baseline="0" dirty="0" smtClean="0"/>
                        <a:t>createEntityManager(Map map)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Creates an application-managed EntityManager</a:t>
                      </a:r>
                    </a:p>
                    <a:p>
                      <a:r>
                        <a:rPr lang="en-US" sz="2000" kern="1200" baseline="0" dirty="0" smtClean="0"/>
                        <a:t>with a specified Map. The Map contains vendor-specific</a:t>
                      </a:r>
                    </a:p>
                    <a:p>
                      <a:r>
                        <a:rPr lang="en-US" sz="2000" kern="1200" baseline="0" dirty="0" smtClean="0"/>
                        <a:t>properties to create the manager.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void close()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Closes the EntityManagerFactory.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lt-LT" sz="2000" kern="1200" baseline="0" dirty="0" smtClean="0"/>
                        <a:t>boolean isOpen()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Checks whether the </a:t>
                      </a:r>
                      <a:r>
                        <a:rPr lang="en-US" sz="2000" kern="1200" baseline="0" dirty="0" err="1" smtClean="0"/>
                        <a:t>EntityManagerFactory</a:t>
                      </a:r>
                      <a:r>
                        <a:rPr lang="en-US" sz="2000" kern="1200" baseline="0" dirty="0" smtClean="0"/>
                        <a:t> is open.</a:t>
                      </a:r>
                      <a:endParaRPr lang="lt-LT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24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lt-LT" sz="2400" dirty="0" smtClean="0"/>
              <a:t>JPQ</a:t>
            </a:r>
            <a:r>
              <a:rPr lang="en-US" sz="2400" dirty="0" smtClean="0"/>
              <a:t>L. Creating Query instance</a:t>
            </a:r>
            <a:endParaRPr lang="lt-L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824" y="1763613"/>
          <a:ext cx="9001000" cy="5156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6556"/>
                <a:gridCol w="4774444"/>
              </a:tblGrid>
              <a:tr h="469737">
                <a:tc>
                  <a:txBody>
                    <a:bodyPr/>
                    <a:lstStyle/>
                    <a:p>
                      <a:r>
                        <a:rPr lang="lt-LT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lt-L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lt-LT" sz="1800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r>
                        <a:rPr lang="lt-LT" sz="1800" baseline="0" dirty="0" smtClean="0"/>
                        <a:t>public Query createQuery(String qlString);</a:t>
                      </a:r>
                      <a:endParaRPr lang="lt-L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dynamic query using a</a:t>
                      </a:r>
                    </a:p>
                    <a:p>
                      <a:r>
                        <a:rPr lang="lt-L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JPQL statement.</a:t>
                      </a:r>
                      <a:endParaRPr lang="lt-LT" sz="1800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lt-LT" sz="1800" baseline="0" dirty="0" smtClean="0"/>
                        <a:t>public Query createNamedQuery(String name);</a:t>
                      </a:r>
                      <a:endParaRPr lang="lt-L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query instance based on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named query. This method can be used for both JPQL and native </a:t>
                      </a:r>
                      <a:r>
                        <a:rPr lang="lt-L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queries.</a:t>
                      </a:r>
                      <a:endParaRPr lang="lt-LT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lt-LT" sz="1800" baseline="0" dirty="0" smtClean="0"/>
                        <a:t>public Query createNativeQuery(</a:t>
                      </a:r>
                    </a:p>
                    <a:p>
                      <a:r>
                        <a:rPr lang="lt-LT" sz="1800" baseline="0" dirty="0" smtClean="0"/>
                        <a:t>String sqlString);</a:t>
                      </a:r>
                      <a:endParaRPr lang="lt-L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dynamic query using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native SQL statement with UPDATE</a:t>
                      </a:r>
                    </a:p>
                    <a:p>
                      <a:r>
                        <a:rPr lang="lt-L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DELETE.</a:t>
                      </a:r>
                      <a:endParaRPr lang="lt-LT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lt-LT" sz="1800" baseline="0" dirty="0" smtClean="0"/>
                        <a:t>public Query createNativeQuery(</a:t>
                      </a:r>
                    </a:p>
                    <a:p>
                      <a:r>
                        <a:rPr lang="lt-LT" sz="1800" baseline="0" dirty="0" smtClean="0"/>
                        <a:t>String sqlString,Class result-class);</a:t>
                      </a:r>
                      <a:endParaRPr lang="lt-L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dynamic query using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native SQL statement that retrieves a</a:t>
                      </a:r>
                    </a:p>
                    <a:p>
                      <a:r>
                        <a:rPr lang="lt-LT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entity type.</a:t>
                      </a:r>
                      <a:endParaRPr lang="lt-LT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lt-LT" sz="1800" baseline="0" dirty="0" smtClean="0"/>
                        <a:t>public Query createNativeQuery(</a:t>
                      </a:r>
                    </a:p>
                    <a:p>
                      <a:r>
                        <a:rPr lang="lt-LT" sz="1800" baseline="0" dirty="0" smtClean="0"/>
                        <a:t>String sqlString,String result-setMapping);</a:t>
                      </a:r>
                      <a:endParaRPr lang="lt-L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dynamic query using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native SQL statement that retrieves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set with multiple entity types.</a:t>
                      </a:r>
                      <a:endParaRPr lang="lt-LT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840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JPQL. Query methods</a:t>
            </a:r>
            <a:endParaRPr lang="lt-L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1841" y="1547589"/>
          <a:ext cx="8640960" cy="67792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0"/>
                <a:gridCol w="4320480"/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Method Signature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Purpose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public List getResultList()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Retrieves a result set for a query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public Object getSingleResult()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Retrieves a single result or object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public int executeUpdate()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Executes a JPQL UPDATE or </a:t>
                      </a:r>
                      <a:r>
                        <a:rPr lang="lt-LT" sz="1500" dirty="0" smtClean="0"/>
                        <a:t>DELETE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statement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public Query </a:t>
                      </a:r>
                      <a:r>
                        <a:rPr lang="lt-LT" sz="1500" dirty="0" smtClean="0"/>
                        <a:t>setMaxResults(int </a:t>
                      </a:r>
                      <a:r>
                        <a:rPr lang="lt-LT" sz="1500" dirty="0"/>
                        <a:t>maxResult)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Sets the maximum number of </a:t>
                      </a:r>
                      <a:r>
                        <a:rPr lang="lt-LT" sz="1500" dirty="0" smtClean="0"/>
                        <a:t>objects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to </a:t>
                      </a:r>
                      <a:r>
                        <a:rPr lang="lt-LT" sz="1500" dirty="0"/>
                        <a:t>be retrieved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public Query setFirstResult(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int startPosition)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Sets the initial position for the first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result being retrieved by the query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public Query setHint(String </a:t>
                      </a:r>
                      <a:r>
                        <a:rPr lang="lt-LT" sz="1500" dirty="0" smtClean="0"/>
                        <a:t>hintName,Object </a:t>
                      </a:r>
                      <a:r>
                        <a:rPr lang="en-US" sz="1500" dirty="0" smtClean="0"/>
                        <a:t>v</a:t>
                      </a:r>
                      <a:r>
                        <a:rPr lang="lt-LT" sz="1500" dirty="0" smtClean="0"/>
                        <a:t>alue</a:t>
                      </a:r>
                      <a:r>
                        <a:rPr lang="lt-LT" sz="1500" dirty="0"/>
                        <a:t>)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Sets a vendor-specific hint </a:t>
                      </a:r>
                      <a:r>
                        <a:rPr lang="lt-LT" sz="1500" dirty="0" smtClean="0"/>
                        <a:t>for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the </a:t>
                      </a:r>
                      <a:r>
                        <a:rPr lang="lt-LT" sz="1500" dirty="0"/>
                        <a:t>query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public Query setParameter(String name,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Object value)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Sets the value for a named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parameter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public Query setParameter(String name,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Date value, TemporalType temporalType)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Sets the value for a named parameter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when the parameter is of </a:t>
                      </a:r>
                      <a:r>
                        <a:rPr lang="lt-LT" sz="1500" dirty="0" smtClean="0"/>
                        <a:t>the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Date </a:t>
                      </a:r>
                      <a:r>
                        <a:rPr lang="lt-LT" sz="1500" dirty="0"/>
                        <a:t>type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1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public Query setParameter(String name,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Calendar value, TemporalType temporalType)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Sets the value for a named parameter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when the parameter is of </a:t>
                      </a:r>
                      <a:r>
                        <a:rPr lang="lt-LT" sz="1500" dirty="0" smtClean="0"/>
                        <a:t>the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Calendar </a:t>
                      </a:r>
                      <a:r>
                        <a:rPr lang="lt-LT" sz="1500" dirty="0"/>
                        <a:t>type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public Query setParameter(int </a:t>
                      </a:r>
                      <a:r>
                        <a:rPr lang="lt-LT" sz="1500" dirty="0" smtClean="0"/>
                        <a:t>position,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Object </a:t>
                      </a:r>
                      <a:r>
                        <a:rPr lang="lt-LT" sz="1500" dirty="0"/>
                        <a:t>value)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Sets the value for a </a:t>
                      </a:r>
                      <a:r>
                        <a:rPr lang="lt-LT" sz="1500" dirty="0" smtClean="0"/>
                        <a:t>positional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parameter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1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public Query setParameter(int position,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/>
                        <a:t>Calendar value, TemporalType temporalType)</a:t>
                      </a:r>
                      <a:endParaRPr lang="lt-LT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Set the value for a positional parameter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when the parameter is of </a:t>
                      </a:r>
                      <a:r>
                        <a:rPr lang="lt-LT" sz="1500" dirty="0" smtClean="0"/>
                        <a:t>the</a:t>
                      </a:r>
                      <a:r>
                        <a:rPr lang="en-US" sz="1500" dirty="0" smtClean="0"/>
                        <a:t> </a:t>
                      </a:r>
                      <a:r>
                        <a:rPr lang="lt-LT" sz="1500" dirty="0" smtClean="0"/>
                        <a:t>Calendar </a:t>
                      </a:r>
                      <a:r>
                        <a:rPr lang="lt-LT" sz="1500" dirty="0"/>
                        <a:t>type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0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public Query </a:t>
                      </a:r>
                      <a:r>
                        <a:rPr lang="lt-LT" sz="1500" dirty="0" smtClean="0"/>
                        <a:t>setFlushMode(FlushModeType flushMode</a:t>
                      </a:r>
                      <a:r>
                        <a:rPr lang="lt-LT" sz="1500" dirty="0"/>
                        <a:t>)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500" dirty="0"/>
                        <a:t>Sets the flush mode</a:t>
                      </a:r>
                      <a:endParaRPr lang="lt-LT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24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What is JPA?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979637"/>
            <a:ext cx="8887155" cy="4493578"/>
          </a:xfrm>
        </p:spPr>
        <p:txBody>
          <a:bodyPr/>
          <a:lstStyle/>
          <a:p>
            <a:r>
              <a:rPr lang="en-US" sz="2000" u="sng" dirty="0">
                <a:hlinkClick r:id="rId2"/>
              </a:rPr>
              <a:t>Persistence</a:t>
            </a:r>
            <a:r>
              <a:rPr lang="en-US" sz="2000" dirty="0"/>
              <a:t> in this context covers three areas:</a:t>
            </a:r>
          </a:p>
          <a:p>
            <a:endParaRPr lang="lt-LT" sz="2000" dirty="0"/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the </a:t>
            </a:r>
            <a:r>
              <a:rPr lang="en-US" sz="2000" u="sng" dirty="0">
                <a:hlinkClick r:id="rId3"/>
              </a:rPr>
              <a:t>API</a:t>
            </a:r>
            <a:r>
              <a:rPr lang="en-US" sz="2000" dirty="0"/>
              <a:t> itself, defined in the </a:t>
            </a:r>
            <a:r>
              <a:rPr lang="en-US" sz="2000" dirty="0" err="1"/>
              <a:t>javax.persistence</a:t>
            </a:r>
            <a:r>
              <a:rPr lang="en-US" sz="2000" dirty="0"/>
              <a:t> package</a:t>
            </a:r>
            <a:r>
              <a:rPr lang="en-US" sz="2000" dirty="0" smtClean="0"/>
              <a:t>;</a:t>
            </a:r>
            <a:endParaRPr lang="en-US" sz="2000" dirty="0"/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the </a:t>
            </a:r>
            <a:r>
              <a:rPr lang="en-US" sz="2000" u="sng" dirty="0">
                <a:hlinkClick r:id="rId4"/>
              </a:rPr>
              <a:t>Java Persistence Query Language</a:t>
            </a:r>
            <a:r>
              <a:rPr lang="en-US" sz="2000" dirty="0"/>
              <a:t> (JPQL</a:t>
            </a:r>
            <a:r>
              <a:rPr lang="en-US" sz="2000" dirty="0" smtClean="0"/>
              <a:t>);</a:t>
            </a:r>
            <a:endParaRPr lang="en-US" sz="2000" dirty="0"/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object/relational metadata.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840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JPQL. Usage in samples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2339677"/>
            <a:ext cx="8887155" cy="41335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Joining entities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Fetch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U</a:t>
            </a:r>
            <a:r>
              <a:rPr lang="lt-LT" sz="2000" dirty="0"/>
              <a:t>sing </a:t>
            </a:r>
            <a:r>
              <a:rPr lang="en-US" sz="2000" dirty="0"/>
              <a:t>of </a:t>
            </a:r>
            <a:r>
              <a:rPr lang="lt-LT" sz="2000" dirty="0"/>
              <a:t>constructors in queries.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lt-LT" sz="2000" dirty="0" smtClean="0"/>
              <a:t>Aggregation </a:t>
            </a:r>
            <a:r>
              <a:rPr lang="lt-LT" sz="2000" dirty="0"/>
              <a:t>functions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Bulk deletes and updates.</a:t>
            </a:r>
          </a:p>
          <a:p>
            <a:endParaRPr lang="en-US" sz="2000" dirty="0"/>
          </a:p>
          <a:p>
            <a:r>
              <a:rPr lang="lt-LT" sz="2000" i="1" dirty="0" smtClean="0"/>
              <a:t>hibernate.max_fetch_depth</a:t>
            </a:r>
            <a:r>
              <a:rPr lang="en-US" sz="2000" i="1" dirty="0" smtClean="0"/>
              <a:t>- </a:t>
            </a:r>
            <a:r>
              <a:rPr lang="en-US" sz="2000" dirty="0"/>
              <a:t>Sets a maximum "depth" for the outer join fetch tree for single-ended associations (one-to-one, many-to-one). A 0 disables default outer join fetching.</a:t>
            </a:r>
          </a:p>
          <a:p>
            <a:endParaRPr lang="lt-LT" sz="2000" dirty="0"/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References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2339677"/>
            <a:ext cx="8887155" cy="4133538"/>
          </a:xfrm>
        </p:spPr>
        <p:txBody>
          <a:bodyPr/>
          <a:lstStyle/>
          <a:p>
            <a:r>
              <a:rPr lang="lt-LT" sz="2000" dirty="0">
                <a:hlinkClick r:id="rId2"/>
              </a:rPr>
              <a:t>http://www.manning.com/panda/</a:t>
            </a:r>
            <a:endParaRPr lang="en-US" sz="2000" dirty="0"/>
          </a:p>
          <a:p>
            <a:r>
              <a:rPr lang="lt-LT" sz="2000" dirty="0">
                <a:hlinkClick r:id="rId3"/>
              </a:rPr>
              <a:t>http://www.coderanch.com/how-to/content/MZ_SCBCD_5_Study_Guide.pdf</a:t>
            </a:r>
            <a:endParaRPr lang="en-US" sz="2000" dirty="0"/>
          </a:p>
          <a:p>
            <a:r>
              <a:rPr lang="lt-LT" sz="2000" dirty="0">
                <a:hlinkClick r:id="rId4"/>
              </a:rPr>
              <a:t>http://en.wikipedia.org/wiki/Java_Persistence_API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Samples can be found</a:t>
            </a:r>
          </a:p>
          <a:p>
            <a:r>
              <a:rPr lang="lt-LT" sz="2000" dirty="0" smtClean="0">
                <a:hlinkClick r:id="rId5"/>
              </a:rPr>
              <a:t>https://github.com/sinedas/jpa-spring-samples</a:t>
            </a:r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16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Domain objects as Java Classes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4" y="1763614"/>
            <a:ext cx="8958591" cy="5184578"/>
          </a:xfrm>
        </p:spPr>
        <p:txBody>
          <a:bodyPr>
            <a:normAutofit/>
          </a:bodyPr>
          <a:lstStyle/>
          <a:p>
            <a:r>
              <a:rPr lang="lt-LT" sz="2000" dirty="0"/>
              <a:t>@Entity</a:t>
            </a:r>
          </a:p>
          <a:p>
            <a:r>
              <a:rPr lang="lt-LT" sz="2000" dirty="0"/>
              <a:t>Entity object must be anotated with @Entity.</a:t>
            </a:r>
          </a:p>
          <a:p>
            <a:r>
              <a:rPr lang="lt-LT" sz="2000" dirty="0"/>
              <a:t>All nonabstract entities must have either a public or a protected no-argument constructor. </a:t>
            </a:r>
          </a:p>
          <a:p>
            <a:r>
              <a:rPr lang="lt-LT" sz="2000" dirty="0"/>
              <a:t>Entity must contain identifier property or properties</a:t>
            </a:r>
            <a:r>
              <a:rPr lang="lt-LT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	@name- </a:t>
            </a:r>
            <a:r>
              <a:rPr lang="en-US" sz="2000" dirty="0"/>
              <a:t>This name is used </a:t>
            </a:r>
            <a:r>
              <a:rPr lang="en-US" sz="2000" dirty="0" smtClean="0"/>
              <a:t>to </a:t>
            </a:r>
            <a:r>
              <a:rPr lang="en-US" sz="2000" dirty="0"/>
              <a:t>refer to the entity in queries.</a:t>
            </a:r>
          </a:p>
          <a:p>
            <a:endParaRPr lang="lt-LT" sz="2000" dirty="0"/>
          </a:p>
          <a:p>
            <a:r>
              <a:rPr lang="lt-LT" sz="2000" dirty="0"/>
              <a:t>@Transient</a:t>
            </a:r>
          </a:p>
          <a:p>
            <a:r>
              <a:rPr lang="lt-LT" sz="2000" dirty="0"/>
              <a:t>@Transient marks entity property from being persisted.</a:t>
            </a:r>
            <a:endParaRPr lang="en-US" sz="2000" dirty="0"/>
          </a:p>
          <a:p>
            <a:endParaRPr lang="en-US" sz="2000" dirty="0"/>
          </a:p>
          <a:p>
            <a:r>
              <a:rPr lang="lt-LT" sz="2000" dirty="0"/>
              <a:t>Field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lt-LT" sz="2000" dirty="0"/>
              <a:t>property-based persistence</a:t>
            </a:r>
            <a:endParaRPr lang="en-US" sz="2000" dirty="0"/>
          </a:p>
          <a:p>
            <a:r>
              <a:rPr lang="en-US" sz="2000" dirty="0"/>
              <a:t>IPB convention is to define annotations on fields.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Persistend</a:t>
            </a:r>
            <a:r>
              <a:rPr lang="en-US" sz="2400" dirty="0" smtClean="0"/>
              <a:t> data types</a:t>
            </a:r>
            <a:endParaRPr lang="lt-L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1801" y="1691605"/>
          <a:ext cx="9145016" cy="52565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899639"/>
                <a:gridCol w="2504234"/>
                <a:gridCol w="3741143"/>
              </a:tblGrid>
              <a:tr h="402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Types Examples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Java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EIS coding conventions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Java primitives int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/>
                        <a:t>int, double, long</a:t>
                      </a:r>
                      <a:endParaRPr lang="lt-LT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Not used by EIS coding </a:t>
                      </a:r>
                      <a:r>
                        <a:rPr lang="en-US" sz="1400" dirty="0" smtClean="0"/>
                        <a:t>c</a:t>
                      </a:r>
                      <a:r>
                        <a:rPr lang="lt-LT" sz="1400" dirty="0" smtClean="0"/>
                        <a:t>onventions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Java primitives wrappers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 smtClean="0"/>
                        <a:t>java.lang.Integer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14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String type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java.lang.String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50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Java API Serializable types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java.math.BigInteger, java.sql.Date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817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User-defined Serializable types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Class that implements java.io.Serializable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02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/>
                        <a:t>Array types</a:t>
                      </a:r>
                      <a:endParaRPr lang="lt-LT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byte[], char[]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631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Enumerated type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 smtClean="0"/>
                        <a:t>{</a:t>
                      </a:r>
                      <a:r>
                        <a:rPr lang="en-US" sz="1400" dirty="0" smtClean="0"/>
                        <a:t>OPEN, CLOSED</a:t>
                      </a:r>
                      <a:r>
                        <a:rPr lang="lt-LT" sz="1400" dirty="0" smtClean="0"/>
                        <a:t>}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Should be used @Enumerated(EnumType.String)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23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/>
                        <a:t>Collection of entity types</a:t>
                      </a:r>
                      <a:endParaRPr lang="lt-LT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Set&lt;Category&gt;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817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/>
                        <a:t>Embeddable class</a:t>
                      </a:r>
                      <a:endParaRPr lang="lt-LT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/>
                        <a:t>Classes that are defined @Embeddable</a:t>
                      </a: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24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Sample Domain</a:t>
            </a:r>
            <a:endParaRPr lang="lt-L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7" name="Picture 3" descr="E:\Documents\Presentation\Sample domain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32" y="1475585"/>
            <a:ext cx="8568952" cy="5885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Identification and @</a:t>
            </a:r>
            <a:r>
              <a:rPr lang="en-US" sz="2400" dirty="0" err="1" smtClean="0"/>
              <a:t>GeneratedValue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835621"/>
            <a:ext cx="8887155" cy="5040563"/>
          </a:xfrm>
        </p:spPr>
        <p:txBody>
          <a:bodyPr>
            <a:normAutofit lnSpcReduction="10000"/>
          </a:bodyPr>
          <a:lstStyle/>
          <a:p>
            <a:r>
              <a:rPr lang="lt-LT" sz="2000" dirty="0"/>
              <a:t>Entity must contain identifier property or properties</a:t>
            </a:r>
            <a:r>
              <a:rPr lang="lt-LT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lt-LT" sz="2000" dirty="0" smtClean="0"/>
              <a:t>@</a:t>
            </a:r>
            <a:r>
              <a:rPr lang="lt-LT" sz="2000" dirty="0" smtClean="0">
                <a:hlinkClick r:id="rId2"/>
              </a:rPr>
              <a:t>GeneratedValue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lt-LT" sz="2000" dirty="0" smtClean="0"/>
              <a:t>Auto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lt-LT" sz="2000" dirty="0" smtClean="0"/>
              <a:t>Identity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lt-LT" sz="2000" dirty="0"/>
              <a:t> Sequence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lt-LT" sz="2000" dirty="0"/>
              <a:t> Table</a:t>
            </a:r>
            <a:endParaRPr lang="en-US" sz="2000" dirty="0"/>
          </a:p>
          <a:p>
            <a:endParaRPr lang="en-US" sz="2000" dirty="0"/>
          </a:p>
          <a:p>
            <a:r>
              <a:rPr lang="lt-LT" sz="2000" dirty="0"/>
              <a:t>@SequenceGenerator</a:t>
            </a:r>
            <a:r>
              <a:rPr lang="en-US" sz="2000" dirty="0"/>
              <a:t>, @</a:t>
            </a:r>
            <a:r>
              <a:rPr lang="en-US" sz="2000" dirty="0" err="1"/>
              <a:t>TableGenerator</a:t>
            </a:r>
            <a:endParaRPr lang="en-US" sz="2000" dirty="0"/>
          </a:p>
          <a:p>
            <a:r>
              <a:rPr lang="en-US" sz="2000" dirty="0" err="1"/>
              <a:t>allocationSize</a:t>
            </a:r>
            <a:r>
              <a:rPr lang="en-US" sz="2000" dirty="0"/>
              <a:t> property</a:t>
            </a:r>
          </a:p>
          <a:p>
            <a:endParaRPr lang="en-US" sz="2000" dirty="0"/>
          </a:p>
          <a:p>
            <a:r>
              <a:rPr lang="lt-LT" sz="2000" dirty="0"/>
              <a:t>In EIS Sequence for Oracle, Identity for Mssql</a:t>
            </a:r>
            <a:r>
              <a:rPr lang="lt-LT" sz="2000" dirty="0" smtClean="0"/>
              <a:t>.</a:t>
            </a:r>
            <a:endParaRPr lang="en-US" sz="2000" dirty="0" smtClean="0"/>
          </a:p>
          <a:p>
            <a:r>
              <a:rPr lang="lt-LT" sz="2000" dirty="0">
                <a:hlinkClick r:id="rId3"/>
              </a:rPr>
              <a:t>http://loki/source/xref/eis-default/base/ipb-base/src/main/resources/META-INF/oracle-base-orm.xml</a:t>
            </a:r>
            <a:endParaRPr lang="lt-LT" sz="2000" dirty="0"/>
          </a:p>
          <a:p>
            <a:endParaRPr lang="en-US" sz="2000" dirty="0"/>
          </a:p>
          <a:p>
            <a:endParaRPr lang="en-US" sz="2000" dirty="0"/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832" y="539477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lt-LT" sz="2400" dirty="0" smtClean="0"/>
              <a:t>@OneToOne association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907629"/>
            <a:ext cx="8887155" cy="4565586"/>
          </a:xfrm>
        </p:spPr>
        <p:txBody>
          <a:bodyPr/>
          <a:lstStyle/>
          <a:p>
            <a:r>
              <a:rPr lang="lt-LT" sz="2000" dirty="0"/>
              <a:t>@OneToOne association</a:t>
            </a:r>
          </a:p>
          <a:p>
            <a:r>
              <a:rPr lang="lt-LT" sz="2000" dirty="0"/>
              <a:t>@Target({METHOD, FIELD}) @Retention(RUNTIME)</a:t>
            </a:r>
          </a:p>
          <a:p>
            <a:r>
              <a:rPr lang="lt-LT" sz="2000" dirty="0"/>
              <a:t>public @interface OneToOne {</a:t>
            </a:r>
          </a:p>
          <a:p>
            <a:r>
              <a:rPr lang="lt-LT" sz="2000" dirty="0"/>
              <a:t>Class targetEntity() default void.class;</a:t>
            </a:r>
          </a:p>
          <a:p>
            <a:r>
              <a:rPr lang="lt-LT" sz="2000" dirty="0"/>
              <a:t>CascadeType[] cascade() default {};</a:t>
            </a:r>
          </a:p>
          <a:p>
            <a:r>
              <a:rPr lang="lt-LT" sz="2000" dirty="0"/>
              <a:t>FetchType fetch() default EAGER;boolean optional() default true;</a:t>
            </a:r>
          </a:p>
          <a:p>
            <a:r>
              <a:rPr lang="lt-LT" sz="2000" dirty="0"/>
              <a:t>String mappedBy() default "";</a:t>
            </a:r>
          </a:p>
          <a:p>
            <a:r>
              <a:rPr lang="lt-LT" sz="2000" dirty="0"/>
              <a:t>}</a:t>
            </a:r>
            <a:endParaRPr lang="en-US" sz="2000" dirty="0"/>
          </a:p>
          <a:p>
            <a:r>
              <a:rPr lang="lt-LT" sz="2000" i="1" dirty="0"/>
              <a:t>@JoinColumn</a:t>
            </a:r>
            <a:endParaRPr lang="en-US" sz="2000" i="1" dirty="0"/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24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CascadeType</a:t>
            </a:r>
            <a:r>
              <a:rPr lang="en-US" sz="2400" dirty="0" smtClean="0"/>
              <a:t> and </a:t>
            </a:r>
            <a:r>
              <a:rPr lang="en-US" sz="2400" dirty="0" err="1" smtClean="0"/>
              <a:t>FetchType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979637"/>
            <a:ext cx="8887155" cy="489654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CascadeType</a:t>
            </a:r>
            <a:r>
              <a:rPr lang="en-US" sz="2000" dirty="0" smtClean="0"/>
              <a:t>– defines </a:t>
            </a:r>
            <a:r>
              <a:rPr lang="en-US" sz="2000" dirty="0"/>
              <a:t>the set of cascadable operations that are propagated </a:t>
            </a:r>
            <a:r>
              <a:rPr lang="lt-LT" sz="2000" dirty="0" smtClean="0"/>
              <a:t> </a:t>
            </a:r>
            <a:r>
              <a:rPr lang="lt-LT" sz="2000" dirty="0"/>
              <a:t>to the associated entity.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ALL- </a:t>
            </a:r>
            <a:r>
              <a:rPr lang="lt-LT" sz="2000" dirty="0"/>
              <a:t>Cascade all operations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PERSIST- </a:t>
            </a:r>
            <a:r>
              <a:rPr lang="lt-LT" sz="2000" dirty="0"/>
              <a:t>Cascade </a:t>
            </a:r>
            <a:r>
              <a:rPr lang="lt-LT" sz="2000" dirty="0" smtClean="0"/>
              <a:t>persist </a:t>
            </a:r>
            <a:r>
              <a:rPr lang="lt-LT" sz="2000" dirty="0"/>
              <a:t>operation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MERGE- </a:t>
            </a:r>
            <a:r>
              <a:rPr lang="lt-LT" sz="2000" dirty="0"/>
              <a:t>Cascade merge operation 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DELETE- </a:t>
            </a:r>
            <a:r>
              <a:rPr lang="lt-LT" sz="2000" dirty="0"/>
              <a:t>Cascade remove operation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REFRESH- </a:t>
            </a:r>
            <a:r>
              <a:rPr lang="lt-LT" sz="2000" dirty="0"/>
              <a:t>Cascade refresh operation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 smtClean="0"/>
              <a:t>FetchType</a:t>
            </a:r>
            <a:r>
              <a:rPr lang="en-US" sz="2000" dirty="0" smtClean="0"/>
              <a:t>-  defines </a:t>
            </a:r>
            <a:r>
              <a:rPr lang="en-US" sz="2000" dirty="0"/>
              <a:t>strategies for fetching data from the database.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LAZY- </a:t>
            </a:r>
            <a:r>
              <a:rPr lang="en-US" sz="2000" dirty="0"/>
              <a:t>is a hint to the persistence provider </a:t>
            </a:r>
            <a:r>
              <a:rPr lang="en-US" sz="2000" dirty="0" smtClean="0"/>
              <a:t>runtime </a:t>
            </a:r>
            <a:r>
              <a:rPr lang="en-US" sz="2000" dirty="0"/>
              <a:t>that data should be fetched lazily when it is </a:t>
            </a:r>
            <a:r>
              <a:rPr lang="lt-LT" sz="2000" dirty="0" smtClean="0"/>
              <a:t>first </a:t>
            </a:r>
            <a:r>
              <a:rPr lang="lt-LT" sz="2000" dirty="0"/>
              <a:t>accessed.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EAGER- </a:t>
            </a:r>
            <a:r>
              <a:rPr lang="en-US" sz="2000" dirty="0"/>
              <a:t>strategy is a requirement on the </a:t>
            </a:r>
            <a:r>
              <a:rPr lang="en-US" sz="2000" dirty="0" smtClean="0"/>
              <a:t>persistence </a:t>
            </a:r>
            <a:r>
              <a:rPr lang="en-US" sz="2000" dirty="0"/>
              <a:t>provider runtime that data must be eagerly fetched.</a:t>
            </a:r>
            <a:endParaRPr lang="lt-LT" sz="2000" dirty="0"/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24" y="611485"/>
            <a:ext cx="8894794" cy="35719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OneToMany</a:t>
            </a:r>
            <a:endParaRPr lang="lt-LT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0238" y="1835621"/>
            <a:ext cx="8887155" cy="4637594"/>
          </a:xfrm>
        </p:spPr>
        <p:txBody>
          <a:bodyPr>
            <a:normAutofit/>
          </a:bodyPr>
          <a:lstStyle/>
          <a:p>
            <a:r>
              <a:rPr lang="lt-LT" sz="2000" i="1" dirty="0"/>
              <a:t>@Target({METHOD, FIELD}) @Retention(RUNTIME)</a:t>
            </a:r>
            <a:endParaRPr lang="lt-LT" sz="2000" dirty="0"/>
          </a:p>
          <a:p>
            <a:r>
              <a:rPr lang="lt-LT" sz="2000" i="1" dirty="0"/>
              <a:t>public @interface OneToMany {</a:t>
            </a:r>
            <a:endParaRPr lang="lt-LT" sz="2000" dirty="0"/>
          </a:p>
          <a:p>
            <a:r>
              <a:rPr lang="lt-LT" sz="2000" i="1" dirty="0"/>
              <a:t>Class targetEntity() default void.class;</a:t>
            </a:r>
            <a:endParaRPr lang="lt-LT" sz="2000" dirty="0"/>
          </a:p>
          <a:p>
            <a:r>
              <a:rPr lang="lt-LT" sz="2000" i="1" dirty="0"/>
              <a:t>CascadeType[] cascade() default {};</a:t>
            </a:r>
            <a:endParaRPr lang="lt-LT" sz="2000" dirty="0"/>
          </a:p>
          <a:p>
            <a:r>
              <a:rPr lang="lt-LT" sz="2000" i="1" dirty="0"/>
              <a:t>FetchType fetch() default LAZY;</a:t>
            </a:r>
            <a:endParaRPr lang="lt-LT" sz="2000" dirty="0"/>
          </a:p>
          <a:p>
            <a:r>
              <a:rPr lang="lt-LT" sz="2000" i="1" dirty="0"/>
              <a:t>String mappedBy() default "";</a:t>
            </a:r>
            <a:endParaRPr lang="lt-LT" sz="2000" dirty="0"/>
          </a:p>
          <a:p>
            <a:r>
              <a:rPr lang="lt-LT" sz="2000" i="1" dirty="0"/>
              <a:t>}</a:t>
            </a: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There two possible persistence approaches for maintaining @</a:t>
            </a:r>
            <a:r>
              <a:rPr lang="en-US" sz="2000" dirty="0" err="1"/>
              <a:t>OneToMany</a:t>
            </a:r>
            <a:r>
              <a:rPr lang="en-US" sz="2000" dirty="0"/>
              <a:t> associations between entities: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use relationship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use </a:t>
            </a:r>
            <a:r>
              <a:rPr lang="en-US" sz="2000" dirty="0"/>
              <a:t>id column in child table that references parent</a:t>
            </a:r>
          </a:p>
          <a:p>
            <a:endParaRPr lang="lt-L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1ADC08-380D-40E5-8E6C-A8C5BEB5F8D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8942</TotalTime>
  <Words>1054</Words>
  <Application>Microsoft Office PowerPoint</Application>
  <PresentationFormat>Custom</PresentationFormat>
  <Paragraphs>289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Practical JPA</vt:lpstr>
      <vt:lpstr>What is JPA?</vt:lpstr>
      <vt:lpstr>Domain objects as Java Classes</vt:lpstr>
      <vt:lpstr>Persistend data types</vt:lpstr>
      <vt:lpstr>Sample Domain</vt:lpstr>
      <vt:lpstr>Identification and @GeneratedValue</vt:lpstr>
      <vt:lpstr>@OneToOne association</vt:lpstr>
      <vt:lpstr>CascadeType and FetchType</vt:lpstr>
      <vt:lpstr>@OneToMany</vt:lpstr>
      <vt:lpstr>@OneToMany</vt:lpstr>
      <vt:lpstr>@ManyToOne</vt:lpstr>
      <vt:lpstr>@ManyToMany association</vt:lpstr>
      <vt:lpstr>Anotation properties</vt:lpstr>
      <vt:lpstr>Inheritance</vt:lpstr>
      <vt:lpstr>EntityManager</vt:lpstr>
      <vt:lpstr>Entity lifeCycle</vt:lpstr>
      <vt:lpstr>EntityManagerFactory</vt:lpstr>
      <vt:lpstr>JPQL. Creating Query instance</vt:lpstr>
      <vt:lpstr>JPQL. Query methods</vt:lpstr>
      <vt:lpstr>JPQL. Usage in samples</vt:lpstr>
      <vt:lpstr>References</vt:lpstr>
    </vt:vector>
  </TitlesOfParts>
  <Company>Exigen Services DATI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style 2009</dc:subject>
  <dc:creator>Denis Slaveckij</dc:creator>
  <cp:lastModifiedBy>dslaveckij</cp:lastModifiedBy>
  <cp:revision>40</cp:revision>
  <cp:lastPrinted>1601-01-01T00:00:00Z</cp:lastPrinted>
  <dcterms:created xsi:type="dcterms:W3CDTF">2009-05-25T12:53:18Z</dcterms:created>
  <dcterms:modified xsi:type="dcterms:W3CDTF">2013-08-05T13:03:11Z</dcterms:modified>
  <cp:category>style</cp:category>
</cp:coreProperties>
</file>