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2.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96" r:id="rId1"/>
  </p:sldMasterIdLst>
  <p:notesMasterIdLst>
    <p:notesMasterId r:id="rId23"/>
  </p:notesMasterIdLst>
  <p:sldIdLst>
    <p:sldId id="256" r:id="rId2"/>
    <p:sldId id="259" r:id="rId3"/>
    <p:sldId id="263" r:id="rId4"/>
    <p:sldId id="261" r:id="rId5"/>
    <p:sldId id="262" r:id="rId6"/>
    <p:sldId id="264" r:id="rId7"/>
    <p:sldId id="266" r:id="rId8"/>
    <p:sldId id="265" r:id="rId9"/>
    <p:sldId id="272" r:id="rId10"/>
    <p:sldId id="267" r:id="rId11"/>
    <p:sldId id="269" r:id="rId12"/>
    <p:sldId id="268" r:id="rId13"/>
    <p:sldId id="279" r:id="rId14"/>
    <p:sldId id="278" r:id="rId15"/>
    <p:sldId id="274" r:id="rId16"/>
    <p:sldId id="277" r:id="rId17"/>
    <p:sldId id="276" r:id="rId18"/>
    <p:sldId id="270" r:id="rId19"/>
    <p:sldId id="282" r:id="rId20"/>
    <p:sldId id="280" r:id="rId21"/>
    <p:sldId id="281" r:id="rId22"/>
  </p:sldIdLst>
  <p:sldSz cx="10080625" cy="7559675"/>
  <p:notesSz cx="7559675" cy="10691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2">
          <p15:clr>
            <a:srgbClr val="A4A3A4"/>
          </p15:clr>
        </p15:guide>
        <p15:guide id="2" pos="17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nis Slaveckij" initials="DS" lastIdx="8" clrIdx="0">
    <p:extLst>
      <p:ext uri="{19B8F6BF-5375-455C-9EA6-DF929625EA0E}">
        <p15:presenceInfo xmlns:p15="http://schemas.microsoft.com/office/powerpoint/2012/main" userId="S::Denis.Slaveckij@nortal.com::0bc0d191-6778-4bd8-822f-7f1a9db4f9c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76851" autoAdjust="0"/>
  </p:normalViewPr>
  <p:slideViewPr>
    <p:cSldViewPr>
      <p:cViewPr varScale="1">
        <p:scale>
          <a:sx n="79" d="100"/>
          <a:sy n="79" d="100"/>
        </p:scale>
        <p:origin x="846" y="102"/>
      </p:cViewPr>
      <p:guideLst>
        <p:guide orient="horz" pos="1202"/>
        <p:guide pos="1724"/>
      </p:guideLst>
    </p:cSldViewPr>
  </p:slideViewPr>
  <p:outlineViewPr>
    <p:cViewPr varScale="1">
      <p:scale>
        <a:sx n="170" d="200"/>
        <a:sy n="170" d="200"/>
      </p:scale>
      <p:origin x="0" y="0"/>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2-21T13:02:16.042" idx="6">
    <p:pos x="5871" y="3875"/>
    <p:text>XmlBasedApplicationContextTest.</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2-21T13:03:33.381" idx="7">
    <p:pos x="3448" y="1529"/>
    <p:text>XmlBasedApplicationConfigurationTest</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
          <p:cNvSpPr>
            <a:spLocks noGrp="1" noRot="1" noChangeAspect="1" noChangeArrowheads="1"/>
          </p:cNvSpPr>
          <p:nvPr>
            <p:ph type="sldImg"/>
          </p:nvPr>
        </p:nvSpPr>
        <p:spPr bwMode="auto">
          <a:xfrm>
            <a:off x="1106488" y="812800"/>
            <a:ext cx="5343525" cy="4006850"/>
          </a:xfrm>
          <a:prstGeom prst="rect">
            <a:avLst/>
          </a:prstGeom>
          <a:noFill/>
          <a:ln w="9525">
            <a:noFill/>
            <a:round/>
            <a:headEnd/>
            <a:tailEnd/>
          </a:ln>
        </p:spPr>
      </p:sp>
      <p:sp>
        <p:nvSpPr>
          <p:cNvPr id="2050"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ru-RU" noProof="0"/>
          </a:p>
        </p:txBody>
      </p:sp>
      <p:sp>
        <p:nvSpPr>
          <p:cNvPr id="2051" name="Rectangle 3"/>
          <p:cNvSpPr>
            <a:spLocks noGrp="1" noChangeArrowheads="1"/>
          </p:cNvSpPr>
          <p:nvPr>
            <p:ph type="hdr"/>
          </p:nvPr>
        </p:nvSpPr>
        <p:spPr bwMode="auto">
          <a:xfrm>
            <a:off x="0"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5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ea typeface="+mn-ea"/>
                <a:cs typeface="Lucida Sans Unicode" charset="0"/>
              </a:defRPr>
            </a:lvl1pPr>
          </a:lstStyle>
          <a:p>
            <a:pPr>
              <a:defRPr/>
            </a:pPr>
            <a:endParaRPr lang="ru-RU"/>
          </a:p>
        </p:txBody>
      </p:sp>
      <p:sp>
        <p:nvSpPr>
          <p:cNvPr id="2052" name="Rectangle 4"/>
          <p:cNvSpPr>
            <a:spLocks noGrp="1" noChangeArrowheads="1"/>
          </p:cNvSpPr>
          <p:nvPr>
            <p:ph type="dt"/>
          </p:nvPr>
        </p:nvSpPr>
        <p:spPr bwMode="auto">
          <a:xfrm>
            <a:off x="4278313"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5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ea typeface="+mn-ea"/>
                <a:cs typeface="Lucida Sans Unicode" charset="0"/>
              </a:defRPr>
            </a:lvl1pPr>
          </a:lstStyle>
          <a:p>
            <a:pPr>
              <a:defRPr/>
            </a:pPr>
            <a:endParaRPr lang="ru-RU"/>
          </a:p>
        </p:txBody>
      </p:sp>
      <p:sp>
        <p:nvSpPr>
          <p:cNvPr id="2053" name="Rectangle 5"/>
          <p:cNvSpPr>
            <a:spLocks noGrp="1" noChangeArrowheads="1"/>
          </p:cNvSpPr>
          <p:nvPr>
            <p:ph type="ftr"/>
          </p:nvPr>
        </p:nvSpPr>
        <p:spPr bwMode="auto">
          <a:xfrm>
            <a:off x="0"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5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ea typeface="+mn-ea"/>
                <a:cs typeface="Lucida Sans Unicode" charset="0"/>
              </a:defRPr>
            </a:lvl1pPr>
          </a:lstStyle>
          <a:p>
            <a:pPr>
              <a:defRPr/>
            </a:pPr>
            <a:endParaRPr lang="ru-RU"/>
          </a:p>
        </p:txBody>
      </p:sp>
      <p:sp>
        <p:nvSpPr>
          <p:cNvPr id="2054" name="Rectangle 6"/>
          <p:cNvSpPr>
            <a:spLocks noGrp="1" noChangeArrowheads="1"/>
          </p:cNvSpPr>
          <p:nvPr>
            <p:ph type="sldNum"/>
          </p:nvPr>
        </p:nvSpPr>
        <p:spPr bwMode="auto">
          <a:xfrm>
            <a:off x="4278313"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5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ea typeface="+mn-ea"/>
                <a:cs typeface="Lucida Sans Unicode" charset="0"/>
              </a:defRPr>
            </a:lvl1pPr>
          </a:lstStyle>
          <a:p>
            <a:pPr>
              <a:defRPr/>
            </a:pPr>
            <a:fld id="{1151FFE4-80C9-4DF4-A2A0-5CE5CF7647A3}" type="slidenum">
              <a:rPr lang="ru-RU"/>
              <a:pPr>
                <a:defRPr/>
              </a:pPr>
              <a:t>‹#›</a:t>
            </a:fld>
            <a:endParaRPr lang="ru-RU"/>
          </a:p>
        </p:txBody>
      </p:sp>
    </p:spTree>
  </p:cSld>
  <p:clrMap bg1="lt1" tx1="dk1" bg2="lt2" tx2="dk2" accent1="accent1" accent2="accent2" accent3="accent3" accent4="accent4" accent5="accent5" accent6="accent6" hlink="hlink" folHlink="folHlink"/>
  <p:notesStyle>
    <a:lvl1pPr algn="l" defTabSz="449076"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642" indent="-285632" algn="l" defTabSz="449076"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2524" indent="-228506" algn="l" defTabSz="449076"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599537" indent="-228506" algn="l" defTabSz="449076"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6547" indent="-228506" algn="l" defTabSz="449076"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5052" algn="l" defTabSz="914021" rtl="0" eaLnBrk="1" latinLnBrk="0" hangingPunct="1">
      <a:defRPr sz="1200" kern="1200">
        <a:solidFill>
          <a:schemeClr val="tx1"/>
        </a:solidFill>
        <a:latin typeface="+mn-lt"/>
        <a:ea typeface="+mn-ea"/>
        <a:cs typeface="+mn-cs"/>
      </a:defRPr>
    </a:lvl6pPr>
    <a:lvl7pPr marL="2742063" algn="l" defTabSz="914021" rtl="0" eaLnBrk="1" latinLnBrk="0" hangingPunct="1">
      <a:defRPr sz="1200" kern="1200">
        <a:solidFill>
          <a:schemeClr val="tx1"/>
        </a:solidFill>
        <a:latin typeface="+mn-lt"/>
        <a:ea typeface="+mn-ea"/>
        <a:cs typeface="+mn-cs"/>
      </a:defRPr>
    </a:lvl7pPr>
    <a:lvl8pPr marL="3199073" algn="l" defTabSz="914021" rtl="0" eaLnBrk="1" latinLnBrk="0" hangingPunct="1">
      <a:defRPr sz="1200" kern="1200">
        <a:solidFill>
          <a:schemeClr val="tx1"/>
        </a:solidFill>
        <a:latin typeface="+mn-lt"/>
        <a:ea typeface="+mn-ea"/>
        <a:cs typeface="+mn-cs"/>
      </a:defRPr>
    </a:lvl8pPr>
    <a:lvl9pPr marL="3656083" algn="l" defTabSz="91402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localhost:8080/circular"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sz="1200" b="1" kern="1200" dirty="0">
                <a:solidFill>
                  <a:srgbClr val="000000"/>
                </a:solidFill>
                <a:effectLst/>
                <a:latin typeface="Times New Roman" pitchFamily="16" charset="0"/>
                <a:ea typeface="+mn-ea"/>
                <a:cs typeface="+mn-cs"/>
              </a:rPr>
              <a:t>services.xml</a:t>
            </a:r>
            <a:endParaRPr lang="en-US" dirty="0"/>
          </a:p>
          <a:p>
            <a:r>
              <a:rPr lang="lt-LT" dirty="0"/>
              <a:t>XmlBasedApplicationContextTest</a:t>
            </a:r>
            <a:r>
              <a:rPr lang="en-US" dirty="0"/>
              <a:t>:</a:t>
            </a:r>
            <a:r>
              <a:rPr lang="lt-LT" dirty="0"/>
              <a:t>shouldLoadContext</a:t>
            </a:r>
            <a:endParaRPr lang="en-US" dirty="0"/>
          </a:p>
          <a:p>
            <a:endParaRPr lang="lt-LT" dirty="0"/>
          </a:p>
        </p:txBody>
      </p:sp>
      <p:sp>
        <p:nvSpPr>
          <p:cNvPr id="4" name="Slide Number Placeholder 3"/>
          <p:cNvSpPr>
            <a:spLocks noGrp="1"/>
          </p:cNvSpPr>
          <p:nvPr>
            <p:ph type="sldNum"/>
          </p:nvPr>
        </p:nvSpPr>
        <p:spPr/>
        <p:txBody>
          <a:bodyPr/>
          <a:lstStyle/>
          <a:p>
            <a:pPr>
              <a:defRPr/>
            </a:pPr>
            <a:fld id="{1151FFE4-80C9-4DF4-A2A0-5CE5CF7647A3}" type="slidenum">
              <a:rPr lang="ru-RU" smtClean="0"/>
              <a:pPr>
                <a:defRPr/>
              </a:pPr>
              <a:t>6</a:t>
            </a:fld>
            <a:endParaRPr lang="ru-RU"/>
          </a:p>
        </p:txBody>
      </p:sp>
    </p:spTree>
    <p:extLst>
      <p:ext uri="{BB962C8B-B14F-4D97-AF65-F5344CB8AC3E}">
        <p14:creationId xmlns:p14="http://schemas.microsoft.com/office/powerpoint/2010/main" val="1727318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a:t>
            </a:r>
            <a:r>
              <a:rPr lang="lt-LT" dirty="0"/>
              <a:t>MainApplication</a:t>
            </a:r>
            <a:r>
              <a:rPr lang="en-US" dirty="0"/>
              <a:t> with </a:t>
            </a:r>
            <a:r>
              <a:rPr lang="en-US" dirty="0" err="1"/>
              <a:t>lifeCycle</a:t>
            </a:r>
            <a:r>
              <a:rPr lang="en-US" dirty="0"/>
              <a:t> profile</a:t>
            </a:r>
            <a:endParaRPr lang="lt-LT" dirty="0"/>
          </a:p>
        </p:txBody>
      </p:sp>
      <p:sp>
        <p:nvSpPr>
          <p:cNvPr id="4" name="Slide Number Placeholder 3"/>
          <p:cNvSpPr>
            <a:spLocks noGrp="1"/>
          </p:cNvSpPr>
          <p:nvPr>
            <p:ph type="sldNum"/>
          </p:nvPr>
        </p:nvSpPr>
        <p:spPr/>
        <p:txBody>
          <a:bodyPr/>
          <a:lstStyle/>
          <a:p>
            <a:pPr>
              <a:defRPr/>
            </a:pPr>
            <a:fld id="{1151FFE4-80C9-4DF4-A2A0-5CE5CF7647A3}" type="slidenum">
              <a:rPr lang="ru-RU" smtClean="0"/>
              <a:pPr>
                <a:defRPr/>
              </a:pPr>
              <a:t>16</a:t>
            </a:fld>
            <a:endParaRPr lang="ru-RU"/>
          </a:p>
        </p:txBody>
      </p:sp>
    </p:spTree>
    <p:extLst>
      <p:ext uri="{BB962C8B-B14F-4D97-AF65-F5344CB8AC3E}">
        <p14:creationId xmlns:p14="http://schemas.microsoft.com/office/powerpoint/2010/main" val="476597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AnnotationBasedApplicationContextTest</a:t>
            </a:r>
            <a:endParaRPr lang="en-US" dirty="0"/>
          </a:p>
          <a:p>
            <a:r>
              <a:rPr lang="lt-LT" dirty="0"/>
              <a:t>ScannedApplicationContextTest</a:t>
            </a:r>
            <a:endParaRPr lang="en-US" dirty="0"/>
          </a:p>
          <a:p>
            <a:endParaRPr lang="en-US" dirty="0"/>
          </a:p>
          <a:p>
            <a:r>
              <a:rPr lang="lt-LT" sz="1200" kern="1200" dirty="0">
                <a:solidFill>
                  <a:srgbClr val="000000"/>
                </a:solidFill>
                <a:effectLst/>
                <a:latin typeface="Times New Roman" pitchFamily="16" charset="0"/>
                <a:ea typeface="+mn-ea"/>
                <a:cs typeface="+mn-cs"/>
              </a:rPr>
              <a:t>@Autowired</a:t>
            </a:r>
            <a:br>
              <a:rPr lang="lt-LT" sz="1200" kern="1200" dirty="0">
                <a:solidFill>
                  <a:srgbClr val="000000"/>
                </a:solidFill>
                <a:effectLst/>
                <a:latin typeface="Times New Roman" pitchFamily="16" charset="0"/>
                <a:ea typeface="+mn-ea"/>
                <a:cs typeface="+mn-cs"/>
              </a:rPr>
            </a:br>
            <a:r>
              <a:rPr lang="lt-LT" sz="1200" kern="1200" dirty="0">
                <a:solidFill>
                  <a:srgbClr val="000000"/>
                </a:solidFill>
                <a:effectLst/>
                <a:latin typeface="Times New Roman" pitchFamily="16" charset="0"/>
                <a:ea typeface="+mn-ea"/>
                <a:cs typeface="+mn-cs"/>
              </a:rPr>
              <a:t>@Qualifier</a:t>
            </a:r>
            <a:r>
              <a:rPr lang="lt-LT" dirty="0"/>
              <a:t>(</a:t>
            </a:r>
            <a:r>
              <a:rPr lang="lt-LT" sz="1200" b="1" kern="1200" dirty="0">
                <a:solidFill>
                  <a:srgbClr val="000000"/>
                </a:solidFill>
                <a:effectLst/>
                <a:latin typeface="Times New Roman" pitchFamily="16" charset="0"/>
                <a:ea typeface="+mn-ea"/>
                <a:cs typeface="+mn-cs"/>
              </a:rPr>
              <a:t>"googleProvider"</a:t>
            </a:r>
            <a:r>
              <a:rPr lang="lt-LT" dirty="0"/>
              <a:t>)</a:t>
            </a:r>
            <a:br>
              <a:rPr lang="lt-LT" dirty="0"/>
            </a:br>
            <a:r>
              <a:rPr lang="lt-LT" sz="1200" b="1" kern="1200" dirty="0">
                <a:solidFill>
                  <a:srgbClr val="000000"/>
                </a:solidFill>
                <a:effectLst/>
                <a:latin typeface="Times New Roman" pitchFamily="16" charset="0"/>
                <a:ea typeface="+mn-ea"/>
                <a:cs typeface="+mn-cs"/>
              </a:rPr>
              <a:t>private </a:t>
            </a:r>
            <a:r>
              <a:rPr lang="lt-LT" dirty="0"/>
              <a:t>Provider </a:t>
            </a:r>
            <a:r>
              <a:rPr lang="lt-LT" sz="1200" b="1" kern="1200" dirty="0">
                <a:solidFill>
                  <a:srgbClr val="000000"/>
                </a:solidFill>
                <a:effectLst/>
                <a:latin typeface="Times New Roman" pitchFamily="16" charset="0"/>
                <a:ea typeface="+mn-ea"/>
                <a:cs typeface="+mn-cs"/>
              </a:rPr>
              <a:t>provider</a:t>
            </a:r>
            <a:r>
              <a:rPr lang="lt-LT" dirty="0"/>
              <a:t>;</a:t>
            </a:r>
            <a:endParaRPr lang="en-US" dirty="0"/>
          </a:p>
          <a:p>
            <a:endParaRPr lang="en-US" dirty="0"/>
          </a:p>
          <a:p>
            <a:r>
              <a:rPr lang="en-US" dirty="0"/>
              <a:t>And run </a:t>
            </a:r>
            <a:r>
              <a:rPr lang="en-US" dirty="0" err="1"/>
              <a:t>MainApplication</a:t>
            </a:r>
            <a:endParaRPr lang="en-US" dirty="0"/>
          </a:p>
          <a:p>
            <a:endParaRPr lang="lt-LT" dirty="0"/>
          </a:p>
        </p:txBody>
      </p:sp>
      <p:sp>
        <p:nvSpPr>
          <p:cNvPr id="4" name="Slide Number Placeholder 3"/>
          <p:cNvSpPr>
            <a:spLocks noGrp="1"/>
          </p:cNvSpPr>
          <p:nvPr>
            <p:ph type="sldNum"/>
          </p:nvPr>
        </p:nvSpPr>
        <p:spPr/>
        <p:txBody>
          <a:bodyPr/>
          <a:lstStyle/>
          <a:p>
            <a:pPr>
              <a:defRPr/>
            </a:pPr>
            <a:fld id="{1151FFE4-80C9-4DF4-A2A0-5CE5CF7647A3}" type="slidenum">
              <a:rPr lang="ru-RU" smtClean="0"/>
              <a:pPr>
                <a:defRPr/>
              </a:pPr>
              <a:t>17</a:t>
            </a:fld>
            <a:endParaRPr lang="ru-RU"/>
          </a:p>
        </p:txBody>
      </p:sp>
    </p:spTree>
    <p:extLst>
      <p:ext uri="{BB962C8B-B14F-4D97-AF65-F5344CB8AC3E}">
        <p14:creationId xmlns:p14="http://schemas.microsoft.com/office/powerpoint/2010/main" val="2567130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about not needed @</a:t>
            </a:r>
            <a:r>
              <a:rPr lang="en-US" dirty="0" err="1"/>
              <a:t>Autowired</a:t>
            </a:r>
            <a:r>
              <a:rPr lang="en-US" dirty="0"/>
              <a:t> constructor which saw in some projects</a:t>
            </a:r>
            <a:endParaRPr lang="lt-LT" dirty="0"/>
          </a:p>
        </p:txBody>
      </p:sp>
      <p:sp>
        <p:nvSpPr>
          <p:cNvPr id="4" name="Slide Number Placeholder 3"/>
          <p:cNvSpPr>
            <a:spLocks noGrp="1"/>
          </p:cNvSpPr>
          <p:nvPr>
            <p:ph type="sldNum"/>
          </p:nvPr>
        </p:nvSpPr>
        <p:spPr/>
        <p:txBody>
          <a:bodyPr/>
          <a:lstStyle/>
          <a:p>
            <a:pPr>
              <a:defRPr/>
            </a:pPr>
            <a:fld id="{1151FFE4-80C9-4DF4-A2A0-5CE5CF7647A3}" type="slidenum">
              <a:rPr lang="ru-RU" smtClean="0"/>
              <a:pPr>
                <a:defRPr/>
              </a:pPr>
              <a:t>18</a:t>
            </a:fld>
            <a:endParaRPr lang="ru-RU"/>
          </a:p>
        </p:txBody>
      </p:sp>
    </p:spTree>
    <p:extLst>
      <p:ext uri="{BB962C8B-B14F-4D97-AF65-F5344CB8AC3E}">
        <p14:creationId xmlns:p14="http://schemas.microsoft.com/office/powerpoint/2010/main" val="2269487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ConfigurationBasedApplicationContextTest</a:t>
            </a:r>
            <a:endParaRPr lang="lt-LT" dirty="0"/>
          </a:p>
        </p:txBody>
      </p:sp>
      <p:sp>
        <p:nvSpPr>
          <p:cNvPr id="4" name="Slide Number Placeholder 3"/>
          <p:cNvSpPr>
            <a:spLocks noGrp="1"/>
          </p:cNvSpPr>
          <p:nvPr>
            <p:ph type="sldNum"/>
          </p:nvPr>
        </p:nvSpPr>
        <p:spPr/>
        <p:txBody>
          <a:bodyPr/>
          <a:lstStyle/>
          <a:p>
            <a:pPr>
              <a:defRPr/>
            </a:pPr>
            <a:fld id="{1151FFE4-80C9-4DF4-A2A0-5CE5CF7647A3}" type="slidenum">
              <a:rPr lang="ru-RU" smtClean="0"/>
              <a:pPr>
                <a:defRPr/>
              </a:pPr>
              <a:t>19</a:t>
            </a:fld>
            <a:endParaRPr lang="ru-RU"/>
          </a:p>
        </p:txBody>
      </p:sp>
    </p:spTree>
    <p:extLst>
      <p:ext uri="{BB962C8B-B14F-4D97-AF65-F5344CB8AC3E}">
        <p14:creationId xmlns:p14="http://schemas.microsoft.com/office/powerpoint/2010/main" val="2479420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ResourceLoadingTest</a:t>
            </a:r>
            <a:endParaRPr lang="en-US" dirty="0"/>
          </a:p>
          <a:p>
            <a:endParaRPr lang="en-US" dirty="0"/>
          </a:p>
          <a:p>
            <a:r>
              <a:rPr lang="en-US" dirty="0"/>
              <a:t>Show annotations in </a:t>
            </a:r>
            <a:r>
              <a:rPr lang="en-US" dirty="0" err="1"/>
              <a:t>wupertal</a:t>
            </a:r>
            <a:r>
              <a:rPr lang="en-US" dirty="0"/>
              <a:t> project if time </a:t>
            </a:r>
            <a:r>
              <a:rPr lang="en-US"/>
              <a:t>is left.</a:t>
            </a:r>
            <a:endParaRPr lang="lt-LT" dirty="0"/>
          </a:p>
        </p:txBody>
      </p:sp>
      <p:sp>
        <p:nvSpPr>
          <p:cNvPr id="4" name="Slide Number Placeholder 3"/>
          <p:cNvSpPr>
            <a:spLocks noGrp="1"/>
          </p:cNvSpPr>
          <p:nvPr>
            <p:ph type="sldNum"/>
          </p:nvPr>
        </p:nvSpPr>
        <p:spPr/>
        <p:txBody>
          <a:bodyPr/>
          <a:lstStyle/>
          <a:p>
            <a:pPr>
              <a:defRPr/>
            </a:pPr>
            <a:fld id="{1151FFE4-80C9-4DF4-A2A0-5CE5CF7647A3}" type="slidenum">
              <a:rPr lang="ru-RU" smtClean="0"/>
              <a:pPr>
                <a:defRPr/>
              </a:pPr>
              <a:t>20</a:t>
            </a:fld>
            <a:endParaRPr lang="ru-RU"/>
          </a:p>
        </p:txBody>
      </p:sp>
    </p:spTree>
    <p:extLst>
      <p:ext uri="{BB962C8B-B14F-4D97-AF65-F5344CB8AC3E}">
        <p14:creationId xmlns:p14="http://schemas.microsoft.com/office/powerpoint/2010/main" val="2890473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XmlBasedApplicationContextTest</a:t>
            </a:r>
            <a:r>
              <a:rPr lang="en-US" dirty="0"/>
              <a:t>:</a:t>
            </a:r>
            <a:r>
              <a:rPr lang="en-US" dirty="0" err="1"/>
              <a:t>beanNames</a:t>
            </a:r>
            <a:endParaRPr lang="lt-LT" dirty="0"/>
          </a:p>
        </p:txBody>
      </p:sp>
      <p:sp>
        <p:nvSpPr>
          <p:cNvPr id="4" name="Slide Number Placeholder 3"/>
          <p:cNvSpPr>
            <a:spLocks noGrp="1"/>
          </p:cNvSpPr>
          <p:nvPr>
            <p:ph type="sldNum"/>
          </p:nvPr>
        </p:nvSpPr>
        <p:spPr/>
        <p:txBody>
          <a:bodyPr/>
          <a:lstStyle/>
          <a:p>
            <a:pPr>
              <a:defRPr/>
            </a:pPr>
            <a:fld id="{1151FFE4-80C9-4DF4-A2A0-5CE5CF7647A3}" type="slidenum">
              <a:rPr lang="ru-RU" smtClean="0"/>
              <a:pPr>
                <a:defRPr/>
              </a:pPr>
              <a:t>7</a:t>
            </a:fld>
            <a:endParaRPr lang="ru-RU"/>
          </a:p>
        </p:txBody>
      </p:sp>
    </p:spTree>
    <p:extLst>
      <p:ext uri="{BB962C8B-B14F-4D97-AF65-F5344CB8AC3E}">
        <p14:creationId xmlns:p14="http://schemas.microsoft.com/office/powerpoint/2010/main" val="2259626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XmlBasedApplicationContextTest</a:t>
            </a:r>
            <a:r>
              <a:rPr lang="en-US" dirty="0"/>
              <a:t>.</a:t>
            </a:r>
            <a:r>
              <a:rPr lang="lt-LT" dirty="0"/>
              <a:t>beanFactory</a:t>
            </a:r>
          </a:p>
        </p:txBody>
      </p:sp>
      <p:sp>
        <p:nvSpPr>
          <p:cNvPr id="4" name="Slide Number Placeholder 3"/>
          <p:cNvSpPr>
            <a:spLocks noGrp="1"/>
          </p:cNvSpPr>
          <p:nvPr>
            <p:ph type="sldNum"/>
          </p:nvPr>
        </p:nvSpPr>
        <p:spPr/>
        <p:txBody>
          <a:bodyPr/>
          <a:lstStyle/>
          <a:p>
            <a:pPr>
              <a:defRPr/>
            </a:pPr>
            <a:fld id="{1151FFE4-80C9-4DF4-A2A0-5CE5CF7647A3}" type="slidenum">
              <a:rPr lang="ru-RU" smtClean="0"/>
              <a:pPr>
                <a:defRPr/>
              </a:pPr>
              <a:t>8</a:t>
            </a:fld>
            <a:endParaRPr lang="ru-RU"/>
          </a:p>
        </p:txBody>
      </p:sp>
    </p:spTree>
    <p:extLst>
      <p:ext uri="{BB962C8B-B14F-4D97-AF65-F5344CB8AC3E}">
        <p14:creationId xmlns:p14="http://schemas.microsoft.com/office/powerpoint/2010/main" val="2486395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XmlBasedApplicationContextTest</a:t>
            </a:r>
            <a:r>
              <a:rPr lang="en-US" dirty="0"/>
              <a:t>.</a:t>
            </a:r>
            <a:r>
              <a:rPr lang="lt-LT" dirty="0"/>
              <a:t> dependenciesInjection</a:t>
            </a:r>
          </a:p>
        </p:txBody>
      </p:sp>
      <p:sp>
        <p:nvSpPr>
          <p:cNvPr id="4" name="Slide Number Placeholder 3"/>
          <p:cNvSpPr>
            <a:spLocks noGrp="1"/>
          </p:cNvSpPr>
          <p:nvPr>
            <p:ph type="sldNum"/>
          </p:nvPr>
        </p:nvSpPr>
        <p:spPr/>
        <p:txBody>
          <a:bodyPr/>
          <a:lstStyle/>
          <a:p>
            <a:pPr>
              <a:defRPr/>
            </a:pPr>
            <a:fld id="{1151FFE4-80C9-4DF4-A2A0-5CE5CF7647A3}" type="slidenum">
              <a:rPr lang="ru-RU" smtClean="0"/>
              <a:pPr>
                <a:defRPr/>
              </a:pPr>
              <a:t>9</a:t>
            </a:fld>
            <a:endParaRPr lang="ru-RU"/>
          </a:p>
        </p:txBody>
      </p:sp>
    </p:spTree>
    <p:extLst>
      <p:ext uri="{BB962C8B-B14F-4D97-AF65-F5344CB8AC3E}">
        <p14:creationId xmlns:p14="http://schemas.microsoft.com/office/powerpoint/2010/main" val="557706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p:nvPr>
        </p:nvSpPr>
        <p:spPr/>
        <p:txBody>
          <a:bodyPr/>
          <a:lstStyle/>
          <a:p>
            <a:pPr>
              <a:defRPr/>
            </a:pPr>
            <a:fld id="{1151FFE4-80C9-4DF4-A2A0-5CE5CF7647A3}" type="slidenum">
              <a:rPr lang="ru-RU" smtClean="0"/>
              <a:pPr>
                <a:defRPr/>
              </a:pPr>
              <a:t>10</a:t>
            </a:fld>
            <a:endParaRPr lang="ru-RU"/>
          </a:p>
        </p:txBody>
      </p:sp>
    </p:spTree>
    <p:extLst>
      <p:ext uri="{BB962C8B-B14F-4D97-AF65-F5344CB8AC3E}">
        <p14:creationId xmlns:p14="http://schemas.microsoft.com/office/powerpoint/2010/main" val="3387689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MainApplication</a:t>
            </a:r>
            <a:r>
              <a:rPr lang="en-US" dirty="0"/>
              <a:t> (this will fail)</a:t>
            </a:r>
          </a:p>
          <a:p>
            <a:endParaRPr lang="en-US" dirty="0"/>
          </a:p>
          <a:p>
            <a:r>
              <a:rPr lang="lt-LT" sz="1200" i="1" kern="1200" dirty="0">
                <a:solidFill>
                  <a:srgbClr val="000000"/>
                </a:solidFill>
                <a:effectLst/>
                <a:latin typeface="Times New Roman" pitchFamily="16" charset="0"/>
                <a:ea typeface="+mn-ea"/>
                <a:cs typeface="+mn-cs"/>
              </a:rPr>
              <a:t>//  @Autowired</a:t>
            </a:r>
            <a:br>
              <a:rPr lang="lt-LT" sz="1200" i="1" kern="1200" dirty="0">
                <a:solidFill>
                  <a:srgbClr val="000000"/>
                </a:solidFill>
                <a:effectLst/>
                <a:latin typeface="Times New Roman" pitchFamily="16" charset="0"/>
                <a:ea typeface="+mn-ea"/>
                <a:cs typeface="+mn-cs"/>
              </a:rPr>
            </a:br>
            <a:r>
              <a:rPr lang="lt-LT" sz="1200" i="1" kern="1200" dirty="0">
                <a:solidFill>
                  <a:srgbClr val="000000"/>
                </a:solidFill>
                <a:effectLst/>
                <a:latin typeface="Times New Roman" pitchFamily="16" charset="0"/>
                <a:ea typeface="+mn-ea"/>
                <a:cs typeface="+mn-cs"/>
              </a:rPr>
              <a:t>   </a:t>
            </a:r>
            <a:r>
              <a:rPr lang="lt-LT" sz="1200" b="1" kern="1200" dirty="0">
                <a:solidFill>
                  <a:srgbClr val="000000"/>
                </a:solidFill>
                <a:effectLst/>
                <a:latin typeface="Times New Roman" pitchFamily="16" charset="0"/>
                <a:ea typeface="+mn-ea"/>
                <a:cs typeface="+mn-cs"/>
              </a:rPr>
              <a:t>private </a:t>
            </a:r>
            <a:r>
              <a:rPr lang="lt-LT" dirty="0"/>
              <a:t>BBean </a:t>
            </a:r>
            <a:r>
              <a:rPr lang="lt-LT" sz="1200" b="1" kern="1200" dirty="0">
                <a:solidFill>
                  <a:srgbClr val="000000"/>
                </a:solidFill>
                <a:effectLst/>
                <a:latin typeface="Times New Roman" pitchFamily="16" charset="0"/>
                <a:ea typeface="+mn-ea"/>
                <a:cs typeface="+mn-cs"/>
              </a:rPr>
              <a:t>bBean</a:t>
            </a:r>
            <a:r>
              <a:rPr lang="lt-LT" dirty="0"/>
              <a:t>;</a:t>
            </a:r>
            <a:br>
              <a:rPr lang="lt-LT" dirty="0"/>
            </a:br>
            <a:br>
              <a:rPr lang="lt-LT" dirty="0"/>
            </a:br>
            <a:r>
              <a:rPr lang="lt-LT" dirty="0"/>
              <a:t>   </a:t>
            </a:r>
            <a:r>
              <a:rPr lang="lt-LT" sz="1200" b="1" kern="1200" dirty="0">
                <a:solidFill>
                  <a:srgbClr val="000000"/>
                </a:solidFill>
                <a:effectLst/>
                <a:latin typeface="Times New Roman" pitchFamily="16" charset="0"/>
                <a:ea typeface="+mn-ea"/>
                <a:cs typeface="+mn-cs"/>
              </a:rPr>
              <a:t>public </a:t>
            </a:r>
            <a:r>
              <a:rPr lang="lt-LT" dirty="0"/>
              <a:t>ABean(BBean bBean) {</a:t>
            </a:r>
            <a:br>
              <a:rPr lang="lt-LT" dirty="0"/>
            </a:br>
            <a:r>
              <a:rPr lang="lt-LT" dirty="0"/>
              <a:t>      </a:t>
            </a:r>
            <a:r>
              <a:rPr lang="lt-LT" sz="1200" b="1" kern="1200" dirty="0">
                <a:solidFill>
                  <a:srgbClr val="000000"/>
                </a:solidFill>
                <a:effectLst/>
                <a:latin typeface="Times New Roman" pitchFamily="16" charset="0"/>
                <a:ea typeface="+mn-ea"/>
                <a:cs typeface="+mn-cs"/>
              </a:rPr>
              <a:t>this</a:t>
            </a:r>
            <a:r>
              <a:rPr lang="lt-LT" dirty="0"/>
              <a:t>.</a:t>
            </a:r>
            <a:r>
              <a:rPr lang="lt-LT" sz="1200" b="1" kern="1200" dirty="0">
                <a:solidFill>
                  <a:srgbClr val="000000"/>
                </a:solidFill>
                <a:effectLst/>
                <a:latin typeface="Times New Roman" pitchFamily="16" charset="0"/>
                <a:ea typeface="+mn-ea"/>
                <a:cs typeface="+mn-cs"/>
              </a:rPr>
              <a:t>bBean </a:t>
            </a:r>
            <a:r>
              <a:rPr lang="lt-LT" dirty="0"/>
              <a:t>= bBean;</a:t>
            </a:r>
            <a:br>
              <a:rPr lang="lt-LT" dirty="0"/>
            </a:br>
            <a:r>
              <a:rPr lang="lt-LT" dirty="0"/>
              <a:t>   }</a:t>
            </a:r>
            <a:endParaRPr lang="en-US" dirty="0"/>
          </a:p>
          <a:p>
            <a:endParaRPr lang="en-US" dirty="0"/>
          </a:p>
          <a:p>
            <a:r>
              <a:rPr lang="en-US" dirty="0"/>
              <a:t>Show the endpoint: </a:t>
            </a:r>
            <a:r>
              <a:rPr lang="lt-LT" dirty="0">
                <a:hlinkClick r:id="rId3"/>
              </a:rPr>
              <a:t>http://localhost:8080/circular</a:t>
            </a:r>
            <a:endParaRPr lang="lt-LT" dirty="0"/>
          </a:p>
        </p:txBody>
      </p:sp>
      <p:sp>
        <p:nvSpPr>
          <p:cNvPr id="4" name="Slide Number Placeholder 3"/>
          <p:cNvSpPr>
            <a:spLocks noGrp="1"/>
          </p:cNvSpPr>
          <p:nvPr>
            <p:ph type="sldNum"/>
          </p:nvPr>
        </p:nvSpPr>
        <p:spPr/>
        <p:txBody>
          <a:bodyPr/>
          <a:lstStyle/>
          <a:p>
            <a:pPr>
              <a:defRPr/>
            </a:pPr>
            <a:fld id="{1151FFE4-80C9-4DF4-A2A0-5CE5CF7647A3}" type="slidenum">
              <a:rPr lang="ru-RU" smtClean="0"/>
              <a:pPr>
                <a:defRPr/>
              </a:pPr>
              <a:t>11</a:t>
            </a:fld>
            <a:endParaRPr lang="ru-RU"/>
          </a:p>
        </p:txBody>
      </p:sp>
    </p:spTree>
    <p:extLst>
      <p:ext uri="{BB962C8B-B14F-4D97-AF65-F5344CB8AC3E}">
        <p14:creationId xmlns:p14="http://schemas.microsoft.com/office/powerpoint/2010/main" val="3733850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XmlBasedApplicationContextTest</a:t>
            </a:r>
            <a:r>
              <a:rPr lang="en-US" dirty="0"/>
              <a:t>.</a:t>
            </a:r>
            <a:r>
              <a:rPr lang="lt-LT" dirty="0"/>
              <a:t> autowired</a:t>
            </a:r>
          </a:p>
        </p:txBody>
      </p:sp>
      <p:sp>
        <p:nvSpPr>
          <p:cNvPr id="4" name="Slide Number Placeholder 3"/>
          <p:cNvSpPr>
            <a:spLocks noGrp="1"/>
          </p:cNvSpPr>
          <p:nvPr>
            <p:ph type="sldNum"/>
          </p:nvPr>
        </p:nvSpPr>
        <p:spPr/>
        <p:txBody>
          <a:bodyPr/>
          <a:lstStyle/>
          <a:p>
            <a:pPr>
              <a:defRPr/>
            </a:pPr>
            <a:fld id="{1151FFE4-80C9-4DF4-A2A0-5CE5CF7647A3}" type="slidenum">
              <a:rPr lang="ru-RU" smtClean="0"/>
              <a:pPr>
                <a:defRPr/>
              </a:pPr>
              <a:t>13</a:t>
            </a:fld>
            <a:endParaRPr lang="ru-RU"/>
          </a:p>
        </p:txBody>
      </p:sp>
    </p:spTree>
    <p:extLst>
      <p:ext uri="{BB962C8B-B14F-4D97-AF65-F5344CB8AC3E}">
        <p14:creationId xmlns:p14="http://schemas.microsoft.com/office/powerpoint/2010/main" val="1614924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XmlBasedApplicationContextTest</a:t>
            </a:r>
            <a:r>
              <a:rPr lang="en-US" dirty="0"/>
              <a:t>.</a:t>
            </a:r>
            <a:r>
              <a:rPr lang="lt-LT" dirty="0"/>
              <a:t>beanScopes</a:t>
            </a:r>
          </a:p>
        </p:txBody>
      </p:sp>
      <p:sp>
        <p:nvSpPr>
          <p:cNvPr id="4" name="Slide Number Placeholder 3"/>
          <p:cNvSpPr>
            <a:spLocks noGrp="1"/>
          </p:cNvSpPr>
          <p:nvPr>
            <p:ph type="sldNum"/>
          </p:nvPr>
        </p:nvSpPr>
        <p:spPr/>
        <p:txBody>
          <a:bodyPr/>
          <a:lstStyle/>
          <a:p>
            <a:pPr>
              <a:defRPr/>
            </a:pPr>
            <a:fld id="{1151FFE4-80C9-4DF4-A2A0-5CE5CF7647A3}" type="slidenum">
              <a:rPr lang="ru-RU" smtClean="0"/>
              <a:pPr>
                <a:defRPr/>
              </a:pPr>
              <a:t>14</a:t>
            </a:fld>
            <a:endParaRPr lang="ru-RU"/>
          </a:p>
        </p:txBody>
      </p:sp>
    </p:spTree>
    <p:extLst>
      <p:ext uri="{BB962C8B-B14F-4D97-AF65-F5344CB8AC3E}">
        <p14:creationId xmlns:p14="http://schemas.microsoft.com/office/powerpoint/2010/main" val="2122279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49076"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lt-LT" sz="1200" b="0" i="0" kern="1200" dirty="0">
                <a:solidFill>
                  <a:srgbClr val="000000"/>
                </a:solidFill>
                <a:effectLst/>
                <a:latin typeface="Times New Roman" pitchFamily="16" charset="0"/>
                <a:ea typeface="+mn-ea"/>
                <a:cs typeface="+mn-cs"/>
              </a:rPr>
              <a:t>Lazy-initialized Beans</a:t>
            </a:r>
            <a:endParaRPr lang="en-US" sz="1200" b="0" i="0" kern="1200" dirty="0">
              <a:solidFill>
                <a:srgbClr val="000000"/>
              </a:solidFill>
              <a:effectLst/>
              <a:latin typeface="Times New Roman" pitchFamily="16" charset="0"/>
              <a:ea typeface="+mn-ea"/>
              <a:cs typeface="+mn-cs"/>
            </a:endParaRPr>
          </a:p>
          <a:p>
            <a:pPr marL="0" marR="0" lvl="0" indent="0" algn="l" defTabSz="449076"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endParaRPr lang="en-US" dirty="0"/>
          </a:p>
          <a:p>
            <a:pPr marL="0" marR="0" lvl="0" indent="0" algn="l" defTabSz="449076"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lt-LT" dirty="0"/>
              <a:t>XmlBasedApplicationContextTest</a:t>
            </a:r>
            <a:r>
              <a:rPr lang="en-US" dirty="0"/>
              <a:t>.</a:t>
            </a:r>
            <a:r>
              <a:rPr lang="lt-LT" dirty="0"/>
              <a:t>shouldLoadLazyBean</a:t>
            </a:r>
            <a:endParaRPr lang="lt-LT" sz="1200" b="0" i="0" kern="1200" dirty="0">
              <a:solidFill>
                <a:srgbClr val="000000"/>
              </a:solidFill>
              <a:effectLst/>
              <a:latin typeface="Times New Roman" pitchFamily="16" charset="0"/>
              <a:ea typeface="+mn-ea"/>
              <a:cs typeface="+mn-cs"/>
            </a:endParaRPr>
          </a:p>
          <a:p>
            <a:endParaRPr lang="en-US" dirty="0"/>
          </a:p>
          <a:p>
            <a:r>
              <a:rPr lang="lt-LT" dirty="0"/>
              <a:t>XmlBasedApplicationConfigurationTest</a:t>
            </a:r>
          </a:p>
        </p:txBody>
      </p:sp>
      <p:sp>
        <p:nvSpPr>
          <p:cNvPr id="4" name="Slide Number Placeholder 3"/>
          <p:cNvSpPr>
            <a:spLocks noGrp="1"/>
          </p:cNvSpPr>
          <p:nvPr>
            <p:ph type="sldNum"/>
          </p:nvPr>
        </p:nvSpPr>
        <p:spPr/>
        <p:txBody>
          <a:bodyPr/>
          <a:lstStyle/>
          <a:p>
            <a:pPr>
              <a:defRPr/>
            </a:pPr>
            <a:fld id="{1151FFE4-80C9-4DF4-A2A0-5CE5CF7647A3}" type="slidenum">
              <a:rPr lang="ru-RU" smtClean="0"/>
              <a:pPr>
                <a:defRPr/>
              </a:pPr>
              <a:t>15</a:t>
            </a:fld>
            <a:endParaRPr lang="ru-RU"/>
          </a:p>
        </p:txBody>
      </p:sp>
    </p:spTree>
    <p:extLst>
      <p:ext uri="{BB962C8B-B14F-4D97-AF65-F5344CB8AC3E}">
        <p14:creationId xmlns:p14="http://schemas.microsoft.com/office/powerpoint/2010/main" val="1930091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9333" y="-9334"/>
            <a:ext cx="10109072" cy="7578343"/>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2">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nchor="t"/>
          <a:lstStyle>
            <a:lvl1pPr marL="0" indent="0" algn="r">
              <a:buNone/>
              <a:defRPr>
                <a:solidFill>
                  <a:schemeClr val="tx1">
                    <a:lumMod val="50000"/>
                    <a:lumOff val="5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B97365-EBCA-4027-87D5-99FC1D4DF0BB}" type="datetimeFigureOut">
              <a:rPr lang="en-US" smtClean="0"/>
              <a:pPr/>
              <a:t>2/21/2020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21ADC08-380D-40E5-8E6C-A8C5BEB5F8D4}" type="slidenum">
              <a:rPr lang="en-US" smtClean="0"/>
              <a:pPr/>
              <a:t>‹#›</a:t>
            </a:fld>
            <a:endParaRPr lang="en-US" dirty="0"/>
          </a:p>
        </p:txBody>
      </p:sp>
    </p:spTree>
    <p:extLst>
      <p:ext uri="{BB962C8B-B14F-4D97-AF65-F5344CB8AC3E}">
        <p14:creationId xmlns:p14="http://schemas.microsoft.com/office/powerpoint/2010/main" val="3015922395"/>
      </p:ext>
    </p:extLst>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normAutofit/>
          </a:bodyP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normAutofit/>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B97365-EBCA-4027-87D5-99FC1D4DF0BB}" type="datetimeFigureOut">
              <a:rPr lang="en-US" smtClean="0"/>
              <a:pPr/>
              <a:t>2/21/2020</a:t>
            </a:fld>
            <a:endParaRPr lang="en-US">
              <a:solidFill>
                <a:schemeClr val="tx1">
                  <a:shade val="50000"/>
                </a:schemeClr>
              </a:solidFill>
            </a:endParaRPr>
          </a:p>
        </p:txBody>
      </p:sp>
      <p:sp>
        <p:nvSpPr>
          <p:cNvPr id="5" name="Footer Placeholder 4"/>
          <p:cNvSpPr>
            <a:spLocks noGrp="1"/>
          </p:cNvSpPr>
          <p:nvPr>
            <p:ph type="ftr" sz="quarter" idx="11"/>
          </p:nvPr>
        </p:nvSpPr>
        <p:spPr/>
        <p:txBody>
          <a:bodyPr/>
          <a:lstStyle/>
          <a:p>
            <a:endParaRPr kumimoji="0" lang="en-US">
              <a:solidFill>
                <a:schemeClr val="tx1">
                  <a:shade val="50000"/>
                </a:schemeClr>
              </a:solidFill>
            </a:endParaRPr>
          </a:p>
        </p:txBody>
      </p:sp>
      <p:sp>
        <p:nvSpPr>
          <p:cNvPr id="6" name="Slide Number Placeholder 5"/>
          <p:cNvSpPr>
            <a:spLocks noGrp="1"/>
          </p:cNvSpPr>
          <p:nvPr>
            <p:ph type="sldNum" sz="quarter" idx="12"/>
          </p:nvPr>
        </p:nvSpPr>
        <p:spPr/>
        <p:txBody>
          <a:bodyPr/>
          <a:lstStyle/>
          <a:p>
            <a:fld id="{E21ADC08-380D-40E5-8E6C-A8C5BEB5F8D4}" type="slidenum">
              <a:rPr lang="en-US" smtClean="0"/>
              <a:pPr/>
              <a:t>‹#›</a:t>
            </a:fld>
            <a:endParaRPr lang="en-US" dirty="0"/>
          </a:p>
        </p:txBody>
      </p:sp>
    </p:spTree>
    <p:extLst>
      <p:ext uri="{BB962C8B-B14F-4D97-AF65-F5344CB8AC3E}">
        <p14:creationId xmlns:p14="http://schemas.microsoft.com/office/powerpoint/2010/main" val="3604583846"/>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4257" y="671971"/>
            <a:ext cx="6694159" cy="3331857"/>
          </a:xfrm>
        </p:spPr>
        <p:txBody>
          <a:bodyPr anchor="ctr">
            <a:normAutofit/>
          </a:bodyP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4">
                <a:solidFill>
                  <a:schemeClr val="tx1">
                    <a:lumMod val="50000"/>
                    <a:lumOff val="50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normAutofit/>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B97365-EBCA-4027-87D5-99FC1D4DF0BB}" type="datetimeFigureOut">
              <a:rPr lang="en-US" smtClean="0"/>
              <a:pPr/>
              <a:t>2/21/2020</a:t>
            </a:fld>
            <a:endParaRPr lang="en-US">
              <a:solidFill>
                <a:schemeClr val="tx1">
                  <a:shade val="50000"/>
                </a:schemeClr>
              </a:solidFill>
            </a:endParaRPr>
          </a:p>
        </p:txBody>
      </p:sp>
      <p:sp>
        <p:nvSpPr>
          <p:cNvPr id="5" name="Footer Placeholder 4"/>
          <p:cNvSpPr>
            <a:spLocks noGrp="1"/>
          </p:cNvSpPr>
          <p:nvPr>
            <p:ph type="ftr" sz="quarter" idx="11"/>
          </p:nvPr>
        </p:nvSpPr>
        <p:spPr/>
        <p:txBody>
          <a:bodyPr/>
          <a:lstStyle/>
          <a:p>
            <a:endParaRPr kumimoji="0" lang="en-US">
              <a:solidFill>
                <a:schemeClr val="tx1">
                  <a:shade val="50000"/>
                </a:schemeClr>
              </a:solidFill>
            </a:endParaRPr>
          </a:p>
        </p:txBody>
      </p:sp>
      <p:sp>
        <p:nvSpPr>
          <p:cNvPr id="6" name="Slide Number Placeholder 5"/>
          <p:cNvSpPr>
            <a:spLocks noGrp="1"/>
          </p:cNvSpPr>
          <p:nvPr>
            <p:ph type="sldNum" sz="quarter" idx="12"/>
          </p:nvPr>
        </p:nvSpPr>
        <p:spPr/>
        <p:txBody>
          <a:bodyPr/>
          <a:lstStyle/>
          <a:p>
            <a:fld id="{E21ADC08-380D-40E5-8E6C-A8C5BEB5F8D4}" type="slidenum">
              <a:rPr lang="en-US" smtClean="0"/>
              <a:pPr/>
              <a:t>‹#›</a:t>
            </a:fld>
            <a:endParaRPr lang="en-US" dirty="0"/>
          </a:p>
        </p:txBody>
      </p:sp>
      <p:sp>
        <p:nvSpPr>
          <p:cNvPr id="24" name="TextBox 23"/>
          <p:cNvSpPr txBox="1"/>
          <p:nvPr/>
        </p:nvSpPr>
        <p:spPr>
          <a:xfrm>
            <a:off x="532156" y="871246"/>
            <a:ext cx="504162" cy="644607"/>
          </a:xfrm>
          <a:prstGeom prst="rect">
            <a:avLst/>
          </a:prstGeom>
        </p:spPr>
        <p:txBody>
          <a:bodyPr vert="horz" lIns="100796" tIns="50398" rIns="100796" bIns="50398" rtlCol="0" anchor="ctr">
            <a:noAutofit/>
          </a:bodyPr>
          <a:lstStyle/>
          <a:p>
            <a:pPr lvl="0"/>
            <a:r>
              <a:rPr lang="en-US" sz="881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438870" y="3181894"/>
            <a:ext cx="504162" cy="644607"/>
          </a:xfrm>
          <a:prstGeom prst="rect">
            <a:avLst/>
          </a:prstGeom>
        </p:spPr>
        <p:txBody>
          <a:bodyPr vert="horz" lIns="100796" tIns="50398" rIns="100796" bIns="50398" rtlCol="0" anchor="ctr">
            <a:noAutofit/>
          </a:bodyPr>
          <a:lstStyle/>
          <a:p>
            <a:pPr lvl="0"/>
            <a:r>
              <a:rPr lang="en-US" sz="881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11628590"/>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normAutofit/>
          </a:bodyP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nchor="t">
            <a:normAutofit/>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B97365-EBCA-4027-87D5-99FC1D4DF0BB}" type="datetimeFigureOut">
              <a:rPr lang="en-US" smtClean="0"/>
              <a:pPr/>
              <a:t>2/21/2020</a:t>
            </a:fld>
            <a:endParaRPr lang="en-US">
              <a:solidFill>
                <a:schemeClr val="tx1">
                  <a:shade val="50000"/>
                </a:schemeClr>
              </a:solidFill>
            </a:endParaRPr>
          </a:p>
        </p:txBody>
      </p:sp>
      <p:sp>
        <p:nvSpPr>
          <p:cNvPr id="5" name="Footer Placeholder 4"/>
          <p:cNvSpPr>
            <a:spLocks noGrp="1"/>
          </p:cNvSpPr>
          <p:nvPr>
            <p:ph type="ftr" sz="quarter" idx="11"/>
          </p:nvPr>
        </p:nvSpPr>
        <p:spPr/>
        <p:txBody>
          <a:bodyPr/>
          <a:lstStyle/>
          <a:p>
            <a:endParaRPr kumimoji="0" lang="en-US">
              <a:solidFill>
                <a:schemeClr val="tx1">
                  <a:shade val="50000"/>
                </a:schemeClr>
              </a:solidFill>
            </a:endParaRPr>
          </a:p>
        </p:txBody>
      </p:sp>
      <p:sp>
        <p:nvSpPr>
          <p:cNvPr id="6" name="Slide Number Placeholder 5"/>
          <p:cNvSpPr>
            <a:spLocks noGrp="1"/>
          </p:cNvSpPr>
          <p:nvPr>
            <p:ph type="sldNum" sz="quarter" idx="12"/>
          </p:nvPr>
        </p:nvSpPr>
        <p:spPr/>
        <p:txBody>
          <a:bodyPr/>
          <a:lstStyle/>
          <a:p>
            <a:fld id="{E21ADC08-380D-40E5-8E6C-A8C5BEB5F8D4}" type="slidenum">
              <a:rPr lang="en-US" smtClean="0"/>
              <a:pPr/>
              <a:t>‹#›</a:t>
            </a:fld>
            <a:endParaRPr lang="en-US" dirty="0"/>
          </a:p>
        </p:txBody>
      </p:sp>
    </p:spTree>
    <p:extLst>
      <p:ext uri="{BB962C8B-B14F-4D97-AF65-F5344CB8AC3E}">
        <p14:creationId xmlns:p14="http://schemas.microsoft.com/office/powerpoint/2010/main" val="2640972129"/>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4257" y="671971"/>
            <a:ext cx="6694159" cy="3331857"/>
          </a:xfrm>
        </p:spPr>
        <p:txBody>
          <a:bodyPr anchor="ctr">
            <a:normAutofit/>
          </a:bodyP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tx1">
                    <a:lumMod val="75000"/>
                    <a:lumOff val="25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nchor="t">
            <a:normAutofit/>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B97365-EBCA-4027-87D5-99FC1D4DF0BB}" type="datetimeFigureOut">
              <a:rPr lang="en-US" smtClean="0"/>
              <a:pPr/>
              <a:t>2/21/2020</a:t>
            </a:fld>
            <a:endParaRPr lang="en-US">
              <a:solidFill>
                <a:schemeClr val="tx1">
                  <a:shade val="50000"/>
                </a:schemeClr>
              </a:solidFill>
            </a:endParaRPr>
          </a:p>
        </p:txBody>
      </p:sp>
      <p:sp>
        <p:nvSpPr>
          <p:cNvPr id="5" name="Footer Placeholder 4"/>
          <p:cNvSpPr>
            <a:spLocks noGrp="1"/>
          </p:cNvSpPr>
          <p:nvPr>
            <p:ph type="ftr" sz="quarter" idx="11"/>
          </p:nvPr>
        </p:nvSpPr>
        <p:spPr/>
        <p:txBody>
          <a:bodyPr/>
          <a:lstStyle/>
          <a:p>
            <a:endParaRPr kumimoji="0" lang="en-US">
              <a:solidFill>
                <a:schemeClr val="tx1">
                  <a:shade val="50000"/>
                </a:schemeClr>
              </a:solidFill>
            </a:endParaRPr>
          </a:p>
        </p:txBody>
      </p:sp>
      <p:sp>
        <p:nvSpPr>
          <p:cNvPr id="6" name="Slide Number Placeholder 5"/>
          <p:cNvSpPr>
            <a:spLocks noGrp="1"/>
          </p:cNvSpPr>
          <p:nvPr>
            <p:ph type="sldNum" sz="quarter" idx="12"/>
          </p:nvPr>
        </p:nvSpPr>
        <p:spPr/>
        <p:txBody>
          <a:bodyPr/>
          <a:lstStyle/>
          <a:p>
            <a:fld id="{E21ADC08-380D-40E5-8E6C-A8C5BEB5F8D4}" type="slidenum">
              <a:rPr lang="en-US" smtClean="0"/>
              <a:pPr/>
              <a:t>‹#›</a:t>
            </a:fld>
            <a:endParaRPr lang="en-US" dirty="0"/>
          </a:p>
        </p:txBody>
      </p:sp>
      <p:sp>
        <p:nvSpPr>
          <p:cNvPr id="24" name="TextBox 23"/>
          <p:cNvSpPr txBox="1"/>
          <p:nvPr/>
        </p:nvSpPr>
        <p:spPr>
          <a:xfrm>
            <a:off x="532156" y="871246"/>
            <a:ext cx="504162" cy="644607"/>
          </a:xfrm>
          <a:prstGeom prst="rect">
            <a:avLst/>
          </a:prstGeom>
        </p:spPr>
        <p:txBody>
          <a:bodyPr vert="horz" lIns="100796" tIns="50398" rIns="100796" bIns="50398" rtlCol="0" anchor="ctr">
            <a:noAutofit/>
          </a:bodyPr>
          <a:lstStyle/>
          <a:p>
            <a:pPr lvl="0"/>
            <a:r>
              <a:rPr lang="en-US" sz="881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438870" y="3181894"/>
            <a:ext cx="504162" cy="644607"/>
          </a:xfrm>
          <a:prstGeom prst="rect">
            <a:avLst/>
          </a:prstGeom>
        </p:spPr>
        <p:txBody>
          <a:bodyPr vert="horz" lIns="100796" tIns="50398" rIns="100796" bIns="50398" rtlCol="0" anchor="ctr">
            <a:noAutofit/>
          </a:bodyPr>
          <a:lstStyle/>
          <a:p>
            <a:pPr lvl="0"/>
            <a:r>
              <a:rPr lang="en-US" sz="881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25716895"/>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normAutofit/>
          </a:bodyP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accent1"/>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nchor="t">
            <a:normAutofit/>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B97365-EBCA-4027-87D5-99FC1D4DF0BB}" type="datetimeFigureOut">
              <a:rPr lang="en-US" smtClean="0"/>
              <a:pPr/>
              <a:t>2/21/2020</a:t>
            </a:fld>
            <a:endParaRPr lang="en-US">
              <a:solidFill>
                <a:schemeClr val="tx1">
                  <a:shade val="50000"/>
                </a:schemeClr>
              </a:solidFill>
            </a:endParaRPr>
          </a:p>
        </p:txBody>
      </p:sp>
      <p:sp>
        <p:nvSpPr>
          <p:cNvPr id="5" name="Footer Placeholder 4"/>
          <p:cNvSpPr>
            <a:spLocks noGrp="1"/>
          </p:cNvSpPr>
          <p:nvPr>
            <p:ph type="ftr" sz="quarter" idx="11"/>
          </p:nvPr>
        </p:nvSpPr>
        <p:spPr/>
        <p:txBody>
          <a:bodyPr/>
          <a:lstStyle/>
          <a:p>
            <a:endParaRPr kumimoji="0" lang="en-US">
              <a:solidFill>
                <a:schemeClr val="tx1">
                  <a:shade val="50000"/>
                </a:schemeClr>
              </a:solidFill>
            </a:endParaRPr>
          </a:p>
        </p:txBody>
      </p:sp>
      <p:sp>
        <p:nvSpPr>
          <p:cNvPr id="6" name="Slide Number Placeholder 5"/>
          <p:cNvSpPr>
            <a:spLocks noGrp="1"/>
          </p:cNvSpPr>
          <p:nvPr>
            <p:ph type="sldNum" sz="quarter" idx="12"/>
          </p:nvPr>
        </p:nvSpPr>
        <p:spPr/>
        <p:txBody>
          <a:bodyPr/>
          <a:lstStyle/>
          <a:p>
            <a:fld id="{E21ADC08-380D-40E5-8E6C-A8C5BEB5F8D4}" type="slidenum">
              <a:rPr lang="en-US" smtClean="0"/>
              <a:pPr/>
              <a:t>‹#›</a:t>
            </a:fld>
            <a:endParaRPr lang="en-US" dirty="0"/>
          </a:p>
        </p:txBody>
      </p:sp>
    </p:spTree>
    <p:extLst>
      <p:ext uri="{BB962C8B-B14F-4D97-AF65-F5344CB8AC3E}">
        <p14:creationId xmlns:p14="http://schemas.microsoft.com/office/powerpoint/2010/main" val="1414075922"/>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B97365-EBCA-4027-87D5-99FC1D4DF0BB}" type="datetimeFigureOut">
              <a:rPr lang="en-US" smtClean="0"/>
              <a:pPr/>
              <a:t>2/21/2020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21ADC08-380D-40E5-8E6C-A8C5BEB5F8D4}" type="slidenum">
              <a:rPr lang="en-US" smtClean="0"/>
              <a:pPr/>
              <a:t>‹#›</a:t>
            </a:fld>
            <a:endParaRPr lang="en-US" dirty="0"/>
          </a:p>
        </p:txBody>
      </p:sp>
    </p:spTree>
    <p:extLst>
      <p:ext uri="{BB962C8B-B14F-4D97-AF65-F5344CB8AC3E}">
        <p14:creationId xmlns:p14="http://schemas.microsoft.com/office/powerpoint/2010/main" val="2165865813"/>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B97365-EBCA-4027-87D5-99FC1D4DF0BB}" type="datetimeFigureOut">
              <a:rPr lang="en-US" smtClean="0"/>
              <a:pPr/>
              <a:t>2/21/2020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21ADC08-380D-40E5-8E6C-A8C5BEB5F8D4}" type="slidenum">
              <a:rPr lang="en-US" smtClean="0"/>
              <a:pPr/>
              <a:t>‹#›</a:t>
            </a:fld>
            <a:endParaRPr lang="en-US" dirty="0"/>
          </a:p>
        </p:txBody>
      </p:sp>
    </p:spTree>
    <p:extLst>
      <p:ext uri="{BB962C8B-B14F-4D97-AF65-F5344CB8AC3E}">
        <p14:creationId xmlns:p14="http://schemas.microsoft.com/office/powerpoint/2010/main" val="2695494862"/>
      </p:ext>
    </p:extLst>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Main Pag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82596" y="1826752"/>
            <a:ext cx="8894794" cy="357190"/>
          </a:xfrm>
          <a:prstGeom prst="rect">
            <a:avLst/>
          </a:prstGeom>
        </p:spPr>
        <p:txBody>
          <a:bodyPr anchor="t"/>
          <a:lstStyle>
            <a:lvl1pPr algn="l">
              <a:defRPr lang="ru-RU" sz="1800" b="1" kern="1200" dirty="0">
                <a:solidFill>
                  <a:schemeClr val="bg2">
                    <a:lumMod val="75000"/>
                  </a:schemeClr>
                </a:solidFill>
                <a:latin typeface="Arial" charset="0"/>
                <a:ea typeface="+mn-ea"/>
                <a:cs typeface="Lucida Sans Unicode" charset="0"/>
              </a:defRPr>
            </a:lvl1pPr>
          </a:lstStyle>
          <a:p>
            <a:r>
              <a:rPr lang="lv-LV" dirty="0"/>
              <a:t>SLIDE TITLE</a:t>
            </a:r>
            <a:endParaRPr lang="ru-RU" dirty="0"/>
          </a:p>
        </p:txBody>
      </p:sp>
      <p:sp>
        <p:nvSpPr>
          <p:cNvPr id="7" name="Text Placeholder 12"/>
          <p:cNvSpPr>
            <a:spLocks noGrp="1"/>
          </p:cNvSpPr>
          <p:nvPr>
            <p:ph type="body" sz="quarter" idx="10" hasCustomPrompt="1"/>
          </p:nvPr>
        </p:nvSpPr>
        <p:spPr>
          <a:xfrm>
            <a:off x="682596" y="2351078"/>
            <a:ext cx="8894794" cy="357190"/>
          </a:xfrm>
          <a:prstGeom prst="rect">
            <a:avLst/>
          </a:prstGeom>
        </p:spPr>
        <p:txBody>
          <a:bodyPr/>
          <a:lstStyle>
            <a:lvl1pPr marL="0" indent="0">
              <a:buNone/>
              <a:defRPr lang="en-US" sz="1800" b="1" kern="1200" dirty="0">
                <a:solidFill>
                  <a:schemeClr val="bg2">
                    <a:lumMod val="75000"/>
                  </a:schemeClr>
                </a:solidFill>
                <a:latin typeface="Arial" charset="0"/>
                <a:ea typeface="+mn-ea"/>
                <a:cs typeface="Lucida Sans Unicode" charset="0"/>
              </a:defRPr>
            </a:lvl1pPr>
          </a:lstStyle>
          <a:p>
            <a:pPr lvl="0"/>
            <a:r>
              <a:rPr lang="en-US" noProof="0"/>
              <a:t>Subhead</a:t>
            </a:r>
          </a:p>
        </p:txBody>
      </p:sp>
      <p:sp>
        <p:nvSpPr>
          <p:cNvPr id="14" name="Text Placeholder 13"/>
          <p:cNvSpPr>
            <a:spLocks noGrp="1"/>
          </p:cNvSpPr>
          <p:nvPr>
            <p:ph type="body" sz="quarter" idx="11" hasCustomPrompt="1"/>
          </p:nvPr>
        </p:nvSpPr>
        <p:spPr>
          <a:xfrm>
            <a:off x="690238" y="2829885"/>
            <a:ext cx="8887155" cy="3643330"/>
          </a:xfrm>
          <a:prstGeom prst="rect">
            <a:avLst/>
          </a:prstGeom>
        </p:spPr>
        <p:txBody>
          <a:bodyPr lIns="89964"/>
          <a:lstStyle>
            <a:lvl1pPr marL="0" indent="0">
              <a:spcAft>
                <a:spcPts val="600"/>
              </a:spcAft>
              <a:buNone/>
              <a:defRPr lang="en-US" sz="1800" kern="1200" dirty="0" smtClean="0">
                <a:solidFill>
                  <a:srgbClr val="666666"/>
                </a:solidFill>
                <a:latin typeface="Arial" charset="0"/>
                <a:ea typeface="+mn-ea"/>
                <a:cs typeface="Lucida Sans Unicode" charset="0"/>
              </a:defRPr>
            </a:lvl1pPr>
            <a:lvl2pPr marL="180900" indent="-180900" algn="l" defTabSz="449076" rtl="0" fontAlgn="base" hangingPunct="0">
              <a:lnSpc>
                <a:spcPct val="93000"/>
              </a:lnSpc>
              <a:spcBef>
                <a:spcPct val="0"/>
              </a:spcBef>
              <a:spcAft>
                <a:spcPct val="0"/>
              </a:spcAft>
              <a:buClr>
                <a:schemeClr val="bg2">
                  <a:lumMod val="75000"/>
                </a:schemeClr>
              </a:buClr>
              <a:buSzPct val="45000"/>
              <a:buFont typeface="Wingdings" charset="2"/>
              <a:buChar char=""/>
              <a:tabLst>
                <a:tab pos="723600" algn="l"/>
                <a:tab pos="1447196" algn="l"/>
                <a:tab pos="2170800" algn="l"/>
                <a:tab pos="2894399" algn="l"/>
                <a:tab pos="3617998" algn="l"/>
                <a:tab pos="4341600" algn="l"/>
                <a:tab pos="5065199" algn="l"/>
                <a:tab pos="5788799" algn="l"/>
                <a:tab pos="6512398" algn="l"/>
                <a:tab pos="7235999" algn="l"/>
                <a:tab pos="7959599" algn="l"/>
                <a:tab pos="8683198" algn="l"/>
              </a:tabLst>
              <a:defRPr lang="lv-LV" sz="1800" kern="1200" dirty="0" smtClean="0">
                <a:solidFill>
                  <a:srgbClr val="666666"/>
                </a:solidFill>
                <a:latin typeface="Arial" charset="0"/>
                <a:ea typeface="+mn-ea"/>
                <a:cs typeface="Lucida Sans Unicode" charset="0"/>
              </a:defRPr>
            </a:lvl2pPr>
            <a:lvl3pPr marL="533178" indent="-228506">
              <a:defRPr sz="1700">
                <a:solidFill>
                  <a:schemeClr val="bg2">
                    <a:lumMod val="75000"/>
                  </a:schemeClr>
                </a:solidFill>
                <a:latin typeface="Arial" pitchFamily="34" charset="0"/>
                <a:cs typeface="Arial" pitchFamily="34" charset="0"/>
              </a:defRPr>
            </a:lvl3pPr>
          </a:lstStyle>
          <a:p>
            <a:pPr lvl="0"/>
            <a:r>
              <a:rPr lang="en-US" noProof="0"/>
              <a:t>Main text</a:t>
            </a:r>
          </a:p>
          <a:p>
            <a:pPr lvl="1"/>
            <a:r>
              <a:rPr lang="en-US" noProof="0"/>
              <a:t>Bullets</a:t>
            </a:r>
          </a:p>
          <a:p>
            <a:pPr lvl="1"/>
            <a:r>
              <a:rPr lang="en-US" noProof="0"/>
              <a:t>Bullets</a:t>
            </a:r>
          </a:p>
          <a:p>
            <a:pPr lvl="1"/>
            <a:r>
              <a:rPr lang="en-US" noProof="0"/>
              <a:t>Bullets</a:t>
            </a:r>
          </a:p>
          <a:p>
            <a:pPr marL="533178" lvl="2" indent="-180900" algn="l" defTabSz="449076" rtl="0" eaLnBrk="1" fontAlgn="base" hangingPunct="0">
              <a:lnSpc>
                <a:spcPct val="93000"/>
              </a:lnSpc>
              <a:spcBef>
                <a:spcPct val="0"/>
              </a:spcBef>
              <a:spcAft>
                <a:spcPct val="0"/>
              </a:spcAft>
              <a:buClr>
                <a:schemeClr val="bg2">
                  <a:lumMod val="75000"/>
                </a:schemeClr>
              </a:buClr>
              <a:buSzPct val="45000"/>
              <a:buFont typeface="Wingdings" charset="2"/>
              <a:buChar char=""/>
              <a:tabLst>
                <a:tab pos="723600" algn="l"/>
                <a:tab pos="1447196" algn="l"/>
                <a:tab pos="2170800" algn="l"/>
                <a:tab pos="2894399" algn="l"/>
                <a:tab pos="3617998" algn="l"/>
                <a:tab pos="4341600" algn="l"/>
                <a:tab pos="5065199" algn="l"/>
                <a:tab pos="5788799" algn="l"/>
                <a:tab pos="6512398" algn="l"/>
                <a:tab pos="7235999" algn="l"/>
                <a:tab pos="7959599" algn="l"/>
                <a:tab pos="8683198" algn="l"/>
              </a:tabLst>
            </a:pPr>
            <a:r>
              <a:rPr lang="en-US" noProof="0"/>
              <a:t>Bullets</a:t>
            </a:r>
          </a:p>
          <a:p>
            <a:pPr marL="533178" lvl="2" indent="-180900" algn="l" defTabSz="449076" rtl="0" eaLnBrk="1" fontAlgn="base" hangingPunct="0">
              <a:lnSpc>
                <a:spcPct val="93000"/>
              </a:lnSpc>
              <a:spcBef>
                <a:spcPct val="0"/>
              </a:spcBef>
              <a:spcAft>
                <a:spcPct val="0"/>
              </a:spcAft>
              <a:buClr>
                <a:schemeClr val="bg2">
                  <a:lumMod val="75000"/>
                </a:schemeClr>
              </a:buClr>
              <a:buSzPct val="45000"/>
              <a:buFont typeface="Wingdings" charset="2"/>
              <a:buChar char=""/>
              <a:tabLst>
                <a:tab pos="723600" algn="l"/>
                <a:tab pos="1447196" algn="l"/>
                <a:tab pos="2170800" algn="l"/>
                <a:tab pos="2894399" algn="l"/>
                <a:tab pos="3617998" algn="l"/>
                <a:tab pos="4341600" algn="l"/>
                <a:tab pos="5065199" algn="l"/>
                <a:tab pos="5788799" algn="l"/>
                <a:tab pos="6512398" algn="l"/>
                <a:tab pos="7235999" algn="l"/>
                <a:tab pos="7959599" algn="l"/>
                <a:tab pos="8683198" algn="l"/>
              </a:tabLst>
            </a:pPr>
            <a:r>
              <a:rPr lang="en-US" noProof="0"/>
              <a:t>Bullets</a:t>
            </a:r>
          </a:p>
          <a:p>
            <a:pPr lvl="1"/>
            <a:endParaRPr lang="en-US" noProof="0"/>
          </a:p>
        </p:txBody>
      </p:sp>
      <p:sp>
        <p:nvSpPr>
          <p:cNvPr id="16" name="Slide Number Placeholder 9"/>
          <p:cNvSpPr>
            <a:spLocks noGrp="1"/>
          </p:cNvSpPr>
          <p:nvPr>
            <p:ph type="sldNum" sz="quarter" idx="4"/>
          </p:nvPr>
        </p:nvSpPr>
        <p:spPr>
          <a:xfrm>
            <a:off x="6648179" y="6994551"/>
            <a:ext cx="500066" cy="401638"/>
          </a:xfrm>
          <a:prstGeom prst="rect">
            <a:avLst/>
          </a:prstGeom>
        </p:spPr>
        <p:txBody>
          <a:bodyPr vert="horz" lIns="91401" tIns="45701" rIns="91401" bIns="45701" rtlCol="0" anchor="ctr"/>
          <a:lstStyle>
            <a:lvl1pPr algn="r">
              <a:defRPr sz="1400">
                <a:solidFill>
                  <a:schemeClr val="tx1">
                    <a:tint val="75000"/>
                  </a:schemeClr>
                </a:solidFill>
              </a:defRPr>
            </a:lvl1pPr>
          </a:lstStyle>
          <a:p>
            <a:fld id="{E21ADC08-380D-40E5-8E6C-A8C5BEB5F8D4}" type="slidenum">
              <a:rPr lang="en-US" smtClean="0"/>
              <a:pPr/>
              <a:t>‹#›</a:t>
            </a:fld>
            <a:endParaRPr lang="en-US" dirty="0"/>
          </a:p>
        </p:txBody>
      </p:sp>
    </p:spTree>
    <p:extLst>
      <p:ext uri="{BB962C8B-B14F-4D97-AF65-F5344CB8AC3E}">
        <p14:creationId xmlns:p14="http://schemas.microsoft.com/office/powerpoint/2010/main" val="32505988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itle Page">
    <p:spTree>
      <p:nvGrpSpPr>
        <p:cNvPr id="1" name=""/>
        <p:cNvGrpSpPr/>
        <p:nvPr/>
      </p:nvGrpSpPr>
      <p:grpSpPr>
        <a:xfrm>
          <a:off x="0" y="0"/>
          <a:ext cx="0" cy="0"/>
          <a:chOff x="0" y="0"/>
          <a:chExt cx="0" cy="0"/>
        </a:xfrm>
      </p:grpSpPr>
      <p:pic>
        <p:nvPicPr>
          <p:cNvPr id="3" name="Picture 1"/>
          <p:cNvPicPr>
            <a:picLocks noChangeAspect="1" noChangeArrowheads="1"/>
          </p:cNvPicPr>
          <p:nvPr userDrawn="1"/>
        </p:nvPicPr>
        <p:blipFill>
          <a:blip r:embed="rId2" cstate="print"/>
          <a:srcRect/>
          <a:stretch>
            <a:fillRect/>
          </a:stretch>
        </p:blipFill>
        <p:spPr bwMode="auto">
          <a:xfrm>
            <a:off x="2723498" y="720729"/>
            <a:ext cx="7354888" cy="3419475"/>
          </a:xfrm>
          <a:prstGeom prst="rect">
            <a:avLst/>
          </a:prstGeom>
          <a:noFill/>
          <a:ln w="9525">
            <a:noFill/>
            <a:round/>
            <a:headEnd/>
            <a:tailEnd/>
          </a:ln>
        </p:spPr>
      </p:pic>
      <p:sp>
        <p:nvSpPr>
          <p:cNvPr id="13" name="Text Placeholder 12"/>
          <p:cNvSpPr>
            <a:spLocks noGrp="1"/>
          </p:cNvSpPr>
          <p:nvPr>
            <p:ph type="body" sz="quarter" idx="10" hasCustomPrompt="1"/>
          </p:nvPr>
        </p:nvSpPr>
        <p:spPr>
          <a:xfrm>
            <a:off x="2611420" y="4694904"/>
            <a:ext cx="6786610" cy="428629"/>
          </a:xfrm>
          <a:prstGeom prst="rect">
            <a:avLst/>
          </a:prstGeom>
        </p:spPr>
        <p:txBody>
          <a:bodyPr/>
          <a:lstStyle>
            <a:lvl1pPr marL="0" indent="0">
              <a:buNone/>
              <a:defRPr lang="en-US" sz="1800" kern="1200" noProof="0" dirty="0">
                <a:solidFill>
                  <a:srgbClr val="666666"/>
                </a:solidFill>
                <a:latin typeface="Arial" charset="0"/>
                <a:ea typeface="+mn-ea"/>
                <a:cs typeface="Lucida Sans Unicode" pitchFamily="34" charset="0"/>
              </a:defRPr>
            </a:lvl1pPr>
          </a:lstStyle>
          <a:p>
            <a:pPr lvl="0"/>
            <a:r>
              <a:rPr lang="en-US" noProof="0" dirty="0"/>
              <a:t>Name Surname</a:t>
            </a:r>
          </a:p>
        </p:txBody>
      </p:sp>
      <p:sp>
        <p:nvSpPr>
          <p:cNvPr id="16" name="Date Placeholder 8"/>
          <p:cNvSpPr>
            <a:spLocks noGrp="1"/>
          </p:cNvSpPr>
          <p:nvPr>
            <p:ph type="dt" sz="half" idx="2"/>
          </p:nvPr>
        </p:nvSpPr>
        <p:spPr>
          <a:xfrm>
            <a:off x="2621580" y="6973285"/>
            <a:ext cx="1847228" cy="401638"/>
          </a:xfrm>
          <a:prstGeom prst="rect">
            <a:avLst/>
          </a:prstGeom>
        </p:spPr>
        <p:txBody>
          <a:bodyPr vert="horz" lIns="91401" tIns="45701" rIns="91401" bIns="45701" rtlCol="0" anchor="ctr"/>
          <a:lstStyle>
            <a:lvl1pPr algn="l">
              <a:defRPr lang="en-US" sz="1400" kern="1200" smtClean="0">
                <a:solidFill>
                  <a:srgbClr val="666666"/>
                </a:solidFill>
                <a:latin typeface="Arial" charset="0"/>
                <a:ea typeface="+mn-ea"/>
                <a:cs typeface="Lucida Sans Unicode" pitchFamily="34" charset="0"/>
              </a:defRPr>
            </a:lvl1pPr>
          </a:lstStyle>
          <a:p>
            <a:fld id="{F5583BC9-AB0B-410A-B5CB-546A417D5D9F}" type="datetime4">
              <a:rPr lang="lv-LV" smtClean="0"/>
              <a:pPr/>
              <a:t>2020. gada 21. februāris</a:t>
            </a:fld>
            <a:endParaRPr lang="lv-LV" dirty="0"/>
          </a:p>
        </p:txBody>
      </p:sp>
      <p:sp>
        <p:nvSpPr>
          <p:cNvPr id="18" name="Text Box 8"/>
          <p:cNvSpPr txBox="1">
            <a:spLocks noChangeArrowheads="1"/>
          </p:cNvSpPr>
          <p:nvPr userDrawn="1"/>
        </p:nvSpPr>
        <p:spPr bwMode="auto">
          <a:xfrm>
            <a:off x="4540250" y="7005183"/>
            <a:ext cx="2879725" cy="428629"/>
          </a:xfrm>
          <a:prstGeom prst="rect">
            <a:avLst/>
          </a:prstGeom>
          <a:noFill/>
          <a:ln w="9525">
            <a:noFill/>
            <a:round/>
            <a:headEnd/>
            <a:tailEnd/>
          </a:ln>
          <a:effectLst/>
        </p:spPr>
        <p:txBody>
          <a:bodyPr lIns="89964" tIns="60850" rIns="89964" bIns="44982"/>
          <a:lstStyle/>
          <a:p>
            <a:pPr>
              <a:buFont typeface="Times New Roman" pitchFamily="16" charset="0"/>
              <a:buNone/>
              <a:tabLst>
                <a:tab pos="723600" algn="l"/>
                <a:tab pos="1447196" algn="l"/>
                <a:tab pos="2170800" algn="l"/>
              </a:tabLst>
              <a:defRPr/>
            </a:pPr>
            <a:r>
              <a:rPr lang="ru-RU" sz="1400" dirty="0">
                <a:solidFill>
                  <a:srgbClr val="666666"/>
                </a:solidFill>
                <a:ea typeface="+mn-ea"/>
                <a:cs typeface="Lucida Sans Unicode" charset="0"/>
              </a:rPr>
              <a:t>www.</a:t>
            </a:r>
            <a:r>
              <a:rPr lang="lv-LV" sz="1400" dirty="0">
                <a:solidFill>
                  <a:srgbClr val="666666"/>
                </a:solidFill>
                <a:ea typeface="+mn-ea"/>
                <a:cs typeface="Lucida Sans Unicode" charset="0"/>
              </a:rPr>
              <a:t>E</a:t>
            </a:r>
            <a:r>
              <a:rPr lang="ru-RU" sz="1400" dirty="0">
                <a:solidFill>
                  <a:srgbClr val="666666"/>
                </a:solidFill>
                <a:ea typeface="+mn-ea"/>
                <a:cs typeface="Lucida Sans Unicode" charset="0"/>
              </a:rPr>
              <a:t>xigen</a:t>
            </a:r>
            <a:r>
              <a:rPr lang="lv-LV" sz="1400" dirty="0">
                <a:solidFill>
                  <a:srgbClr val="666666"/>
                </a:solidFill>
                <a:ea typeface="+mn-ea"/>
                <a:cs typeface="Lucida Sans Unicode" charset="0"/>
              </a:rPr>
              <a:t>S</a:t>
            </a:r>
            <a:r>
              <a:rPr lang="ru-RU" sz="1400" dirty="0">
                <a:solidFill>
                  <a:srgbClr val="666666"/>
                </a:solidFill>
                <a:ea typeface="+mn-ea"/>
                <a:cs typeface="Lucida Sans Unicode" charset="0"/>
              </a:rPr>
              <a:t>ervices.com</a:t>
            </a:r>
          </a:p>
        </p:txBody>
      </p:sp>
      <p:sp>
        <p:nvSpPr>
          <p:cNvPr id="10" name="Title 9"/>
          <p:cNvSpPr>
            <a:spLocks noGrp="1"/>
          </p:cNvSpPr>
          <p:nvPr>
            <p:ph type="title" hasCustomPrompt="1"/>
          </p:nvPr>
        </p:nvSpPr>
        <p:spPr>
          <a:xfrm>
            <a:off x="2611420" y="4255647"/>
            <a:ext cx="6786610" cy="428629"/>
          </a:xfrm>
          <a:prstGeom prst="rect">
            <a:avLst/>
          </a:prstGeom>
        </p:spPr>
        <p:txBody>
          <a:bodyPr/>
          <a:lstStyle>
            <a:lvl1pPr algn="l" defTabSz="449076" rtl="0" fontAlgn="base" hangingPunct="0">
              <a:lnSpc>
                <a:spcPct val="93000"/>
              </a:lnSpc>
              <a:spcBef>
                <a:spcPct val="0"/>
              </a:spcBef>
              <a:spcAft>
                <a:spcPct val="0"/>
              </a:spcAft>
              <a:buClr>
                <a:srgbClr val="000000"/>
              </a:buClr>
              <a:buSzPct val="100000"/>
              <a:buFont typeface="Times New Roman" pitchFamily="18" charset="0"/>
              <a:buNone/>
              <a:tabLst>
                <a:tab pos="723600" algn="l"/>
                <a:tab pos="1447196" algn="l"/>
                <a:tab pos="2170800" algn="l"/>
                <a:tab pos="2894399" algn="l"/>
                <a:tab pos="3617998" algn="l"/>
                <a:tab pos="4341600" algn="l"/>
              </a:tabLst>
              <a:defRPr lang="en-US" sz="2400" b="1" kern="1200" dirty="0">
                <a:solidFill>
                  <a:srgbClr val="666666"/>
                </a:solidFill>
                <a:latin typeface="Arial" charset="0"/>
                <a:ea typeface="+mn-ea"/>
                <a:cs typeface="Lucida Sans Unicode" pitchFamily="34" charset="0"/>
              </a:defRPr>
            </a:lvl1pPr>
          </a:lstStyle>
          <a:p>
            <a:r>
              <a:rPr lang="lv-LV" dirty="0"/>
              <a:t>PRESENTATION TITLE</a:t>
            </a:r>
            <a:endParaRPr lang="en-US" dirty="0"/>
          </a:p>
        </p:txBody>
      </p:sp>
      <p:pic>
        <p:nvPicPr>
          <p:cNvPr id="9" name="Picture 3"/>
          <p:cNvPicPr>
            <a:picLocks noChangeAspect="1" noChangeArrowheads="1"/>
          </p:cNvPicPr>
          <p:nvPr userDrawn="1"/>
        </p:nvPicPr>
        <p:blipFill>
          <a:blip r:embed="rId3" cstate="print"/>
          <a:srcRect/>
          <a:stretch>
            <a:fillRect/>
          </a:stretch>
        </p:blipFill>
        <p:spPr bwMode="auto">
          <a:xfrm>
            <a:off x="396875" y="565150"/>
            <a:ext cx="1908175" cy="817563"/>
          </a:xfrm>
          <a:prstGeom prst="rect">
            <a:avLst/>
          </a:prstGeom>
          <a:noFill/>
          <a:ln w="9525">
            <a:noFill/>
            <a:round/>
            <a:headEnd/>
            <a:tailEnd/>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section Pag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621583" y="1819115"/>
            <a:ext cx="4939683" cy="889155"/>
          </a:xfrm>
          <a:prstGeom prst="rect">
            <a:avLst/>
          </a:prstGeom>
        </p:spPr>
        <p:txBody>
          <a:bodyPr anchor="t"/>
          <a:lstStyle>
            <a:lvl1pPr algn="l">
              <a:defRPr lang="ru-RU" sz="1800" b="1" kern="1200" dirty="0">
                <a:solidFill>
                  <a:srgbClr val="666666"/>
                </a:solidFill>
                <a:latin typeface="Arial" charset="0"/>
                <a:ea typeface="+mn-ea"/>
                <a:cs typeface="Lucida Sans Unicode" pitchFamily="34" charset="0"/>
              </a:defRPr>
            </a:lvl1pPr>
          </a:lstStyle>
          <a:p>
            <a:r>
              <a:rPr lang="lv-LV" dirty="0"/>
              <a:t>SECTION TITLE</a:t>
            </a:r>
            <a:endParaRPr lang="ru-RU" dirty="0"/>
          </a:p>
        </p:txBody>
      </p:sp>
      <p:sp>
        <p:nvSpPr>
          <p:cNvPr id="9" name="Slide Number Placeholder 9"/>
          <p:cNvSpPr txBox="1">
            <a:spLocks/>
          </p:cNvSpPr>
          <p:nvPr userDrawn="1"/>
        </p:nvSpPr>
        <p:spPr>
          <a:xfrm>
            <a:off x="6648179" y="6994551"/>
            <a:ext cx="500066" cy="401638"/>
          </a:xfrm>
          <a:prstGeom prst="rect">
            <a:avLst/>
          </a:prstGeom>
        </p:spPr>
        <p:txBody>
          <a:bodyPr vert="horz" lIns="91401" tIns="45701" rIns="91401" bIns="45701" rtlCol="0" anchor="ctr"/>
          <a:lstStyle>
            <a:lvl1pPr algn="r">
              <a:defRPr sz="1800">
                <a:solidFill>
                  <a:schemeClr val="tx1">
                    <a:tint val="75000"/>
                  </a:schemeClr>
                </a:solidFill>
              </a:defRPr>
            </a:lvl1pPr>
          </a:lstStyle>
          <a:p>
            <a:pPr marL="0" marR="0" lvl="0" indent="0" algn="r" defTabSz="449076" rtl="0" eaLnBrk="1" fontAlgn="base" latinLnBrk="0" hangingPunct="0">
              <a:lnSpc>
                <a:spcPct val="93000"/>
              </a:lnSpc>
              <a:spcBef>
                <a:spcPct val="0"/>
              </a:spcBef>
              <a:spcAft>
                <a:spcPct val="0"/>
              </a:spcAft>
              <a:buClr>
                <a:srgbClr val="000000"/>
              </a:buClr>
              <a:buSzPct val="100000"/>
              <a:buFont typeface="Times New Roman" pitchFamily="18" charset="0"/>
              <a:buNone/>
              <a:tabLst/>
              <a:defRPr/>
            </a:pPr>
            <a:fld id="{E21ADC08-380D-40E5-8E6C-A8C5BEB5F8D4}" type="slidenum">
              <a:rPr kumimoji="0" lang="en-US" sz="1400" b="0" i="0" u="none" strike="noStrike" kern="1200" cap="none" spc="0" normalizeH="0" baseline="0" noProof="0" smtClean="0">
                <a:ln>
                  <a:noFill/>
                </a:ln>
                <a:solidFill>
                  <a:schemeClr val="tx1">
                    <a:tint val="75000"/>
                  </a:schemeClr>
                </a:solidFill>
                <a:effectLst/>
                <a:uLnTx/>
                <a:uFillTx/>
                <a:latin typeface="Arial" charset="0"/>
                <a:ea typeface="Lucida Sans Unicode" pitchFamily="34" charset="0"/>
                <a:cs typeface="Lucida Sans Unicode" pitchFamily="34" charset="0"/>
              </a:rPr>
              <a:pPr marL="0" marR="0" lvl="0" indent="0" algn="r" defTabSz="449076" rtl="0" eaLnBrk="1" fontAlgn="base" latinLnBrk="0" hangingPunct="0">
                <a:lnSpc>
                  <a:spcPct val="93000"/>
                </a:lnSpc>
                <a:spcBef>
                  <a:spcPct val="0"/>
                </a:spcBef>
                <a:spcAft>
                  <a:spcPct val="0"/>
                </a:spcAft>
                <a:buClr>
                  <a:srgbClr val="000000"/>
                </a:buClr>
                <a:buSzPct val="100000"/>
                <a:buFont typeface="Times New Roman" pitchFamily="18" charset="0"/>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Arial" charset="0"/>
              <a:ea typeface="Lucida Sans Unicode" pitchFamily="34" charset="0"/>
              <a:cs typeface="Lucida Sans Unicode"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B97365-EBCA-4027-87D5-99FC1D4DF0BB}" type="datetimeFigureOut">
              <a:rPr lang="en-US" smtClean="0"/>
              <a:pPr/>
              <a:t>2/21/2020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21ADC08-380D-40E5-8E6C-A8C5BEB5F8D4}" type="slidenum">
              <a:rPr lang="en-US" smtClean="0"/>
              <a:pPr/>
              <a:t>‹#›</a:t>
            </a:fld>
            <a:endParaRPr lang="en-US" dirty="0"/>
          </a:p>
        </p:txBody>
      </p:sp>
    </p:spTree>
    <p:extLst>
      <p:ext uri="{BB962C8B-B14F-4D97-AF65-F5344CB8AC3E}">
        <p14:creationId xmlns:p14="http://schemas.microsoft.com/office/powerpoint/2010/main" val="534418074"/>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nchor="t"/>
          <a:lstStyle>
            <a:lvl1pPr marL="0" indent="0" algn="l">
              <a:buNone/>
              <a:defRPr sz="2205">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B97365-EBCA-4027-87D5-99FC1D4DF0BB}" type="datetimeFigureOut">
              <a:rPr lang="en-US" smtClean="0"/>
              <a:pPr/>
              <a:t>2/21/2020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21ADC08-380D-40E5-8E6C-A8C5BEB5F8D4}" type="slidenum">
              <a:rPr lang="en-US" smtClean="0"/>
              <a:pPr/>
              <a:t>‹#›</a:t>
            </a:fld>
            <a:endParaRPr lang="en-US" dirty="0"/>
          </a:p>
        </p:txBody>
      </p:sp>
    </p:spTree>
    <p:extLst>
      <p:ext uri="{BB962C8B-B14F-4D97-AF65-F5344CB8AC3E}">
        <p14:creationId xmlns:p14="http://schemas.microsoft.com/office/powerpoint/2010/main" val="2400724240"/>
      </p:ext>
    </p:extLst>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normAutofit/>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normAutofit/>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B97365-EBCA-4027-87D5-99FC1D4DF0BB}" type="datetimeFigureOut">
              <a:rPr lang="en-US" smtClean="0"/>
              <a:pPr/>
              <a:t>2/21/2020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21ADC08-380D-40E5-8E6C-A8C5BEB5F8D4}" type="slidenum">
              <a:rPr lang="en-US" smtClean="0"/>
              <a:pPr/>
              <a:t>‹#›</a:t>
            </a:fld>
            <a:endParaRPr lang="en-US" dirty="0"/>
          </a:p>
        </p:txBody>
      </p:sp>
    </p:spTree>
    <p:extLst>
      <p:ext uri="{BB962C8B-B14F-4D97-AF65-F5344CB8AC3E}">
        <p14:creationId xmlns:p14="http://schemas.microsoft.com/office/powerpoint/2010/main" val="3349416705"/>
      </p:ext>
    </p:extLst>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B97365-EBCA-4027-87D5-99FC1D4DF0BB}" type="datetimeFigureOut">
              <a:rPr lang="en-US" smtClean="0"/>
              <a:pPr/>
              <a:t>2/21/2020</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21ADC08-380D-40E5-8E6C-A8C5BEB5F8D4}" type="slidenum">
              <a:rPr lang="en-US" smtClean="0"/>
              <a:pPr/>
              <a:t>‹#›</a:t>
            </a:fld>
            <a:endParaRPr lang="en-US" dirty="0"/>
          </a:p>
        </p:txBody>
      </p:sp>
    </p:spTree>
    <p:extLst>
      <p:ext uri="{BB962C8B-B14F-4D97-AF65-F5344CB8AC3E}">
        <p14:creationId xmlns:p14="http://schemas.microsoft.com/office/powerpoint/2010/main" val="643909018"/>
      </p:ext>
    </p:extLst>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B97365-EBCA-4027-87D5-99FC1D4DF0BB}" type="datetimeFigureOut">
              <a:rPr lang="en-US" smtClean="0"/>
              <a:pPr/>
              <a:t>2/21/2020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21ADC08-380D-40E5-8E6C-A8C5BEB5F8D4}" type="slidenum">
              <a:rPr lang="en-US" smtClean="0"/>
              <a:pPr/>
              <a:t>‹#›</a:t>
            </a:fld>
            <a:endParaRPr lang="en-US" dirty="0"/>
          </a:p>
        </p:txBody>
      </p:sp>
    </p:spTree>
    <p:extLst>
      <p:ext uri="{BB962C8B-B14F-4D97-AF65-F5344CB8AC3E}">
        <p14:creationId xmlns:p14="http://schemas.microsoft.com/office/powerpoint/2010/main" val="418902075"/>
      </p:ext>
    </p:extLst>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B97365-EBCA-4027-87D5-99FC1D4DF0BB}" type="datetimeFigureOut">
              <a:rPr lang="en-US" smtClean="0"/>
              <a:pPr/>
              <a:t>2/21/2020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21ADC08-380D-40E5-8E6C-A8C5BEB5F8D4}" type="slidenum">
              <a:rPr lang="en-US" smtClean="0"/>
              <a:pPr/>
              <a:t>‹#›</a:t>
            </a:fld>
            <a:endParaRPr lang="en-US" dirty="0"/>
          </a:p>
        </p:txBody>
      </p:sp>
    </p:spTree>
    <p:extLst>
      <p:ext uri="{BB962C8B-B14F-4D97-AF65-F5344CB8AC3E}">
        <p14:creationId xmlns:p14="http://schemas.microsoft.com/office/powerpoint/2010/main" val="318301969"/>
      </p:ext>
    </p:extLst>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normAutofit/>
          </a:bodyPr>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normAutofit/>
          </a:bodyPr>
          <a:lstStyle>
            <a:lvl1pPr marL="0" indent="0">
              <a:buNone/>
              <a:defRPr sz="1543"/>
            </a:lvl1pPr>
            <a:lvl2pPr marL="377979" indent="0">
              <a:buNone/>
              <a:defRPr sz="1157"/>
            </a:lvl2pPr>
            <a:lvl3pPr marL="755957" indent="0">
              <a:buNone/>
              <a:defRPr sz="992"/>
            </a:lvl3pPr>
            <a:lvl4pPr marL="1133936" indent="0">
              <a:buNone/>
              <a:defRPr sz="827"/>
            </a:lvl4pPr>
            <a:lvl5pPr marL="1511915" indent="0">
              <a:buNone/>
              <a:defRPr sz="827"/>
            </a:lvl5pPr>
            <a:lvl6pPr marL="1889893" indent="0">
              <a:buNone/>
              <a:defRPr sz="827"/>
            </a:lvl6pPr>
            <a:lvl7pPr marL="2267872" indent="0">
              <a:buNone/>
              <a:defRPr sz="827"/>
            </a:lvl7pPr>
            <a:lvl8pPr marL="2645851" indent="0">
              <a:buNone/>
              <a:defRPr sz="827"/>
            </a:lvl8pPr>
            <a:lvl9pPr marL="3023829"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7CB97365-EBCA-4027-87D5-99FC1D4DF0BB}" type="datetimeFigureOut">
              <a:rPr lang="en-US" smtClean="0"/>
              <a:pPr/>
              <a:t>2/21/2020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21ADC08-380D-40E5-8E6C-A8C5BEB5F8D4}" type="slidenum">
              <a:rPr lang="en-US" smtClean="0"/>
              <a:pPr/>
              <a:t>‹#›</a:t>
            </a:fld>
            <a:endParaRPr lang="en-US" dirty="0"/>
          </a:p>
        </p:txBody>
      </p:sp>
    </p:spTree>
    <p:extLst>
      <p:ext uri="{BB962C8B-B14F-4D97-AF65-F5344CB8AC3E}">
        <p14:creationId xmlns:p14="http://schemas.microsoft.com/office/powerpoint/2010/main" val="3171491455"/>
      </p:ext>
    </p:extLst>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normAutofit/>
          </a:bodyPr>
          <a:lstStyle>
            <a:lvl1pPr algn="l">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anchor="t">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r>
              <a:rPr lang="en-US"/>
              <a:t>Click icon to add picture</a:t>
            </a:r>
            <a:endParaRPr lang="en-US" dirty="0"/>
          </a:p>
        </p:txBody>
      </p:sp>
      <p:sp>
        <p:nvSpPr>
          <p:cNvPr id="4" name="Text Placeholder 3"/>
          <p:cNvSpPr>
            <a:spLocks noGrp="1"/>
          </p:cNvSpPr>
          <p:nvPr>
            <p:ph type="body" sz="half" idx="2"/>
          </p:nvPr>
        </p:nvSpPr>
        <p:spPr>
          <a:xfrm>
            <a:off x="672041" y="5916496"/>
            <a:ext cx="6997914" cy="742987"/>
          </a:xfrm>
        </p:spPr>
        <p:txBody>
          <a:bodyPr>
            <a:normAutofit/>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4"/>
          <p:cNvSpPr>
            <a:spLocks noGrp="1"/>
          </p:cNvSpPr>
          <p:nvPr>
            <p:ph type="dt" sz="half" idx="10"/>
          </p:nvPr>
        </p:nvSpPr>
        <p:spPr/>
        <p:txBody>
          <a:bodyPr/>
          <a:lstStyle/>
          <a:p>
            <a:fld id="{7CB97365-EBCA-4027-87D5-99FC1D4DF0BB}" type="datetimeFigureOut">
              <a:rPr lang="en-US" smtClean="0"/>
              <a:pPr/>
              <a:t>2/21/2020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21ADC08-380D-40E5-8E6C-A8C5BEB5F8D4}" type="slidenum">
              <a:rPr lang="en-US" smtClean="0"/>
              <a:pPr/>
              <a:t>‹#›</a:t>
            </a:fld>
            <a:endParaRPr lang="en-US" dirty="0"/>
          </a:p>
        </p:txBody>
      </p:sp>
    </p:spTree>
    <p:extLst>
      <p:ext uri="{BB962C8B-B14F-4D97-AF65-F5344CB8AC3E}">
        <p14:creationId xmlns:p14="http://schemas.microsoft.com/office/powerpoint/2010/main" val="1949627216"/>
      </p:ext>
    </p:extLst>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9334" y="-9334"/>
            <a:ext cx="10109073" cy="7578343"/>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2041" y="671971"/>
            <a:ext cx="6997913" cy="145593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2041" y="2381651"/>
            <a:ext cx="6997914" cy="42778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58922" y="6659484"/>
            <a:ext cx="754208" cy="402483"/>
          </a:xfrm>
          <a:prstGeom prst="rect">
            <a:avLst/>
          </a:prstGeom>
        </p:spPr>
        <p:txBody>
          <a:bodyPr vert="horz" lIns="91440" tIns="45720" rIns="91440" bIns="45720" rtlCol="0" anchor="ctr"/>
          <a:lstStyle>
            <a:lvl1pPr algn="r">
              <a:defRPr sz="992">
                <a:solidFill>
                  <a:schemeClr val="tx1">
                    <a:tint val="75000"/>
                  </a:schemeClr>
                </a:solidFill>
              </a:defRPr>
            </a:lvl1pPr>
          </a:lstStyle>
          <a:p>
            <a:fld id="{7CB97365-EBCA-4027-87D5-99FC1D4DF0BB}" type="datetimeFigureOut">
              <a:rPr lang="en-US" smtClean="0"/>
              <a:pPr/>
              <a:t>2/21/2020</a:t>
            </a:fld>
            <a:endParaRPr lang="en-US">
              <a:solidFill>
                <a:schemeClr val="tx1">
                  <a:shade val="50000"/>
                </a:schemeClr>
              </a:solidFill>
            </a:endParaRPr>
          </a:p>
        </p:txBody>
      </p:sp>
      <p:sp>
        <p:nvSpPr>
          <p:cNvPr id="5" name="Footer Placeholder 4"/>
          <p:cNvSpPr>
            <a:spLocks noGrp="1"/>
          </p:cNvSpPr>
          <p:nvPr>
            <p:ph type="ftr" sz="quarter" idx="3"/>
          </p:nvPr>
        </p:nvSpPr>
        <p:spPr>
          <a:xfrm>
            <a:off x="672041" y="6659484"/>
            <a:ext cx="5096507" cy="402483"/>
          </a:xfrm>
          <a:prstGeom prst="rect">
            <a:avLst/>
          </a:prstGeom>
        </p:spPr>
        <p:txBody>
          <a:bodyPr vert="horz" lIns="91440" tIns="45720" rIns="91440" bIns="45720" rtlCol="0" anchor="ctr"/>
          <a:lstStyle>
            <a:lvl1pPr algn="l">
              <a:defRPr sz="992">
                <a:solidFill>
                  <a:schemeClr val="tx1">
                    <a:tint val="75000"/>
                  </a:schemeClr>
                </a:solidFill>
              </a:defRPr>
            </a:lvl1pPr>
          </a:lstStyle>
          <a:p>
            <a:endParaRPr kumimoji="0" lang="en-US">
              <a:solidFill>
                <a:schemeClr val="tx1">
                  <a:shade val="50000"/>
                </a:schemeClr>
              </a:solidFill>
            </a:endParaRPr>
          </a:p>
        </p:txBody>
      </p:sp>
      <p:sp>
        <p:nvSpPr>
          <p:cNvPr id="6" name="Slide Number Placeholder 5"/>
          <p:cNvSpPr>
            <a:spLocks noGrp="1"/>
          </p:cNvSpPr>
          <p:nvPr>
            <p:ph type="sldNum" sz="quarter" idx="4"/>
          </p:nvPr>
        </p:nvSpPr>
        <p:spPr>
          <a:xfrm>
            <a:off x="7104808" y="6659484"/>
            <a:ext cx="565148" cy="402483"/>
          </a:xfrm>
          <a:prstGeom prst="rect">
            <a:avLst/>
          </a:prstGeom>
        </p:spPr>
        <p:txBody>
          <a:bodyPr vert="horz" lIns="91440" tIns="45720" rIns="91440" bIns="45720" rtlCol="0" anchor="ctr"/>
          <a:lstStyle>
            <a:lvl1pPr algn="r">
              <a:defRPr sz="992">
                <a:solidFill>
                  <a:schemeClr val="accent1"/>
                </a:solidFill>
              </a:defRPr>
            </a:lvl1pPr>
          </a:lstStyle>
          <a:p>
            <a:fld id="{E21ADC08-380D-40E5-8E6C-A8C5BEB5F8D4}" type="slidenum">
              <a:rPr lang="en-US" smtClean="0"/>
              <a:pPr/>
              <a:t>‹#›</a:t>
            </a:fld>
            <a:endParaRPr lang="en-US" dirty="0"/>
          </a:p>
        </p:txBody>
      </p:sp>
    </p:spTree>
    <p:extLst>
      <p:ext uri="{BB962C8B-B14F-4D97-AF65-F5344CB8AC3E}">
        <p14:creationId xmlns:p14="http://schemas.microsoft.com/office/powerpoint/2010/main" val="1012172659"/>
      </p:ext>
    </p:extLst>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 id="2147483908" r:id="rId12"/>
    <p:sldLayoutId id="2147483909" r:id="rId13"/>
    <p:sldLayoutId id="2147483910" r:id="rId14"/>
    <p:sldLayoutId id="2147483911" r:id="rId15"/>
    <p:sldLayoutId id="2147483912" r:id="rId16"/>
    <p:sldLayoutId id="2147483913" r:id="rId17"/>
    <p:sldLayoutId id="2147483842" r:id="rId18"/>
    <p:sldLayoutId id="2147483671" r:id="rId19"/>
  </p:sldLayoutIdLst>
  <p:hf hdr="0" ftr="0"/>
  <p:txStyles>
    <p:titleStyle>
      <a:lvl1pPr algn="l" defTabSz="503972" rtl="0" eaLnBrk="1" latinLnBrk="0" hangingPunct="1">
        <a:spcBef>
          <a:spcPct val="0"/>
        </a:spcBef>
        <a:buNone/>
        <a:defRPr sz="3968"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979" indent="-377979" algn="l" defTabSz="503972" rtl="0" eaLnBrk="1" latinLnBrk="0" hangingPunct="1">
        <a:spcBef>
          <a:spcPts val="1102"/>
        </a:spcBef>
        <a:spcAft>
          <a:spcPts val="0"/>
        </a:spcAft>
        <a:buClr>
          <a:schemeClr val="accent1"/>
        </a:buClr>
        <a:buSzPct val="80000"/>
        <a:buFont typeface="Wingdings 3" charset="2"/>
        <a:buChar char=""/>
        <a:defRPr sz="1984" kern="1200">
          <a:solidFill>
            <a:schemeClr val="tx1">
              <a:lumMod val="75000"/>
              <a:lumOff val="25000"/>
            </a:schemeClr>
          </a:solidFill>
          <a:latin typeface="+mn-lt"/>
          <a:ea typeface="+mn-ea"/>
          <a:cs typeface="+mn-cs"/>
        </a:defRPr>
      </a:lvl1pPr>
      <a:lvl2pPr marL="818954" indent="-314982" algn="l" defTabSz="503972" rtl="0" eaLnBrk="1" latinLnBrk="0" hangingPunct="1">
        <a:spcBef>
          <a:spcPts val="1102"/>
        </a:spcBef>
        <a:spcAft>
          <a:spcPts val="0"/>
        </a:spcAft>
        <a:buClr>
          <a:schemeClr val="accent1"/>
        </a:buClr>
        <a:buSzPct val="80000"/>
        <a:buFont typeface="Wingdings 3" charset="2"/>
        <a:buChar char=""/>
        <a:defRPr sz="1764" kern="1200">
          <a:solidFill>
            <a:schemeClr val="tx1">
              <a:lumMod val="75000"/>
              <a:lumOff val="25000"/>
            </a:schemeClr>
          </a:solidFill>
          <a:latin typeface="+mn-lt"/>
          <a:ea typeface="+mn-ea"/>
          <a:cs typeface="+mn-cs"/>
        </a:defRPr>
      </a:lvl2pPr>
      <a:lvl3pPr marL="1259929" indent="-251986" algn="l" defTabSz="503972" rtl="0" eaLnBrk="1" latinLnBrk="0" hangingPunct="1">
        <a:spcBef>
          <a:spcPts val="1102"/>
        </a:spcBef>
        <a:spcAft>
          <a:spcPts val="0"/>
        </a:spcAft>
        <a:buClr>
          <a:schemeClr val="accent1"/>
        </a:buClr>
        <a:buSzPct val="80000"/>
        <a:buFont typeface="Wingdings 3" charset="2"/>
        <a:buChar char=""/>
        <a:defRPr sz="1543" kern="1200">
          <a:solidFill>
            <a:schemeClr val="tx1">
              <a:lumMod val="75000"/>
              <a:lumOff val="25000"/>
            </a:schemeClr>
          </a:solidFill>
          <a:latin typeface="+mn-lt"/>
          <a:ea typeface="+mn-ea"/>
          <a:cs typeface="+mn-cs"/>
        </a:defRPr>
      </a:lvl3pPr>
      <a:lvl4pPr marL="1763900"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4pPr>
      <a:lvl5pPr marL="2267872"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spring.io/spring/docs/5.2.3.RELEASE/spring-framework-reference/core.html#beans-required-annotatio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spring.io/spring/docs/5.2.3.RELEASE/spring-framework-reference/core.html#beans-dependency-resolutio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hyperlink" Target="https://docs.spring.io/spring/docs/5.2.3.RELEASE/spring-framework-reference/web.html#websocket-stomp-websocket-scope" TargetMode="External"/><Relationship Id="rId3" Type="http://schemas.openxmlformats.org/officeDocument/2006/relationships/hyperlink" Target="https://docs.spring.io/spring/docs/5.2.3.RELEASE/spring-framework-reference/core.html#beans-factory-scopes-singleton" TargetMode="External"/><Relationship Id="rId7" Type="http://schemas.openxmlformats.org/officeDocument/2006/relationships/hyperlink" Target="https://docs.spring.io/spring/docs/5.2.3.RELEASE/spring-framework-reference/core.html#beans-factory-scopes-application"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docs.spring.io/spring/docs/5.2.3.RELEASE/spring-framework-reference/core.html#beans-factory-scopes-session" TargetMode="External"/><Relationship Id="rId5" Type="http://schemas.openxmlformats.org/officeDocument/2006/relationships/hyperlink" Target="https://docs.spring.io/spring/docs/5.2.3.RELEASE/spring-framework-reference/core.html#beans-factory-scopes-request" TargetMode="External"/><Relationship Id="rId4" Type="http://schemas.openxmlformats.org/officeDocument/2006/relationships/hyperlink" Target="https://docs.spring.io/spring/docs/5.2.3.RELEASE/spring-framework-reference/core.html#beans-factory-scopes-prototype" TargetMode="Externa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spring.io/spring/docs/5.2.3.RELEASE/spring-framework-reference/core.html#beans-factory-lifecycl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docs.spring.io/spring/docs/5.2.3.RELEASE/spring-framework-reference/core.html#beans-factory-extension"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spring.io/spring/docs/5.2.3.RELEASE/spring-framework-reference/core.html#spring-cor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docs.spring.io/spring/docs/5.2.3.RELEASE/spring-framework-reference/core.html#beans-factory-lazy-init" TargetMode="External"/><Relationship Id="rId3" Type="http://schemas.openxmlformats.org/officeDocument/2006/relationships/hyperlink" Target="https://docs.spring.io/spring/docs/5.2.3.RELEASE/spring-framework-reference/core.html#beans-factory-class" TargetMode="External"/><Relationship Id="rId7" Type="http://schemas.openxmlformats.org/officeDocument/2006/relationships/hyperlink" Target="https://docs.spring.io/spring/docs/5.2.3.RELEASE/spring-framework-reference/core.html#beans-factory-autowir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docs.spring.io/spring/docs/5.2.3.RELEASE/spring-framework-reference/core.html#beans-factory-collaborators" TargetMode="External"/><Relationship Id="rId5" Type="http://schemas.openxmlformats.org/officeDocument/2006/relationships/hyperlink" Target="https://docs.spring.io/spring/docs/5.2.3.RELEASE/spring-framework-reference/core.html#beans-factory-scopes" TargetMode="External"/><Relationship Id="rId10" Type="http://schemas.openxmlformats.org/officeDocument/2006/relationships/hyperlink" Target="https://docs.spring.io/spring/docs/5.2.3.RELEASE/spring-framework-reference/core.html#beans-factory-lifecycle-disposablebean" TargetMode="External"/><Relationship Id="rId4" Type="http://schemas.openxmlformats.org/officeDocument/2006/relationships/hyperlink" Target="https://docs.spring.io/spring/docs/5.2.3.RELEASE/spring-framework-reference/core.html#beans-beanname" TargetMode="External"/><Relationship Id="rId9" Type="http://schemas.openxmlformats.org/officeDocument/2006/relationships/hyperlink" Target="https://docs.spring.io/spring/docs/5.2.3.RELEASE/spring-framework-reference/core.html#beans-factory-lifecycle-initializingbean"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91840" y="2339677"/>
            <a:ext cx="7632848" cy="2580044"/>
          </a:xfrm>
        </p:spPr>
        <p:txBody>
          <a:bodyPr>
            <a:normAutofit fontScale="90000"/>
          </a:bodyPr>
          <a:lstStyle/>
          <a:p>
            <a:r>
              <a:rPr lang="en-US" dirty="0"/>
              <a:t> Spring Framework Core</a:t>
            </a:r>
            <a:br>
              <a:rPr lang="en-US" dirty="0"/>
            </a:br>
            <a:endParaRPr lang="en-US" dirty="0"/>
          </a:p>
        </p:txBody>
      </p:sp>
      <p:sp>
        <p:nvSpPr>
          <p:cNvPr id="2" name="Text Placeholder 1"/>
          <p:cNvSpPr>
            <a:spLocks noGrp="1"/>
          </p:cNvSpPr>
          <p:nvPr>
            <p:ph type="subTitle" idx="1"/>
          </p:nvPr>
        </p:nvSpPr>
        <p:spPr>
          <a:xfrm>
            <a:off x="1246403" y="5003973"/>
            <a:ext cx="6423553" cy="670450"/>
          </a:xfrm>
        </p:spPr>
        <p:txBody>
          <a:bodyPr/>
          <a:lstStyle/>
          <a:p>
            <a:r>
              <a:rPr lang="en-US" sz="2000" dirty="0"/>
              <a:t>Denis Slaveckij</a:t>
            </a:r>
          </a:p>
          <a:p>
            <a:endParaRPr lang="en-US" dirty="0"/>
          </a:p>
        </p:txBody>
      </p:sp>
      <p:sp>
        <p:nvSpPr>
          <p:cNvPr id="3" name="Date Placeholder 2"/>
          <p:cNvSpPr>
            <a:spLocks noGrp="1"/>
          </p:cNvSpPr>
          <p:nvPr>
            <p:ph type="dt" sz="half" idx="10"/>
          </p:nvPr>
        </p:nvSpPr>
        <p:spPr/>
        <p:txBody>
          <a:bodyPr/>
          <a:lstStyle/>
          <a:p>
            <a:fld id="{F5583BC9-AB0B-410A-B5CB-546A417D5D9F}" type="datetime4">
              <a:rPr lang="en-US" smtClean="0"/>
              <a:pPr/>
              <a:t>February 21, 2020</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37C1B-2B60-4104-A7CA-324F8B87C482}"/>
              </a:ext>
            </a:extLst>
          </p:cNvPr>
          <p:cNvSpPr>
            <a:spLocks noGrp="1"/>
          </p:cNvSpPr>
          <p:nvPr>
            <p:ph type="title"/>
          </p:nvPr>
        </p:nvSpPr>
        <p:spPr/>
        <p:txBody>
          <a:bodyPr/>
          <a:lstStyle/>
          <a:p>
            <a:r>
              <a:rPr lang="lt-LT" dirty="0"/>
              <a:t>Constructor-based or setter-based DI?</a:t>
            </a:r>
          </a:p>
        </p:txBody>
      </p:sp>
      <p:sp>
        <p:nvSpPr>
          <p:cNvPr id="3" name="Content Placeholder 2">
            <a:extLst>
              <a:ext uri="{FF2B5EF4-FFF2-40B4-BE49-F238E27FC236}">
                <a16:creationId xmlns:a16="http://schemas.microsoft.com/office/drawing/2014/main" id="{DC4B710F-1761-41A4-8266-6CD4E5576387}"/>
              </a:ext>
            </a:extLst>
          </p:cNvPr>
          <p:cNvSpPr>
            <a:spLocks noGrp="1"/>
          </p:cNvSpPr>
          <p:nvPr>
            <p:ph idx="1"/>
          </p:nvPr>
        </p:nvSpPr>
        <p:spPr/>
        <p:txBody>
          <a:bodyPr/>
          <a:lstStyle/>
          <a:p>
            <a:r>
              <a:rPr lang="en-US" dirty="0"/>
              <a:t>Since you can mix constructor-based and setter-based DI, it is a good rule of thumb to use constructors for mandatory dependencies and setter methods or configuration methods for optional dependencies. Note that use of the </a:t>
            </a:r>
            <a:r>
              <a:rPr lang="en-US" dirty="0">
                <a:hlinkClick r:id="rId3"/>
              </a:rPr>
              <a:t>@Required</a:t>
            </a:r>
            <a:r>
              <a:rPr lang="en-US" dirty="0"/>
              <a:t> annotation on a setter method can be used to make the property be a required dependency; however, constructor injection with programmatic validation of arguments is preferable.</a:t>
            </a:r>
            <a:endParaRPr lang="lt-LT" dirty="0"/>
          </a:p>
        </p:txBody>
      </p:sp>
      <p:sp>
        <p:nvSpPr>
          <p:cNvPr id="4" name="Date Placeholder 3">
            <a:extLst>
              <a:ext uri="{FF2B5EF4-FFF2-40B4-BE49-F238E27FC236}">
                <a16:creationId xmlns:a16="http://schemas.microsoft.com/office/drawing/2014/main" id="{C526CED5-05D8-401F-918D-D7AEE0F0D582}"/>
              </a:ext>
            </a:extLst>
          </p:cNvPr>
          <p:cNvSpPr>
            <a:spLocks noGrp="1"/>
          </p:cNvSpPr>
          <p:nvPr>
            <p:ph type="dt" sz="half" idx="10"/>
          </p:nvPr>
        </p:nvSpPr>
        <p:spPr/>
        <p:txBody>
          <a:bodyPr/>
          <a:lstStyle/>
          <a:p>
            <a:fld id="{22249E13-152F-4B8F-BDC5-B4AAFA096DFE}" type="datetime1">
              <a:rPr lang="en-US" smtClean="0"/>
              <a:t>2/21/2020</a:t>
            </a:fld>
            <a:endParaRPr lang="en-US"/>
          </a:p>
        </p:txBody>
      </p:sp>
      <p:sp>
        <p:nvSpPr>
          <p:cNvPr id="5" name="Slide Number Placeholder 4">
            <a:extLst>
              <a:ext uri="{FF2B5EF4-FFF2-40B4-BE49-F238E27FC236}">
                <a16:creationId xmlns:a16="http://schemas.microsoft.com/office/drawing/2014/main" id="{D748DAC4-7CB2-4370-82F7-91872D622BE7}"/>
              </a:ext>
            </a:extLst>
          </p:cNvPr>
          <p:cNvSpPr>
            <a:spLocks noGrp="1"/>
          </p:cNvSpPr>
          <p:nvPr>
            <p:ph type="sldNum" sz="quarter" idx="12"/>
          </p:nvPr>
        </p:nvSpPr>
        <p:spPr/>
        <p:txBody>
          <a:bodyPr/>
          <a:lstStyle/>
          <a:p>
            <a:fld id="{E21ADC08-380D-40E5-8E6C-A8C5BEB5F8D4}" type="slidenum">
              <a:rPr lang="en-US" smtClean="0"/>
              <a:pPr/>
              <a:t>10</a:t>
            </a:fld>
            <a:endParaRPr lang="en-US" dirty="0"/>
          </a:p>
        </p:txBody>
      </p:sp>
    </p:spTree>
    <p:extLst>
      <p:ext uri="{BB962C8B-B14F-4D97-AF65-F5344CB8AC3E}">
        <p14:creationId xmlns:p14="http://schemas.microsoft.com/office/powerpoint/2010/main" val="3817880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D03D0-BF0C-4C47-A0C3-F3C5AB6CF0CA}"/>
              </a:ext>
            </a:extLst>
          </p:cNvPr>
          <p:cNvSpPr>
            <a:spLocks noGrp="1"/>
          </p:cNvSpPr>
          <p:nvPr>
            <p:ph type="title"/>
          </p:nvPr>
        </p:nvSpPr>
        <p:spPr/>
        <p:txBody>
          <a:bodyPr/>
          <a:lstStyle/>
          <a:p>
            <a:r>
              <a:rPr lang="lt-LT" dirty="0"/>
              <a:t>Circular dependencies</a:t>
            </a:r>
          </a:p>
        </p:txBody>
      </p:sp>
      <p:sp>
        <p:nvSpPr>
          <p:cNvPr id="3" name="Content Placeholder 2">
            <a:extLst>
              <a:ext uri="{FF2B5EF4-FFF2-40B4-BE49-F238E27FC236}">
                <a16:creationId xmlns:a16="http://schemas.microsoft.com/office/drawing/2014/main" id="{B8033284-92CD-4962-BBE4-91ED98AC172C}"/>
              </a:ext>
            </a:extLst>
          </p:cNvPr>
          <p:cNvSpPr>
            <a:spLocks noGrp="1"/>
          </p:cNvSpPr>
          <p:nvPr>
            <p:ph idx="1"/>
          </p:nvPr>
        </p:nvSpPr>
        <p:spPr/>
        <p:txBody>
          <a:bodyPr/>
          <a:lstStyle/>
          <a:p>
            <a:r>
              <a:rPr lang="lt-LT" dirty="0">
                <a:hlinkClick r:id="rId3"/>
              </a:rPr>
              <a:t>https://docs.spring.io/spring/docs/5.2.3.RELEASE/spring-framework-reference/core.html#beans-dependency-resolution</a:t>
            </a:r>
            <a:endParaRPr lang="en-US" dirty="0"/>
          </a:p>
          <a:p>
            <a:endParaRPr lang="en-US" dirty="0"/>
          </a:p>
          <a:p>
            <a:r>
              <a:rPr lang="lt-LT" dirty="0"/>
              <a:t>MainApplication</a:t>
            </a:r>
          </a:p>
        </p:txBody>
      </p:sp>
      <p:sp>
        <p:nvSpPr>
          <p:cNvPr id="4" name="Date Placeholder 3">
            <a:extLst>
              <a:ext uri="{FF2B5EF4-FFF2-40B4-BE49-F238E27FC236}">
                <a16:creationId xmlns:a16="http://schemas.microsoft.com/office/drawing/2014/main" id="{F538FD04-FF47-48E3-BF4A-48AE56709DF8}"/>
              </a:ext>
            </a:extLst>
          </p:cNvPr>
          <p:cNvSpPr>
            <a:spLocks noGrp="1"/>
          </p:cNvSpPr>
          <p:nvPr>
            <p:ph type="dt" sz="half" idx="10"/>
          </p:nvPr>
        </p:nvSpPr>
        <p:spPr/>
        <p:txBody>
          <a:bodyPr/>
          <a:lstStyle/>
          <a:p>
            <a:fld id="{2C4546A2-05C1-47F7-B5D0-B3DAD8CDAD5A}" type="datetime1">
              <a:rPr lang="en-US" smtClean="0"/>
              <a:t>2/21/2020</a:t>
            </a:fld>
            <a:endParaRPr lang="en-US"/>
          </a:p>
        </p:txBody>
      </p:sp>
      <p:sp>
        <p:nvSpPr>
          <p:cNvPr id="5" name="Slide Number Placeholder 4">
            <a:extLst>
              <a:ext uri="{FF2B5EF4-FFF2-40B4-BE49-F238E27FC236}">
                <a16:creationId xmlns:a16="http://schemas.microsoft.com/office/drawing/2014/main" id="{9D7DBB53-E19E-4DFF-A619-3AC557410697}"/>
              </a:ext>
            </a:extLst>
          </p:cNvPr>
          <p:cNvSpPr>
            <a:spLocks noGrp="1"/>
          </p:cNvSpPr>
          <p:nvPr>
            <p:ph type="sldNum" sz="quarter" idx="12"/>
          </p:nvPr>
        </p:nvSpPr>
        <p:spPr/>
        <p:txBody>
          <a:bodyPr/>
          <a:lstStyle/>
          <a:p>
            <a:fld id="{E21ADC08-380D-40E5-8E6C-A8C5BEB5F8D4}" type="slidenum">
              <a:rPr lang="en-US" smtClean="0"/>
              <a:pPr/>
              <a:t>11</a:t>
            </a:fld>
            <a:endParaRPr lang="en-US" dirty="0"/>
          </a:p>
        </p:txBody>
      </p:sp>
    </p:spTree>
    <p:extLst>
      <p:ext uri="{BB962C8B-B14F-4D97-AF65-F5344CB8AC3E}">
        <p14:creationId xmlns:p14="http://schemas.microsoft.com/office/powerpoint/2010/main" val="3876001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2B3A6-2BA8-47C6-BEDB-0AC374E7FD7B}"/>
              </a:ext>
            </a:extLst>
          </p:cNvPr>
          <p:cNvSpPr>
            <a:spLocks noGrp="1"/>
          </p:cNvSpPr>
          <p:nvPr>
            <p:ph type="title"/>
          </p:nvPr>
        </p:nvSpPr>
        <p:spPr/>
        <p:txBody>
          <a:bodyPr/>
          <a:lstStyle/>
          <a:p>
            <a:r>
              <a:rPr lang="en-US" dirty="0"/>
              <a:t>Use interfaces for Beans?</a:t>
            </a:r>
            <a:endParaRPr lang="lt-LT" dirty="0"/>
          </a:p>
        </p:txBody>
      </p:sp>
      <p:sp>
        <p:nvSpPr>
          <p:cNvPr id="3" name="Content Placeholder 2">
            <a:extLst>
              <a:ext uri="{FF2B5EF4-FFF2-40B4-BE49-F238E27FC236}">
                <a16:creationId xmlns:a16="http://schemas.microsoft.com/office/drawing/2014/main" id="{56E1AD66-E990-480A-A41E-A994B49E9556}"/>
              </a:ext>
            </a:extLst>
          </p:cNvPr>
          <p:cNvSpPr>
            <a:spLocks noGrp="1"/>
          </p:cNvSpPr>
          <p:nvPr>
            <p:ph idx="1"/>
          </p:nvPr>
        </p:nvSpPr>
        <p:spPr/>
        <p:txBody>
          <a:bodyPr/>
          <a:lstStyle/>
          <a:p>
            <a:r>
              <a:rPr lang="en-US" dirty="0"/>
              <a:t>Use interface if there are at least 2 implementations.</a:t>
            </a:r>
          </a:p>
          <a:p>
            <a:r>
              <a:rPr lang="en-US" dirty="0"/>
              <a:t>Use interface if new implementation is intended to be introduced.</a:t>
            </a:r>
            <a:endParaRPr lang="lt-LT" dirty="0"/>
          </a:p>
        </p:txBody>
      </p:sp>
      <p:sp>
        <p:nvSpPr>
          <p:cNvPr id="4" name="Date Placeholder 3">
            <a:extLst>
              <a:ext uri="{FF2B5EF4-FFF2-40B4-BE49-F238E27FC236}">
                <a16:creationId xmlns:a16="http://schemas.microsoft.com/office/drawing/2014/main" id="{0CACBC3A-9927-42EC-9559-A600E8306C20}"/>
              </a:ext>
            </a:extLst>
          </p:cNvPr>
          <p:cNvSpPr>
            <a:spLocks noGrp="1"/>
          </p:cNvSpPr>
          <p:nvPr>
            <p:ph type="dt" sz="half" idx="10"/>
          </p:nvPr>
        </p:nvSpPr>
        <p:spPr/>
        <p:txBody>
          <a:bodyPr/>
          <a:lstStyle/>
          <a:p>
            <a:fld id="{3ADDDADC-54E9-4249-99DE-FA9D79C8A4EA}" type="datetime1">
              <a:rPr lang="en-US" smtClean="0"/>
              <a:t>2/21/2020</a:t>
            </a:fld>
            <a:endParaRPr lang="en-US"/>
          </a:p>
        </p:txBody>
      </p:sp>
      <p:sp>
        <p:nvSpPr>
          <p:cNvPr id="5" name="Slide Number Placeholder 4">
            <a:extLst>
              <a:ext uri="{FF2B5EF4-FFF2-40B4-BE49-F238E27FC236}">
                <a16:creationId xmlns:a16="http://schemas.microsoft.com/office/drawing/2014/main" id="{7D6ACCC6-8C69-4373-A008-07A61110E39F}"/>
              </a:ext>
            </a:extLst>
          </p:cNvPr>
          <p:cNvSpPr>
            <a:spLocks noGrp="1"/>
          </p:cNvSpPr>
          <p:nvPr>
            <p:ph type="sldNum" sz="quarter" idx="12"/>
          </p:nvPr>
        </p:nvSpPr>
        <p:spPr/>
        <p:txBody>
          <a:bodyPr/>
          <a:lstStyle/>
          <a:p>
            <a:fld id="{E21ADC08-380D-40E5-8E6C-A8C5BEB5F8D4}" type="slidenum">
              <a:rPr lang="en-US" smtClean="0"/>
              <a:pPr/>
              <a:t>12</a:t>
            </a:fld>
            <a:endParaRPr lang="en-US" dirty="0"/>
          </a:p>
        </p:txBody>
      </p:sp>
    </p:spTree>
    <p:extLst>
      <p:ext uri="{BB962C8B-B14F-4D97-AF65-F5344CB8AC3E}">
        <p14:creationId xmlns:p14="http://schemas.microsoft.com/office/powerpoint/2010/main" val="4260904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6813B-F7FC-4F3A-8B4D-7501CB1C50B4}"/>
              </a:ext>
            </a:extLst>
          </p:cNvPr>
          <p:cNvSpPr>
            <a:spLocks noGrp="1"/>
          </p:cNvSpPr>
          <p:nvPr>
            <p:ph type="title"/>
          </p:nvPr>
        </p:nvSpPr>
        <p:spPr/>
        <p:txBody>
          <a:bodyPr/>
          <a:lstStyle/>
          <a:p>
            <a:r>
              <a:rPr lang="en-US" dirty="0" err="1"/>
              <a:t>Autowiring</a:t>
            </a:r>
            <a:r>
              <a:rPr lang="en-US" dirty="0"/>
              <a:t> modes</a:t>
            </a:r>
            <a:endParaRPr lang="lt-LT" dirty="0"/>
          </a:p>
        </p:txBody>
      </p:sp>
      <p:sp>
        <p:nvSpPr>
          <p:cNvPr id="4" name="Date Placeholder 3">
            <a:extLst>
              <a:ext uri="{FF2B5EF4-FFF2-40B4-BE49-F238E27FC236}">
                <a16:creationId xmlns:a16="http://schemas.microsoft.com/office/drawing/2014/main" id="{E0095CF3-B74C-4F4C-AF66-397EED96E90F}"/>
              </a:ext>
            </a:extLst>
          </p:cNvPr>
          <p:cNvSpPr>
            <a:spLocks noGrp="1"/>
          </p:cNvSpPr>
          <p:nvPr>
            <p:ph type="dt" sz="half" idx="10"/>
          </p:nvPr>
        </p:nvSpPr>
        <p:spPr/>
        <p:txBody>
          <a:bodyPr/>
          <a:lstStyle/>
          <a:p>
            <a:fld id="{3438AD9A-CCBE-4C47-A23E-EDF057E5CCC9}" type="datetime1">
              <a:rPr lang="en-US" smtClean="0"/>
              <a:t>2/21/2020</a:t>
            </a:fld>
            <a:endParaRPr lang="en-US"/>
          </a:p>
        </p:txBody>
      </p:sp>
      <p:sp>
        <p:nvSpPr>
          <p:cNvPr id="5" name="Slide Number Placeholder 4">
            <a:extLst>
              <a:ext uri="{FF2B5EF4-FFF2-40B4-BE49-F238E27FC236}">
                <a16:creationId xmlns:a16="http://schemas.microsoft.com/office/drawing/2014/main" id="{554A6EC2-A07D-48F5-BD36-45FE4040AD8A}"/>
              </a:ext>
            </a:extLst>
          </p:cNvPr>
          <p:cNvSpPr>
            <a:spLocks noGrp="1"/>
          </p:cNvSpPr>
          <p:nvPr>
            <p:ph type="sldNum" sz="quarter" idx="12"/>
          </p:nvPr>
        </p:nvSpPr>
        <p:spPr/>
        <p:txBody>
          <a:bodyPr/>
          <a:lstStyle/>
          <a:p>
            <a:fld id="{E21ADC08-380D-40E5-8E6C-A8C5BEB5F8D4}" type="slidenum">
              <a:rPr lang="en-US" smtClean="0"/>
              <a:pPr/>
              <a:t>13</a:t>
            </a:fld>
            <a:endParaRPr lang="en-US" dirty="0"/>
          </a:p>
        </p:txBody>
      </p:sp>
      <p:graphicFrame>
        <p:nvGraphicFramePr>
          <p:cNvPr id="6" name="Content Placeholder 5">
            <a:extLst>
              <a:ext uri="{FF2B5EF4-FFF2-40B4-BE49-F238E27FC236}">
                <a16:creationId xmlns:a16="http://schemas.microsoft.com/office/drawing/2014/main" id="{9F8BBEDC-E3F0-4A71-A4E3-303176E886CB}"/>
              </a:ext>
            </a:extLst>
          </p:cNvPr>
          <p:cNvGraphicFramePr>
            <a:graphicFrameLocks noGrp="1"/>
          </p:cNvGraphicFramePr>
          <p:nvPr>
            <p:ph idx="4294967295"/>
            <p:extLst>
              <p:ext uri="{D42A27DB-BD31-4B8C-83A1-F6EECF244321}">
                <p14:modId xmlns:p14="http://schemas.microsoft.com/office/powerpoint/2010/main" val="911575328"/>
              </p:ext>
            </p:extLst>
          </p:nvPr>
        </p:nvGraphicFramePr>
        <p:xfrm>
          <a:off x="575816" y="1399673"/>
          <a:ext cx="8726105" cy="5988046"/>
        </p:xfrm>
        <a:graphic>
          <a:graphicData uri="http://schemas.openxmlformats.org/drawingml/2006/table">
            <a:tbl>
              <a:tblPr/>
              <a:tblGrid>
                <a:gridCol w="1273455">
                  <a:extLst>
                    <a:ext uri="{9D8B030D-6E8A-4147-A177-3AD203B41FA5}">
                      <a16:colId xmlns:a16="http://schemas.microsoft.com/office/drawing/2014/main" val="1370584417"/>
                    </a:ext>
                  </a:extLst>
                </a:gridCol>
                <a:gridCol w="7452650">
                  <a:extLst>
                    <a:ext uri="{9D8B030D-6E8A-4147-A177-3AD203B41FA5}">
                      <a16:colId xmlns:a16="http://schemas.microsoft.com/office/drawing/2014/main" val="3979617298"/>
                    </a:ext>
                  </a:extLst>
                </a:gridCol>
              </a:tblGrid>
              <a:tr h="154705">
                <a:tc>
                  <a:txBody>
                    <a:bodyPr/>
                    <a:lstStyle/>
                    <a:p>
                      <a:pPr algn="l" rtl="0" fontAlgn="t"/>
                      <a:r>
                        <a:rPr lang="lt-LT" sz="2000" b="1" dirty="0">
                          <a:solidFill>
                            <a:srgbClr val="000000"/>
                          </a:solidFill>
                          <a:effectLst/>
                        </a:rPr>
                        <a:t>Mode</a:t>
                      </a:r>
                    </a:p>
                  </a:txBody>
                  <a:tcPr marL="30432" marR="30432" marT="15216" marB="15216">
                    <a:lnL w="9525" cap="flat" cmpd="sng" algn="ctr">
                      <a:solidFill>
                        <a:srgbClr val="CACACA"/>
                      </a:solidFill>
                      <a:prstDash val="solid"/>
                      <a:round/>
                      <a:headEnd type="none" w="med" len="med"/>
                      <a:tailEnd type="none" w="med" len="med"/>
                    </a:lnL>
                    <a:lnR w="9525" cap="flat" cmpd="sng" algn="ctr">
                      <a:solidFill>
                        <a:srgbClr val="CACACA"/>
                      </a:solidFill>
                      <a:prstDash val="solid"/>
                      <a:round/>
                      <a:headEnd type="none" w="med" len="med"/>
                      <a:tailEnd type="none" w="med" len="med"/>
                    </a:lnR>
                    <a:lnT w="9525" cap="flat" cmpd="sng" algn="ctr">
                      <a:solidFill>
                        <a:srgbClr val="CACACA"/>
                      </a:solidFill>
                      <a:prstDash val="solid"/>
                      <a:round/>
                      <a:headEnd type="none" w="med" len="med"/>
                      <a:tailEnd type="none" w="med" len="med"/>
                    </a:lnT>
                    <a:lnB w="9525" cap="flat" cmpd="sng" algn="ctr">
                      <a:solidFill>
                        <a:srgbClr val="CACACA"/>
                      </a:solidFill>
                      <a:prstDash val="solid"/>
                      <a:round/>
                      <a:headEnd type="none" w="med" len="med"/>
                      <a:tailEnd type="none" w="med" len="med"/>
                    </a:lnB>
                    <a:solidFill>
                      <a:srgbClr val="FFFFFF"/>
                    </a:solidFill>
                  </a:tcPr>
                </a:tc>
                <a:tc>
                  <a:txBody>
                    <a:bodyPr/>
                    <a:lstStyle/>
                    <a:p>
                      <a:pPr algn="l" rtl="0" fontAlgn="t"/>
                      <a:r>
                        <a:rPr lang="lt-LT" sz="2000" b="1">
                          <a:solidFill>
                            <a:srgbClr val="000000"/>
                          </a:solidFill>
                          <a:effectLst/>
                        </a:rPr>
                        <a:t>Explanation</a:t>
                      </a:r>
                    </a:p>
                  </a:txBody>
                  <a:tcPr marL="30432" marR="30432" marT="15216" marB="15216">
                    <a:lnL w="9525" cap="flat" cmpd="sng" algn="ctr">
                      <a:solidFill>
                        <a:srgbClr val="CACACA"/>
                      </a:solidFill>
                      <a:prstDash val="solid"/>
                      <a:round/>
                      <a:headEnd type="none" w="med" len="med"/>
                      <a:tailEnd type="none" w="med" len="med"/>
                    </a:lnL>
                    <a:lnR w="9525" cap="flat" cmpd="sng" algn="ctr">
                      <a:solidFill>
                        <a:srgbClr val="CACACA"/>
                      </a:solidFill>
                      <a:prstDash val="solid"/>
                      <a:round/>
                      <a:headEnd type="none" w="med" len="med"/>
                      <a:tailEnd type="none" w="med" len="med"/>
                    </a:lnR>
                    <a:lnT w="9525" cap="flat" cmpd="sng" algn="ctr">
                      <a:solidFill>
                        <a:srgbClr val="CACACA"/>
                      </a:solidFill>
                      <a:prstDash val="solid"/>
                      <a:round/>
                      <a:headEnd type="none" w="med" len="med"/>
                      <a:tailEnd type="none" w="med" len="med"/>
                    </a:lnT>
                    <a:lnB w="9525"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3817613753"/>
                  </a:ext>
                </a:extLst>
              </a:tr>
              <a:tr h="1358381">
                <a:tc>
                  <a:txBody>
                    <a:bodyPr/>
                    <a:lstStyle/>
                    <a:p>
                      <a:pPr algn="l" rtl="0" fontAlgn="t"/>
                      <a:r>
                        <a:rPr lang="lt-LT" sz="2000" b="0" dirty="0">
                          <a:solidFill>
                            <a:srgbClr val="000000"/>
                          </a:solidFill>
                          <a:effectLst/>
                          <a:latin typeface="inherit"/>
                        </a:rPr>
                        <a:t>no</a:t>
                      </a:r>
                    </a:p>
                  </a:txBody>
                  <a:tcPr marL="30432" marR="30432" marT="15216" marB="15216">
                    <a:lnL w="9525" cap="flat" cmpd="sng" algn="ctr">
                      <a:solidFill>
                        <a:srgbClr val="CACACA"/>
                      </a:solidFill>
                      <a:prstDash val="solid"/>
                      <a:round/>
                      <a:headEnd type="none" w="med" len="med"/>
                      <a:tailEnd type="none" w="med" len="med"/>
                    </a:lnL>
                    <a:lnR w="9525" cap="flat" cmpd="sng" algn="ctr">
                      <a:solidFill>
                        <a:srgbClr val="CACACA"/>
                      </a:solidFill>
                      <a:prstDash val="solid"/>
                      <a:round/>
                      <a:headEnd type="none" w="med" len="med"/>
                      <a:tailEnd type="none" w="med" len="med"/>
                    </a:lnR>
                    <a:lnT w="9525" cap="flat" cmpd="sng" algn="ctr">
                      <a:solidFill>
                        <a:srgbClr val="CACACA"/>
                      </a:solidFill>
                      <a:prstDash val="solid"/>
                      <a:round/>
                      <a:headEnd type="none" w="med" len="med"/>
                      <a:tailEnd type="none" w="med" len="med"/>
                    </a:lnT>
                    <a:lnB w="9525"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US" sz="2000" b="0">
                          <a:solidFill>
                            <a:srgbClr val="000000"/>
                          </a:solidFill>
                          <a:effectLst/>
                          <a:latin typeface="inherit"/>
                        </a:rPr>
                        <a:t>(Default) No autowiring. Bean references must be defined by ref elements. Changing the default setting is not recommended for larger deployments, because specifying collaborators explicitly gives greater control and clarity. To some extent, it documents the structure of a system.</a:t>
                      </a:r>
                    </a:p>
                  </a:txBody>
                  <a:tcPr marL="30432" marR="30432" marT="15216" marB="15216">
                    <a:lnL w="9525" cap="flat" cmpd="sng" algn="ctr">
                      <a:solidFill>
                        <a:srgbClr val="CACACA"/>
                      </a:solidFill>
                      <a:prstDash val="solid"/>
                      <a:round/>
                      <a:headEnd type="none" w="med" len="med"/>
                      <a:tailEnd type="none" w="med" len="med"/>
                    </a:lnL>
                    <a:lnR w="9525" cap="flat" cmpd="sng" algn="ctr">
                      <a:solidFill>
                        <a:srgbClr val="CACACA"/>
                      </a:solidFill>
                      <a:prstDash val="solid"/>
                      <a:round/>
                      <a:headEnd type="none" w="med" len="med"/>
                      <a:tailEnd type="none" w="med" len="med"/>
                    </a:lnR>
                    <a:lnT w="9525" cap="flat" cmpd="sng" algn="ctr">
                      <a:solidFill>
                        <a:srgbClr val="CACACA"/>
                      </a:solidFill>
                      <a:prstDash val="solid"/>
                      <a:round/>
                      <a:headEnd type="none" w="med" len="med"/>
                      <a:tailEnd type="none" w="med" len="med"/>
                    </a:lnT>
                    <a:lnB w="9525"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4253145123"/>
                  </a:ext>
                </a:extLst>
              </a:tr>
              <a:tr h="1599118">
                <a:tc>
                  <a:txBody>
                    <a:bodyPr/>
                    <a:lstStyle/>
                    <a:p>
                      <a:pPr algn="l" rtl="0" fontAlgn="t"/>
                      <a:r>
                        <a:rPr lang="lt-LT" sz="2000" b="0">
                          <a:solidFill>
                            <a:srgbClr val="000000"/>
                          </a:solidFill>
                          <a:effectLst/>
                          <a:latin typeface="inherit"/>
                        </a:rPr>
                        <a:t>byName</a:t>
                      </a:r>
                    </a:p>
                  </a:txBody>
                  <a:tcPr marL="30432" marR="30432" marT="15216" marB="15216">
                    <a:lnL w="9525" cap="flat" cmpd="sng" algn="ctr">
                      <a:solidFill>
                        <a:srgbClr val="CACACA"/>
                      </a:solidFill>
                      <a:prstDash val="solid"/>
                      <a:round/>
                      <a:headEnd type="none" w="med" len="med"/>
                      <a:tailEnd type="none" w="med" len="med"/>
                    </a:lnL>
                    <a:lnR w="9525" cap="flat" cmpd="sng" algn="ctr">
                      <a:solidFill>
                        <a:srgbClr val="CACACA"/>
                      </a:solidFill>
                      <a:prstDash val="solid"/>
                      <a:round/>
                      <a:headEnd type="none" w="med" len="med"/>
                      <a:tailEnd type="none" w="med" len="med"/>
                    </a:lnR>
                    <a:lnT w="9525" cap="flat" cmpd="sng" algn="ctr">
                      <a:solidFill>
                        <a:srgbClr val="CACACA"/>
                      </a:solidFill>
                      <a:prstDash val="solid"/>
                      <a:round/>
                      <a:headEnd type="none" w="med" len="med"/>
                      <a:tailEnd type="none" w="med" len="med"/>
                    </a:lnT>
                    <a:lnB w="9525" cap="flat" cmpd="sng" algn="ctr">
                      <a:solidFill>
                        <a:srgbClr val="CACACA"/>
                      </a:solidFill>
                      <a:prstDash val="solid"/>
                      <a:round/>
                      <a:headEnd type="none" w="med" len="med"/>
                      <a:tailEnd type="none" w="med" len="med"/>
                    </a:lnB>
                    <a:solidFill>
                      <a:srgbClr val="FAFAFA"/>
                    </a:solidFill>
                  </a:tcPr>
                </a:tc>
                <a:tc>
                  <a:txBody>
                    <a:bodyPr/>
                    <a:lstStyle/>
                    <a:p>
                      <a:pPr algn="l" rtl="0" fontAlgn="t"/>
                      <a:r>
                        <a:rPr lang="en-US" sz="2000" b="0">
                          <a:solidFill>
                            <a:srgbClr val="000000"/>
                          </a:solidFill>
                          <a:effectLst/>
                          <a:latin typeface="inherit"/>
                        </a:rPr>
                        <a:t>Autowiring by property name. Spring looks for a bean with the same name as the property that needs to be autowired. For example, if a bean definition is set to autowire by name and it contains a master property (that is, it has a setMaster(..) method), Spring looks for a bean definition named master and uses it to set the property.</a:t>
                      </a:r>
                    </a:p>
                  </a:txBody>
                  <a:tcPr marL="30432" marR="30432" marT="15216" marB="15216">
                    <a:lnL w="9525" cap="flat" cmpd="sng" algn="ctr">
                      <a:solidFill>
                        <a:srgbClr val="CACACA"/>
                      </a:solidFill>
                      <a:prstDash val="solid"/>
                      <a:round/>
                      <a:headEnd type="none" w="med" len="med"/>
                      <a:tailEnd type="none" w="med" len="med"/>
                    </a:lnL>
                    <a:lnR w="9525" cap="flat" cmpd="sng" algn="ctr">
                      <a:solidFill>
                        <a:srgbClr val="CACACA"/>
                      </a:solidFill>
                      <a:prstDash val="solid"/>
                      <a:round/>
                      <a:headEnd type="none" w="med" len="med"/>
                      <a:tailEnd type="none" w="med" len="med"/>
                    </a:lnR>
                    <a:lnT w="9525" cap="flat" cmpd="sng" algn="ctr">
                      <a:solidFill>
                        <a:srgbClr val="CACACA"/>
                      </a:solidFill>
                      <a:prstDash val="solid"/>
                      <a:round/>
                      <a:headEnd type="none" w="med" len="med"/>
                      <a:tailEnd type="none" w="med" len="med"/>
                    </a:lnT>
                    <a:lnB w="9525" cap="flat" cmpd="sng" algn="ctr">
                      <a:solidFill>
                        <a:srgbClr val="CACACA"/>
                      </a:solidFill>
                      <a:prstDash val="solid"/>
                      <a:round/>
                      <a:headEnd type="none" w="med" len="med"/>
                      <a:tailEnd type="none" w="med" len="med"/>
                    </a:lnB>
                    <a:solidFill>
                      <a:srgbClr val="FAFAFA"/>
                    </a:solidFill>
                  </a:tcPr>
                </a:tc>
                <a:extLst>
                  <a:ext uri="{0D108BD9-81ED-4DB2-BD59-A6C34878D82A}">
                    <a16:rowId xmlns:a16="http://schemas.microsoft.com/office/drawing/2014/main" val="379719311"/>
                  </a:ext>
                </a:extLst>
              </a:tr>
              <a:tr h="1478750">
                <a:tc>
                  <a:txBody>
                    <a:bodyPr/>
                    <a:lstStyle/>
                    <a:p>
                      <a:pPr algn="l" rtl="0" fontAlgn="t"/>
                      <a:r>
                        <a:rPr lang="lt-LT" sz="2000" b="0">
                          <a:solidFill>
                            <a:srgbClr val="000000"/>
                          </a:solidFill>
                          <a:effectLst/>
                          <a:latin typeface="inherit"/>
                        </a:rPr>
                        <a:t>byType</a:t>
                      </a:r>
                    </a:p>
                  </a:txBody>
                  <a:tcPr marL="30432" marR="30432" marT="15216" marB="15216">
                    <a:lnL w="9525" cap="flat" cmpd="sng" algn="ctr">
                      <a:solidFill>
                        <a:srgbClr val="CACACA"/>
                      </a:solidFill>
                      <a:prstDash val="solid"/>
                      <a:round/>
                      <a:headEnd type="none" w="med" len="med"/>
                      <a:tailEnd type="none" w="med" len="med"/>
                    </a:lnL>
                    <a:lnR w="9525" cap="flat" cmpd="sng" algn="ctr">
                      <a:solidFill>
                        <a:srgbClr val="CACACA"/>
                      </a:solidFill>
                      <a:prstDash val="solid"/>
                      <a:round/>
                      <a:headEnd type="none" w="med" len="med"/>
                      <a:tailEnd type="none" w="med" len="med"/>
                    </a:lnR>
                    <a:lnT w="9525" cap="flat" cmpd="sng" algn="ctr">
                      <a:solidFill>
                        <a:srgbClr val="CACACA"/>
                      </a:solidFill>
                      <a:prstDash val="solid"/>
                      <a:round/>
                      <a:headEnd type="none" w="med" len="med"/>
                      <a:tailEnd type="none" w="med" len="med"/>
                    </a:lnT>
                    <a:lnB w="9525"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US" sz="2000" b="0">
                          <a:solidFill>
                            <a:srgbClr val="000000"/>
                          </a:solidFill>
                          <a:effectLst/>
                          <a:latin typeface="inherit"/>
                        </a:rPr>
                        <a:t>Lets a property be autowired if exactly one bean of the property type exists in the container. If more than one exists, a fatal exception is thrown, which indicates that you may not use byType autowiring for that bean. If there are no matching beans, nothing happens (the property is not set).</a:t>
                      </a:r>
                    </a:p>
                  </a:txBody>
                  <a:tcPr marL="30432" marR="30432" marT="15216" marB="15216">
                    <a:lnL w="9525" cap="flat" cmpd="sng" algn="ctr">
                      <a:solidFill>
                        <a:srgbClr val="CACACA"/>
                      </a:solidFill>
                      <a:prstDash val="solid"/>
                      <a:round/>
                      <a:headEnd type="none" w="med" len="med"/>
                      <a:tailEnd type="none" w="med" len="med"/>
                    </a:lnL>
                    <a:lnR w="9525" cap="flat" cmpd="sng" algn="ctr">
                      <a:solidFill>
                        <a:srgbClr val="CACACA"/>
                      </a:solidFill>
                      <a:prstDash val="solid"/>
                      <a:round/>
                      <a:headEnd type="none" w="med" len="med"/>
                      <a:tailEnd type="none" w="med" len="med"/>
                    </a:lnR>
                    <a:lnT w="9525" cap="flat" cmpd="sng" algn="ctr">
                      <a:solidFill>
                        <a:srgbClr val="CACACA"/>
                      </a:solidFill>
                      <a:prstDash val="solid"/>
                      <a:round/>
                      <a:headEnd type="none" w="med" len="med"/>
                      <a:tailEnd type="none" w="med" len="med"/>
                    </a:lnT>
                    <a:lnB w="9525"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1603360934"/>
                  </a:ext>
                </a:extLst>
              </a:tr>
              <a:tr h="876911">
                <a:tc>
                  <a:txBody>
                    <a:bodyPr/>
                    <a:lstStyle/>
                    <a:p>
                      <a:pPr algn="l" rtl="0" fontAlgn="t"/>
                      <a:r>
                        <a:rPr lang="lt-LT" sz="2000" b="0">
                          <a:solidFill>
                            <a:srgbClr val="000000"/>
                          </a:solidFill>
                          <a:effectLst/>
                          <a:latin typeface="inherit"/>
                        </a:rPr>
                        <a:t>constructor</a:t>
                      </a:r>
                    </a:p>
                  </a:txBody>
                  <a:tcPr marL="30432" marR="30432" marT="15216" marB="15216">
                    <a:lnL w="9525" cap="flat" cmpd="sng" algn="ctr">
                      <a:solidFill>
                        <a:srgbClr val="CACACA"/>
                      </a:solidFill>
                      <a:prstDash val="solid"/>
                      <a:round/>
                      <a:headEnd type="none" w="med" len="med"/>
                      <a:tailEnd type="none" w="med" len="med"/>
                    </a:lnL>
                    <a:lnR w="9525" cap="flat" cmpd="sng" algn="ctr">
                      <a:solidFill>
                        <a:srgbClr val="CACACA"/>
                      </a:solidFill>
                      <a:prstDash val="solid"/>
                      <a:round/>
                      <a:headEnd type="none" w="med" len="med"/>
                      <a:tailEnd type="none" w="med" len="med"/>
                    </a:lnR>
                    <a:lnT w="9525" cap="flat" cmpd="sng" algn="ctr">
                      <a:solidFill>
                        <a:srgbClr val="CACACA"/>
                      </a:solidFill>
                      <a:prstDash val="solid"/>
                      <a:round/>
                      <a:headEnd type="none" w="med" len="med"/>
                      <a:tailEnd type="none" w="med" len="med"/>
                    </a:lnT>
                    <a:lnB w="9525" cap="flat" cmpd="sng" algn="ctr">
                      <a:solidFill>
                        <a:srgbClr val="CACACA"/>
                      </a:solidFill>
                      <a:prstDash val="solid"/>
                      <a:round/>
                      <a:headEnd type="none" w="med" len="med"/>
                      <a:tailEnd type="none" w="med" len="med"/>
                    </a:lnB>
                    <a:solidFill>
                      <a:srgbClr val="FAFAFA"/>
                    </a:solidFill>
                  </a:tcPr>
                </a:tc>
                <a:tc>
                  <a:txBody>
                    <a:bodyPr/>
                    <a:lstStyle/>
                    <a:p>
                      <a:pPr algn="l" rtl="0" fontAlgn="t"/>
                      <a:r>
                        <a:rPr lang="en-US" sz="2000" b="0" dirty="0">
                          <a:solidFill>
                            <a:srgbClr val="000000"/>
                          </a:solidFill>
                          <a:effectLst/>
                          <a:latin typeface="inherit"/>
                        </a:rPr>
                        <a:t>Analogous to </a:t>
                      </a:r>
                      <a:r>
                        <a:rPr lang="en-US" sz="2000" b="0" dirty="0" err="1">
                          <a:solidFill>
                            <a:srgbClr val="000000"/>
                          </a:solidFill>
                          <a:effectLst/>
                          <a:latin typeface="inherit"/>
                        </a:rPr>
                        <a:t>byType</a:t>
                      </a:r>
                      <a:r>
                        <a:rPr lang="en-US" sz="2000" b="0" dirty="0">
                          <a:solidFill>
                            <a:srgbClr val="000000"/>
                          </a:solidFill>
                          <a:effectLst/>
                          <a:latin typeface="inherit"/>
                        </a:rPr>
                        <a:t> but applies to constructor arguments. If there is not exactly one bean of the constructor argument type in the container, a fatal error is raised.</a:t>
                      </a:r>
                    </a:p>
                  </a:txBody>
                  <a:tcPr marL="30432" marR="30432" marT="15216" marB="15216">
                    <a:lnL w="9525" cap="flat" cmpd="sng" algn="ctr">
                      <a:solidFill>
                        <a:srgbClr val="CACACA"/>
                      </a:solidFill>
                      <a:prstDash val="solid"/>
                      <a:round/>
                      <a:headEnd type="none" w="med" len="med"/>
                      <a:tailEnd type="none" w="med" len="med"/>
                    </a:lnL>
                    <a:lnR w="9525" cap="flat" cmpd="sng" algn="ctr">
                      <a:solidFill>
                        <a:srgbClr val="CACACA"/>
                      </a:solidFill>
                      <a:prstDash val="solid"/>
                      <a:round/>
                      <a:headEnd type="none" w="med" len="med"/>
                      <a:tailEnd type="none" w="med" len="med"/>
                    </a:lnR>
                    <a:lnT w="9525" cap="flat" cmpd="sng" algn="ctr">
                      <a:solidFill>
                        <a:srgbClr val="CACACA"/>
                      </a:solidFill>
                      <a:prstDash val="solid"/>
                      <a:round/>
                      <a:headEnd type="none" w="med" len="med"/>
                      <a:tailEnd type="none" w="med" len="med"/>
                    </a:lnT>
                    <a:lnB w="9525" cap="flat" cmpd="sng" algn="ctr">
                      <a:solidFill>
                        <a:srgbClr val="CACACA"/>
                      </a:solidFill>
                      <a:prstDash val="solid"/>
                      <a:round/>
                      <a:headEnd type="none" w="med" len="med"/>
                      <a:tailEnd type="none" w="med" len="med"/>
                    </a:lnB>
                    <a:solidFill>
                      <a:srgbClr val="FAFAFA"/>
                    </a:solidFill>
                  </a:tcPr>
                </a:tc>
                <a:extLst>
                  <a:ext uri="{0D108BD9-81ED-4DB2-BD59-A6C34878D82A}">
                    <a16:rowId xmlns:a16="http://schemas.microsoft.com/office/drawing/2014/main" val="1618701376"/>
                  </a:ext>
                </a:extLst>
              </a:tr>
            </a:tbl>
          </a:graphicData>
        </a:graphic>
      </p:graphicFrame>
    </p:spTree>
    <p:extLst>
      <p:ext uri="{BB962C8B-B14F-4D97-AF65-F5344CB8AC3E}">
        <p14:creationId xmlns:p14="http://schemas.microsoft.com/office/powerpoint/2010/main" val="1681764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F712D-B771-4A05-8ED8-6AE6505B3630}"/>
              </a:ext>
            </a:extLst>
          </p:cNvPr>
          <p:cNvSpPr>
            <a:spLocks noGrp="1"/>
          </p:cNvSpPr>
          <p:nvPr>
            <p:ph type="title"/>
          </p:nvPr>
        </p:nvSpPr>
        <p:spPr>
          <a:xfrm>
            <a:off x="672043" y="182135"/>
            <a:ext cx="6997913" cy="1455937"/>
          </a:xfrm>
        </p:spPr>
        <p:txBody>
          <a:bodyPr/>
          <a:lstStyle/>
          <a:p>
            <a:r>
              <a:rPr lang="en-US" dirty="0"/>
              <a:t>Bean scopes</a:t>
            </a:r>
            <a:endParaRPr lang="lt-LT" dirty="0"/>
          </a:p>
        </p:txBody>
      </p:sp>
      <p:sp>
        <p:nvSpPr>
          <p:cNvPr id="4" name="Date Placeholder 3">
            <a:extLst>
              <a:ext uri="{FF2B5EF4-FFF2-40B4-BE49-F238E27FC236}">
                <a16:creationId xmlns:a16="http://schemas.microsoft.com/office/drawing/2014/main" id="{99D92C35-C7DB-4D7B-8D70-0D89F67F70F7}"/>
              </a:ext>
            </a:extLst>
          </p:cNvPr>
          <p:cNvSpPr>
            <a:spLocks noGrp="1"/>
          </p:cNvSpPr>
          <p:nvPr>
            <p:ph type="dt" sz="half" idx="10"/>
          </p:nvPr>
        </p:nvSpPr>
        <p:spPr/>
        <p:txBody>
          <a:bodyPr/>
          <a:lstStyle/>
          <a:p>
            <a:fld id="{E707633B-5F56-48E4-8C32-8509E929A38F}" type="datetime1">
              <a:rPr lang="en-US" smtClean="0"/>
              <a:t>2/21/2020</a:t>
            </a:fld>
            <a:endParaRPr lang="en-US"/>
          </a:p>
        </p:txBody>
      </p:sp>
      <p:sp>
        <p:nvSpPr>
          <p:cNvPr id="5" name="Slide Number Placeholder 4">
            <a:extLst>
              <a:ext uri="{FF2B5EF4-FFF2-40B4-BE49-F238E27FC236}">
                <a16:creationId xmlns:a16="http://schemas.microsoft.com/office/drawing/2014/main" id="{3B31E66F-8274-4385-9BE5-AB6128DD0C6C}"/>
              </a:ext>
            </a:extLst>
          </p:cNvPr>
          <p:cNvSpPr>
            <a:spLocks noGrp="1"/>
          </p:cNvSpPr>
          <p:nvPr>
            <p:ph type="sldNum" sz="quarter" idx="12"/>
          </p:nvPr>
        </p:nvSpPr>
        <p:spPr/>
        <p:txBody>
          <a:bodyPr/>
          <a:lstStyle/>
          <a:p>
            <a:fld id="{E21ADC08-380D-40E5-8E6C-A8C5BEB5F8D4}" type="slidenum">
              <a:rPr lang="en-US" smtClean="0"/>
              <a:pPr/>
              <a:t>14</a:t>
            </a:fld>
            <a:endParaRPr lang="en-US" dirty="0"/>
          </a:p>
        </p:txBody>
      </p:sp>
      <p:graphicFrame>
        <p:nvGraphicFramePr>
          <p:cNvPr id="7" name="Table 6">
            <a:extLst>
              <a:ext uri="{FF2B5EF4-FFF2-40B4-BE49-F238E27FC236}">
                <a16:creationId xmlns:a16="http://schemas.microsoft.com/office/drawing/2014/main" id="{5D53E493-500A-4C1A-AF68-995089E651BF}"/>
              </a:ext>
            </a:extLst>
          </p:cNvPr>
          <p:cNvGraphicFramePr>
            <a:graphicFrameLocks noGrp="1"/>
          </p:cNvGraphicFramePr>
          <p:nvPr>
            <p:extLst>
              <p:ext uri="{D42A27DB-BD31-4B8C-83A1-F6EECF244321}">
                <p14:modId xmlns:p14="http://schemas.microsoft.com/office/powerpoint/2010/main" val="3517590909"/>
              </p:ext>
            </p:extLst>
          </p:nvPr>
        </p:nvGraphicFramePr>
        <p:xfrm>
          <a:off x="287784" y="950284"/>
          <a:ext cx="8208912" cy="5868935"/>
        </p:xfrm>
        <a:graphic>
          <a:graphicData uri="http://schemas.openxmlformats.org/drawingml/2006/table">
            <a:tbl>
              <a:tblPr/>
              <a:tblGrid>
                <a:gridCol w="1656184">
                  <a:extLst>
                    <a:ext uri="{9D8B030D-6E8A-4147-A177-3AD203B41FA5}">
                      <a16:colId xmlns:a16="http://schemas.microsoft.com/office/drawing/2014/main" val="1592651722"/>
                    </a:ext>
                  </a:extLst>
                </a:gridCol>
                <a:gridCol w="6552728">
                  <a:extLst>
                    <a:ext uri="{9D8B030D-6E8A-4147-A177-3AD203B41FA5}">
                      <a16:colId xmlns:a16="http://schemas.microsoft.com/office/drawing/2014/main" val="3354710294"/>
                    </a:ext>
                  </a:extLst>
                </a:gridCol>
              </a:tblGrid>
              <a:tr h="192399">
                <a:tc>
                  <a:txBody>
                    <a:bodyPr/>
                    <a:lstStyle/>
                    <a:p>
                      <a:pPr algn="l" rtl="0" fontAlgn="t"/>
                      <a:r>
                        <a:rPr lang="lt-LT" sz="2000" b="1">
                          <a:solidFill>
                            <a:srgbClr val="000000"/>
                          </a:solidFill>
                          <a:effectLst/>
                        </a:rPr>
                        <a:t>Scope</a:t>
                      </a:r>
                    </a:p>
                  </a:txBody>
                  <a:tcPr marL="37921" marR="37921" marT="18960" marB="18960">
                    <a:lnL w="9525" cap="flat" cmpd="sng" algn="ctr">
                      <a:solidFill>
                        <a:srgbClr val="CACACA"/>
                      </a:solidFill>
                      <a:prstDash val="solid"/>
                      <a:round/>
                      <a:headEnd type="none" w="med" len="med"/>
                      <a:tailEnd type="none" w="med" len="med"/>
                    </a:lnL>
                    <a:lnR w="9525" cap="flat" cmpd="sng" algn="ctr">
                      <a:solidFill>
                        <a:srgbClr val="CACACA"/>
                      </a:solidFill>
                      <a:prstDash val="solid"/>
                      <a:round/>
                      <a:headEnd type="none" w="med" len="med"/>
                      <a:tailEnd type="none" w="med" len="med"/>
                    </a:lnR>
                    <a:lnT w="9525" cap="flat" cmpd="sng" algn="ctr">
                      <a:solidFill>
                        <a:srgbClr val="CACACA"/>
                      </a:solidFill>
                      <a:prstDash val="solid"/>
                      <a:round/>
                      <a:headEnd type="none" w="med" len="med"/>
                      <a:tailEnd type="none" w="med" len="med"/>
                    </a:lnT>
                    <a:lnB w="9525" cap="flat" cmpd="sng" algn="ctr">
                      <a:solidFill>
                        <a:srgbClr val="CACACA"/>
                      </a:solidFill>
                      <a:prstDash val="solid"/>
                      <a:round/>
                      <a:headEnd type="none" w="med" len="med"/>
                      <a:tailEnd type="none" w="med" len="med"/>
                    </a:lnB>
                    <a:solidFill>
                      <a:srgbClr val="FFFFFF"/>
                    </a:solidFill>
                  </a:tcPr>
                </a:tc>
                <a:tc>
                  <a:txBody>
                    <a:bodyPr/>
                    <a:lstStyle/>
                    <a:p>
                      <a:pPr algn="l" rtl="0" fontAlgn="t"/>
                      <a:r>
                        <a:rPr lang="lt-LT" sz="2000" b="1">
                          <a:solidFill>
                            <a:srgbClr val="000000"/>
                          </a:solidFill>
                          <a:effectLst/>
                        </a:rPr>
                        <a:t>Description</a:t>
                      </a:r>
                    </a:p>
                  </a:txBody>
                  <a:tcPr marL="37921" marR="37921" marT="18960" marB="18960">
                    <a:lnL w="9525" cap="flat" cmpd="sng" algn="ctr">
                      <a:solidFill>
                        <a:srgbClr val="CACACA"/>
                      </a:solidFill>
                      <a:prstDash val="solid"/>
                      <a:round/>
                      <a:headEnd type="none" w="med" len="med"/>
                      <a:tailEnd type="none" w="med" len="med"/>
                    </a:lnL>
                    <a:lnR w="9525" cap="flat" cmpd="sng" algn="ctr">
                      <a:solidFill>
                        <a:srgbClr val="CACACA"/>
                      </a:solidFill>
                      <a:prstDash val="solid"/>
                      <a:round/>
                      <a:headEnd type="none" w="med" len="med"/>
                      <a:tailEnd type="none" w="med" len="med"/>
                    </a:lnR>
                    <a:lnT w="9525" cap="flat" cmpd="sng" algn="ctr">
                      <a:solidFill>
                        <a:srgbClr val="CACACA"/>
                      </a:solidFill>
                      <a:prstDash val="solid"/>
                      <a:round/>
                      <a:headEnd type="none" w="med" len="med"/>
                      <a:tailEnd type="none" w="med" len="med"/>
                    </a:lnT>
                    <a:lnB w="9525"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856872955"/>
                  </a:ext>
                </a:extLst>
              </a:tr>
              <a:tr h="635579">
                <a:tc>
                  <a:txBody>
                    <a:bodyPr/>
                    <a:lstStyle/>
                    <a:p>
                      <a:pPr algn="l" rtl="0" fontAlgn="t"/>
                      <a:r>
                        <a:rPr lang="lt-LT" sz="2000" b="0" u="none" strike="noStrike">
                          <a:solidFill>
                            <a:srgbClr val="097DFF"/>
                          </a:solidFill>
                          <a:effectLst/>
                          <a:latin typeface="inherit"/>
                          <a:hlinkClick r:id="rId3"/>
                        </a:rPr>
                        <a:t>singleton</a:t>
                      </a:r>
                      <a:endParaRPr lang="lt-LT" sz="2000" b="0">
                        <a:solidFill>
                          <a:srgbClr val="000000"/>
                        </a:solidFill>
                        <a:effectLst/>
                        <a:latin typeface="inherit"/>
                      </a:endParaRPr>
                    </a:p>
                  </a:txBody>
                  <a:tcPr marL="37921" marR="37921" marT="18960" marB="18960">
                    <a:lnL w="9525" cap="flat" cmpd="sng" algn="ctr">
                      <a:solidFill>
                        <a:srgbClr val="CACACA"/>
                      </a:solidFill>
                      <a:prstDash val="solid"/>
                      <a:round/>
                      <a:headEnd type="none" w="med" len="med"/>
                      <a:tailEnd type="none" w="med" len="med"/>
                    </a:lnL>
                    <a:lnR w="9525" cap="flat" cmpd="sng" algn="ctr">
                      <a:solidFill>
                        <a:srgbClr val="CACACA"/>
                      </a:solidFill>
                      <a:prstDash val="solid"/>
                      <a:round/>
                      <a:headEnd type="none" w="med" len="med"/>
                      <a:tailEnd type="none" w="med" len="med"/>
                    </a:lnR>
                    <a:lnT w="9525" cap="flat" cmpd="sng" algn="ctr">
                      <a:solidFill>
                        <a:srgbClr val="CACACA"/>
                      </a:solidFill>
                      <a:prstDash val="solid"/>
                      <a:round/>
                      <a:headEnd type="none" w="med" len="med"/>
                      <a:tailEnd type="none" w="med" len="med"/>
                    </a:lnT>
                    <a:lnB w="9525"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US" sz="2000" b="0">
                          <a:solidFill>
                            <a:srgbClr val="000000"/>
                          </a:solidFill>
                          <a:effectLst/>
                          <a:latin typeface="inherit"/>
                        </a:rPr>
                        <a:t>(Default) Scopes a single bean definition to a single object instance for each Spring IoC container.</a:t>
                      </a:r>
                    </a:p>
                  </a:txBody>
                  <a:tcPr marL="37921" marR="37921" marT="18960" marB="18960">
                    <a:lnL w="9525" cap="flat" cmpd="sng" algn="ctr">
                      <a:solidFill>
                        <a:srgbClr val="CACACA"/>
                      </a:solidFill>
                      <a:prstDash val="solid"/>
                      <a:round/>
                      <a:headEnd type="none" w="med" len="med"/>
                      <a:tailEnd type="none" w="med" len="med"/>
                    </a:lnL>
                    <a:lnR w="9525" cap="flat" cmpd="sng" algn="ctr">
                      <a:solidFill>
                        <a:srgbClr val="CACACA"/>
                      </a:solidFill>
                      <a:prstDash val="solid"/>
                      <a:round/>
                      <a:headEnd type="none" w="med" len="med"/>
                      <a:tailEnd type="none" w="med" len="med"/>
                    </a:lnR>
                    <a:lnT w="9525" cap="flat" cmpd="sng" algn="ctr">
                      <a:solidFill>
                        <a:srgbClr val="CACACA"/>
                      </a:solidFill>
                      <a:prstDash val="solid"/>
                      <a:round/>
                      <a:headEnd type="none" w="med" len="med"/>
                      <a:tailEnd type="none" w="med" len="med"/>
                    </a:lnT>
                    <a:lnB w="9525"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1957021114"/>
                  </a:ext>
                </a:extLst>
              </a:tr>
              <a:tr h="487853">
                <a:tc>
                  <a:txBody>
                    <a:bodyPr/>
                    <a:lstStyle/>
                    <a:p>
                      <a:pPr algn="l" rtl="0" fontAlgn="t"/>
                      <a:r>
                        <a:rPr lang="lt-LT" sz="2000" b="0" u="none" strike="noStrike">
                          <a:solidFill>
                            <a:srgbClr val="097DFF"/>
                          </a:solidFill>
                          <a:effectLst/>
                          <a:latin typeface="inherit"/>
                          <a:hlinkClick r:id="rId4"/>
                        </a:rPr>
                        <a:t>prototype</a:t>
                      </a:r>
                      <a:endParaRPr lang="lt-LT" sz="2000" b="0">
                        <a:solidFill>
                          <a:srgbClr val="000000"/>
                        </a:solidFill>
                        <a:effectLst/>
                        <a:latin typeface="inherit"/>
                      </a:endParaRPr>
                    </a:p>
                  </a:txBody>
                  <a:tcPr marL="37921" marR="37921" marT="18960" marB="18960">
                    <a:lnL w="9525" cap="flat" cmpd="sng" algn="ctr">
                      <a:solidFill>
                        <a:srgbClr val="CACACA"/>
                      </a:solidFill>
                      <a:prstDash val="solid"/>
                      <a:round/>
                      <a:headEnd type="none" w="med" len="med"/>
                      <a:tailEnd type="none" w="med" len="med"/>
                    </a:lnL>
                    <a:lnR w="9525" cap="flat" cmpd="sng" algn="ctr">
                      <a:solidFill>
                        <a:srgbClr val="CACACA"/>
                      </a:solidFill>
                      <a:prstDash val="solid"/>
                      <a:round/>
                      <a:headEnd type="none" w="med" len="med"/>
                      <a:tailEnd type="none" w="med" len="med"/>
                    </a:lnR>
                    <a:lnT w="9525" cap="flat" cmpd="sng" algn="ctr">
                      <a:solidFill>
                        <a:srgbClr val="CACACA"/>
                      </a:solidFill>
                      <a:prstDash val="solid"/>
                      <a:round/>
                      <a:headEnd type="none" w="med" len="med"/>
                      <a:tailEnd type="none" w="med" len="med"/>
                    </a:lnT>
                    <a:lnB w="9525" cap="flat" cmpd="sng" algn="ctr">
                      <a:solidFill>
                        <a:srgbClr val="CACACA"/>
                      </a:solidFill>
                      <a:prstDash val="solid"/>
                      <a:round/>
                      <a:headEnd type="none" w="med" len="med"/>
                      <a:tailEnd type="none" w="med" len="med"/>
                    </a:lnB>
                    <a:solidFill>
                      <a:srgbClr val="FAFAFA"/>
                    </a:solidFill>
                  </a:tcPr>
                </a:tc>
                <a:tc>
                  <a:txBody>
                    <a:bodyPr/>
                    <a:lstStyle/>
                    <a:p>
                      <a:pPr algn="l" rtl="0" fontAlgn="t"/>
                      <a:r>
                        <a:rPr lang="en-US" sz="2000" b="0">
                          <a:solidFill>
                            <a:srgbClr val="000000"/>
                          </a:solidFill>
                          <a:effectLst/>
                          <a:latin typeface="inherit"/>
                        </a:rPr>
                        <a:t>Scopes a single bean definition to any number of object instances.</a:t>
                      </a:r>
                    </a:p>
                  </a:txBody>
                  <a:tcPr marL="37921" marR="37921" marT="18960" marB="18960">
                    <a:lnL w="9525" cap="flat" cmpd="sng" algn="ctr">
                      <a:solidFill>
                        <a:srgbClr val="CACACA"/>
                      </a:solidFill>
                      <a:prstDash val="solid"/>
                      <a:round/>
                      <a:headEnd type="none" w="med" len="med"/>
                      <a:tailEnd type="none" w="med" len="med"/>
                    </a:lnL>
                    <a:lnR w="9525" cap="flat" cmpd="sng" algn="ctr">
                      <a:solidFill>
                        <a:srgbClr val="CACACA"/>
                      </a:solidFill>
                      <a:prstDash val="solid"/>
                      <a:round/>
                      <a:headEnd type="none" w="med" len="med"/>
                      <a:tailEnd type="none" w="med" len="med"/>
                    </a:lnR>
                    <a:lnT w="9525" cap="flat" cmpd="sng" algn="ctr">
                      <a:solidFill>
                        <a:srgbClr val="CACACA"/>
                      </a:solidFill>
                      <a:prstDash val="solid"/>
                      <a:round/>
                      <a:headEnd type="none" w="med" len="med"/>
                      <a:tailEnd type="none" w="med" len="med"/>
                    </a:lnT>
                    <a:lnB w="9525" cap="flat" cmpd="sng" algn="ctr">
                      <a:solidFill>
                        <a:srgbClr val="CACACA"/>
                      </a:solidFill>
                      <a:prstDash val="solid"/>
                      <a:round/>
                      <a:headEnd type="none" w="med" len="med"/>
                      <a:tailEnd type="none" w="med" len="med"/>
                    </a:lnB>
                    <a:solidFill>
                      <a:srgbClr val="FAFAFA"/>
                    </a:solidFill>
                  </a:tcPr>
                </a:tc>
                <a:extLst>
                  <a:ext uri="{0D108BD9-81ED-4DB2-BD59-A6C34878D82A}">
                    <a16:rowId xmlns:a16="http://schemas.microsoft.com/office/drawing/2014/main" val="3303472836"/>
                  </a:ext>
                </a:extLst>
              </a:tr>
              <a:tr h="1374215">
                <a:tc>
                  <a:txBody>
                    <a:bodyPr/>
                    <a:lstStyle/>
                    <a:p>
                      <a:pPr algn="l" rtl="0" fontAlgn="t"/>
                      <a:r>
                        <a:rPr lang="lt-LT" sz="2000" b="0" u="none" strike="noStrike">
                          <a:solidFill>
                            <a:srgbClr val="097DFF"/>
                          </a:solidFill>
                          <a:effectLst/>
                          <a:latin typeface="inherit"/>
                          <a:hlinkClick r:id="rId5"/>
                        </a:rPr>
                        <a:t>request</a:t>
                      </a:r>
                      <a:endParaRPr lang="lt-LT" sz="2000" b="0">
                        <a:solidFill>
                          <a:srgbClr val="000000"/>
                        </a:solidFill>
                        <a:effectLst/>
                        <a:latin typeface="inherit"/>
                      </a:endParaRPr>
                    </a:p>
                  </a:txBody>
                  <a:tcPr marL="37921" marR="37921" marT="18960" marB="18960">
                    <a:lnL w="9525" cap="flat" cmpd="sng" algn="ctr">
                      <a:solidFill>
                        <a:srgbClr val="CACACA"/>
                      </a:solidFill>
                      <a:prstDash val="solid"/>
                      <a:round/>
                      <a:headEnd type="none" w="med" len="med"/>
                      <a:tailEnd type="none" w="med" len="med"/>
                    </a:lnL>
                    <a:lnR w="9525" cap="flat" cmpd="sng" algn="ctr">
                      <a:solidFill>
                        <a:srgbClr val="CACACA"/>
                      </a:solidFill>
                      <a:prstDash val="solid"/>
                      <a:round/>
                      <a:headEnd type="none" w="med" len="med"/>
                      <a:tailEnd type="none" w="med" len="med"/>
                    </a:lnR>
                    <a:lnT w="9525" cap="flat" cmpd="sng" algn="ctr">
                      <a:solidFill>
                        <a:srgbClr val="CACACA"/>
                      </a:solidFill>
                      <a:prstDash val="solid"/>
                      <a:round/>
                      <a:headEnd type="none" w="med" len="med"/>
                      <a:tailEnd type="none" w="med" len="med"/>
                    </a:lnT>
                    <a:lnB w="9525"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US" sz="2000" b="0">
                          <a:solidFill>
                            <a:srgbClr val="000000"/>
                          </a:solidFill>
                          <a:effectLst/>
                          <a:latin typeface="inherit"/>
                        </a:rPr>
                        <a:t>Scopes a single bean definition to the lifecycle of a single HTTP request. That is, each HTTP request has its own instance of a bean created off the back of a single bean definition. Only valid in the context of a web-aware Spring ApplicationContext.</a:t>
                      </a:r>
                    </a:p>
                  </a:txBody>
                  <a:tcPr marL="37921" marR="37921" marT="18960" marB="18960">
                    <a:lnL w="9525" cap="flat" cmpd="sng" algn="ctr">
                      <a:solidFill>
                        <a:srgbClr val="CACACA"/>
                      </a:solidFill>
                      <a:prstDash val="solid"/>
                      <a:round/>
                      <a:headEnd type="none" w="med" len="med"/>
                      <a:tailEnd type="none" w="med" len="med"/>
                    </a:lnL>
                    <a:lnR w="9525" cap="flat" cmpd="sng" algn="ctr">
                      <a:solidFill>
                        <a:srgbClr val="CACACA"/>
                      </a:solidFill>
                      <a:prstDash val="solid"/>
                      <a:round/>
                      <a:headEnd type="none" w="med" len="med"/>
                      <a:tailEnd type="none" w="med" len="med"/>
                    </a:lnR>
                    <a:lnT w="9525" cap="flat" cmpd="sng" algn="ctr">
                      <a:solidFill>
                        <a:srgbClr val="CACACA"/>
                      </a:solidFill>
                      <a:prstDash val="solid"/>
                      <a:round/>
                      <a:headEnd type="none" w="med" len="med"/>
                      <a:tailEnd type="none" w="med" len="med"/>
                    </a:lnT>
                    <a:lnB w="9525"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4027814124"/>
                  </a:ext>
                </a:extLst>
              </a:tr>
              <a:tr h="783306">
                <a:tc>
                  <a:txBody>
                    <a:bodyPr/>
                    <a:lstStyle/>
                    <a:p>
                      <a:pPr algn="l" rtl="0" fontAlgn="t"/>
                      <a:r>
                        <a:rPr lang="lt-LT" sz="2000" b="0" u="none" strike="noStrike">
                          <a:solidFill>
                            <a:srgbClr val="097DFF"/>
                          </a:solidFill>
                          <a:effectLst/>
                          <a:latin typeface="inherit"/>
                          <a:hlinkClick r:id="rId6"/>
                        </a:rPr>
                        <a:t>session</a:t>
                      </a:r>
                      <a:endParaRPr lang="lt-LT" sz="2000" b="0">
                        <a:solidFill>
                          <a:srgbClr val="000000"/>
                        </a:solidFill>
                        <a:effectLst/>
                        <a:latin typeface="inherit"/>
                      </a:endParaRPr>
                    </a:p>
                  </a:txBody>
                  <a:tcPr marL="37921" marR="37921" marT="18960" marB="18960">
                    <a:lnL w="9525" cap="flat" cmpd="sng" algn="ctr">
                      <a:solidFill>
                        <a:srgbClr val="CACACA"/>
                      </a:solidFill>
                      <a:prstDash val="solid"/>
                      <a:round/>
                      <a:headEnd type="none" w="med" len="med"/>
                      <a:tailEnd type="none" w="med" len="med"/>
                    </a:lnL>
                    <a:lnR w="9525" cap="flat" cmpd="sng" algn="ctr">
                      <a:solidFill>
                        <a:srgbClr val="CACACA"/>
                      </a:solidFill>
                      <a:prstDash val="solid"/>
                      <a:round/>
                      <a:headEnd type="none" w="med" len="med"/>
                      <a:tailEnd type="none" w="med" len="med"/>
                    </a:lnR>
                    <a:lnT w="9525" cap="flat" cmpd="sng" algn="ctr">
                      <a:solidFill>
                        <a:srgbClr val="CACACA"/>
                      </a:solidFill>
                      <a:prstDash val="solid"/>
                      <a:round/>
                      <a:headEnd type="none" w="med" len="med"/>
                      <a:tailEnd type="none" w="med" len="med"/>
                    </a:lnT>
                    <a:lnB w="9525" cap="flat" cmpd="sng" algn="ctr">
                      <a:solidFill>
                        <a:srgbClr val="CACACA"/>
                      </a:solidFill>
                      <a:prstDash val="solid"/>
                      <a:round/>
                      <a:headEnd type="none" w="med" len="med"/>
                      <a:tailEnd type="none" w="med" len="med"/>
                    </a:lnB>
                    <a:solidFill>
                      <a:srgbClr val="FAFAFA"/>
                    </a:solidFill>
                  </a:tcPr>
                </a:tc>
                <a:tc>
                  <a:txBody>
                    <a:bodyPr/>
                    <a:lstStyle/>
                    <a:p>
                      <a:pPr algn="l" rtl="0" fontAlgn="t"/>
                      <a:r>
                        <a:rPr lang="en-US" sz="2000" b="0">
                          <a:solidFill>
                            <a:srgbClr val="000000"/>
                          </a:solidFill>
                          <a:effectLst/>
                          <a:latin typeface="inherit"/>
                        </a:rPr>
                        <a:t>Scopes a single bean definition to the lifecycle of an HTTP Session. Only valid in the context of a web-aware Spring ApplicationContext.</a:t>
                      </a:r>
                    </a:p>
                  </a:txBody>
                  <a:tcPr marL="37921" marR="37921" marT="18960" marB="18960">
                    <a:lnL w="9525" cap="flat" cmpd="sng" algn="ctr">
                      <a:solidFill>
                        <a:srgbClr val="CACACA"/>
                      </a:solidFill>
                      <a:prstDash val="solid"/>
                      <a:round/>
                      <a:headEnd type="none" w="med" len="med"/>
                      <a:tailEnd type="none" w="med" len="med"/>
                    </a:lnL>
                    <a:lnR w="9525" cap="flat" cmpd="sng" algn="ctr">
                      <a:solidFill>
                        <a:srgbClr val="CACACA"/>
                      </a:solidFill>
                      <a:prstDash val="solid"/>
                      <a:round/>
                      <a:headEnd type="none" w="med" len="med"/>
                      <a:tailEnd type="none" w="med" len="med"/>
                    </a:lnR>
                    <a:lnT w="9525" cap="flat" cmpd="sng" algn="ctr">
                      <a:solidFill>
                        <a:srgbClr val="CACACA"/>
                      </a:solidFill>
                      <a:prstDash val="solid"/>
                      <a:round/>
                      <a:headEnd type="none" w="med" len="med"/>
                      <a:tailEnd type="none" w="med" len="med"/>
                    </a:lnT>
                    <a:lnB w="9525" cap="flat" cmpd="sng" algn="ctr">
                      <a:solidFill>
                        <a:srgbClr val="CACACA"/>
                      </a:solidFill>
                      <a:prstDash val="solid"/>
                      <a:round/>
                      <a:headEnd type="none" w="med" len="med"/>
                      <a:tailEnd type="none" w="med" len="med"/>
                    </a:lnB>
                    <a:solidFill>
                      <a:srgbClr val="FAFAFA"/>
                    </a:solidFill>
                  </a:tcPr>
                </a:tc>
                <a:extLst>
                  <a:ext uri="{0D108BD9-81ED-4DB2-BD59-A6C34878D82A}">
                    <a16:rowId xmlns:a16="http://schemas.microsoft.com/office/drawing/2014/main" val="1131070188"/>
                  </a:ext>
                </a:extLst>
              </a:tr>
              <a:tr h="783306">
                <a:tc>
                  <a:txBody>
                    <a:bodyPr/>
                    <a:lstStyle/>
                    <a:p>
                      <a:pPr algn="l" rtl="0" fontAlgn="t"/>
                      <a:r>
                        <a:rPr lang="lt-LT" sz="2000" b="0" u="none" strike="noStrike">
                          <a:solidFill>
                            <a:srgbClr val="097DFF"/>
                          </a:solidFill>
                          <a:effectLst/>
                          <a:latin typeface="inherit"/>
                          <a:hlinkClick r:id="rId7"/>
                        </a:rPr>
                        <a:t>application</a:t>
                      </a:r>
                      <a:endParaRPr lang="lt-LT" sz="2000" b="0">
                        <a:solidFill>
                          <a:srgbClr val="000000"/>
                        </a:solidFill>
                        <a:effectLst/>
                        <a:latin typeface="inherit"/>
                      </a:endParaRPr>
                    </a:p>
                  </a:txBody>
                  <a:tcPr marL="37921" marR="37921" marT="18960" marB="18960">
                    <a:lnL w="9525" cap="flat" cmpd="sng" algn="ctr">
                      <a:solidFill>
                        <a:srgbClr val="CACACA"/>
                      </a:solidFill>
                      <a:prstDash val="solid"/>
                      <a:round/>
                      <a:headEnd type="none" w="med" len="med"/>
                      <a:tailEnd type="none" w="med" len="med"/>
                    </a:lnL>
                    <a:lnR w="9525" cap="flat" cmpd="sng" algn="ctr">
                      <a:solidFill>
                        <a:srgbClr val="CACACA"/>
                      </a:solidFill>
                      <a:prstDash val="solid"/>
                      <a:round/>
                      <a:headEnd type="none" w="med" len="med"/>
                      <a:tailEnd type="none" w="med" len="med"/>
                    </a:lnR>
                    <a:lnT w="9525" cap="flat" cmpd="sng" algn="ctr">
                      <a:solidFill>
                        <a:srgbClr val="CACACA"/>
                      </a:solidFill>
                      <a:prstDash val="solid"/>
                      <a:round/>
                      <a:headEnd type="none" w="med" len="med"/>
                      <a:tailEnd type="none" w="med" len="med"/>
                    </a:lnT>
                    <a:lnB w="9525"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US" sz="2000" b="0">
                          <a:solidFill>
                            <a:srgbClr val="000000"/>
                          </a:solidFill>
                          <a:effectLst/>
                          <a:latin typeface="inherit"/>
                        </a:rPr>
                        <a:t>Scopes a single bean definition to the lifecycle of a ServletContext. Only valid in the context of a web-aware Spring ApplicationContext.</a:t>
                      </a:r>
                    </a:p>
                  </a:txBody>
                  <a:tcPr marL="37921" marR="37921" marT="18960" marB="18960">
                    <a:lnL w="9525" cap="flat" cmpd="sng" algn="ctr">
                      <a:solidFill>
                        <a:srgbClr val="CACACA"/>
                      </a:solidFill>
                      <a:prstDash val="solid"/>
                      <a:round/>
                      <a:headEnd type="none" w="med" len="med"/>
                      <a:tailEnd type="none" w="med" len="med"/>
                    </a:lnL>
                    <a:lnR w="9525" cap="flat" cmpd="sng" algn="ctr">
                      <a:solidFill>
                        <a:srgbClr val="CACACA"/>
                      </a:solidFill>
                      <a:prstDash val="solid"/>
                      <a:round/>
                      <a:headEnd type="none" w="med" len="med"/>
                      <a:tailEnd type="none" w="med" len="med"/>
                    </a:lnR>
                    <a:lnT w="9525" cap="flat" cmpd="sng" algn="ctr">
                      <a:solidFill>
                        <a:srgbClr val="CACACA"/>
                      </a:solidFill>
                      <a:prstDash val="solid"/>
                      <a:round/>
                      <a:headEnd type="none" w="med" len="med"/>
                      <a:tailEnd type="none" w="med" len="med"/>
                    </a:lnT>
                    <a:lnB w="9525"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2222244893"/>
                  </a:ext>
                </a:extLst>
              </a:tr>
              <a:tr h="783306">
                <a:tc>
                  <a:txBody>
                    <a:bodyPr/>
                    <a:lstStyle/>
                    <a:p>
                      <a:pPr algn="l" rtl="0" fontAlgn="t"/>
                      <a:r>
                        <a:rPr lang="lt-LT" sz="2000" b="0" u="none" strike="noStrike">
                          <a:solidFill>
                            <a:srgbClr val="097DFF"/>
                          </a:solidFill>
                          <a:effectLst/>
                          <a:latin typeface="inherit"/>
                          <a:hlinkClick r:id="rId8"/>
                        </a:rPr>
                        <a:t>websocket</a:t>
                      </a:r>
                      <a:endParaRPr lang="lt-LT" sz="2000" b="0">
                        <a:solidFill>
                          <a:srgbClr val="000000"/>
                        </a:solidFill>
                        <a:effectLst/>
                        <a:latin typeface="inherit"/>
                      </a:endParaRPr>
                    </a:p>
                  </a:txBody>
                  <a:tcPr marL="37921" marR="37921" marT="18960" marB="18960">
                    <a:lnL w="9525" cap="flat" cmpd="sng" algn="ctr">
                      <a:solidFill>
                        <a:srgbClr val="CACACA"/>
                      </a:solidFill>
                      <a:prstDash val="solid"/>
                      <a:round/>
                      <a:headEnd type="none" w="med" len="med"/>
                      <a:tailEnd type="none" w="med" len="med"/>
                    </a:lnL>
                    <a:lnR w="9525" cap="flat" cmpd="sng" algn="ctr">
                      <a:solidFill>
                        <a:srgbClr val="CACACA"/>
                      </a:solidFill>
                      <a:prstDash val="solid"/>
                      <a:round/>
                      <a:headEnd type="none" w="med" len="med"/>
                      <a:tailEnd type="none" w="med" len="med"/>
                    </a:lnR>
                    <a:lnT w="9525" cap="flat" cmpd="sng" algn="ctr">
                      <a:solidFill>
                        <a:srgbClr val="CACACA"/>
                      </a:solidFill>
                      <a:prstDash val="solid"/>
                      <a:round/>
                      <a:headEnd type="none" w="med" len="med"/>
                      <a:tailEnd type="none" w="med" len="med"/>
                    </a:lnT>
                    <a:lnB w="9525" cap="flat" cmpd="sng" algn="ctr">
                      <a:solidFill>
                        <a:srgbClr val="CACACA"/>
                      </a:solidFill>
                      <a:prstDash val="solid"/>
                      <a:round/>
                      <a:headEnd type="none" w="med" len="med"/>
                      <a:tailEnd type="none" w="med" len="med"/>
                    </a:lnB>
                    <a:solidFill>
                      <a:srgbClr val="FAFAFA"/>
                    </a:solidFill>
                  </a:tcPr>
                </a:tc>
                <a:tc>
                  <a:txBody>
                    <a:bodyPr/>
                    <a:lstStyle/>
                    <a:p>
                      <a:pPr algn="l" rtl="0" fontAlgn="t"/>
                      <a:r>
                        <a:rPr lang="en-US" sz="2000" b="0" dirty="0">
                          <a:solidFill>
                            <a:srgbClr val="000000"/>
                          </a:solidFill>
                          <a:effectLst/>
                          <a:latin typeface="inherit"/>
                        </a:rPr>
                        <a:t>Scopes a single bean definition to the lifecycle of a WebSocket. Only valid in the context of a web-aware Spring </a:t>
                      </a:r>
                      <a:r>
                        <a:rPr lang="en-US" sz="2000" b="0" dirty="0" err="1">
                          <a:solidFill>
                            <a:srgbClr val="000000"/>
                          </a:solidFill>
                          <a:effectLst/>
                          <a:latin typeface="inherit"/>
                        </a:rPr>
                        <a:t>ApplicationContext</a:t>
                      </a:r>
                      <a:r>
                        <a:rPr lang="en-US" sz="2000" b="0" dirty="0">
                          <a:solidFill>
                            <a:srgbClr val="000000"/>
                          </a:solidFill>
                          <a:effectLst/>
                          <a:latin typeface="inherit"/>
                        </a:rPr>
                        <a:t>.</a:t>
                      </a:r>
                    </a:p>
                  </a:txBody>
                  <a:tcPr marL="37921" marR="37921" marT="18960" marB="18960">
                    <a:lnL w="9525" cap="flat" cmpd="sng" algn="ctr">
                      <a:solidFill>
                        <a:srgbClr val="CACACA"/>
                      </a:solidFill>
                      <a:prstDash val="solid"/>
                      <a:round/>
                      <a:headEnd type="none" w="med" len="med"/>
                      <a:tailEnd type="none" w="med" len="med"/>
                    </a:lnL>
                    <a:lnR w="9525" cap="flat" cmpd="sng" algn="ctr">
                      <a:solidFill>
                        <a:srgbClr val="CACACA"/>
                      </a:solidFill>
                      <a:prstDash val="solid"/>
                      <a:round/>
                      <a:headEnd type="none" w="med" len="med"/>
                      <a:tailEnd type="none" w="med" len="med"/>
                    </a:lnR>
                    <a:lnT w="9525" cap="flat" cmpd="sng" algn="ctr">
                      <a:solidFill>
                        <a:srgbClr val="CACACA"/>
                      </a:solidFill>
                      <a:prstDash val="solid"/>
                      <a:round/>
                      <a:headEnd type="none" w="med" len="med"/>
                      <a:tailEnd type="none" w="med" len="med"/>
                    </a:lnT>
                    <a:lnB w="9525" cap="flat" cmpd="sng" algn="ctr">
                      <a:solidFill>
                        <a:srgbClr val="CACACA"/>
                      </a:solidFill>
                      <a:prstDash val="solid"/>
                      <a:round/>
                      <a:headEnd type="none" w="med" len="med"/>
                      <a:tailEnd type="none" w="med" len="med"/>
                    </a:lnB>
                    <a:solidFill>
                      <a:srgbClr val="FAFAFA"/>
                    </a:solidFill>
                  </a:tcPr>
                </a:tc>
                <a:extLst>
                  <a:ext uri="{0D108BD9-81ED-4DB2-BD59-A6C34878D82A}">
                    <a16:rowId xmlns:a16="http://schemas.microsoft.com/office/drawing/2014/main" val="2130537450"/>
                  </a:ext>
                </a:extLst>
              </a:tr>
            </a:tbl>
          </a:graphicData>
        </a:graphic>
      </p:graphicFrame>
    </p:spTree>
    <p:extLst>
      <p:ext uri="{BB962C8B-B14F-4D97-AF65-F5344CB8AC3E}">
        <p14:creationId xmlns:p14="http://schemas.microsoft.com/office/powerpoint/2010/main" val="4289537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2B3A6-2BA8-47C6-BEDB-0AC374E7FD7B}"/>
              </a:ext>
            </a:extLst>
          </p:cNvPr>
          <p:cNvSpPr>
            <a:spLocks noGrp="1"/>
          </p:cNvSpPr>
          <p:nvPr>
            <p:ph type="title"/>
          </p:nvPr>
        </p:nvSpPr>
        <p:spPr/>
        <p:txBody>
          <a:bodyPr/>
          <a:lstStyle/>
          <a:p>
            <a:r>
              <a:rPr lang="en-US" dirty="0"/>
              <a:t>Dependencies Injection</a:t>
            </a:r>
            <a:endParaRPr lang="lt-LT" dirty="0"/>
          </a:p>
        </p:txBody>
      </p:sp>
      <p:sp>
        <p:nvSpPr>
          <p:cNvPr id="3" name="Content Placeholder 2">
            <a:extLst>
              <a:ext uri="{FF2B5EF4-FFF2-40B4-BE49-F238E27FC236}">
                <a16:creationId xmlns:a16="http://schemas.microsoft.com/office/drawing/2014/main" id="{56E1AD66-E990-480A-A41E-A994B49E9556}"/>
              </a:ext>
            </a:extLst>
          </p:cNvPr>
          <p:cNvSpPr>
            <a:spLocks noGrp="1"/>
          </p:cNvSpPr>
          <p:nvPr>
            <p:ph idx="1"/>
          </p:nvPr>
        </p:nvSpPr>
        <p:spPr/>
        <p:txBody>
          <a:bodyPr/>
          <a:lstStyle/>
          <a:p>
            <a:r>
              <a:rPr lang="en-US" dirty="0"/>
              <a:t>Lazy-initialized Beans</a:t>
            </a:r>
          </a:p>
          <a:p>
            <a:r>
              <a:rPr lang="en-US" dirty="0"/>
              <a:t>Configuration loading</a:t>
            </a:r>
            <a:endParaRPr lang="lt-LT" dirty="0"/>
          </a:p>
        </p:txBody>
      </p:sp>
      <p:sp>
        <p:nvSpPr>
          <p:cNvPr id="4" name="Date Placeholder 3">
            <a:extLst>
              <a:ext uri="{FF2B5EF4-FFF2-40B4-BE49-F238E27FC236}">
                <a16:creationId xmlns:a16="http://schemas.microsoft.com/office/drawing/2014/main" id="{0CACBC3A-9927-42EC-9559-A600E8306C20}"/>
              </a:ext>
            </a:extLst>
          </p:cNvPr>
          <p:cNvSpPr>
            <a:spLocks noGrp="1"/>
          </p:cNvSpPr>
          <p:nvPr>
            <p:ph type="dt" sz="half" idx="10"/>
          </p:nvPr>
        </p:nvSpPr>
        <p:spPr/>
        <p:txBody>
          <a:bodyPr/>
          <a:lstStyle/>
          <a:p>
            <a:fld id="{3ADDDADC-54E9-4249-99DE-FA9D79C8A4EA}" type="datetime1">
              <a:rPr lang="en-US" smtClean="0"/>
              <a:t>2/21/2020</a:t>
            </a:fld>
            <a:endParaRPr lang="en-US"/>
          </a:p>
        </p:txBody>
      </p:sp>
      <p:sp>
        <p:nvSpPr>
          <p:cNvPr id="5" name="Slide Number Placeholder 4">
            <a:extLst>
              <a:ext uri="{FF2B5EF4-FFF2-40B4-BE49-F238E27FC236}">
                <a16:creationId xmlns:a16="http://schemas.microsoft.com/office/drawing/2014/main" id="{7D6ACCC6-8C69-4373-A008-07A61110E39F}"/>
              </a:ext>
            </a:extLst>
          </p:cNvPr>
          <p:cNvSpPr>
            <a:spLocks noGrp="1"/>
          </p:cNvSpPr>
          <p:nvPr>
            <p:ph type="sldNum" sz="quarter" idx="12"/>
          </p:nvPr>
        </p:nvSpPr>
        <p:spPr/>
        <p:txBody>
          <a:bodyPr/>
          <a:lstStyle/>
          <a:p>
            <a:fld id="{E21ADC08-380D-40E5-8E6C-A8C5BEB5F8D4}" type="slidenum">
              <a:rPr lang="en-US" smtClean="0"/>
              <a:pPr/>
              <a:t>15</a:t>
            </a:fld>
            <a:endParaRPr lang="en-US" dirty="0"/>
          </a:p>
        </p:txBody>
      </p:sp>
    </p:spTree>
    <p:extLst>
      <p:ext uri="{BB962C8B-B14F-4D97-AF65-F5344CB8AC3E}">
        <p14:creationId xmlns:p14="http://schemas.microsoft.com/office/powerpoint/2010/main" val="3863801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84829-A2F3-476C-AF08-D6A9A6015A71}"/>
              </a:ext>
            </a:extLst>
          </p:cNvPr>
          <p:cNvSpPr>
            <a:spLocks noGrp="1"/>
          </p:cNvSpPr>
          <p:nvPr>
            <p:ph type="title"/>
          </p:nvPr>
        </p:nvSpPr>
        <p:spPr/>
        <p:txBody>
          <a:bodyPr/>
          <a:lstStyle/>
          <a:p>
            <a:r>
              <a:rPr lang="en-US" dirty="0"/>
              <a:t>Bean lifecycle</a:t>
            </a:r>
            <a:endParaRPr lang="lt-LT" dirty="0"/>
          </a:p>
        </p:txBody>
      </p:sp>
      <p:sp>
        <p:nvSpPr>
          <p:cNvPr id="3" name="Content Placeholder 2">
            <a:extLst>
              <a:ext uri="{FF2B5EF4-FFF2-40B4-BE49-F238E27FC236}">
                <a16:creationId xmlns:a16="http://schemas.microsoft.com/office/drawing/2014/main" id="{9E2FCEA7-CCCE-421C-9C44-909A8C3AF88E}"/>
              </a:ext>
            </a:extLst>
          </p:cNvPr>
          <p:cNvSpPr>
            <a:spLocks noGrp="1"/>
          </p:cNvSpPr>
          <p:nvPr>
            <p:ph idx="1"/>
          </p:nvPr>
        </p:nvSpPr>
        <p:spPr/>
        <p:txBody>
          <a:bodyPr/>
          <a:lstStyle/>
          <a:p>
            <a:r>
              <a:rPr lang="en-US" dirty="0"/>
              <a:t>Lifecycle Callbacks</a:t>
            </a:r>
          </a:p>
          <a:p>
            <a:r>
              <a:rPr lang="en-US" dirty="0" err="1"/>
              <a:t>ApplicationContextAware</a:t>
            </a:r>
            <a:r>
              <a:rPr lang="en-US" dirty="0"/>
              <a:t> and </a:t>
            </a:r>
            <a:r>
              <a:rPr lang="en-US" dirty="0" err="1"/>
              <a:t>BeanNameAware</a:t>
            </a:r>
            <a:endParaRPr lang="en-US" dirty="0"/>
          </a:p>
          <a:p>
            <a:r>
              <a:rPr lang="lt-LT" dirty="0"/>
              <a:t>Using @PostConstruct and @PreDestroy</a:t>
            </a:r>
            <a:endParaRPr lang="en-US" dirty="0"/>
          </a:p>
          <a:p>
            <a:endParaRPr lang="en-US" dirty="0"/>
          </a:p>
          <a:p>
            <a:r>
              <a:rPr lang="lt-LT" dirty="0">
                <a:hlinkClick r:id="rId3"/>
              </a:rPr>
              <a:t>https://docs.spring.io/spring/docs/5.2.3.RELEASE/spring-framework-reference/core.html#beans-factory-lifecycle</a:t>
            </a:r>
            <a:endParaRPr lang="en-US" dirty="0"/>
          </a:p>
          <a:p>
            <a:endParaRPr lang="en-US" dirty="0"/>
          </a:p>
          <a:p>
            <a:r>
              <a:rPr lang="lt-LT" dirty="0">
                <a:hlinkClick r:id="rId4"/>
              </a:rPr>
              <a:t>https://docs.spring.io/spring/docs/5.2.3.RELEASE/spring-framework-reference/core.html#beans-factory-extension</a:t>
            </a:r>
            <a:endParaRPr lang="en-US" dirty="0"/>
          </a:p>
          <a:p>
            <a:endParaRPr lang="lt-LT" dirty="0"/>
          </a:p>
        </p:txBody>
      </p:sp>
      <p:sp>
        <p:nvSpPr>
          <p:cNvPr id="4" name="Date Placeholder 3">
            <a:extLst>
              <a:ext uri="{FF2B5EF4-FFF2-40B4-BE49-F238E27FC236}">
                <a16:creationId xmlns:a16="http://schemas.microsoft.com/office/drawing/2014/main" id="{9E874F3C-8EB0-4219-86F5-94B8DE108810}"/>
              </a:ext>
            </a:extLst>
          </p:cNvPr>
          <p:cNvSpPr>
            <a:spLocks noGrp="1"/>
          </p:cNvSpPr>
          <p:nvPr>
            <p:ph type="dt" sz="half" idx="10"/>
          </p:nvPr>
        </p:nvSpPr>
        <p:spPr/>
        <p:txBody>
          <a:bodyPr/>
          <a:lstStyle/>
          <a:p>
            <a:fld id="{99940D29-C46F-4295-A531-289F60B410A5}" type="datetime1">
              <a:rPr lang="en-US" smtClean="0"/>
              <a:t>2/21/2020</a:t>
            </a:fld>
            <a:endParaRPr lang="en-US"/>
          </a:p>
        </p:txBody>
      </p:sp>
      <p:sp>
        <p:nvSpPr>
          <p:cNvPr id="5" name="Slide Number Placeholder 4">
            <a:extLst>
              <a:ext uri="{FF2B5EF4-FFF2-40B4-BE49-F238E27FC236}">
                <a16:creationId xmlns:a16="http://schemas.microsoft.com/office/drawing/2014/main" id="{4AF823C7-7D50-42CF-9863-5446FD1657E5}"/>
              </a:ext>
            </a:extLst>
          </p:cNvPr>
          <p:cNvSpPr>
            <a:spLocks noGrp="1"/>
          </p:cNvSpPr>
          <p:nvPr>
            <p:ph type="sldNum" sz="quarter" idx="12"/>
          </p:nvPr>
        </p:nvSpPr>
        <p:spPr/>
        <p:txBody>
          <a:bodyPr/>
          <a:lstStyle/>
          <a:p>
            <a:fld id="{E21ADC08-380D-40E5-8E6C-A8C5BEB5F8D4}" type="slidenum">
              <a:rPr lang="en-US" smtClean="0"/>
              <a:pPr/>
              <a:t>16</a:t>
            </a:fld>
            <a:endParaRPr lang="en-US" dirty="0"/>
          </a:p>
        </p:txBody>
      </p:sp>
    </p:spTree>
    <p:extLst>
      <p:ext uri="{BB962C8B-B14F-4D97-AF65-F5344CB8AC3E}">
        <p14:creationId xmlns:p14="http://schemas.microsoft.com/office/powerpoint/2010/main" val="3876339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C3963-4C42-47C0-B285-9CF2DB5C3C68}"/>
              </a:ext>
            </a:extLst>
          </p:cNvPr>
          <p:cNvSpPr>
            <a:spLocks noGrp="1"/>
          </p:cNvSpPr>
          <p:nvPr>
            <p:ph type="title"/>
          </p:nvPr>
        </p:nvSpPr>
        <p:spPr/>
        <p:txBody>
          <a:bodyPr/>
          <a:lstStyle/>
          <a:p>
            <a:r>
              <a:rPr lang="en-US" dirty="0"/>
              <a:t>Annotation based context and 	Component scanning</a:t>
            </a:r>
            <a:endParaRPr lang="lt-LT" dirty="0"/>
          </a:p>
        </p:txBody>
      </p:sp>
      <p:sp>
        <p:nvSpPr>
          <p:cNvPr id="3" name="Content Placeholder 2">
            <a:extLst>
              <a:ext uri="{FF2B5EF4-FFF2-40B4-BE49-F238E27FC236}">
                <a16:creationId xmlns:a16="http://schemas.microsoft.com/office/drawing/2014/main" id="{5FE0BC4F-C322-4D0B-BD2F-CD2BA31A7A9B}"/>
              </a:ext>
            </a:extLst>
          </p:cNvPr>
          <p:cNvSpPr>
            <a:spLocks noGrp="1"/>
          </p:cNvSpPr>
          <p:nvPr>
            <p:ph idx="1"/>
          </p:nvPr>
        </p:nvSpPr>
        <p:spPr/>
        <p:txBody>
          <a:bodyPr/>
          <a:lstStyle/>
          <a:p>
            <a:r>
              <a:rPr lang="en-US" dirty="0"/>
              <a:t>Annotation based context</a:t>
            </a:r>
          </a:p>
          <a:p>
            <a:r>
              <a:rPr lang="en-US" dirty="0"/>
              <a:t>Component scanning</a:t>
            </a:r>
          </a:p>
          <a:p>
            <a:r>
              <a:rPr lang="en-US" dirty="0"/>
              <a:t>Stereotypes</a:t>
            </a:r>
          </a:p>
          <a:p>
            <a:pPr lvl="1"/>
            <a:r>
              <a:rPr lang="en-US" dirty="0"/>
              <a:t>@Repository, </a:t>
            </a:r>
          </a:p>
          <a:p>
            <a:pPr lvl="1"/>
            <a:r>
              <a:rPr lang="en-US" dirty="0"/>
              <a:t>@Service, </a:t>
            </a:r>
          </a:p>
          <a:p>
            <a:pPr lvl="1"/>
            <a:r>
              <a:rPr lang="en-US" dirty="0"/>
              <a:t>@Controller </a:t>
            </a:r>
          </a:p>
          <a:p>
            <a:pPr lvl="1"/>
            <a:r>
              <a:rPr lang="en-US" dirty="0"/>
              <a:t>@Component</a:t>
            </a:r>
          </a:p>
          <a:p>
            <a:r>
              <a:rPr lang="en-US" dirty="0"/>
              <a:t>Fine-tuning Annotation-based </a:t>
            </a:r>
            <a:r>
              <a:rPr lang="en-US" dirty="0" err="1"/>
              <a:t>Autowiring</a:t>
            </a:r>
            <a:r>
              <a:rPr lang="en-US" dirty="0"/>
              <a:t> with Qualifiers</a:t>
            </a:r>
          </a:p>
          <a:p>
            <a:endParaRPr lang="en-US" dirty="0"/>
          </a:p>
          <a:p>
            <a:pPr marL="0" indent="0">
              <a:buNone/>
            </a:pPr>
            <a:endParaRPr lang="lt-LT" dirty="0"/>
          </a:p>
          <a:p>
            <a:endParaRPr lang="en-US" dirty="0"/>
          </a:p>
          <a:p>
            <a:pPr lvl="1"/>
            <a:endParaRPr lang="lt-LT" dirty="0"/>
          </a:p>
        </p:txBody>
      </p:sp>
      <p:sp>
        <p:nvSpPr>
          <p:cNvPr id="4" name="Date Placeholder 3">
            <a:extLst>
              <a:ext uri="{FF2B5EF4-FFF2-40B4-BE49-F238E27FC236}">
                <a16:creationId xmlns:a16="http://schemas.microsoft.com/office/drawing/2014/main" id="{4CACA8B8-0AA7-406F-B27D-D623415E7D36}"/>
              </a:ext>
            </a:extLst>
          </p:cNvPr>
          <p:cNvSpPr>
            <a:spLocks noGrp="1"/>
          </p:cNvSpPr>
          <p:nvPr>
            <p:ph type="dt" sz="half" idx="10"/>
          </p:nvPr>
        </p:nvSpPr>
        <p:spPr/>
        <p:txBody>
          <a:bodyPr/>
          <a:lstStyle/>
          <a:p>
            <a:fld id="{BF85886B-D38D-4439-B6E5-EB1E4BAAC54E}" type="datetime1">
              <a:rPr lang="en-US" smtClean="0"/>
              <a:t>2/21/2020</a:t>
            </a:fld>
            <a:endParaRPr lang="en-US"/>
          </a:p>
        </p:txBody>
      </p:sp>
      <p:sp>
        <p:nvSpPr>
          <p:cNvPr id="5" name="Slide Number Placeholder 4">
            <a:extLst>
              <a:ext uri="{FF2B5EF4-FFF2-40B4-BE49-F238E27FC236}">
                <a16:creationId xmlns:a16="http://schemas.microsoft.com/office/drawing/2014/main" id="{D71F715B-24EE-4440-A800-C2E43285A253}"/>
              </a:ext>
            </a:extLst>
          </p:cNvPr>
          <p:cNvSpPr>
            <a:spLocks noGrp="1"/>
          </p:cNvSpPr>
          <p:nvPr>
            <p:ph type="sldNum" sz="quarter" idx="12"/>
          </p:nvPr>
        </p:nvSpPr>
        <p:spPr/>
        <p:txBody>
          <a:bodyPr/>
          <a:lstStyle/>
          <a:p>
            <a:fld id="{E21ADC08-380D-40E5-8E6C-A8C5BEB5F8D4}" type="slidenum">
              <a:rPr lang="en-US" smtClean="0"/>
              <a:pPr/>
              <a:t>17</a:t>
            </a:fld>
            <a:endParaRPr lang="en-US" dirty="0"/>
          </a:p>
        </p:txBody>
      </p:sp>
    </p:spTree>
    <p:extLst>
      <p:ext uri="{BB962C8B-B14F-4D97-AF65-F5344CB8AC3E}">
        <p14:creationId xmlns:p14="http://schemas.microsoft.com/office/powerpoint/2010/main" val="4132149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788AE-9DF2-40F4-A0F3-8586DA62CC0C}"/>
              </a:ext>
            </a:extLst>
          </p:cNvPr>
          <p:cNvSpPr>
            <a:spLocks noGrp="1"/>
          </p:cNvSpPr>
          <p:nvPr>
            <p:ph type="title"/>
          </p:nvPr>
        </p:nvSpPr>
        <p:spPr/>
        <p:txBody>
          <a:bodyPr/>
          <a:lstStyle/>
          <a:p>
            <a:r>
              <a:rPr lang="en-US" dirty="0"/>
              <a:t>Annotation based DI</a:t>
            </a:r>
            <a:endParaRPr lang="lt-LT" dirty="0"/>
          </a:p>
        </p:txBody>
      </p:sp>
      <p:sp>
        <p:nvSpPr>
          <p:cNvPr id="3" name="Content Placeholder 2">
            <a:extLst>
              <a:ext uri="{FF2B5EF4-FFF2-40B4-BE49-F238E27FC236}">
                <a16:creationId xmlns:a16="http://schemas.microsoft.com/office/drawing/2014/main" id="{00944A4C-2B49-4043-86EC-1DA9BA4C57AC}"/>
              </a:ext>
            </a:extLst>
          </p:cNvPr>
          <p:cNvSpPr>
            <a:spLocks noGrp="1"/>
          </p:cNvSpPr>
          <p:nvPr>
            <p:ph idx="1"/>
          </p:nvPr>
        </p:nvSpPr>
        <p:spPr/>
        <p:txBody>
          <a:bodyPr/>
          <a:lstStyle/>
          <a:p>
            <a:r>
              <a:rPr lang="en-US" dirty="0"/>
              <a:t>As of Spring Framework 4.3, an @</a:t>
            </a:r>
            <a:r>
              <a:rPr lang="en-US" dirty="0" err="1"/>
              <a:t>Autowired</a:t>
            </a:r>
            <a:r>
              <a:rPr lang="en-US" dirty="0"/>
              <a:t> annotation on such a constructor is no longer necessary if the target bean defines only one constructor to begin with. However, if several constructors are available, at least one must be annotated with @</a:t>
            </a:r>
            <a:r>
              <a:rPr lang="en-US" dirty="0" err="1"/>
              <a:t>Autowired</a:t>
            </a:r>
            <a:r>
              <a:rPr lang="en-US" dirty="0"/>
              <a:t> in order to instruct the container which one to use.</a:t>
            </a:r>
            <a:endParaRPr lang="lt-LT" dirty="0"/>
          </a:p>
        </p:txBody>
      </p:sp>
      <p:sp>
        <p:nvSpPr>
          <p:cNvPr id="4" name="Date Placeholder 3">
            <a:extLst>
              <a:ext uri="{FF2B5EF4-FFF2-40B4-BE49-F238E27FC236}">
                <a16:creationId xmlns:a16="http://schemas.microsoft.com/office/drawing/2014/main" id="{8D36DCD4-1499-4818-990B-E59401A2D82E}"/>
              </a:ext>
            </a:extLst>
          </p:cNvPr>
          <p:cNvSpPr>
            <a:spLocks noGrp="1"/>
          </p:cNvSpPr>
          <p:nvPr>
            <p:ph type="dt" sz="half" idx="10"/>
          </p:nvPr>
        </p:nvSpPr>
        <p:spPr/>
        <p:txBody>
          <a:bodyPr/>
          <a:lstStyle/>
          <a:p>
            <a:fld id="{B7ABBB73-5EBE-4E3D-8EC3-F1AF1C8D28DC}" type="datetime1">
              <a:rPr lang="en-US" smtClean="0"/>
              <a:t>2/21/2020</a:t>
            </a:fld>
            <a:endParaRPr lang="en-US"/>
          </a:p>
        </p:txBody>
      </p:sp>
      <p:sp>
        <p:nvSpPr>
          <p:cNvPr id="5" name="Slide Number Placeholder 4">
            <a:extLst>
              <a:ext uri="{FF2B5EF4-FFF2-40B4-BE49-F238E27FC236}">
                <a16:creationId xmlns:a16="http://schemas.microsoft.com/office/drawing/2014/main" id="{6A4EE78D-C498-4B47-ADC2-8F5F0C4DBB83}"/>
              </a:ext>
            </a:extLst>
          </p:cNvPr>
          <p:cNvSpPr>
            <a:spLocks noGrp="1"/>
          </p:cNvSpPr>
          <p:nvPr>
            <p:ph type="sldNum" sz="quarter" idx="12"/>
          </p:nvPr>
        </p:nvSpPr>
        <p:spPr/>
        <p:txBody>
          <a:bodyPr/>
          <a:lstStyle/>
          <a:p>
            <a:fld id="{E21ADC08-380D-40E5-8E6C-A8C5BEB5F8D4}" type="slidenum">
              <a:rPr lang="en-US" smtClean="0"/>
              <a:pPr/>
              <a:t>18</a:t>
            </a:fld>
            <a:endParaRPr lang="en-US" dirty="0"/>
          </a:p>
        </p:txBody>
      </p:sp>
    </p:spTree>
    <p:extLst>
      <p:ext uri="{BB962C8B-B14F-4D97-AF65-F5344CB8AC3E}">
        <p14:creationId xmlns:p14="http://schemas.microsoft.com/office/powerpoint/2010/main" val="3198035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7F399-8995-47AF-9C19-AC74AAA84A18}"/>
              </a:ext>
            </a:extLst>
          </p:cNvPr>
          <p:cNvSpPr>
            <a:spLocks noGrp="1"/>
          </p:cNvSpPr>
          <p:nvPr>
            <p:ph type="title"/>
          </p:nvPr>
        </p:nvSpPr>
        <p:spPr/>
        <p:txBody>
          <a:bodyPr>
            <a:normAutofit fontScale="90000"/>
          </a:bodyPr>
          <a:lstStyle/>
          <a:p>
            <a:r>
              <a:rPr lang="lt-LT" dirty="0"/>
              <a:t>Java-based Container Configuration</a:t>
            </a:r>
            <a:br>
              <a:rPr lang="lt-LT" dirty="0"/>
            </a:br>
            <a:endParaRPr lang="lt-LT" dirty="0"/>
          </a:p>
        </p:txBody>
      </p:sp>
      <p:sp>
        <p:nvSpPr>
          <p:cNvPr id="3" name="Content Placeholder 2">
            <a:extLst>
              <a:ext uri="{FF2B5EF4-FFF2-40B4-BE49-F238E27FC236}">
                <a16:creationId xmlns:a16="http://schemas.microsoft.com/office/drawing/2014/main" id="{633C9855-0828-44F6-A25C-F960F21F4DCC}"/>
              </a:ext>
            </a:extLst>
          </p:cNvPr>
          <p:cNvSpPr>
            <a:spLocks noGrp="1"/>
          </p:cNvSpPr>
          <p:nvPr>
            <p:ph idx="1"/>
          </p:nvPr>
        </p:nvSpPr>
        <p:spPr/>
        <p:txBody>
          <a:bodyPr/>
          <a:lstStyle/>
          <a:p>
            <a:r>
              <a:rPr lang="en-US" dirty="0"/>
              <a:t>Basic Concepts: </a:t>
            </a:r>
          </a:p>
          <a:p>
            <a:pPr lvl="1"/>
            <a:r>
              <a:rPr lang="en-US" dirty="0"/>
              <a:t>@Bean </a:t>
            </a:r>
          </a:p>
          <a:p>
            <a:pPr lvl="1"/>
            <a:r>
              <a:rPr lang="en-US" dirty="0"/>
              <a:t>@Configuration</a:t>
            </a:r>
          </a:p>
          <a:p>
            <a:pPr lvl="1"/>
            <a:endParaRPr lang="en-US" dirty="0"/>
          </a:p>
          <a:p>
            <a:r>
              <a:rPr lang="en-US" dirty="0"/>
              <a:t>Profiles</a:t>
            </a:r>
          </a:p>
          <a:p>
            <a:endParaRPr lang="en-US" dirty="0"/>
          </a:p>
          <a:p>
            <a:endParaRPr lang="en-US" dirty="0"/>
          </a:p>
          <a:p>
            <a:endParaRPr lang="en-US" dirty="0"/>
          </a:p>
          <a:p>
            <a:endParaRPr lang="lt-LT" dirty="0"/>
          </a:p>
        </p:txBody>
      </p:sp>
      <p:sp>
        <p:nvSpPr>
          <p:cNvPr id="4" name="Date Placeholder 3">
            <a:extLst>
              <a:ext uri="{FF2B5EF4-FFF2-40B4-BE49-F238E27FC236}">
                <a16:creationId xmlns:a16="http://schemas.microsoft.com/office/drawing/2014/main" id="{6B969E0E-3B72-491D-8707-8838A0492EAC}"/>
              </a:ext>
            </a:extLst>
          </p:cNvPr>
          <p:cNvSpPr>
            <a:spLocks noGrp="1"/>
          </p:cNvSpPr>
          <p:nvPr>
            <p:ph type="dt" sz="half" idx="10"/>
          </p:nvPr>
        </p:nvSpPr>
        <p:spPr/>
        <p:txBody>
          <a:bodyPr/>
          <a:lstStyle/>
          <a:p>
            <a:fld id="{06712C44-C784-4270-AF8E-894D75FC4804}" type="datetime1">
              <a:rPr lang="en-US" smtClean="0"/>
              <a:t>2/21/2020</a:t>
            </a:fld>
            <a:endParaRPr lang="en-US"/>
          </a:p>
        </p:txBody>
      </p:sp>
      <p:sp>
        <p:nvSpPr>
          <p:cNvPr id="5" name="Slide Number Placeholder 4">
            <a:extLst>
              <a:ext uri="{FF2B5EF4-FFF2-40B4-BE49-F238E27FC236}">
                <a16:creationId xmlns:a16="http://schemas.microsoft.com/office/drawing/2014/main" id="{67C0C30D-29C8-4B09-ABDA-63316F1CD04A}"/>
              </a:ext>
            </a:extLst>
          </p:cNvPr>
          <p:cNvSpPr>
            <a:spLocks noGrp="1"/>
          </p:cNvSpPr>
          <p:nvPr>
            <p:ph type="sldNum" sz="quarter" idx="12"/>
          </p:nvPr>
        </p:nvSpPr>
        <p:spPr/>
        <p:txBody>
          <a:bodyPr/>
          <a:lstStyle/>
          <a:p>
            <a:fld id="{E21ADC08-380D-40E5-8E6C-A8C5BEB5F8D4}" type="slidenum">
              <a:rPr lang="en-US" smtClean="0"/>
              <a:pPr/>
              <a:t>19</a:t>
            </a:fld>
            <a:endParaRPr lang="en-US" dirty="0"/>
          </a:p>
        </p:txBody>
      </p:sp>
    </p:spTree>
    <p:extLst>
      <p:ext uri="{BB962C8B-B14F-4D97-AF65-F5344CB8AC3E}">
        <p14:creationId xmlns:p14="http://schemas.microsoft.com/office/powerpoint/2010/main" val="2993384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C79BE-CBC4-4473-82C5-38154C77F150}"/>
              </a:ext>
            </a:extLst>
          </p:cNvPr>
          <p:cNvSpPr>
            <a:spLocks noGrp="1"/>
          </p:cNvSpPr>
          <p:nvPr>
            <p:ph type="title"/>
          </p:nvPr>
        </p:nvSpPr>
        <p:spPr>
          <a:xfrm>
            <a:off x="672041" y="671972"/>
            <a:ext cx="6997913" cy="875618"/>
          </a:xfrm>
        </p:spPr>
        <p:txBody>
          <a:bodyPr/>
          <a:lstStyle/>
          <a:p>
            <a:r>
              <a:rPr lang="en-US" sz="4000" dirty="0"/>
              <a:t>Spring Framework</a:t>
            </a:r>
            <a:endParaRPr lang="lt-LT" dirty="0"/>
          </a:p>
        </p:txBody>
      </p:sp>
      <p:sp>
        <p:nvSpPr>
          <p:cNvPr id="3" name="Content Placeholder 2">
            <a:extLst>
              <a:ext uri="{FF2B5EF4-FFF2-40B4-BE49-F238E27FC236}">
                <a16:creationId xmlns:a16="http://schemas.microsoft.com/office/drawing/2014/main" id="{55245BA4-8B03-4027-BF5E-47C717699FA1}"/>
              </a:ext>
            </a:extLst>
          </p:cNvPr>
          <p:cNvSpPr>
            <a:spLocks noGrp="1"/>
          </p:cNvSpPr>
          <p:nvPr>
            <p:ph idx="1"/>
          </p:nvPr>
        </p:nvSpPr>
        <p:spPr>
          <a:xfrm>
            <a:off x="672041" y="1835621"/>
            <a:ext cx="6997914" cy="4823864"/>
          </a:xfrm>
        </p:spPr>
        <p:txBody>
          <a:bodyPr/>
          <a:lstStyle/>
          <a:p>
            <a:pPr marL="285750" indent="-285750">
              <a:buFont typeface="Arial" panose="020B0604020202020204" pitchFamily="34" charset="0"/>
              <a:buChar char="•"/>
            </a:pPr>
            <a:r>
              <a:rPr lang="en-US" dirty="0"/>
              <a:t>Most popular application development framework for </a:t>
            </a:r>
            <a:r>
              <a:rPr lang="en-US" dirty="0" err="1"/>
              <a:t>enterprice</a:t>
            </a:r>
            <a:r>
              <a:rPr lang="en-US" dirty="0"/>
              <a:t> Java.</a:t>
            </a:r>
          </a:p>
          <a:p>
            <a:pPr marL="285750" indent="-285750">
              <a:buFont typeface="Arial" panose="020B0604020202020204" pitchFamily="34" charset="0"/>
              <a:buChar char="•"/>
            </a:pPr>
            <a:r>
              <a:rPr lang="en-US" dirty="0"/>
              <a:t>Open source Java platform since 2003</a:t>
            </a:r>
          </a:p>
          <a:p>
            <a:pPr marL="285750" indent="-285750">
              <a:buFont typeface="Arial" panose="020B0604020202020204" pitchFamily="34" charset="0"/>
              <a:buChar char="•"/>
            </a:pPr>
            <a:r>
              <a:rPr lang="en-US" dirty="0"/>
              <a:t>Supports all major application servers and JEE standards</a:t>
            </a:r>
          </a:p>
          <a:p>
            <a:pPr marL="285750" indent="-285750">
              <a:buFont typeface="Arial" panose="020B0604020202020204" pitchFamily="34" charset="0"/>
              <a:buChar char="•"/>
            </a:pPr>
            <a:r>
              <a:rPr lang="en-US" dirty="0"/>
              <a:t>Handles the infrastructure so focus can be on application</a:t>
            </a:r>
            <a:endParaRPr lang="lt-LT" dirty="0"/>
          </a:p>
          <a:p>
            <a:endParaRPr lang="lt-LT" dirty="0"/>
          </a:p>
        </p:txBody>
      </p:sp>
      <p:sp>
        <p:nvSpPr>
          <p:cNvPr id="4" name="Date Placeholder 3">
            <a:extLst>
              <a:ext uri="{FF2B5EF4-FFF2-40B4-BE49-F238E27FC236}">
                <a16:creationId xmlns:a16="http://schemas.microsoft.com/office/drawing/2014/main" id="{F178BAE2-77F4-41C1-AF94-FEDB947020AD}"/>
              </a:ext>
            </a:extLst>
          </p:cNvPr>
          <p:cNvSpPr>
            <a:spLocks noGrp="1"/>
          </p:cNvSpPr>
          <p:nvPr>
            <p:ph type="dt" sz="half" idx="10"/>
          </p:nvPr>
        </p:nvSpPr>
        <p:spPr/>
        <p:txBody>
          <a:bodyPr/>
          <a:lstStyle/>
          <a:p>
            <a:fld id="{8F987436-0231-4433-93CF-0727588D401E}" type="datetime1">
              <a:rPr lang="en-US" smtClean="0"/>
              <a:t>2/21/2020</a:t>
            </a:fld>
            <a:endParaRPr lang="en-US"/>
          </a:p>
        </p:txBody>
      </p:sp>
      <p:sp>
        <p:nvSpPr>
          <p:cNvPr id="5" name="Slide Number Placeholder 4">
            <a:extLst>
              <a:ext uri="{FF2B5EF4-FFF2-40B4-BE49-F238E27FC236}">
                <a16:creationId xmlns:a16="http://schemas.microsoft.com/office/drawing/2014/main" id="{EA722CD0-CB1E-43FC-A5F5-78D5C9ADD68A}"/>
              </a:ext>
            </a:extLst>
          </p:cNvPr>
          <p:cNvSpPr>
            <a:spLocks noGrp="1"/>
          </p:cNvSpPr>
          <p:nvPr>
            <p:ph type="sldNum" sz="quarter" idx="12"/>
          </p:nvPr>
        </p:nvSpPr>
        <p:spPr/>
        <p:txBody>
          <a:bodyPr/>
          <a:lstStyle/>
          <a:p>
            <a:fld id="{E21ADC08-380D-40E5-8E6C-A8C5BEB5F8D4}" type="slidenum">
              <a:rPr lang="en-US" smtClean="0"/>
              <a:pPr/>
              <a:t>2</a:t>
            </a:fld>
            <a:endParaRPr lang="en-US" dirty="0"/>
          </a:p>
        </p:txBody>
      </p:sp>
    </p:spTree>
    <p:extLst>
      <p:ext uri="{BB962C8B-B14F-4D97-AF65-F5344CB8AC3E}">
        <p14:creationId xmlns:p14="http://schemas.microsoft.com/office/powerpoint/2010/main" val="1497373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0D96B-21BA-4B32-8E5D-028E3734A023}"/>
              </a:ext>
            </a:extLst>
          </p:cNvPr>
          <p:cNvSpPr>
            <a:spLocks noGrp="1"/>
          </p:cNvSpPr>
          <p:nvPr>
            <p:ph type="title"/>
          </p:nvPr>
        </p:nvSpPr>
        <p:spPr/>
        <p:txBody>
          <a:bodyPr/>
          <a:lstStyle/>
          <a:p>
            <a:r>
              <a:rPr lang="en-US" dirty="0"/>
              <a:t>Other Spring Core Features</a:t>
            </a:r>
            <a:endParaRPr lang="lt-LT" dirty="0"/>
          </a:p>
        </p:txBody>
      </p:sp>
      <p:sp>
        <p:nvSpPr>
          <p:cNvPr id="3" name="Content Placeholder 2">
            <a:extLst>
              <a:ext uri="{FF2B5EF4-FFF2-40B4-BE49-F238E27FC236}">
                <a16:creationId xmlns:a16="http://schemas.microsoft.com/office/drawing/2014/main" id="{E671C789-FDB9-4E45-BF46-299BF57B432C}"/>
              </a:ext>
            </a:extLst>
          </p:cNvPr>
          <p:cNvSpPr>
            <a:spLocks noGrp="1"/>
          </p:cNvSpPr>
          <p:nvPr>
            <p:ph idx="1"/>
          </p:nvPr>
        </p:nvSpPr>
        <p:spPr/>
        <p:txBody>
          <a:bodyPr/>
          <a:lstStyle/>
          <a:p>
            <a:r>
              <a:rPr lang="en-US" dirty="0"/>
              <a:t>Resource loading</a:t>
            </a:r>
          </a:p>
          <a:p>
            <a:r>
              <a:rPr lang="en-US" dirty="0"/>
              <a:t>Validation</a:t>
            </a:r>
          </a:p>
          <a:p>
            <a:r>
              <a:rPr lang="en-US" dirty="0"/>
              <a:t>Spring expression language</a:t>
            </a:r>
          </a:p>
          <a:p>
            <a:r>
              <a:rPr lang="en-US" dirty="0"/>
              <a:t>AOP with Spring</a:t>
            </a:r>
          </a:p>
          <a:p>
            <a:endParaRPr lang="en-US" dirty="0"/>
          </a:p>
          <a:p>
            <a:r>
              <a:rPr lang="lt-LT" dirty="0">
                <a:hlinkClick r:id="rId3"/>
              </a:rPr>
              <a:t>https://docs.spring.io/spring/docs/5.2.3.RELEASE/spring-framework-reference/core.html#spring-core</a:t>
            </a:r>
            <a:endParaRPr lang="lt-LT" dirty="0"/>
          </a:p>
        </p:txBody>
      </p:sp>
      <p:sp>
        <p:nvSpPr>
          <p:cNvPr id="4" name="Date Placeholder 3">
            <a:extLst>
              <a:ext uri="{FF2B5EF4-FFF2-40B4-BE49-F238E27FC236}">
                <a16:creationId xmlns:a16="http://schemas.microsoft.com/office/drawing/2014/main" id="{0C381AD8-395B-4D20-92B2-68C997CAF272}"/>
              </a:ext>
            </a:extLst>
          </p:cNvPr>
          <p:cNvSpPr>
            <a:spLocks noGrp="1"/>
          </p:cNvSpPr>
          <p:nvPr>
            <p:ph type="dt" sz="half" idx="10"/>
          </p:nvPr>
        </p:nvSpPr>
        <p:spPr/>
        <p:txBody>
          <a:bodyPr/>
          <a:lstStyle/>
          <a:p>
            <a:fld id="{6D0AA89F-AE23-464B-883D-05C2E40138F8}" type="datetime1">
              <a:rPr lang="en-US" smtClean="0"/>
              <a:t>2/21/2020</a:t>
            </a:fld>
            <a:endParaRPr lang="en-US"/>
          </a:p>
        </p:txBody>
      </p:sp>
      <p:sp>
        <p:nvSpPr>
          <p:cNvPr id="5" name="Slide Number Placeholder 4">
            <a:extLst>
              <a:ext uri="{FF2B5EF4-FFF2-40B4-BE49-F238E27FC236}">
                <a16:creationId xmlns:a16="http://schemas.microsoft.com/office/drawing/2014/main" id="{C24CEA43-FBA1-4C8B-82C1-BC668D915FBD}"/>
              </a:ext>
            </a:extLst>
          </p:cNvPr>
          <p:cNvSpPr>
            <a:spLocks noGrp="1"/>
          </p:cNvSpPr>
          <p:nvPr>
            <p:ph type="sldNum" sz="quarter" idx="12"/>
          </p:nvPr>
        </p:nvSpPr>
        <p:spPr/>
        <p:txBody>
          <a:bodyPr/>
          <a:lstStyle/>
          <a:p>
            <a:fld id="{E21ADC08-380D-40E5-8E6C-A8C5BEB5F8D4}" type="slidenum">
              <a:rPr lang="en-US" smtClean="0"/>
              <a:pPr/>
              <a:t>20</a:t>
            </a:fld>
            <a:endParaRPr lang="en-US" dirty="0"/>
          </a:p>
        </p:txBody>
      </p:sp>
    </p:spTree>
    <p:extLst>
      <p:ext uri="{BB962C8B-B14F-4D97-AF65-F5344CB8AC3E}">
        <p14:creationId xmlns:p14="http://schemas.microsoft.com/office/powerpoint/2010/main" val="1611298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84B6B-ED42-4EF8-9A95-E50242D12A39}"/>
              </a:ext>
            </a:extLst>
          </p:cNvPr>
          <p:cNvSpPr>
            <a:spLocks noGrp="1"/>
          </p:cNvSpPr>
          <p:nvPr>
            <p:ph type="title"/>
          </p:nvPr>
        </p:nvSpPr>
        <p:spPr/>
        <p:txBody>
          <a:bodyPr/>
          <a:lstStyle/>
          <a:p>
            <a:r>
              <a:rPr lang="en-US" dirty="0"/>
              <a:t>Questions and Answers</a:t>
            </a:r>
            <a:endParaRPr lang="lt-LT" dirty="0"/>
          </a:p>
        </p:txBody>
      </p:sp>
      <p:sp>
        <p:nvSpPr>
          <p:cNvPr id="3" name="Content Placeholder 2">
            <a:extLst>
              <a:ext uri="{FF2B5EF4-FFF2-40B4-BE49-F238E27FC236}">
                <a16:creationId xmlns:a16="http://schemas.microsoft.com/office/drawing/2014/main" id="{19ADBB93-E3CD-459D-B119-7085D3BEC396}"/>
              </a:ext>
            </a:extLst>
          </p:cNvPr>
          <p:cNvSpPr>
            <a:spLocks noGrp="1"/>
          </p:cNvSpPr>
          <p:nvPr>
            <p:ph idx="1"/>
          </p:nvPr>
        </p:nvSpPr>
        <p:spPr/>
        <p:txBody>
          <a:bodyPr/>
          <a:lstStyle/>
          <a:p>
            <a:endParaRPr lang="lt-LT"/>
          </a:p>
        </p:txBody>
      </p:sp>
      <p:sp>
        <p:nvSpPr>
          <p:cNvPr id="4" name="Date Placeholder 3">
            <a:extLst>
              <a:ext uri="{FF2B5EF4-FFF2-40B4-BE49-F238E27FC236}">
                <a16:creationId xmlns:a16="http://schemas.microsoft.com/office/drawing/2014/main" id="{0A996E08-CAC3-429B-93DB-D1D14D3144D4}"/>
              </a:ext>
            </a:extLst>
          </p:cNvPr>
          <p:cNvSpPr>
            <a:spLocks noGrp="1"/>
          </p:cNvSpPr>
          <p:nvPr>
            <p:ph type="dt" sz="half" idx="10"/>
          </p:nvPr>
        </p:nvSpPr>
        <p:spPr/>
        <p:txBody>
          <a:bodyPr/>
          <a:lstStyle/>
          <a:p>
            <a:fld id="{6181A8BF-03C6-43B7-BC7E-E8AA9E797F1A}" type="datetime1">
              <a:rPr lang="en-US" smtClean="0"/>
              <a:t>2/21/2020</a:t>
            </a:fld>
            <a:endParaRPr lang="en-US"/>
          </a:p>
        </p:txBody>
      </p:sp>
      <p:sp>
        <p:nvSpPr>
          <p:cNvPr id="5" name="Slide Number Placeholder 4">
            <a:extLst>
              <a:ext uri="{FF2B5EF4-FFF2-40B4-BE49-F238E27FC236}">
                <a16:creationId xmlns:a16="http://schemas.microsoft.com/office/drawing/2014/main" id="{B85CBABF-4B28-4609-884E-FBFDEC271DD7}"/>
              </a:ext>
            </a:extLst>
          </p:cNvPr>
          <p:cNvSpPr>
            <a:spLocks noGrp="1"/>
          </p:cNvSpPr>
          <p:nvPr>
            <p:ph type="sldNum" sz="quarter" idx="12"/>
          </p:nvPr>
        </p:nvSpPr>
        <p:spPr/>
        <p:txBody>
          <a:bodyPr/>
          <a:lstStyle/>
          <a:p>
            <a:fld id="{E21ADC08-380D-40E5-8E6C-A8C5BEB5F8D4}" type="slidenum">
              <a:rPr lang="en-US" smtClean="0"/>
              <a:pPr/>
              <a:t>21</a:t>
            </a:fld>
            <a:endParaRPr lang="en-US" dirty="0"/>
          </a:p>
        </p:txBody>
      </p:sp>
    </p:spTree>
    <p:extLst>
      <p:ext uri="{BB962C8B-B14F-4D97-AF65-F5344CB8AC3E}">
        <p14:creationId xmlns:p14="http://schemas.microsoft.com/office/powerpoint/2010/main" val="2142558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1D0B2-BC27-495E-8420-064C91A96523}"/>
              </a:ext>
            </a:extLst>
          </p:cNvPr>
          <p:cNvSpPr>
            <a:spLocks noGrp="1"/>
          </p:cNvSpPr>
          <p:nvPr>
            <p:ph type="title"/>
          </p:nvPr>
        </p:nvSpPr>
        <p:spPr/>
        <p:txBody>
          <a:bodyPr/>
          <a:lstStyle/>
          <a:p>
            <a:r>
              <a:rPr lang="en-US" dirty="0"/>
              <a:t>Inversion of control vs Dependency injection</a:t>
            </a:r>
            <a:endParaRPr lang="lt-LT" dirty="0"/>
          </a:p>
        </p:txBody>
      </p:sp>
      <p:sp>
        <p:nvSpPr>
          <p:cNvPr id="3" name="Content Placeholder 2">
            <a:extLst>
              <a:ext uri="{FF2B5EF4-FFF2-40B4-BE49-F238E27FC236}">
                <a16:creationId xmlns:a16="http://schemas.microsoft.com/office/drawing/2014/main" id="{DA1EFDAA-2E16-46A2-AE2D-674F5A61630C}"/>
              </a:ext>
            </a:extLst>
          </p:cNvPr>
          <p:cNvSpPr>
            <a:spLocks noGrp="1"/>
          </p:cNvSpPr>
          <p:nvPr>
            <p:ph idx="1"/>
          </p:nvPr>
        </p:nvSpPr>
        <p:spPr>
          <a:xfrm>
            <a:off x="672041" y="3779837"/>
            <a:ext cx="6997914" cy="2879648"/>
          </a:xfrm>
        </p:spPr>
        <p:txBody>
          <a:bodyPr/>
          <a:lstStyle/>
          <a:p>
            <a:pPr fontAlgn="base"/>
            <a:r>
              <a:rPr lang="en-US" b="1" dirty="0" err="1"/>
              <a:t>IoC</a:t>
            </a:r>
            <a:r>
              <a:rPr lang="en-US" dirty="0"/>
              <a:t> is a generic term meaning rather than having the application call the methods in a framework, the framework calls implementations provided by the application.</a:t>
            </a:r>
          </a:p>
          <a:p>
            <a:pPr fontAlgn="base"/>
            <a:r>
              <a:rPr lang="en-US" b="1" dirty="0"/>
              <a:t>DI</a:t>
            </a:r>
            <a:r>
              <a:rPr lang="en-US" dirty="0"/>
              <a:t> is a form of </a:t>
            </a:r>
            <a:r>
              <a:rPr lang="en-US" dirty="0" err="1"/>
              <a:t>IoC</a:t>
            </a:r>
            <a:r>
              <a:rPr lang="en-US" dirty="0"/>
              <a:t>, where implementations are passed into an object through constructors/setters/service lookups, which the object will 'depend' on in order to behave correctly.</a:t>
            </a:r>
          </a:p>
          <a:p>
            <a:endParaRPr lang="lt-LT" dirty="0"/>
          </a:p>
        </p:txBody>
      </p:sp>
      <p:sp>
        <p:nvSpPr>
          <p:cNvPr id="4" name="Date Placeholder 3">
            <a:extLst>
              <a:ext uri="{FF2B5EF4-FFF2-40B4-BE49-F238E27FC236}">
                <a16:creationId xmlns:a16="http://schemas.microsoft.com/office/drawing/2014/main" id="{5E259FC5-31FF-43AF-BF43-01BB2126F049}"/>
              </a:ext>
            </a:extLst>
          </p:cNvPr>
          <p:cNvSpPr>
            <a:spLocks noGrp="1"/>
          </p:cNvSpPr>
          <p:nvPr>
            <p:ph type="dt" sz="half" idx="10"/>
          </p:nvPr>
        </p:nvSpPr>
        <p:spPr/>
        <p:txBody>
          <a:bodyPr/>
          <a:lstStyle/>
          <a:p>
            <a:fld id="{1BA52568-51C5-4501-8793-DCC329992C81}" type="datetime1">
              <a:rPr lang="en-US" smtClean="0"/>
              <a:t>2/21/2020</a:t>
            </a:fld>
            <a:endParaRPr lang="en-US"/>
          </a:p>
        </p:txBody>
      </p:sp>
      <p:sp>
        <p:nvSpPr>
          <p:cNvPr id="5" name="Slide Number Placeholder 4">
            <a:extLst>
              <a:ext uri="{FF2B5EF4-FFF2-40B4-BE49-F238E27FC236}">
                <a16:creationId xmlns:a16="http://schemas.microsoft.com/office/drawing/2014/main" id="{30ECEF87-0D99-4D9D-B698-8165F0019F20}"/>
              </a:ext>
            </a:extLst>
          </p:cNvPr>
          <p:cNvSpPr>
            <a:spLocks noGrp="1"/>
          </p:cNvSpPr>
          <p:nvPr>
            <p:ph type="sldNum" sz="quarter" idx="12"/>
          </p:nvPr>
        </p:nvSpPr>
        <p:spPr/>
        <p:txBody>
          <a:bodyPr/>
          <a:lstStyle/>
          <a:p>
            <a:fld id="{E21ADC08-380D-40E5-8E6C-A8C5BEB5F8D4}" type="slidenum">
              <a:rPr lang="en-US" smtClean="0"/>
              <a:pPr/>
              <a:t>3</a:t>
            </a:fld>
            <a:endParaRPr lang="en-US" dirty="0"/>
          </a:p>
        </p:txBody>
      </p:sp>
      <p:pic>
        <p:nvPicPr>
          <p:cNvPr id="6" name="Picture 5">
            <a:extLst>
              <a:ext uri="{FF2B5EF4-FFF2-40B4-BE49-F238E27FC236}">
                <a16:creationId xmlns:a16="http://schemas.microsoft.com/office/drawing/2014/main" id="{56CCA6F8-8024-4AED-ADEE-A56EAC7764B5}"/>
              </a:ext>
            </a:extLst>
          </p:cNvPr>
          <p:cNvPicPr>
            <a:picLocks noChangeAspect="1"/>
          </p:cNvPicPr>
          <p:nvPr/>
        </p:nvPicPr>
        <p:blipFill>
          <a:blip r:embed="rId2"/>
          <a:stretch>
            <a:fillRect/>
          </a:stretch>
        </p:blipFill>
        <p:spPr>
          <a:xfrm>
            <a:off x="0" y="2274782"/>
            <a:ext cx="10080625" cy="1132981"/>
          </a:xfrm>
          <a:prstGeom prst="rect">
            <a:avLst/>
          </a:prstGeom>
        </p:spPr>
      </p:pic>
    </p:spTree>
    <p:extLst>
      <p:ext uri="{BB962C8B-B14F-4D97-AF65-F5344CB8AC3E}">
        <p14:creationId xmlns:p14="http://schemas.microsoft.com/office/powerpoint/2010/main" val="3512563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DEEF4-4A49-4904-99E5-CA603714E46E}"/>
              </a:ext>
            </a:extLst>
          </p:cNvPr>
          <p:cNvSpPr>
            <a:spLocks noGrp="1"/>
          </p:cNvSpPr>
          <p:nvPr>
            <p:ph type="title"/>
          </p:nvPr>
        </p:nvSpPr>
        <p:spPr>
          <a:xfrm>
            <a:off x="672042" y="292782"/>
            <a:ext cx="6997913" cy="1163650"/>
          </a:xfrm>
        </p:spPr>
        <p:txBody>
          <a:bodyPr/>
          <a:lstStyle/>
          <a:p>
            <a:r>
              <a:rPr lang="lt-LT" dirty="0"/>
              <a:t>IoC Container</a:t>
            </a:r>
          </a:p>
        </p:txBody>
      </p:sp>
      <p:sp>
        <p:nvSpPr>
          <p:cNvPr id="3" name="Content Placeholder 2">
            <a:extLst>
              <a:ext uri="{FF2B5EF4-FFF2-40B4-BE49-F238E27FC236}">
                <a16:creationId xmlns:a16="http://schemas.microsoft.com/office/drawing/2014/main" id="{93586C9A-03A6-41AF-AF4D-21663E857017}"/>
              </a:ext>
            </a:extLst>
          </p:cNvPr>
          <p:cNvSpPr>
            <a:spLocks noGrp="1"/>
          </p:cNvSpPr>
          <p:nvPr>
            <p:ph idx="1"/>
          </p:nvPr>
        </p:nvSpPr>
        <p:spPr>
          <a:xfrm>
            <a:off x="672041" y="1043533"/>
            <a:ext cx="6997914" cy="5615952"/>
          </a:xfrm>
        </p:spPr>
        <p:txBody>
          <a:bodyPr/>
          <a:lstStyle/>
          <a:p>
            <a:r>
              <a:rPr lang="en-US" dirty="0"/>
              <a:t>The </a:t>
            </a:r>
            <a:r>
              <a:rPr lang="en-US" dirty="0" err="1"/>
              <a:t>org.springframework.context.ApplicationContext</a:t>
            </a:r>
            <a:r>
              <a:rPr lang="en-US" dirty="0"/>
              <a:t> interface represents the Spring </a:t>
            </a:r>
            <a:r>
              <a:rPr lang="en-US" dirty="0" err="1"/>
              <a:t>IoC</a:t>
            </a:r>
            <a:r>
              <a:rPr lang="en-US" dirty="0"/>
              <a:t> container and is responsible for instantiating, configuring, and assembling the beans.</a:t>
            </a:r>
          </a:p>
          <a:p>
            <a:r>
              <a:rPr lang="en-US" dirty="0" err="1"/>
              <a:t>ClassPathXmlApplicationContext</a:t>
            </a:r>
            <a:endParaRPr lang="en-US" dirty="0"/>
          </a:p>
          <a:p>
            <a:r>
              <a:rPr lang="en-US" dirty="0" err="1"/>
              <a:t>FileSystemXmlApplicationContext</a:t>
            </a:r>
            <a:endParaRPr lang="en-US" dirty="0"/>
          </a:p>
        </p:txBody>
      </p:sp>
      <p:sp>
        <p:nvSpPr>
          <p:cNvPr id="4" name="Date Placeholder 3">
            <a:extLst>
              <a:ext uri="{FF2B5EF4-FFF2-40B4-BE49-F238E27FC236}">
                <a16:creationId xmlns:a16="http://schemas.microsoft.com/office/drawing/2014/main" id="{8BF48F7D-7165-471B-916A-D100BE2F16E9}"/>
              </a:ext>
            </a:extLst>
          </p:cNvPr>
          <p:cNvSpPr>
            <a:spLocks noGrp="1"/>
          </p:cNvSpPr>
          <p:nvPr>
            <p:ph type="dt" sz="half" idx="10"/>
          </p:nvPr>
        </p:nvSpPr>
        <p:spPr/>
        <p:txBody>
          <a:bodyPr/>
          <a:lstStyle/>
          <a:p>
            <a:fld id="{C3468788-07FC-4F47-9615-1FB1DE98CB67}" type="datetime1">
              <a:rPr lang="en-US" smtClean="0"/>
              <a:t>2/21/2020</a:t>
            </a:fld>
            <a:endParaRPr lang="en-US"/>
          </a:p>
        </p:txBody>
      </p:sp>
      <p:sp>
        <p:nvSpPr>
          <p:cNvPr id="5" name="Slide Number Placeholder 4">
            <a:extLst>
              <a:ext uri="{FF2B5EF4-FFF2-40B4-BE49-F238E27FC236}">
                <a16:creationId xmlns:a16="http://schemas.microsoft.com/office/drawing/2014/main" id="{C1C679F5-98BD-4154-B9B5-127176AE04EE}"/>
              </a:ext>
            </a:extLst>
          </p:cNvPr>
          <p:cNvSpPr>
            <a:spLocks noGrp="1"/>
          </p:cNvSpPr>
          <p:nvPr>
            <p:ph type="sldNum" sz="quarter" idx="12"/>
          </p:nvPr>
        </p:nvSpPr>
        <p:spPr/>
        <p:txBody>
          <a:bodyPr/>
          <a:lstStyle/>
          <a:p>
            <a:fld id="{E21ADC08-380D-40E5-8E6C-A8C5BEB5F8D4}" type="slidenum">
              <a:rPr lang="en-US" smtClean="0"/>
              <a:pPr/>
              <a:t>4</a:t>
            </a:fld>
            <a:endParaRPr lang="en-US" dirty="0"/>
          </a:p>
        </p:txBody>
      </p:sp>
      <p:pic>
        <p:nvPicPr>
          <p:cNvPr id="12" name="Picture 11">
            <a:extLst>
              <a:ext uri="{FF2B5EF4-FFF2-40B4-BE49-F238E27FC236}">
                <a16:creationId xmlns:a16="http://schemas.microsoft.com/office/drawing/2014/main" id="{40E2AE4F-042E-47F7-8201-A4258EFDE82D}"/>
              </a:ext>
            </a:extLst>
          </p:cNvPr>
          <p:cNvPicPr>
            <a:picLocks noChangeAspect="1"/>
          </p:cNvPicPr>
          <p:nvPr/>
        </p:nvPicPr>
        <p:blipFill>
          <a:blip r:embed="rId2"/>
          <a:stretch>
            <a:fillRect/>
          </a:stretch>
        </p:blipFill>
        <p:spPr>
          <a:xfrm>
            <a:off x="2972834" y="3203773"/>
            <a:ext cx="5972175" cy="4048125"/>
          </a:xfrm>
          <a:prstGeom prst="rect">
            <a:avLst/>
          </a:prstGeom>
        </p:spPr>
      </p:pic>
    </p:spTree>
    <p:extLst>
      <p:ext uri="{BB962C8B-B14F-4D97-AF65-F5344CB8AC3E}">
        <p14:creationId xmlns:p14="http://schemas.microsoft.com/office/powerpoint/2010/main" val="3059467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5D397-4335-4D7B-B045-0C3FB0569BEB}"/>
              </a:ext>
            </a:extLst>
          </p:cNvPr>
          <p:cNvSpPr>
            <a:spLocks noGrp="1"/>
          </p:cNvSpPr>
          <p:nvPr>
            <p:ph type="title"/>
          </p:nvPr>
        </p:nvSpPr>
        <p:spPr>
          <a:xfrm>
            <a:off x="672041" y="671972"/>
            <a:ext cx="6997913" cy="1235658"/>
          </a:xfrm>
        </p:spPr>
        <p:txBody>
          <a:bodyPr>
            <a:normAutofit fontScale="90000"/>
          </a:bodyPr>
          <a:lstStyle/>
          <a:p>
            <a:r>
              <a:rPr lang="lt-LT" dirty="0"/>
              <a:t>Configuration Metadata</a:t>
            </a:r>
            <a:br>
              <a:rPr lang="lt-LT" dirty="0"/>
            </a:br>
            <a:endParaRPr lang="lt-LT" dirty="0"/>
          </a:p>
        </p:txBody>
      </p:sp>
      <p:sp>
        <p:nvSpPr>
          <p:cNvPr id="3" name="Content Placeholder 2">
            <a:extLst>
              <a:ext uri="{FF2B5EF4-FFF2-40B4-BE49-F238E27FC236}">
                <a16:creationId xmlns:a16="http://schemas.microsoft.com/office/drawing/2014/main" id="{4D185BEA-E555-48AC-9D39-A826AEF87753}"/>
              </a:ext>
            </a:extLst>
          </p:cNvPr>
          <p:cNvSpPr>
            <a:spLocks noGrp="1"/>
          </p:cNvSpPr>
          <p:nvPr>
            <p:ph idx="1"/>
          </p:nvPr>
        </p:nvSpPr>
        <p:spPr/>
        <p:txBody>
          <a:bodyPr/>
          <a:lstStyle/>
          <a:p>
            <a:r>
              <a:rPr lang="en-US" dirty="0"/>
              <a:t>Annotation-based configuration: Spring 2.5 introduced support for annotation-based configuration metadata.</a:t>
            </a:r>
          </a:p>
          <a:p>
            <a:r>
              <a:rPr lang="en-US" dirty="0"/>
              <a:t>Java-based configuration: Starting with Spring 3.0, many features provided by the Spring </a:t>
            </a:r>
            <a:r>
              <a:rPr lang="en-US" dirty="0" err="1"/>
              <a:t>JavaConfig</a:t>
            </a:r>
            <a:r>
              <a:rPr lang="en-US" dirty="0"/>
              <a:t> project became part of the core Spring Framework. Thus, you can define beans external to your application classes by using Java rather than XML files. To use these new features, see the @Configuration, @Bean, @Import, and @</a:t>
            </a:r>
            <a:r>
              <a:rPr lang="en-US" dirty="0" err="1"/>
              <a:t>DependsOn</a:t>
            </a:r>
            <a:r>
              <a:rPr lang="en-US" dirty="0"/>
              <a:t> annotations.</a:t>
            </a:r>
            <a:endParaRPr lang="lt-LT" dirty="0"/>
          </a:p>
        </p:txBody>
      </p:sp>
      <p:sp>
        <p:nvSpPr>
          <p:cNvPr id="4" name="Date Placeholder 3">
            <a:extLst>
              <a:ext uri="{FF2B5EF4-FFF2-40B4-BE49-F238E27FC236}">
                <a16:creationId xmlns:a16="http://schemas.microsoft.com/office/drawing/2014/main" id="{E806DC55-5AC4-4CB9-9526-B64E21317753}"/>
              </a:ext>
            </a:extLst>
          </p:cNvPr>
          <p:cNvSpPr>
            <a:spLocks noGrp="1"/>
          </p:cNvSpPr>
          <p:nvPr>
            <p:ph type="dt" sz="half" idx="10"/>
          </p:nvPr>
        </p:nvSpPr>
        <p:spPr/>
        <p:txBody>
          <a:bodyPr/>
          <a:lstStyle/>
          <a:p>
            <a:fld id="{85432133-62A5-413F-BFF7-668AE4D2CB49}" type="datetime1">
              <a:rPr lang="en-US" smtClean="0"/>
              <a:t>2/21/2020</a:t>
            </a:fld>
            <a:endParaRPr lang="en-US"/>
          </a:p>
        </p:txBody>
      </p:sp>
      <p:sp>
        <p:nvSpPr>
          <p:cNvPr id="5" name="Slide Number Placeholder 4">
            <a:extLst>
              <a:ext uri="{FF2B5EF4-FFF2-40B4-BE49-F238E27FC236}">
                <a16:creationId xmlns:a16="http://schemas.microsoft.com/office/drawing/2014/main" id="{0EF8AD93-7898-410F-B894-BEFC43208AFA}"/>
              </a:ext>
            </a:extLst>
          </p:cNvPr>
          <p:cNvSpPr>
            <a:spLocks noGrp="1"/>
          </p:cNvSpPr>
          <p:nvPr>
            <p:ph type="sldNum" sz="quarter" idx="12"/>
          </p:nvPr>
        </p:nvSpPr>
        <p:spPr/>
        <p:txBody>
          <a:bodyPr/>
          <a:lstStyle/>
          <a:p>
            <a:fld id="{E21ADC08-380D-40E5-8E6C-A8C5BEB5F8D4}" type="slidenum">
              <a:rPr lang="en-US" smtClean="0"/>
              <a:pPr/>
              <a:t>5</a:t>
            </a:fld>
            <a:endParaRPr lang="en-US" dirty="0"/>
          </a:p>
        </p:txBody>
      </p:sp>
    </p:spTree>
    <p:extLst>
      <p:ext uri="{BB962C8B-B14F-4D97-AF65-F5344CB8AC3E}">
        <p14:creationId xmlns:p14="http://schemas.microsoft.com/office/powerpoint/2010/main" val="3834980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8BC37-62D6-4ADA-9FB3-37A0012BD7FA}"/>
              </a:ext>
            </a:extLst>
          </p:cNvPr>
          <p:cNvSpPr>
            <a:spLocks noGrp="1"/>
          </p:cNvSpPr>
          <p:nvPr>
            <p:ph type="title"/>
          </p:nvPr>
        </p:nvSpPr>
        <p:spPr/>
        <p:txBody>
          <a:bodyPr/>
          <a:lstStyle/>
          <a:p>
            <a:r>
              <a:rPr lang="lt-LT" dirty="0"/>
              <a:t>Bean Overview</a:t>
            </a:r>
            <a:br>
              <a:rPr lang="lt-LT" dirty="0"/>
            </a:br>
            <a:endParaRPr lang="lt-LT" dirty="0"/>
          </a:p>
        </p:txBody>
      </p:sp>
      <p:sp>
        <p:nvSpPr>
          <p:cNvPr id="3" name="Content Placeholder 2">
            <a:extLst>
              <a:ext uri="{FF2B5EF4-FFF2-40B4-BE49-F238E27FC236}">
                <a16:creationId xmlns:a16="http://schemas.microsoft.com/office/drawing/2014/main" id="{A5F20AA9-5335-47AA-B667-30524CB5EBE7}"/>
              </a:ext>
            </a:extLst>
          </p:cNvPr>
          <p:cNvSpPr>
            <a:spLocks noGrp="1"/>
          </p:cNvSpPr>
          <p:nvPr>
            <p:ph idx="1"/>
          </p:nvPr>
        </p:nvSpPr>
        <p:spPr/>
        <p:txBody>
          <a:bodyPr/>
          <a:lstStyle/>
          <a:p>
            <a:r>
              <a:rPr lang="en-US" dirty="0"/>
              <a:t>A package-qualified class name: typically, the actual implementation class of the bean being defined.</a:t>
            </a:r>
          </a:p>
          <a:p>
            <a:r>
              <a:rPr lang="en-US" dirty="0"/>
              <a:t>Bean behavioral configuration elements, which state how the bean should behave in the container (scope, lifecycle callbacks, and so forth).</a:t>
            </a:r>
          </a:p>
          <a:p>
            <a:r>
              <a:rPr lang="en-US" dirty="0"/>
              <a:t>References to other beans that are needed for the bean to do its work. These references are also called collaborators or dependencies.</a:t>
            </a:r>
          </a:p>
          <a:p>
            <a:r>
              <a:rPr lang="en-US" dirty="0"/>
              <a:t>Other configuration settings to set in the newly created object — for example, the size limit of the pool or the number of connections to use in a bean that manages a connection pool.</a:t>
            </a:r>
          </a:p>
          <a:p>
            <a:endParaRPr lang="lt-LT" dirty="0"/>
          </a:p>
        </p:txBody>
      </p:sp>
      <p:sp>
        <p:nvSpPr>
          <p:cNvPr id="4" name="Date Placeholder 3">
            <a:extLst>
              <a:ext uri="{FF2B5EF4-FFF2-40B4-BE49-F238E27FC236}">
                <a16:creationId xmlns:a16="http://schemas.microsoft.com/office/drawing/2014/main" id="{62FB8E20-DDFA-4033-964A-EBAB9C4A1F77}"/>
              </a:ext>
            </a:extLst>
          </p:cNvPr>
          <p:cNvSpPr>
            <a:spLocks noGrp="1"/>
          </p:cNvSpPr>
          <p:nvPr>
            <p:ph type="dt" sz="half" idx="10"/>
          </p:nvPr>
        </p:nvSpPr>
        <p:spPr/>
        <p:txBody>
          <a:bodyPr/>
          <a:lstStyle/>
          <a:p>
            <a:fld id="{57795D1F-D7B6-4DC7-9684-901C5C95B659}" type="datetime1">
              <a:rPr lang="en-US" smtClean="0"/>
              <a:t>2/21/2020</a:t>
            </a:fld>
            <a:endParaRPr lang="en-US"/>
          </a:p>
        </p:txBody>
      </p:sp>
      <p:sp>
        <p:nvSpPr>
          <p:cNvPr id="5" name="Slide Number Placeholder 4">
            <a:extLst>
              <a:ext uri="{FF2B5EF4-FFF2-40B4-BE49-F238E27FC236}">
                <a16:creationId xmlns:a16="http://schemas.microsoft.com/office/drawing/2014/main" id="{15A222D2-8817-4D4A-9C7E-263448212AB5}"/>
              </a:ext>
            </a:extLst>
          </p:cNvPr>
          <p:cNvSpPr>
            <a:spLocks noGrp="1"/>
          </p:cNvSpPr>
          <p:nvPr>
            <p:ph type="sldNum" sz="quarter" idx="12"/>
          </p:nvPr>
        </p:nvSpPr>
        <p:spPr/>
        <p:txBody>
          <a:bodyPr/>
          <a:lstStyle/>
          <a:p>
            <a:fld id="{E21ADC08-380D-40E5-8E6C-A8C5BEB5F8D4}" type="slidenum">
              <a:rPr lang="en-US" smtClean="0"/>
              <a:pPr/>
              <a:t>6</a:t>
            </a:fld>
            <a:endParaRPr lang="en-US" dirty="0"/>
          </a:p>
        </p:txBody>
      </p:sp>
    </p:spTree>
    <p:extLst>
      <p:ext uri="{BB962C8B-B14F-4D97-AF65-F5344CB8AC3E}">
        <p14:creationId xmlns:p14="http://schemas.microsoft.com/office/powerpoint/2010/main" val="240889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B244F-6C6C-4031-A510-FFE53BE0B8DA}"/>
              </a:ext>
            </a:extLst>
          </p:cNvPr>
          <p:cNvSpPr>
            <a:spLocks noGrp="1"/>
          </p:cNvSpPr>
          <p:nvPr>
            <p:ph type="title"/>
          </p:nvPr>
        </p:nvSpPr>
        <p:spPr/>
        <p:txBody>
          <a:bodyPr/>
          <a:lstStyle/>
          <a:p>
            <a:r>
              <a:rPr lang="en-US" dirty="0"/>
              <a:t>Bean Naming</a:t>
            </a:r>
            <a:endParaRPr lang="lt-LT" dirty="0"/>
          </a:p>
        </p:txBody>
      </p:sp>
      <p:sp>
        <p:nvSpPr>
          <p:cNvPr id="3" name="Content Placeholder 2">
            <a:extLst>
              <a:ext uri="{FF2B5EF4-FFF2-40B4-BE49-F238E27FC236}">
                <a16:creationId xmlns:a16="http://schemas.microsoft.com/office/drawing/2014/main" id="{D71C2005-5717-4D26-B336-34774A2FAC92}"/>
              </a:ext>
            </a:extLst>
          </p:cNvPr>
          <p:cNvSpPr>
            <a:spLocks noGrp="1"/>
          </p:cNvSpPr>
          <p:nvPr>
            <p:ph idx="1"/>
          </p:nvPr>
        </p:nvSpPr>
        <p:spPr>
          <a:xfrm>
            <a:off x="672041" y="2381651"/>
            <a:ext cx="6997914" cy="4566538"/>
          </a:xfrm>
        </p:spPr>
        <p:txBody>
          <a:bodyPr>
            <a:normAutofit fontScale="92500"/>
          </a:bodyPr>
          <a:lstStyle/>
          <a:p>
            <a:r>
              <a:rPr lang="en-US" dirty="0"/>
              <a:t>Good naming</a:t>
            </a:r>
          </a:p>
          <a:p>
            <a:pPr lvl="1"/>
            <a:r>
              <a:rPr lang="en-US" dirty="0" err="1"/>
              <a:t>accountManager</a:t>
            </a:r>
            <a:r>
              <a:rPr lang="en-US" dirty="0"/>
              <a:t>, </a:t>
            </a:r>
          </a:p>
          <a:p>
            <a:pPr lvl="1"/>
            <a:r>
              <a:rPr lang="en-US" dirty="0" err="1"/>
              <a:t>accountService</a:t>
            </a:r>
            <a:r>
              <a:rPr lang="en-US" dirty="0"/>
              <a:t>, </a:t>
            </a:r>
          </a:p>
          <a:p>
            <a:pPr lvl="1"/>
            <a:r>
              <a:rPr lang="en-US" dirty="0" err="1"/>
              <a:t>userDao</a:t>
            </a:r>
            <a:r>
              <a:rPr lang="en-US" dirty="0"/>
              <a:t>, </a:t>
            </a:r>
          </a:p>
          <a:p>
            <a:pPr lvl="1"/>
            <a:r>
              <a:rPr lang="en-US" dirty="0" err="1"/>
              <a:t>loginController</a:t>
            </a:r>
            <a:endParaRPr lang="en-US" dirty="0"/>
          </a:p>
          <a:p>
            <a:r>
              <a:rPr lang="en-US" dirty="0"/>
              <a:t>With component scanning in the </a:t>
            </a:r>
            <a:r>
              <a:rPr lang="en-US" dirty="0" err="1"/>
              <a:t>classpath</a:t>
            </a:r>
            <a:r>
              <a:rPr lang="en-US" dirty="0"/>
              <a:t>, Spring generates bean names for unnamed components, following the rules described earlier: essentially, taking the simple class name and turning its initial character to lower-case. However, in the (unusual) special case when there is more than one character and both the first and second characters are upper case, the original casing gets preserved. These are the same rules as defined by </a:t>
            </a:r>
            <a:r>
              <a:rPr lang="en-US" dirty="0" err="1"/>
              <a:t>java.beans.Introspector.decapitalize</a:t>
            </a:r>
            <a:r>
              <a:rPr lang="en-US" dirty="0"/>
              <a:t> (which Spring uses here).</a:t>
            </a:r>
          </a:p>
          <a:p>
            <a:endParaRPr lang="lt-LT" dirty="0"/>
          </a:p>
        </p:txBody>
      </p:sp>
      <p:sp>
        <p:nvSpPr>
          <p:cNvPr id="4" name="Date Placeholder 3">
            <a:extLst>
              <a:ext uri="{FF2B5EF4-FFF2-40B4-BE49-F238E27FC236}">
                <a16:creationId xmlns:a16="http://schemas.microsoft.com/office/drawing/2014/main" id="{4529A3B7-5724-42D9-BBBF-6398A4977C3B}"/>
              </a:ext>
            </a:extLst>
          </p:cNvPr>
          <p:cNvSpPr>
            <a:spLocks noGrp="1"/>
          </p:cNvSpPr>
          <p:nvPr>
            <p:ph type="dt" sz="half" idx="10"/>
          </p:nvPr>
        </p:nvSpPr>
        <p:spPr/>
        <p:txBody>
          <a:bodyPr/>
          <a:lstStyle/>
          <a:p>
            <a:fld id="{F70124F5-AF66-4752-9F97-7ACEBD2CBAF7}" type="datetime1">
              <a:rPr lang="en-US" smtClean="0"/>
              <a:t>2/21/2020</a:t>
            </a:fld>
            <a:endParaRPr lang="en-US"/>
          </a:p>
        </p:txBody>
      </p:sp>
      <p:sp>
        <p:nvSpPr>
          <p:cNvPr id="5" name="Slide Number Placeholder 4">
            <a:extLst>
              <a:ext uri="{FF2B5EF4-FFF2-40B4-BE49-F238E27FC236}">
                <a16:creationId xmlns:a16="http://schemas.microsoft.com/office/drawing/2014/main" id="{C102D1D7-3299-417D-A936-4BEE513A707F}"/>
              </a:ext>
            </a:extLst>
          </p:cNvPr>
          <p:cNvSpPr>
            <a:spLocks noGrp="1"/>
          </p:cNvSpPr>
          <p:nvPr>
            <p:ph type="sldNum" sz="quarter" idx="12"/>
          </p:nvPr>
        </p:nvSpPr>
        <p:spPr/>
        <p:txBody>
          <a:bodyPr/>
          <a:lstStyle/>
          <a:p>
            <a:fld id="{E21ADC08-380D-40E5-8E6C-A8C5BEB5F8D4}" type="slidenum">
              <a:rPr lang="en-US" smtClean="0"/>
              <a:pPr/>
              <a:t>7</a:t>
            </a:fld>
            <a:endParaRPr lang="en-US" dirty="0"/>
          </a:p>
        </p:txBody>
      </p:sp>
    </p:spTree>
    <p:extLst>
      <p:ext uri="{BB962C8B-B14F-4D97-AF65-F5344CB8AC3E}">
        <p14:creationId xmlns:p14="http://schemas.microsoft.com/office/powerpoint/2010/main" val="4096030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B7444-C24A-48F6-AB17-32E96AB79C9A}"/>
              </a:ext>
            </a:extLst>
          </p:cNvPr>
          <p:cNvSpPr>
            <a:spLocks noGrp="1"/>
          </p:cNvSpPr>
          <p:nvPr>
            <p:ph type="title"/>
          </p:nvPr>
        </p:nvSpPr>
        <p:spPr/>
        <p:txBody>
          <a:bodyPr/>
          <a:lstStyle/>
          <a:p>
            <a:r>
              <a:rPr lang="lt-LT" b="1" dirty="0"/>
              <a:t>The bean definition</a:t>
            </a:r>
            <a:endParaRPr lang="lt-LT" dirty="0"/>
          </a:p>
        </p:txBody>
      </p:sp>
      <p:graphicFrame>
        <p:nvGraphicFramePr>
          <p:cNvPr id="6" name="Content Placeholder 5">
            <a:extLst>
              <a:ext uri="{FF2B5EF4-FFF2-40B4-BE49-F238E27FC236}">
                <a16:creationId xmlns:a16="http://schemas.microsoft.com/office/drawing/2014/main" id="{80704309-9468-439E-B706-C60C8ABEC954}"/>
              </a:ext>
            </a:extLst>
          </p:cNvPr>
          <p:cNvGraphicFramePr>
            <a:graphicFrameLocks noGrp="1"/>
          </p:cNvGraphicFramePr>
          <p:nvPr>
            <p:ph idx="1"/>
          </p:nvPr>
        </p:nvGraphicFramePr>
        <p:xfrm>
          <a:off x="671513" y="2551271"/>
          <a:ext cx="6997700" cy="3938270"/>
        </p:xfrm>
        <a:graphic>
          <a:graphicData uri="http://schemas.openxmlformats.org/drawingml/2006/table">
            <a:tbl>
              <a:tblPr/>
              <a:tblGrid>
                <a:gridCol w="3498850">
                  <a:extLst>
                    <a:ext uri="{9D8B030D-6E8A-4147-A177-3AD203B41FA5}">
                      <a16:colId xmlns:a16="http://schemas.microsoft.com/office/drawing/2014/main" val="4081064922"/>
                    </a:ext>
                  </a:extLst>
                </a:gridCol>
                <a:gridCol w="3498850">
                  <a:extLst>
                    <a:ext uri="{9D8B030D-6E8A-4147-A177-3AD203B41FA5}">
                      <a16:colId xmlns:a16="http://schemas.microsoft.com/office/drawing/2014/main" val="1649576177"/>
                    </a:ext>
                  </a:extLst>
                </a:gridCol>
              </a:tblGrid>
              <a:tr h="0">
                <a:tc>
                  <a:txBody>
                    <a:bodyPr/>
                    <a:lstStyle/>
                    <a:p>
                      <a:pPr algn="l" rtl="0" fontAlgn="t"/>
                      <a:r>
                        <a:rPr lang="lt-LT" b="1">
                          <a:solidFill>
                            <a:srgbClr val="000000"/>
                          </a:solidFill>
                          <a:effectLst/>
                        </a:rPr>
                        <a:t>Property</a:t>
                      </a:r>
                    </a:p>
                  </a:txBody>
                  <a:tcP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tcPr>
                </a:tc>
                <a:tc>
                  <a:txBody>
                    <a:bodyPr/>
                    <a:lstStyle/>
                    <a:p>
                      <a:pPr algn="l" rtl="0" fontAlgn="t"/>
                      <a:r>
                        <a:rPr lang="lt-LT" b="1">
                          <a:solidFill>
                            <a:srgbClr val="000000"/>
                          </a:solidFill>
                          <a:effectLst/>
                        </a:rPr>
                        <a:t>Explained in…​</a:t>
                      </a:r>
                    </a:p>
                  </a:txBody>
                  <a:tcP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tcPr>
                </a:tc>
                <a:extLst>
                  <a:ext uri="{0D108BD9-81ED-4DB2-BD59-A6C34878D82A}">
                    <a16:rowId xmlns:a16="http://schemas.microsoft.com/office/drawing/2014/main" val="3978447693"/>
                  </a:ext>
                </a:extLst>
              </a:tr>
              <a:tr h="0">
                <a:tc>
                  <a:txBody>
                    <a:bodyPr/>
                    <a:lstStyle/>
                    <a:p>
                      <a:pPr algn="l" rtl="0" fontAlgn="t"/>
                      <a:r>
                        <a:rPr lang="lt-LT" b="0">
                          <a:solidFill>
                            <a:srgbClr val="000000"/>
                          </a:solidFill>
                          <a:effectLst/>
                          <a:latin typeface="inherit"/>
                        </a:rPr>
                        <a:t>Class</a:t>
                      </a:r>
                    </a:p>
                  </a:txBody>
                  <a:tcP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tcPr>
                </a:tc>
                <a:tc>
                  <a:txBody>
                    <a:bodyPr/>
                    <a:lstStyle/>
                    <a:p>
                      <a:pPr algn="l" rtl="0" fontAlgn="t"/>
                      <a:r>
                        <a:rPr lang="lt-LT" b="0" u="none" strike="noStrike">
                          <a:solidFill>
                            <a:srgbClr val="097DFF"/>
                          </a:solidFill>
                          <a:effectLst/>
                          <a:latin typeface="inherit"/>
                          <a:hlinkClick r:id="rId3"/>
                        </a:rPr>
                        <a:t>Instantiating Beans</a:t>
                      </a:r>
                      <a:endParaRPr lang="lt-LT" b="0">
                        <a:solidFill>
                          <a:srgbClr val="000000"/>
                        </a:solidFill>
                        <a:effectLst/>
                        <a:latin typeface="inherit"/>
                      </a:endParaRPr>
                    </a:p>
                  </a:txBody>
                  <a:tcP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tcPr>
                </a:tc>
                <a:extLst>
                  <a:ext uri="{0D108BD9-81ED-4DB2-BD59-A6C34878D82A}">
                    <a16:rowId xmlns:a16="http://schemas.microsoft.com/office/drawing/2014/main" val="2085393625"/>
                  </a:ext>
                </a:extLst>
              </a:tr>
              <a:tr h="0">
                <a:tc>
                  <a:txBody>
                    <a:bodyPr/>
                    <a:lstStyle/>
                    <a:p>
                      <a:pPr algn="l" rtl="0" fontAlgn="t"/>
                      <a:r>
                        <a:rPr lang="lt-LT" b="0">
                          <a:solidFill>
                            <a:srgbClr val="000000"/>
                          </a:solidFill>
                          <a:effectLst/>
                          <a:latin typeface="inherit"/>
                        </a:rPr>
                        <a:t>Name</a:t>
                      </a:r>
                    </a:p>
                  </a:txBody>
                  <a:tcP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AFAFA"/>
                    </a:solidFill>
                  </a:tcPr>
                </a:tc>
                <a:tc>
                  <a:txBody>
                    <a:bodyPr/>
                    <a:lstStyle/>
                    <a:p>
                      <a:pPr algn="l" rtl="0" fontAlgn="t"/>
                      <a:r>
                        <a:rPr lang="lt-LT" b="0" u="none" strike="noStrike">
                          <a:solidFill>
                            <a:srgbClr val="097DFF"/>
                          </a:solidFill>
                          <a:effectLst/>
                          <a:latin typeface="inherit"/>
                          <a:hlinkClick r:id="rId4"/>
                        </a:rPr>
                        <a:t>Naming Beans</a:t>
                      </a:r>
                      <a:endParaRPr lang="lt-LT" b="0">
                        <a:solidFill>
                          <a:srgbClr val="000000"/>
                        </a:solidFill>
                        <a:effectLst/>
                        <a:latin typeface="inherit"/>
                      </a:endParaRPr>
                    </a:p>
                  </a:txBody>
                  <a:tcP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AFAFA"/>
                    </a:solidFill>
                  </a:tcPr>
                </a:tc>
                <a:extLst>
                  <a:ext uri="{0D108BD9-81ED-4DB2-BD59-A6C34878D82A}">
                    <a16:rowId xmlns:a16="http://schemas.microsoft.com/office/drawing/2014/main" val="4151654195"/>
                  </a:ext>
                </a:extLst>
              </a:tr>
              <a:tr h="0">
                <a:tc>
                  <a:txBody>
                    <a:bodyPr/>
                    <a:lstStyle/>
                    <a:p>
                      <a:pPr algn="l" rtl="0" fontAlgn="t"/>
                      <a:r>
                        <a:rPr lang="lt-LT" b="0">
                          <a:solidFill>
                            <a:srgbClr val="000000"/>
                          </a:solidFill>
                          <a:effectLst/>
                          <a:latin typeface="inherit"/>
                        </a:rPr>
                        <a:t>Scope</a:t>
                      </a:r>
                    </a:p>
                  </a:txBody>
                  <a:tcP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tcPr>
                </a:tc>
                <a:tc>
                  <a:txBody>
                    <a:bodyPr/>
                    <a:lstStyle/>
                    <a:p>
                      <a:pPr algn="l" rtl="0" fontAlgn="t"/>
                      <a:r>
                        <a:rPr lang="lt-LT" b="0" u="none" strike="noStrike">
                          <a:solidFill>
                            <a:srgbClr val="097DFF"/>
                          </a:solidFill>
                          <a:effectLst/>
                          <a:latin typeface="inherit"/>
                          <a:hlinkClick r:id="rId5"/>
                        </a:rPr>
                        <a:t>Bean Scopes</a:t>
                      </a:r>
                      <a:endParaRPr lang="lt-LT" b="0">
                        <a:solidFill>
                          <a:srgbClr val="000000"/>
                        </a:solidFill>
                        <a:effectLst/>
                        <a:latin typeface="inherit"/>
                      </a:endParaRPr>
                    </a:p>
                  </a:txBody>
                  <a:tcP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tcPr>
                </a:tc>
                <a:extLst>
                  <a:ext uri="{0D108BD9-81ED-4DB2-BD59-A6C34878D82A}">
                    <a16:rowId xmlns:a16="http://schemas.microsoft.com/office/drawing/2014/main" val="993772002"/>
                  </a:ext>
                </a:extLst>
              </a:tr>
              <a:tr h="0">
                <a:tc>
                  <a:txBody>
                    <a:bodyPr/>
                    <a:lstStyle/>
                    <a:p>
                      <a:pPr algn="l" rtl="0" fontAlgn="t"/>
                      <a:r>
                        <a:rPr lang="lt-LT" b="0">
                          <a:solidFill>
                            <a:srgbClr val="000000"/>
                          </a:solidFill>
                          <a:effectLst/>
                          <a:latin typeface="inherit"/>
                        </a:rPr>
                        <a:t>Constructor arguments</a:t>
                      </a:r>
                    </a:p>
                  </a:txBody>
                  <a:tcP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AFAFA"/>
                    </a:solidFill>
                  </a:tcPr>
                </a:tc>
                <a:tc>
                  <a:txBody>
                    <a:bodyPr/>
                    <a:lstStyle/>
                    <a:p>
                      <a:pPr algn="l" rtl="0" fontAlgn="t"/>
                      <a:r>
                        <a:rPr lang="lt-LT" b="0" u="none" strike="noStrike">
                          <a:solidFill>
                            <a:srgbClr val="097DFF"/>
                          </a:solidFill>
                          <a:effectLst/>
                          <a:latin typeface="inherit"/>
                          <a:hlinkClick r:id="rId6"/>
                        </a:rPr>
                        <a:t>Dependency Injection</a:t>
                      </a:r>
                      <a:endParaRPr lang="lt-LT" b="0">
                        <a:solidFill>
                          <a:srgbClr val="000000"/>
                        </a:solidFill>
                        <a:effectLst/>
                        <a:latin typeface="inherit"/>
                      </a:endParaRPr>
                    </a:p>
                  </a:txBody>
                  <a:tcP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AFAFA"/>
                    </a:solidFill>
                  </a:tcPr>
                </a:tc>
                <a:extLst>
                  <a:ext uri="{0D108BD9-81ED-4DB2-BD59-A6C34878D82A}">
                    <a16:rowId xmlns:a16="http://schemas.microsoft.com/office/drawing/2014/main" val="1452013878"/>
                  </a:ext>
                </a:extLst>
              </a:tr>
              <a:tr h="0">
                <a:tc>
                  <a:txBody>
                    <a:bodyPr/>
                    <a:lstStyle/>
                    <a:p>
                      <a:pPr algn="l" rtl="0" fontAlgn="t"/>
                      <a:r>
                        <a:rPr lang="lt-LT" b="0">
                          <a:solidFill>
                            <a:srgbClr val="000000"/>
                          </a:solidFill>
                          <a:effectLst/>
                          <a:latin typeface="inherit"/>
                        </a:rPr>
                        <a:t>Properties</a:t>
                      </a:r>
                    </a:p>
                  </a:txBody>
                  <a:tcP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tcPr>
                </a:tc>
                <a:tc>
                  <a:txBody>
                    <a:bodyPr/>
                    <a:lstStyle/>
                    <a:p>
                      <a:pPr algn="l" rtl="0" fontAlgn="t"/>
                      <a:r>
                        <a:rPr lang="lt-LT" b="0" u="none" strike="noStrike">
                          <a:solidFill>
                            <a:srgbClr val="097DFF"/>
                          </a:solidFill>
                          <a:effectLst/>
                          <a:latin typeface="inherit"/>
                          <a:hlinkClick r:id="rId6"/>
                        </a:rPr>
                        <a:t>Dependency Injection</a:t>
                      </a:r>
                      <a:endParaRPr lang="lt-LT" b="0">
                        <a:solidFill>
                          <a:srgbClr val="000000"/>
                        </a:solidFill>
                        <a:effectLst/>
                        <a:latin typeface="inherit"/>
                      </a:endParaRPr>
                    </a:p>
                  </a:txBody>
                  <a:tcP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tcPr>
                </a:tc>
                <a:extLst>
                  <a:ext uri="{0D108BD9-81ED-4DB2-BD59-A6C34878D82A}">
                    <a16:rowId xmlns:a16="http://schemas.microsoft.com/office/drawing/2014/main" val="2293660108"/>
                  </a:ext>
                </a:extLst>
              </a:tr>
              <a:tr h="0">
                <a:tc>
                  <a:txBody>
                    <a:bodyPr/>
                    <a:lstStyle/>
                    <a:p>
                      <a:pPr algn="l" rtl="0" fontAlgn="t"/>
                      <a:r>
                        <a:rPr lang="lt-LT" b="0">
                          <a:solidFill>
                            <a:srgbClr val="000000"/>
                          </a:solidFill>
                          <a:effectLst/>
                          <a:latin typeface="inherit"/>
                        </a:rPr>
                        <a:t>Autowiring mode</a:t>
                      </a:r>
                    </a:p>
                  </a:txBody>
                  <a:tcP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AFAFA"/>
                    </a:solidFill>
                  </a:tcPr>
                </a:tc>
                <a:tc>
                  <a:txBody>
                    <a:bodyPr/>
                    <a:lstStyle/>
                    <a:p>
                      <a:pPr algn="l" rtl="0" fontAlgn="t"/>
                      <a:r>
                        <a:rPr lang="lt-LT" b="0" u="none" strike="noStrike" dirty="0">
                          <a:solidFill>
                            <a:srgbClr val="097DFF"/>
                          </a:solidFill>
                          <a:effectLst/>
                          <a:latin typeface="inherit"/>
                          <a:hlinkClick r:id="rId7"/>
                        </a:rPr>
                        <a:t>Autowiring Collaborators</a:t>
                      </a:r>
                      <a:endParaRPr lang="lt-LT" b="0" dirty="0">
                        <a:solidFill>
                          <a:srgbClr val="000000"/>
                        </a:solidFill>
                        <a:effectLst/>
                        <a:latin typeface="inherit"/>
                      </a:endParaRPr>
                    </a:p>
                  </a:txBody>
                  <a:tcP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AFAFA"/>
                    </a:solidFill>
                  </a:tcPr>
                </a:tc>
                <a:extLst>
                  <a:ext uri="{0D108BD9-81ED-4DB2-BD59-A6C34878D82A}">
                    <a16:rowId xmlns:a16="http://schemas.microsoft.com/office/drawing/2014/main" val="4113434273"/>
                  </a:ext>
                </a:extLst>
              </a:tr>
              <a:tr h="0">
                <a:tc>
                  <a:txBody>
                    <a:bodyPr/>
                    <a:lstStyle/>
                    <a:p>
                      <a:pPr algn="l" rtl="0" fontAlgn="t"/>
                      <a:r>
                        <a:rPr lang="lt-LT" b="0">
                          <a:solidFill>
                            <a:srgbClr val="000000"/>
                          </a:solidFill>
                          <a:effectLst/>
                          <a:latin typeface="inherit"/>
                        </a:rPr>
                        <a:t>Lazy initialization mode</a:t>
                      </a:r>
                    </a:p>
                  </a:txBody>
                  <a:tcP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tcPr>
                </a:tc>
                <a:tc>
                  <a:txBody>
                    <a:bodyPr/>
                    <a:lstStyle/>
                    <a:p>
                      <a:pPr algn="l" rtl="0" fontAlgn="t"/>
                      <a:r>
                        <a:rPr lang="lt-LT" b="0" u="none" strike="noStrike">
                          <a:solidFill>
                            <a:srgbClr val="097DFF"/>
                          </a:solidFill>
                          <a:effectLst/>
                          <a:latin typeface="inherit"/>
                          <a:hlinkClick r:id="rId8"/>
                        </a:rPr>
                        <a:t>Lazy-initialized Beans</a:t>
                      </a:r>
                      <a:endParaRPr lang="lt-LT" b="0">
                        <a:solidFill>
                          <a:srgbClr val="000000"/>
                        </a:solidFill>
                        <a:effectLst/>
                        <a:latin typeface="inherit"/>
                      </a:endParaRPr>
                    </a:p>
                  </a:txBody>
                  <a:tcP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tcPr>
                </a:tc>
                <a:extLst>
                  <a:ext uri="{0D108BD9-81ED-4DB2-BD59-A6C34878D82A}">
                    <a16:rowId xmlns:a16="http://schemas.microsoft.com/office/drawing/2014/main" val="1093617834"/>
                  </a:ext>
                </a:extLst>
              </a:tr>
              <a:tr h="0">
                <a:tc>
                  <a:txBody>
                    <a:bodyPr/>
                    <a:lstStyle/>
                    <a:p>
                      <a:pPr algn="l" rtl="0" fontAlgn="t"/>
                      <a:r>
                        <a:rPr lang="lt-LT" b="0">
                          <a:solidFill>
                            <a:srgbClr val="000000"/>
                          </a:solidFill>
                          <a:effectLst/>
                          <a:latin typeface="inherit"/>
                        </a:rPr>
                        <a:t>Initialization method</a:t>
                      </a:r>
                    </a:p>
                  </a:txBody>
                  <a:tcP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AFAFA"/>
                    </a:solidFill>
                  </a:tcPr>
                </a:tc>
                <a:tc>
                  <a:txBody>
                    <a:bodyPr/>
                    <a:lstStyle/>
                    <a:p>
                      <a:pPr algn="l" rtl="0" fontAlgn="t"/>
                      <a:r>
                        <a:rPr lang="lt-LT" b="0" u="none" strike="noStrike">
                          <a:solidFill>
                            <a:srgbClr val="097DFF"/>
                          </a:solidFill>
                          <a:effectLst/>
                          <a:latin typeface="inherit"/>
                          <a:hlinkClick r:id="rId9"/>
                        </a:rPr>
                        <a:t>Initialization Callbacks</a:t>
                      </a:r>
                      <a:endParaRPr lang="lt-LT" b="0">
                        <a:solidFill>
                          <a:srgbClr val="000000"/>
                        </a:solidFill>
                        <a:effectLst/>
                        <a:latin typeface="inherit"/>
                      </a:endParaRPr>
                    </a:p>
                  </a:txBody>
                  <a:tcP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AFAFA"/>
                    </a:solidFill>
                  </a:tcPr>
                </a:tc>
                <a:extLst>
                  <a:ext uri="{0D108BD9-81ED-4DB2-BD59-A6C34878D82A}">
                    <a16:rowId xmlns:a16="http://schemas.microsoft.com/office/drawing/2014/main" val="2904601843"/>
                  </a:ext>
                </a:extLst>
              </a:tr>
              <a:tr h="0">
                <a:tc>
                  <a:txBody>
                    <a:bodyPr/>
                    <a:lstStyle/>
                    <a:p>
                      <a:pPr algn="l" rtl="0" fontAlgn="t"/>
                      <a:r>
                        <a:rPr lang="lt-LT" b="0">
                          <a:solidFill>
                            <a:srgbClr val="000000"/>
                          </a:solidFill>
                          <a:effectLst/>
                          <a:latin typeface="inherit"/>
                        </a:rPr>
                        <a:t>Destruction method</a:t>
                      </a:r>
                    </a:p>
                  </a:txBody>
                  <a:tcP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tcPr>
                </a:tc>
                <a:tc>
                  <a:txBody>
                    <a:bodyPr/>
                    <a:lstStyle/>
                    <a:p>
                      <a:pPr algn="l" rtl="0" fontAlgn="t"/>
                      <a:r>
                        <a:rPr lang="lt-LT" b="0" u="none" strike="noStrike" dirty="0">
                          <a:solidFill>
                            <a:srgbClr val="097DFF"/>
                          </a:solidFill>
                          <a:effectLst/>
                          <a:latin typeface="inherit"/>
                          <a:hlinkClick r:id="rId10"/>
                        </a:rPr>
                        <a:t>Destruction Callbacks</a:t>
                      </a:r>
                      <a:endParaRPr lang="lt-LT" b="0" dirty="0">
                        <a:solidFill>
                          <a:srgbClr val="000000"/>
                        </a:solidFill>
                        <a:effectLst/>
                        <a:latin typeface="inherit"/>
                      </a:endParaRPr>
                    </a:p>
                  </a:txBody>
                  <a:tcP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tcPr>
                </a:tc>
                <a:extLst>
                  <a:ext uri="{0D108BD9-81ED-4DB2-BD59-A6C34878D82A}">
                    <a16:rowId xmlns:a16="http://schemas.microsoft.com/office/drawing/2014/main" val="4008288183"/>
                  </a:ext>
                </a:extLst>
              </a:tr>
            </a:tbl>
          </a:graphicData>
        </a:graphic>
      </p:graphicFrame>
      <p:sp>
        <p:nvSpPr>
          <p:cNvPr id="4" name="Date Placeholder 3">
            <a:extLst>
              <a:ext uri="{FF2B5EF4-FFF2-40B4-BE49-F238E27FC236}">
                <a16:creationId xmlns:a16="http://schemas.microsoft.com/office/drawing/2014/main" id="{568B19B1-E5C8-4327-B1F3-8EAA36835275}"/>
              </a:ext>
            </a:extLst>
          </p:cNvPr>
          <p:cNvSpPr>
            <a:spLocks noGrp="1"/>
          </p:cNvSpPr>
          <p:nvPr>
            <p:ph type="dt" sz="half" idx="10"/>
          </p:nvPr>
        </p:nvSpPr>
        <p:spPr/>
        <p:txBody>
          <a:bodyPr/>
          <a:lstStyle/>
          <a:p>
            <a:fld id="{B6AA2F62-C371-4AD1-A4FA-788BAD065852}" type="datetime1">
              <a:rPr lang="en-US" smtClean="0"/>
              <a:t>2/21/2020</a:t>
            </a:fld>
            <a:endParaRPr lang="en-US"/>
          </a:p>
        </p:txBody>
      </p:sp>
      <p:sp>
        <p:nvSpPr>
          <p:cNvPr id="5" name="Slide Number Placeholder 4">
            <a:extLst>
              <a:ext uri="{FF2B5EF4-FFF2-40B4-BE49-F238E27FC236}">
                <a16:creationId xmlns:a16="http://schemas.microsoft.com/office/drawing/2014/main" id="{92CF7C76-E15E-4F0B-B2F7-6C8E33D0E853}"/>
              </a:ext>
            </a:extLst>
          </p:cNvPr>
          <p:cNvSpPr>
            <a:spLocks noGrp="1"/>
          </p:cNvSpPr>
          <p:nvPr>
            <p:ph type="sldNum" sz="quarter" idx="12"/>
          </p:nvPr>
        </p:nvSpPr>
        <p:spPr/>
        <p:txBody>
          <a:bodyPr/>
          <a:lstStyle/>
          <a:p>
            <a:fld id="{E21ADC08-380D-40E5-8E6C-A8C5BEB5F8D4}" type="slidenum">
              <a:rPr lang="en-US" smtClean="0"/>
              <a:pPr/>
              <a:t>8</a:t>
            </a:fld>
            <a:endParaRPr lang="en-US" dirty="0"/>
          </a:p>
        </p:txBody>
      </p:sp>
    </p:spTree>
    <p:extLst>
      <p:ext uri="{BB962C8B-B14F-4D97-AF65-F5344CB8AC3E}">
        <p14:creationId xmlns:p14="http://schemas.microsoft.com/office/powerpoint/2010/main" val="2292167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5B515-E26F-4661-9F19-493A3E4A1DA6}"/>
              </a:ext>
            </a:extLst>
          </p:cNvPr>
          <p:cNvSpPr>
            <a:spLocks noGrp="1"/>
          </p:cNvSpPr>
          <p:nvPr>
            <p:ph type="title"/>
          </p:nvPr>
        </p:nvSpPr>
        <p:spPr/>
        <p:txBody>
          <a:bodyPr/>
          <a:lstStyle/>
          <a:p>
            <a:r>
              <a:rPr lang="en-US" dirty="0"/>
              <a:t>Dependencies injection</a:t>
            </a:r>
            <a:endParaRPr lang="lt-LT" dirty="0"/>
          </a:p>
        </p:txBody>
      </p:sp>
      <p:sp>
        <p:nvSpPr>
          <p:cNvPr id="3" name="Content Placeholder 2">
            <a:extLst>
              <a:ext uri="{FF2B5EF4-FFF2-40B4-BE49-F238E27FC236}">
                <a16:creationId xmlns:a16="http://schemas.microsoft.com/office/drawing/2014/main" id="{5A521E63-E7DB-4AE2-BD92-0866BE038931}"/>
              </a:ext>
            </a:extLst>
          </p:cNvPr>
          <p:cNvSpPr>
            <a:spLocks noGrp="1"/>
          </p:cNvSpPr>
          <p:nvPr>
            <p:ph idx="1"/>
          </p:nvPr>
        </p:nvSpPr>
        <p:spPr/>
        <p:txBody>
          <a:bodyPr/>
          <a:lstStyle/>
          <a:p>
            <a:r>
              <a:rPr lang="lt-LT" dirty="0"/>
              <a:t>Constructor-based Dependency Injection</a:t>
            </a:r>
          </a:p>
          <a:p>
            <a:r>
              <a:rPr lang="lt-LT" dirty="0"/>
              <a:t>Setter-based Dependency Injection</a:t>
            </a:r>
          </a:p>
          <a:p>
            <a:endParaRPr lang="lt-LT" dirty="0"/>
          </a:p>
        </p:txBody>
      </p:sp>
      <p:sp>
        <p:nvSpPr>
          <p:cNvPr id="4" name="Date Placeholder 3">
            <a:extLst>
              <a:ext uri="{FF2B5EF4-FFF2-40B4-BE49-F238E27FC236}">
                <a16:creationId xmlns:a16="http://schemas.microsoft.com/office/drawing/2014/main" id="{D253DA0C-20AE-48B0-8D73-39B8D27E8974}"/>
              </a:ext>
            </a:extLst>
          </p:cNvPr>
          <p:cNvSpPr>
            <a:spLocks noGrp="1"/>
          </p:cNvSpPr>
          <p:nvPr>
            <p:ph type="dt" sz="half" idx="10"/>
          </p:nvPr>
        </p:nvSpPr>
        <p:spPr/>
        <p:txBody>
          <a:bodyPr/>
          <a:lstStyle/>
          <a:p>
            <a:fld id="{21591800-1DB8-40C3-8856-585F02FDAA68}" type="datetime1">
              <a:rPr lang="en-US" smtClean="0"/>
              <a:t>2/21/2020</a:t>
            </a:fld>
            <a:endParaRPr lang="en-US"/>
          </a:p>
        </p:txBody>
      </p:sp>
      <p:sp>
        <p:nvSpPr>
          <p:cNvPr id="5" name="Slide Number Placeholder 4">
            <a:extLst>
              <a:ext uri="{FF2B5EF4-FFF2-40B4-BE49-F238E27FC236}">
                <a16:creationId xmlns:a16="http://schemas.microsoft.com/office/drawing/2014/main" id="{DFF72C95-23C7-47C2-8348-656FF80E0A34}"/>
              </a:ext>
            </a:extLst>
          </p:cNvPr>
          <p:cNvSpPr>
            <a:spLocks noGrp="1"/>
          </p:cNvSpPr>
          <p:nvPr>
            <p:ph type="sldNum" sz="quarter" idx="12"/>
          </p:nvPr>
        </p:nvSpPr>
        <p:spPr/>
        <p:txBody>
          <a:bodyPr/>
          <a:lstStyle/>
          <a:p>
            <a:fld id="{E21ADC08-380D-40E5-8E6C-A8C5BEB5F8D4}" type="slidenum">
              <a:rPr lang="en-US" smtClean="0"/>
              <a:pPr/>
              <a:t>9</a:t>
            </a:fld>
            <a:endParaRPr lang="en-US" dirty="0"/>
          </a:p>
        </p:txBody>
      </p:sp>
    </p:spTree>
    <p:extLst>
      <p:ext uri="{BB962C8B-B14F-4D97-AF65-F5344CB8AC3E}">
        <p14:creationId xmlns:p14="http://schemas.microsoft.com/office/powerpoint/2010/main" val="199259561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9702</TotalTime>
  <Words>1355</Words>
  <Application>Microsoft Office PowerPoint</Application>
  <PresentationFormat>Custom</PresentationFormat>
  <Paragraphs>212</Paragraphs>
  <Slides>21</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inherit</vt:lpstr>
      <vt:lpstr>Times New Roman</vt:lpstr>
      <vt:lpstr>Trebuchet MS</vt:lpstr>
      <vt:lpstr>Wingdings</vt:lpstr>
      <vt:lpstr>Wingdings 3</vt:lpstr>
      <vt:lpstr>Facet</vt:lpstr>
      <vt:lpstr> Spring Framework Core </vt:lpstr>
      <vt:lpstr>Spring Framework</vt:lpstr>
      <vt:lpstr>Inversion of control vs Dependency injection</vt:lpstr>
      <vt:lpstr>IoC Container</vt:lpstr>
      <vt:lpstr>Configuration Metadata </vt:lpstr>
      <vt:lpstr>Bean Overview </vt:lpstr>
      <vt:lpstr>Bean Naming</vt:lpstr>
      <vt:lpstr>The bean definition</vt:lpstr>
      <vt:lpstr>Dependencies injection</vt:lpstr>
      <vt:lpstr>Constructor-based or setter-based DI?</vt:lpstr>
      <vt:lpstr>Circular dependencies</vt:lpstr>
      <vt:lpstr>Use interfaces for Beans?</vt:lpstr>
      <vt:lpstr>Autowiring modes</vt:lpstr>
      <vt:lpstr>Bean scopes</vt:lpstr>
      <vt:lpstr>Dependencies Injection</vt:lpstr>
      <vt:lpstr>Bean lifecycle</vt:lpstr>
      <vt:lpstr>Annotation based context and  Component scanning</vt:lpstr>
      <vt:lpstr>Annotation based DI</vt:lpstr>
      <vt:lpstr>Java-based Container Configuration </vt:lpstr>
      <vt:lpstr>Other Spring Core Features</vt:lpstr>
      <vt:lpstr>Questions and Answers</vt:lpstr>
    </vt:vector>
  </TitlesOfParts>
  <Company>Exigen Services DATI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style 2009</dc:subject>
  <dc:creator>Denis Slaveckij</dc:creator>
  <cp:lastModifiedBy>Denis Slaveckij</cp:lastModifiedBy>
  <cp:revision>140</cp:revision>
  <cp:lastPrinted>1601-01-01T00:00:00Z</cp:lastPrinted>
  <dcterms:created xsi:type="dcterms:W3CDTF">2009-05-25T12:53:18Z</dcterms:created>
  <dcterms:modified xsi:type="dcterms:W3CDTF">2020-02-21T11:35:38Z</dcterms:modified>
  <cp:category>style</cp:category>
</cp:coreProperties>
</file>