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5"/>
  </p:notesMasterIdLst>
  <p:sldIdLst>
    <p:sldId id="256" r:id="rId5"/>
    <p:sldId id="263" r:id="rId6"/>
    <p:sldId id="257" r:id="rId7"/>
    <p:sldId id="265" r:id="rId8"/>
    <p:sldId id="264" r:id="rId9"/>
    <p:sldId id="258" r:id="rId10"/>
    <p:sldId id="259" r:id="rId11"/>
    <p:sldId id="260" r:id="rId12"/>
    <p:sldId id="261" r:id="rId13"/>
    <p:sldId id="262"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71BE14-C53D-0861-4E1D-406D0C4E55B4}" v="10" dt="2022-02-05T23:55:44.511"/>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94402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296740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662046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rello.com/invite/b/qX8rDdI6/ATTIebb78ccf4efa79f0cef154f2f95084495B161B04/pizza-pla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masseyhighschoolnz-my.sharepoint.com/:v:/g/personal/jgottschalk_masseyhigh_school_nz/ETGW1Z6fzjxGnCIbQonUip8BmSZWh7v6-31w7L98wbG9-A?e=ogtP1i"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 Name goes here</a:t>
            </a:r>
            <a:endParaRPr/>
          </a:p>
        </p:txBody>
      </p:sp>
      <p:sp>
        <p:nvSpPr>
          <p:cNvPr id="55" name="Google Shape;55;p13"/>
          <p:cNvSpPr txBox="1">
            <a:spLocks noGrp="1"/>
          </p:cNvSpPr>
          <p:nvPr>
            <p:ph type="body" idx="1"/>
          </p:nvPr>
        </p:nvSpPr>
        <p:spPr>
          <a:xfrm>
            <a:off x="311700" y="1152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274E13"/>
                </a:solidFill>
              </a:rPr>
              <a:t>Link to Github Repository: </a:t>
            </a:r>
            <a:r>
              <a:rPr lang="en-NZ" sz="2000" b="1" dirty="0">
                <a:solidFill>
                  <a:srgbClr val="274E13"/>
                </a:solidFill>
              </a:rPr>
              <a:t>https://github.com/sinedotwav-e/pizzabot</a:t>
            </a:r>
            <a:endParaRPr sz="2000" b="1" dirty="0">
              <a:solidFill>
                <a:srgbClr val="274E13"/>
              </a:solidFill>
            </a:endParaRPr>
          </a:p>
          <a:p>
            <a:pPr marL="0" lvl="0" indent="0" algn="l" rtl="0">
              <a:lnSpc>
                <a:spcPct val="100000"/>
              </a:lnSpc>
              <a:spcBef>
                <a:spcPts val="0"/>
              </a:spcBef>
              <a:spcAft>
                <a:spcPts val="0"/>
              </a:spcAft>
              <a:buClr>
                <a:schemeClr val="dk1"/>
              </a:buClr>
              <a:buSzPts val="1100"/>
              <a:buFont typeface="Arial"/>
              <a:buNone/>
            </a:pPr>
            <a:endParaRPr sz="2000" dirty="0">
              <a:solidFill>
                <a:srgbClr val="274E13"/>
              </a:solidFill>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274E13"/>
                </a:solidFill>
              </a:rPr>
              <a:t>Links to Trello board / project management tools: </a:t>
            </a:r>
            <a:r>
              <a:rPr lang="en-NZ" sz="2000" b="1" dirty="0">
                <a:solidFill>
                  <a:srgbClr val="274E13"/>
                </a:solidFill>
                <a:hlinkClick r:id="rId3"/>
              </a:rPr>
              <a:t>https://trello.com/invite/b/qX8rDdI6/ATTIebb78ccf4efa79f0cef154f2f95084495B161B04/pizza-plan</a:t>
            </a:r>
            <a:r>
              <a:rPr lang="en-NZ" sz="2000" b="1" dirty="0">
                <a:solidFill>
                  <a:srgbClr val="274E13"/>
                </a:solidFill>
              </a:rPr>
              <a:t> (I also used a local kanban board)</a:t>
            </a:r>
            <a:endParaRPr sz="2000" dirty="0"/>
          </a:p>
        </p:txBody>
      </p:sp>
      <p:graphicFrame>
        <p:nvGraphicFramePr>
          <p:cNvPr id="56" name="Google Shape;56;p13"/>
          <p:cNvGraphicFramePr/>
          <p:nvPr/>
        </p:nvGraphicFramePr>
        <p:xfrm>
          <a:off x="311700" y="3077800"/>
          <a:ext cx="8520600" cy="1499299"/>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You MUST provide evidence showing how the problem has been decomposed, how the components have been developed and trialled, and of how they have been assembled and tested to create a final, working outcome.</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  Functionality</a:t>
            </a:r>
            <a:endParaRPr b="1" dirty="0">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indent="0">
              <a:lnSpc>
                <a:spcPct val="100000"/>
              </a:lnSpc>
              <a:buClr>
                <a:schemeClr val="dk1"/>
              </a:buClr>
              <a:buSzPts val="1100"/>
              <a:buNone/>
            </a:pPr>
            <a:r>
              <a:rPr lang="en" i="1" dirty="0">
                <a:solidFill>
                  <a:srgbClr val="741B47"/>
                </a:solidFill>
              </a:rPr>
              <a:t>Explain the relevant implications here. Please </a:t>
            </a:r>
            <a:r>
              <a:rPr lang="en" i="1" u="sng" dirty="0">
                <a:solidFill>
                  <a:schemeClr val="hlink"/>
                </a:solidFill>
                <a:hlinkClick r:id="rId3"/>
              </a:rPr>
              <a:t>watch this video</a:t>
            </a:r>
            <a:r>
              <a:rPr lang="en" i="1" dirty="0">
                <a:solidFill>
                  <a:srgbClr val="741B47"/>
                </a:solidFill>
              </a:rPr>
              <a:t> to learn how to do this.</a:t>
            </a:r>
          </a:p>
          <a:p>
            <a:pPr marL="0" lvl="0" indent="0" algn="l" rtl="0">
              <a:lnSpc>
                <a:spcPct val="100000"/>
              </a:lnSpc>
              <a:spcBef>
                <a:spcPts val="0"/>
              </a:spcBef>
              <a:spcAft>
                <a:spcPts val="0"/>
              </a:spcAft>
              <a:buClr>
                <a:schemeClr val="dk1"/>
              </a:buClr>
              <a:buSzPts val="1100"/>
              <a:buFont typeface="Arial"/>
              <a:buNone/>
            </a:pPr>
            <a:endParaRPr lang="en-NZ" sz="1100" dirty="0"/>
          </a:p>
          <a:p>
            <a:pPr marL="0" lvl="0" indent="0" algn="l" rtl="0">
              <a:lnSpc>
                <a:spcPct val="100000"/>
              </a:lnSpc>
              <a:spcBef>
                <a:spcPts val="0"/>
              </a:spcBef>
              <a:spcAft>
                <a:spcPts val="0"/>
              </a:spcAft>
              <a:buClr>
                <a:schemeClr val="dk1"/>
              </a:buClr>
              <a:buSzPts val="1100"/>
              <a:buFont typeface="Arial"/>
              <a:buNone/>
            </a:pPr>
            <a:r>
              <a:rPr lang="en-NZ" sz="1600" dirty="0"/>
              <a:t>The functionality of a program refers to if the program works properly when given either expected or unexpected information. An example of this is if a program is meant to receive a specific word (using the word “word” as an example), the program has to be able to work when given the </a:t>
            </a:r>
            <a:r>
              <a:rPr lang="en-NZ" sz="1600" b="1" dirty="0"/>
              <a:t>expected</a:t>
            </a:r>
            <a:r>
              <a:rPr lang="en-NZ" sz="1600" dirty="0"/>
              <a:t> input (“word”), if given a slight variation of the intended input (this is referred to as a </a:t>
            </a:r>
            <a:r>
              <a:rPr lang="en-NZ" sz="1600" b="1" dirty="0"/>
              <a:t>boundary</a:t>
            </a:r>
            <a:r>
              <a:rPr lang="en-NZ" sz="1600" dirty="0"/>
              <a:t> case), the program should also work, and if given something </a:t>
            </a:r>
            <a:r>
              <a:rPr lang="en-NZ" sz="1600" b="1" dirty="0"/>
              <a:t>unexpected</a:t>
            </a:r>
            <a:r>
              <a:rPr lang="en-NZ" sz="1600" dirty="0"/>
              <a:t> like a number, the program should not crash. </a:t>
            </a:r>
          </a:p>
          <a:p>
            <a:pPr marL="0" lvl="0" indent="0" algn="l" rtl="0">
              <a:lnSpc>
                <a:spcPct val="100000"/>
              </a:lnSpc>
              <a:spcBef>
                <a:spcPts val="0"/>
              </a:spcBef>
              <a:spcAft>
                <a:spcPts val="0"/>
              </a:spcAft>
              <a:buClr>
                <a:schemeClr val="dk1"/>
              </a:buClr>
              <a:buSzPts val="1100"/>
              <a:buFont typeface="Arial"/>
              <a:buNone/>
            </a:pPr>
            <a:endParaRPr lang="en-NZ" sz="1600" dirty="0"/>
          </a:p>
          <a:p>
            <a:pPr marL="0" lvl="0" indent="0" algn="l" rtl="0">
              <a:lnSpc>
                <a:spcPct val="100000"/>
              </a:lnSpc>
              <a:spcBef>
                <a:spcPts val="0"/>
              </a:spcBef>
              <a:spcAft>
                <a:spcPts val="0"/>
              </a:spcAft>
              <a:buClr>
                <a:schemeClr val="dk1"/>
              </a:buClr>
              <a:buSzPts val="1100"/>
              <a:buFont typeface="Arial"/>
              <a:buNone/>
            </a:pPr>
            <a:r>
              <a:rPr lang="en-NZ" sz="1600" dirty="0"/>
              <a:t>A programs functionality is important because if an input outside of the expected is input and the program breaks (via a crash or incorrect output), then users will become frustrated. Programs with input parameters only within the expected will be of limited use and could cause harm to users or the developer’s reputation.</a:t>
            </a:r>
            <a:endParaRPr sz="1100" dirty="0"/>
          </a:p>
        </p:txBody>
      </p:sp>
    </p:spTree>
    <p:extLst>
      <p:ext uri="{BB962C8B-B14F-4D97-AF65-F5344CB8AC3E}">
        <p14:creationId xmlns:p14="http://schemas.microsoft.com/office/powerpoint/2010/main" val="2285988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 Usability</a:t>
            </a:r>
            <a:endParaRPr b="1" dirty="0">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dirty="0">
                <a:solidFill>
                  <a:srgbClr val="741B47"/>
                </a:solidFill>
              </a:rPr>
              <a:t>Explain the relevant implications here.  </a:t>
            </a:r>
            <a:endParaRPr lang="en-NZ" sz="1100" dirty="0"/>
          </a:p>
          <a:p>
            <a:pPr marL="0" lvl="0" indent="0" algn="l" rtl="0">
              <a:lnSpc>
                <a:spcPct val="100000"/>
              </a:lnSpc>
              <a:spcBef>
                <a:spcPts val="0"/>
              </a:spcBef>
              <a:spcAft>
                <a:spcPts val="0"/>
              </a:spcAft>
              <a:buClr>
                <a:schemeClr val="dk1"/>
              </a:buClr>
              <a:buSzPts val="1100"/>
              <a:buFont typeface="Arial"/>
              <a:buNone/>
            </a:pPr>
            <a:endParaRPr lang="en-NZ" sz="1600" dirty="0"/>
          </a:p>
          <a:p>
            <a:pPr marL="0" lvl="0" indent="0" algn="l" rtl="0">
              <a:lnSpc>
                <a:spcPct val="100000"/>
              </a:lnSpc>
              <a:spcBef>
                <a:spcPts val="0"/>
              </a:spcBef>
              <a:spcAft>
                <a:spcPts val="0"/>
              </a:spcAft>
              <a:buClr>
                <a:schemeClr val="dk1"/>
              </a:buClr>
              <a:buSzPts val="1100"/>
              <a:buFont typeface="Arial"/>
              <a:buNone/>
            </a:pPr>
            <a:r>
              <a:rPr lang="en-NZ" sz="1600" dirty="0"/>
              <a:t>Usability is how easy a program is for a user to understand and utilise efficiently. This includes making understandable instructions that the user can read quickly, and making an errors cause and possible solutions to clear.</a:t>
            </a:r>
          </a:p>
          <a:p>
            <a:pPr marL="0" lvl="0" indent="0" algn="l" rtl="0">
              <a:lnSpc>
                <a:spcPct val="100000"/>
              </a:lnSpc>
              <a:spcBef>
                <a:spcPts val="0"/>
              </a:spcBef>
              <a:spcAft>
                <a:spcPts val="0"/>
              </a:spcAft>
              <a:buClr>
                <a:schemeClr val="dk1"/>
              </a:buClr>
              <a:buSzPts val="1100"/>
              <a:buFont typeface="Arial"/>
              <a:buNone/>
            </a:pPr>
            <a:endParaRPr lang="en-NZ" sz="1600" dirty="0"/>
          </a:p>
          <a:p>
            <a:pPr marL="0" lvl="0" indent="0" algn="l" rtl="0">
              <a:lnSpc>
                <a:spcPct val="100000"/>
              </a:lnSpc>
              <a:spcBef>
                <a:spcPts val="0"/>
              </a:spcBef>
              <a:spcAft>
                <a:spcPts val="0"/>
              </a:spcAft>
              <a:buClr>
                <a:schemeClr val="dk1"/>
              </a:buClr>
              <a:buSzPts val="1100"/>
              <a:buFont typeface="Arial"/>
              <a:buNone/>
            </a:pPr>
            <a:r>
              <a:rPr lang="en-NZ" sz="1600" dirty="0"/>
              <a:t>Usability matters because if the intended userbase is unable to utilise a program efficiently, then they become frustrated or confused on how to properly use the program. This may result in users seeking alternatives to your program that provide better ease-of-use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a:t>
            </a:r>
            <a:endParaRPr b="1" dirty="0">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dirty="0">
                <a:solidFill>
                  <a:srgbClr val="741B47"/>
                </a:solidFill>
              </a:rPr>
              <a:t>Explain the relevant implications here.  </a:t>
            </a:r>
            <a:endParaRPr lang="en-NZ" sz="1100" dirty="0"/>
          </a:p>
          <a:p>
            <a:pPr marL="0" lvl="0" indent="0" algn="l" rtl="0">
              <a:lnSpc>
                <a:spcPct val="100000"/>
              </a:lnSpc>
              <a:spcBef>
                <a:spcPts val="0"/>
              </a:spcBef>
              <a:spcAft>
                <a:spcPts val="0"/>
              </a:spcAft>
              <a:buClr>
                <a:schemeClr val="dk1"/>
              </a:buClr>
              <a:buSzPts val="1100"/>
              <a:buFont typeface="Arial"/>
              <a:buNone/>
            </a:pPr>
            <a:endParaRPr lang="en-NZ" sz="1600" dirty="0"/>
          </a:p>
        </p:txBody>
      </p:sp>
    </p:spTree>
    <p:extLst>
      <p:ext uri="{BB962C8B-B14F-4D97-AF65-F5344CB8AC3E}">
        <p14:creationId xmlns:p14="http://schemas.microsoft.com/office/powerpoint/2010/main" val="215180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a:t>
            </a:r>
            <a:endParaRPr b="1" dirty="0">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dirty="0">
                <a:solidFill>
                  <a:srgbClr val="741B47"/>
                </a:solidFill>
              </a:rPr>
              <a:t>Explain the relevant implications here.  </a:t>
            </a:r>
            <a:endParaRPr lang="en-NZ" sz="1100" dirty="0"/>
          </a:p>
          <a:p>
            <a:pPr marL="0" lvl="0" indent="0" algn="l" rtl="0">
              <a:lnSpc>
                <a:spcPct val="100000"/>
              </a:lnSpc>
              <a:spcBef>
                <a:spcPts val="0"/>
              </a:spcBef>
              <a:spcAft>
                <a:spcPts val="0"/>
              </a:spcAft>
              <a:buClr>
                <a:schemeClr val="dk1"/>
              </a:buClr>
              <a:buSzPts val="1100"/>
              <a:buFont typeface="Arial"/>
              <a:buNone/>
            </a:pPr>
            <a:endParaRPr lang="en-NZ" sz="1600" dirty="0"/>
          </a:p>
        </p:txBody>
      </p:sp>
    </p:spTree>
    <p:extLst>
      <p:ext uri="{BB962C8B-B14F-4D97-AF65-F5344CB8AC3E}">
        <p14:creationId xmlns:p14="http://schemas.microsoft.com/office/powerpoint/2010/main" val="244491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Decomposition</a:t>
            </a:r>
            <a:endParaRPr/>
          </a:p>
        </p:txBody>
      </p:sp>
      <p:sp>
        <p:nvSpPr>
          <p:cNvPr id="68" name="Google Shape;68;p15"/>
          <p:cNvSpPr txBox="1">
            <a:spLocks noGrp="1"/>
          </p:cNvSpPr>
          <p:nvPr>
            <p:ph type="body" idx="1"/>
          </p:nvPr>
        </p:nvSpPr>
        <p:spPr>
          <a:xfrm>
            <a:off x="311700" y="1152475"/>
            <a:ext cx="8424300" cy="50823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dirty="0"/>
              <a:t>Paste screenshots of your initial Trello board / task decomposition on this slide.</a:t>
            </a:r>
            <a:endParaRPr i="1" dirty="0"/>
          </a:p>
        </p:txBody>
      </p:sp>
      <p:pic>
        <p:nvPicPr>
          <p:cNvPr id="7" name="Picture 6" descr="A screenshot of a cartoon&#10;&#10;Description automatically generated with medium confidence">
            <a:extLst>
              <a:ext uri="{FF2B5EF4-FFF2-40B4-BE49-F238E27FC236}">
                <a16:creationId xmlns:a16="http://schemas.microsoft.com/office/drawing/2014/main" id="{059FCAF7-42B9-EC33-23CC-D0AB65EA9094}"/>
              </a:ext>
            </a:extLst>
          </p:cNvPr>
          <p:cNvPicPr>
            <a:picLocks noChangeAspect="1"/>
          </p:cNvPicPr>
          <p:nvPr/>
        </p:nvPicPr>
        <p:blipFill>
          <a:blip r:embed="rId3"/>
          <a:stretch>
            <a:fillRect/>
          </a:stretch>
        </p:blipFill>
        <p:spPr>
          <a:xfrm>
            <a:off x="311700" y="1746668"/>
            <a:ext cx="4602352" cy="246732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8A267450-5119-A659-4930-551991672E7A}"/>
              </a:ext>
            </a:extLst>
          </p:cNvPr>
          <p:cNvPicPr>
            <a:picLocks noChangeAspect="1"/>
          </p:cNvPicPr>
          <p:nvPr/>
        </p:nvPicPr>
        <p:blipFill>
          <a:blip r:embed="rId4"/>
          <a:stretch>
            <a:fillRect/>
          </a:stretch>
        </p:blipFill>
        <p:spPr>
          <a:xfrm>
            <a:off x="5264523" y="1720628"/>
            <a:ext cx="3471477" cy="25194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(Trello screenshot)</a:t>
            </a:r>
            <a:endParaRPr/>
          </a:p>
        </p:txBody>
      </p:sp>
      <p:pic>
        <p:nvPicPr>
          <p:cNvPr id="3" name="Picture 2" descr="Trello screenshot">
            <a:extLst>
              <a:ext uri="{FF2B5EF4-FFF2-40B4-BE49-F238E27FC236}">
                <a16:creationId xmlns:a16="http://schemas.microsoft.com/office/drawing/2014/main" id="{033C05CA-2783-8878-C17E-805FE2266AB9}"/>
              </a:ext>
            </a:extLst>
          </p:cNvPr>
          <p:cNvPicPr>
            <a:picLocks noChangeAspect="1"/>
          </p:cNvPicPr>
          <p:nvPr/>
        </p:nvPicPr>
        <p:blipFill>
          <a:blip r:embed="rId3"/>
          <a:stretch>
            <a:fillRect/>
          </a:stretch>
        </p:blipFill>
        <p:spPr>
          <a:xfrm>
            <a:off x="1331259" y="1223746"/>
            <a:ext cx="6481482" cy="34747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1 - Test Plan (and screenshot)</a:t>
            </a:r>
            <a:endParaRPr dirty="0"/>
          </a:p>
        </p:txBody>
      </p:sp>
      <p:graphicFrame>
        <p:nvGraphicFramePr>
          <p:cNvPr id="79" name="Google Shape;79;p17"/>
          <p:cNvGraphicFramePr/>
          <p:nvPr>
            <p:extLst>
              <p:ext uri="{D42A27DB-BD31-4B8C-83A1-F6EECF244321}">
                <p14:modId xmlns:p14="http://schemas.microsoft.com/office/powerpoint/2010/main" val="3154895241"/>
              </p:ext>
            </p:extLst>
          </p:nvPr>
        </p:nvGraphicFramePr>
        <p:xfrm>
          <a:off x="382475" y="1267725"/>
          <a:ext cx="8520600" cy="118866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t>Run Program</a:t>
                      </a:r>
                      <a:endParaRPr sz="1800" dirty="0"/>
                    </a:p>
                  </a:txBody>
                  <a:tcPr marL="91425" marR="91425" marT="91425" marB="91425"/>
                </a:tc>
                <a:tc>
                  <a:txBody>
                    <a:bodyPr/>
                    <a:lstStyle/>
                    <a:p>
                      <a:pPr marL="0" lvl="0" indent="0" algn="l" rtl="0">
                        <a:spcBef>
                          <a:spcPts val="0"/>
                        </a:spcBef>
                        <a:spcAft>
                          <a:spcPts val="0"/>
                        </a:spcAft>
                        <a:buNone/>
                      </a:pPr>
                      <a:r>
                        <a:rPr lang="en-NZ" sz="1800" dirty="0"/>
                        <a:t>Print welcome message with a randomly generated name – Runs correctly</a:t>
                      </a:r>
                      <a:endParaRPr sz="1800" dirty="0"/>
                    </a:p>
                  </a:txBody>
                  <a:tcPr marL="91425" marR="91425" marT="91425" marB="91425"/>
                </a:tc>
                <a:extLst>
                  <a:ext uri="{0D108BD9-81ED-4DB2-BD59-A6C34878D82A}">
                    <a16:rowId xmlns:a16="http://schemas.microsoft.com/office/drawing/2014/main" val="10001"/>
                  </a:ext>
                </a:extLst>
              </a:tr>
            </a:tbl>
          </a:graphicData>
        </a:graphic>
      </p:graphicFrame>
      <p:pic>
        <p:nvPicPr>
          <p:cNvPr id="3" name="Picture 2" descr="A picture containing text, font, screenshot&#10;&#10;Description automatically generated">
            <a:extLst>
              <a:ext uri="{FF2B5EF4-FFF2-40B4-BE49-F238E27FC236}">
                <a16:creationId xmlns:a16="http://schemas.microsoft.com/office/drawing/2014/main" id="{E2D1C4BB-649C-8A9D-949F-11368CC7E0B7}"/>
              </a:ext>
            </a:extLst>
          </p:cNvPr>
          <p:cNvPicPr>
            <a:picLocks noChangeAspect="1"/>
          </p:cNvPicPr>
          <p:nvPr/>
        </p:nvPicPr>
        <p:blipFill>
          <a:blip r:embed="rId3"/>
          <a:stretch>
            <a:fillRect/>
          </a:stretch>
        </p:blipFill>
        <p:spPr>
          <a:xfrm>
            <a:off x="385741" y="2570963"/>
            <a:ext cx="4186259" cy="1092244"/>
          </a:xfrm>
          <a:prstGeom prst="rect">
            <a:avLst/>
          </a:prstGeom>
        </p:spPr>
      </p:pic>
      <p:pic>
        <p:nvPicPr>
          <p:cNvPr id="7" name="Picture 6" descr="Test result">
            <a:extLst>
              <a:ext uri="{FF2B5EF4-FFF2-40B4-BE49-F238E27FC236}">
                <a16:creationId xmlns:a16="http://schemas.microsoft.com/office/drawing/2014/main" id="{375C522E-9BB7-AC5A-988B-65B602406835}"/>
              </a:ext>
            </a:extLst>
          </p:cNvPr>
          <p:cNvPicPr>
            <a:picLocks noChangeAspect="1"/>
          </p:cNvPicPr>
          <p:nvPr/>
        </p:nvPicPr>
        <p:blipFill>
          <a:blip r:embed="rId4"/>
          <a:stretch>
            <a:fillRect/>
          </a:stretch>
        </p:blipFill>
        <p:spPr>
          <a:xfrm>
            <a:off x="4572000" y="2570963"/>
            <a:ext cx="4335748" cy="15774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dirty="0"/>
              <a:t>Your version control evidence should go here.  </a:t>
            </a:r>
            <a:r>
              <a:rPr lang="en" i="1"/>
              <a:t>This could be in the form of annotated screenshots which show you you managed this process or you could make a brief screencast explaining how you implemented version control.</a:t>
            </a:r>
            <a:endParaRPr i="1"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DC8DFD6C93447A9C11B519434E451" ma:contentTypeVersion="13" ma:contentTypeDescription="Create a new document." ma:contentTypeScope="" ma:versionID="d78c653d52c678877916f644d9003a4b">
  <xsd:schema xmlns:xsd="http://www.w3.org/2001/XMLSchema" xmlns:xs="http://www.w3.org/2001/XMLSchema" xmlns:p="http://schemas.microsoft.com/office/2006/metadata/properties" xmlns:ns3="2b310483-19ef-4f1a-8666-427aba7c04f4" xmlns:ns4="d316a0db-0591-438e-8093-79f3efde1904" targetNamespace="http://schemas.microsoft.com/office/2006/metadata/properties" ma:root="true" ma:fieldsID="b51e56a0bc6a455bf4c7a7bc9489865b" ns3:_="" ns4:_="">
    <xsd:import namespace="2b310483-19ef-4f1a-8666-427aba7c04f4"/>
    <xsd:import namespace="d316a0db-0591-438e-8093-79f3efde190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310483-19ef-4f1a-8666-427aba7c0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316a0db-0591-438e-8093-79f3efde190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b310483-19ef-4f1a-8666-427aba7c04f4" xsi:nil="true"/>
  </documentManagement>
</p:properties>
</file>

<file path=customXml/itemProps1.xml><?xml version="1.0" encoding="utf-8"?>
<ds:datastoreItem xmlns:ds="http://schemas.openxmlformats.org/officeDocument/2006/customXml" ds:itemID="{0E32B551-2E7E-4680-9EB8-D0B1C87249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310483-19ef-4f1a-8666-427aba7c04f4"/>
    <ds:schemaRef ds:uri="d316a0db-0591-438e-8093-79f3efde19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757C8B-782F-4BDF-9F90-4601D3A0F6AF}">
  <ds:schemaRefs>
    <ds:schemaRef ds:uri="http://schemas.microsoft.com/sharepoint/v3/contenttype/forms"/>
  </ds:schemaRefs>
</ds:datastoreItem>
</file>

<file path=customXml/itemProps3.xml><?xml version="1.0" encoding="utf-8"?>
<ds:datastoreItem xmlns:ds="http://schemas.openxmlformats.org/officeDocument/2006/customXml" ds:itemID="{68DCCC3C-0DB3-455E-8505-0D93175A8009}">
  <ds:schemaRefs>
    <ds:schemaRef ds:uri="d316a0db-0591-438e-8093-79f3efde1904"/>
    <ds:schemaRef ds:uri="http://schemas.microsoft.com/office/2006/documentManagement/types"/>
    <ds:schemaRef ds:uri="2b310483-19ef-4f1a-8666-427aba7c04f4"/>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54</TotalTime>
  <Words>677</Words>
  <Application>Microsoft Office PowerPoint</Application>
  <PresentationFormat>On-screen Show (16:9)</PresentationFormat>
  <Paragraphs>39</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Program Name goes here</vt:lpstr>
      <vt:lpstr>Relevant Implications -  Functionality</vt:lpstr>
      <vt:lpstr>Relevant Implications - Usability</vt:lpstr>
      <vt:lpstr>Relevant Implications -</vt:lpstr>
      <vt:lpstr>Relevant Implications -</vt:lpstr>
      <vt:lpstr>Decomposition</vt:lpstr>
      <vt:lpstr>Component 1 (Trello screenshot)</vt:lpstr>
      <vt:lpstr>Component 1 - Test Plan (and screenshot)</vt:lpstr>
      <vt:lpstr>Version Control Evidence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cp:lastModifiedBy>Eardwulf Ulan</cp:lastModifiedBy>
  <cp:revision>7</cp:revision>
  <dcterms:modified xsi:type="dcterms:W3CDTF">2023-05-04T11:06:59Z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0x010100024DC8DFD6C93447A9C11B519434E451</vt:lpwstr>
  </property>
</Properties>
</file>