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75" r:id="rId2"/>
    <p:sldId id="257" r:id="rId3"/>
    <p:sldId id="276" r:id="rId4"/>
    <p:sldId id="270" r:id="rId5"/>
    <p:sldId id="269" r:id="rId6"/>
    <p:sldId id="271" r:id="rId7"/>
    <p:sldId id="272" r:id="rId8"/>
    <p:sldId id="273" r:id="rId9"/>
    <p:sldId id="277" r:id="rId10"/>
    <p:sldId id="258" r:id="rId11"/>
    <p:sldId id="259" r:id="rId12"/>
    <p:sldId id="289" r:id="rId13"/>
    <p:sldId id="290" r:id="rId14"/>
    <p:sldId id="292" r:id="rId15"/>
    <p:sldId id="261" r:id="rId16"/>
    <p:sldId id="260" r:id="rId17"/>
    <p:sldId id="278" r:id="rId18"/>
    <p:sldId id="279" r:id="rId19"/>
    <p:sldId id="280" r:id="rId20"/>
    <p:sldId id="281" r:id="rId21"/>
    <p:sldId id="282" r:id="rId22"/>
    <p:sldId id="283" r:id="rId23"/>
    <p:sldId id="284" r:id="rId24"/>
    <p:sldId id="285" r:id="rId25"/>
    <p:sldId id="286" r:id="rId26"/>
    <p:sldId id="287" r:id="rId27"/>
    <p:sldId id="264" r:id="rId28"/>
    <p:sldId id="265" r:id="rId29"/>
    <p:sldId id="288"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80008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66" d="100"/>
          <a:sy n="66" d="100"/>
        </p:scale>
        <p:origin x="5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E72779-E42B-4DFA-95F1-FAC406E0E0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B84A813-9107-4FA9-B801-383802E42E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0EDD7F-7187-45EB-B4D2-64EB61309D38}" type="datetimeFigureOut">
              <a:rPr lang="en-IN" smtClean="0"/>
              <a:t>09-04-2023</a:t>
            </a:fld>
            <a:endParaRPr lang="en-IN"/>
          </a:p>
        </p:txBody>
      </p:sp>
      <p:sp>
        <p:nvSpPr>
          <p:cNvPr id="4" name="Footer Placeholder 3">
            <a:extLst>
              <a:ext uri="{FF2B5EF4-FFF2-40B4-BE49-F238E27FC236}">
                <a16:creationId xmlns:a16="http://schemas.microsoft.com/office/drawing/2014/main" id="{B17E6354-A959-43AA-8815-2B0CD070A8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631917B-9B95-4208-A82B-35F3594CCB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9B16F9-E1C5-4056-9A2E-14B7F13F1572}" type="slidenum">
              <a:rPr lang="en-IN" smtClean="0"/>
              <a:t>‹#›</a:t>
            </a:fld>
            <a:endParaRPr lang="en-IN"/>
          </a:p>
        </p:txBody>
      </p:sp>
    </p:spTree>
    <p:extLst>
      <p:ext uri="{BB962C8B-B14F-4D97-AF65-F5344CB8AC3E}">
        <p14:creationId xmlns:p14="http://schemas.microsoft.com/office/powerpoint/2010/main" val="920556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543A62-9F2E-4F46-8568-A14BEA2B9349}" type="datetimeFigureOut">
              <a:rPr lang="en-IN" smtClean="0"/>
              <a:t>09-04-2023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E4C13-4CCE-4CD3-83F0-8F5B611C8B24}" type="slidenum">
              <a:rPr lang="en-IN" smtClean="0"/>
              <a:t>‹#›</a:t>
            </a:fld>
            <a:endParaRPr lang="en-IN"/>
          </a:p>
        </p:txBody>
      </p:sp>
    </p:spTree>
    <p:extLst>
      <p:ext uri="{BB962C8B-B14F-4D97-AF65-F5344CB8AC3E}">
        <p14:creationId xmlns:p14="http://schemas.microsoft.com/office/powerpoint/2010/main" val="4237461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9746-906A-4BF5-9573-290204B67F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C31395-9F86-4381-A42C-68A7BAE33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47924D-C1A5-4421-8D9A-2D01B78B28A5}"/>
              </a:ext>
            </a:extLst>
          </p:cNvPr>
          <p:cNvSpPr>
            <a:spLocks noGrp="1"/>
          </p:cNvSpPr>
          <p:nvPr>
            <p:ph type="dt" sz="half" idx="10"/>
          </p:nvPr>
        </p:nvSpPr>
        <p:spPr/>
        <p:txBody>
          <a:bodyPr/>
          <a:lstStyle/>
          <a:p>
            <a:r>
              <a:rPr lang="en-US"/>
              <a:t>11-04-2023</a:t>
            </a:r>
            <a:endParaRPr lang="en-IN"/>
          </a:p>
        </p:txBody>
      </p:sp>
      <p:sp>
        <p:nvSpPr>
          <p:cNvPr id="5" name="Footer Placeholder 4">
            <a:extLst>
              <a:ext uri="{FF2B5EF4-FFF2-40B4-BE49-F238E27FC236}">
                <a16:creationId xmlns:a16="http://schemas.microsoft.com/office/drawing/2014/main" id="{20BEA49E-A519-4B6A-8344-FB197DC080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199B5E-FEFD-4588-A781-5EB396A32309}"/>
              </a:ext>
            </a:extLst>
          </p:cNvPr>
          <p:cNvSpPr>
            <a:spLocks noGrp="1"/>
          </p:cNvSpPr>
          <p:nvPr>
            <p:ph type="sldNum" sz="quarter" idx="12"/>
          </p:nvPr>
        </p:nvSpPr>
        <p:spPr/>
        <p:txBody>
          <a:bodyPr/>
          <a:lstStyle/>
          <a:p>
            <a:fld id="{FD9D71CF-C440-4A07-BAB1-A7EE1ADDFEE7}" type="slidenum">
              <a:rPr lang="en-IN" smtClean="0"/>
              <a:t>‹#›</a:t>
            </a:fld>
            <a:endParaRPr lang="en-IN"/>
          </a:p>
        </p:txBody>
      </p:sp>
    </p:spTree>
    <p:extLst>
      <p:ext uri="{BB962C8B-B14F-4D97-AF65-F5344CB8AC3E}">
        <p14:creationId xmlns:p14="http://schemas.microsoft.com/office/powerpoint/2010/main" val="62169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0B55-7ABE-46F9-A33D-6C9658ED6D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742701-2C08-41B7-AF3B-0F59AE3912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0CAE1-C0C3-4C51-9564-4D14B175C166}"/>
              </a:ext>
            </a:extLst>
          </p:cNvPr>
          <p:cNvSpPr>
            <a:spLocks noGrp="1"/>
          </p:cNvSpPr>
          <p:nvPr>
            <p:ph type="dt" sz="half" idx="10"/>
          </p:nvPr>
        </p:nvSpPr>
        <p:spPr/>
        <p:txBody>
          <a:bodyPr/>
          <a:lstStyle/>
          <a:p>
            <a:r>
              <a:rPr lang="en-US"/>
              <a:t>11-04-2023</a:t>
            </a:r>
            <a:endParaRPr lang="en-IN"/>
          </a:p>
        </p:txBody>
      </p:sp>
      <p:sp>
        <p:nvSpPr>
          <p:cNvPr id="5" name="Footer Placeholder 4">
            <a:extLst>
              <a:ext uri="{FF2B5EF4-FFF2-40B4-BE49-F238E27FC236}">
                <a16:creationId xmlns:a16="http://schemas.microsoft.com/office/drawing/2014/main" id="{07A0C4C7-950A-42C1-868C-3FEF10751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3FDA82-AE29-4EA2-8A3C-CD4AB749BB3F}"/>
              </a:ext>
            </a:extLst>
          </p:cNvPr>
          <p:cNvSpPr>
            <a:spLocks noGrp="1"/>
          </p:cNvSpPr>
          <p:nvPr>
            <p:ph type="sldNum" sz="quarter" idx="12"/>
          </p:nvPr>
        </p:nvSpPr>
        <p:spPr/>
        <p:txBody>
          <a:bodyPr/>
          <a:lstStyle/>
          <a:p>
            <a:fld id="{FD9D71CF-C440-4A07-BAB1-A7EE1ADDFEE7}" type="slidenum">
              <a:rPr lang="en-IN" smtClean="0"/>
              <a:t>‹#›</a:t>
            </a:fld>
            <a:endParaRPr lang="en-IN"/>
          </a:p>
        </p:txBody>
      </p:sp>
    </p:spTree>
    <p:extLst>
      <p:ext uri="{BB962C8B-B14F-4D97-AF65-F5344CB8AC3E}">
        <p14:creationId xmlns:p14="http://schemas.microsoft.com/office/powerpoint/2010/main" val="60755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52BAE7-62FB-4294-8062-4D5F3C8969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0E7E6D-923B-46B2-87A7-C235DC9B5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68FDF-4F5A-46BC-A814-A63908C3B592}"/>
              </a:ext>
            </a:extLst>
          </p:cNvPr>
          <p:cNvSpPr>
            <a:spLocks noGrp="1"/>
          </p:cNvSpPr>
          <p:nvPr>
            <p:ph type="dt" sz="half" idx="10"/>
          </p:nvPr>
        </p:nvSpPr>
        <p:spPr/>
        <p:txBody>
          <a:bodyPr/>
          <a:lstStyle/>
          <a:p>
            <a:r>
              <a:rPr lang="en-US"/>
              <a:t>11-04-2023</a:t>
            </a:r>
            <a:endParaRPr lang="en-IN"/>
          </a:p>
        </p:txBody>
      </p:sp>
      <p:sp>
        <p:nvSpPr>
          <p:cNvPr id="5" name="Footer Placeholder 4">
            <a:extLst>
              <a:ext uri="{FF2B5EF4-FFF2-40B4-BE49-F238E27FC236}">
                <a16:creationId xmlns:a16="http://schemas.microsoft.com/office/drawing/2014/main" id="{F98110EE-F027-4FF8-8626-2EE456156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29D09C-8F45-42CD-8929-DA727EDAA230}"/>
              </a:ext>
            </a:extLst>
          </p:cNvPr>
          <p:cNvSpPr>
            <a:spLocks noGrp="1"/>
          </p:cNvSpPr>
          <p:nvPr>
            <p:ph type="sldNum" sz="quarter" idx="12"/>
          </p:nvPr>
        </p:nvSpPr>
        <p:spPr/>
        <p:txBody>
          <a:bodyPr/>
          <a:lstStyle/>
          <a:p>
            <a:fld id="{FD9D71CF-C440-4A07-BAB1-A7EE1ADDFEE7}" type="slidenum">
              <a:rPr lang="en-IN" smtClean="0"/>
              <a:t>‹#›</a:t>
            </a:fld>
            <a:endParaRPr lang="en-IN"/>
          </a:p>
        </p:txBody>
      </p:sp>
    </p:spTree>
    <p:extLst>
      <p:ext uri="{BB962C8B-B14F-4D97-AF65-F5344CB8AC3E}">
        <p14:creationId xmlns:p14="http://schemas.microsoft.com/office/powerpoint/2010/main" val="373586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DD14-7AE8-4775-9B55-1EDD104CDF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F14884-64A8-447D-A5C9-44993D4D32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53F9FF-95CE-4261-AA6A-4A2C48365629}"/>
              </a:ext>
            </a:extLst>
          </p:cNvPr>
          <p:cNvSpPr>
            <a:spLocks noGrp="1"/>
          </p:cNvSpPr>
          <p:nvPr>
            <p:ph type="dt" sz="half" idx="10"/>
          </p:nvPr>
        </p:nvSpPr>
        <p:spPr/>
        <p:txBody>
          <a:bodyPr/>
          <a:lstStyle/>
          <a:p>
            <a:r>
              <a:rPr lang="en-US"/>
              <a:t>11-04-2023</a:t>
            </a:r>
            <a:endParaRPr lang="en-IN"/>
          </a:p>
        </p:txBody>
      </p:sp>
      <p:sp>
        <p:nvSpPr>
          <p:cNvPr id="5" name="Footer Placeholder 4">
            <a:extLst>
              <a:ext uri="{FF2B5EF4-FFF2-40B4-BE49-F238E27FC236}">
                <a16:creationId xmlns:a16="http://schemas.microsoft.com/office/drawing/2014/main" id="{34F8AD68-513E-4768-9EE3-A50FC25A76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FF6F57-FE63-4EC8-94FC-1FAAC231D5EE}"/>
              </a:ext>
            </a:extLst>
          </p:cNvPr>
          <p:cNvSpPr>
            <a:spLocks noGrp="1"/>
          </p:cNvSpPr>
          <p:nvPr>
            <p:ph type="sldNum" sz="quarter" idx="12"/>
          </p:nvPr>
        </p:nvSpPr>
        <p:spPr/>
        <p:txBody>
          <a:bodyPr/>
          <a:lstStyle/>
          <a:p>
            <a:fld id="{FD9D71CF-C440-4A07-BAB1-A7EE1ADDFEE7}" type="slidenum">
              <a:rPr lang="en-IN" smtClean="0"/>
              <a:t>‹#›</a:t>
            </a:fld>
            <a:endParaRPr lang="en-IN"/>
          </a:p>
        </p:txBody>
      </p:sp>
    </p:spTree>
    <p:extLst>
      <p:ext uri="{BB962C8B-B14F-4D97-AF65-F5344CB8AC3E}">
        <p14:creationId xmlns:p14="http://schemas.microsoft.com/office/powerpoint/2010/main" val="192171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FE0E-8A89-482E-A74D-3571E0183E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2D1C51-DEC1-45FF-ADFE-FA02B8848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BCB2E-1C0E-4674-A1AA-B06E9D373038}"/>
              </a:ext>
            </a:extLst>
          </p:cNvPr>
          <p:cNvSpPr>
            <a:spLocks noGrp="1"/>
          </p:cNvSpPr>
          <p:nvPr>
            <p:ph type="dt" sz="half" idx="10"/>
          </p:nvPr>
        </p:nvSpPr>
        <p:spPr/>
        <p:txBody>
          <a:bodyPr/>
          <a:lstStyle/>
          <a:p>
            <a:r>
              <a:rPr lang="en-US"/>
              <a:t>11-04-2023</a:t>
            </a:r>
            <a:endParaRPr lang="en-IN"/>
          </a:p>
        </p:txBody>
      </p:sp>
      <p:sp>
        <p:nvSpPr>
          <p:cNvPr id="5" name="Footer Placeholder 4">
            <a:extLst>
              <a:ext uri="{FF2B5EF4-FFF2-40B4-BE49-F238E27FC236}">
                <a16:creationId xmlns:a16="http://schemas.microsoft.com/office/drawing/2014/main" id="{43A0F1D5-1149-4ED8-8603-38C447C68B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E7318-6A2F-4DA5-BDFD-98ED3866EE40}"/>
              </a:ext>
            </a:extLst>
          </p:cNvPr>
          <p:cNvSpPr>
            <a:spLocks noGrp="1"/>
          </p:cNvSpPr>
          <p:nvPr>
            <p:ph type="sldNum" sz="quarter" idx="12"/>
          </p:nvPr>
        </p:nvSpPr>
        <p:spPr/>
        <p:txBody>
          <a:bodyPr/>
          <a:lstStyle/>
          <a:p>
            <a:fld id="{FD9D71CF-C440-4A07-BAB1-A7EE1ADDFEE7}" type="slidenum">
              <a:rPr lang="en-IN" smtClean="0"/>
              <a:t>‹#›</a:t>
            </a:fld>
            <a:endParaRPr lang="en-IN"/>
          </a:p>
        </p:txBody>
      </p:sp>
    </p:spTree>
    <p:extLst>
      <p:ext uri="{BB962C8B-B14F-4D97-AF65-F5344CB8AC3E}">
        <p14:creationId xmlns:p14="http://schemas.microsoft.com/office/powerpoint/2010/main" val="1926243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1204-C6AE-4F08-BE3C-AF0916D2DF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D30244-DE8B-4324-9A01-110810F8D8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677448-867B-4B8A-AA1C-D284350173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F5B03C-694B-40B6-A4C9-7DFA8295DECD}"/>
              </a:ext>
            </a:extLst>
          </p:cNvPr>
          <p:cNvSpPr>
            <a:spLocks noGrp="1"/>
          </p:cNvSpPr>
          <p:nvPr>
            <p:ph type="dt" sz="half" idx="10"/>
          </p:nvPr>
        </p:nvSpPr>
        <p:spPr/>
        <p:txBody>
          <a:bodyPr/>
          <a:lstStyle/>
          <a:p>
            <a:r>
              <a:rPr lang="en-US"/>
              <a:t>11-04-2023</a:t>
            </a:r>
            <a:endParaRPr lang="en-IN"/>
          </a:p>
        </p:txBody>
      </p:sp>
      <p:sp>
        <p:nvSpPr>
          <p:cNvPr id="6" name="Footer Placeholder 5">
            <a:extLst>
              <a:ext uri="{FF2B5EF4-FFF2-40B4-BE49-F238E27FC236}">
                <a16:creationId xmlns:a16="http://schemas.microsoft.com/office/drawing/2014/main" id="{CF2AE96B-5A7C-45EA-8333-B2991D607F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FAF521-80FA-40A0-A69E-36F11F077C7F}"/>
              </a:ext>
            </a:extLst>
          </p:cNvPr>
          <p:cNvSpPr>
            <a:spLocks noGrp="1"/>
          </p:cNvSpPr>
          <p:nvPr>
            <p:ph type="sldNum" sz="quarter" idx="12"/>
          </p:nvPr>
        </p:nvSpPr>
        <p:spPr/>
        <p:txBody>
          <a:bodyPr/>
          <a:lstStyle/>
          <a:p>
            <a:fld id="{FD9D71CF-C440-4A07-BAB1-A7EE1ADDFEE7}" type="slidenum">
              <a:rPr lang="en-IN" smtClean="0"/>
              <a:t>‹#›</a:t>
            </a:fld>
            <a:endParaRPr lang="en-IN"/>
          </a:p>
        </p:txBody>
      </p:sp>
    </p:spTree>
    <p:extLst>
      <p:ext uri="{BB962C8B-B14F-4D97-AF65-F5344CB8AC3E}">
        <p14:creationId xmlns:p14="http://schemas.microsoft.com/office/powerpoint/2010/main" val="246189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B25E-B074-4ED3-9345-327D5ACFD8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A1F0B4-83C5-44B4-85EB-4657BDC17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DA5433-1256-4FE7-9B22-E1BBC7701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D346BC-682E-4064-9343-820BD7634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5BCA5D-03FA-4B90-A94B-6B03D858E8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643C5A-AD89-492D-A664-FF6915A8C28E}"/>
              </a:ext>
            </a:extLst>
          </p:cNvPr>
          <p:cNvSpPr>
            <a:spLocks noGrp="1"/>
          </p:cNvSpPr>
          <p:nvPr>
            <p:ph type="dt" sz="half" idx="10"/>
          </p:nvPr>
        </p:nvSpPr>
        <p:spPr/>
        <p:txBody>
          <a:bodyPr/>
          <a:lstStyle/>
          <a:p>
            <a:r>
              <a:rPr lang="en-US"/>
              <a:t>11-04-2023</a:t>
            </a:r>
            <a:endParaRPr lang="en-IN"/>
          </a:p>
        </p:txBody>
      </p:sp>
      <p:sp>
        <p:nvSpPr>
          <p:cNvPr id="8" name="Footer Placeholder 7">
            <a:extLst>
              <a:ext uri="{FF2B5EF4-FFF2-40B4-BE49-F238E27FC236}">
                <a16:creationId xmlns:a16="http://schemas.microsoft.com/office/drawing/2014/main" id="{C06EC876-BB6E-4938-915A-83D58F2F13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AFA934-3862-443E-8E93-060FF7BC4E51}"/>
              </a:ext>
            </a:extLst>
          </p:cNvPr>
          <p:cNvSpPr>
            <a:spLocks noGrp="1"/>
          </p:cNvSpPr>
          <p:nvPr>
            <p:ph type="sldNum" sz="quarter" idx="12"/>
          </p:nvPr>
        </p:nvSpPr>
        <p:spPr/>
        <p:txBody>
          <a:bodyPr/>
          <a:lstStyle/>
          <a:p>
            <a:fld id="{FD9D71CF-C440-4A07-BAB1-A7EE1ADDFEE7}" type="slidenum">
              <a:rPr lang="en-IN" smtClean="0"/>
              <a:t>‹#›</a:t>
            </a:fld>
            <a:endParaRPr lang="en-IN"/>
          </a:p>
        </p:txBody>
      </p:sp>
    </p:spTree>
    <p:extLst>
      <p:ext uri="{BB962C8B-B14F-4D97-AF65-F5344CB8AC3E}">
        <p14:creationId xmlns:p14="http://schemas.microsoft.com/office/powerpoint/2010/main" val="838421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080D-E6B1-4A3F-96F0-A8460E7FD1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E31163-1FAF-4C22-BCF0-F72F2F0C2AE3}"/>
              </a:ext>
            </a:extLst>
          </p:cNvPr>
          <p:cNvSpPr>
            <a:spLocks noGrp="1"/>
          </p:cNvSpPr>
          <p:nvPr>
            <p:ph type="dt" sz="half" idx="10"/>
          </p:nvPr>
        </p:nvSpPr>
        <p:spPr/>
        <p:txBody>
          <a:bodyPr/>
          <a:lstStyle/>
          <a:p>
            <a:r>
              <a:rPr lang="en-US"/>
              <a:t>11-04-2023</a:t>
            </a:r>
            <a:endParaRPr lang="en-IN"/>
          </a:p>
        </p:txBody>
      </p:sp>
      <p:sp>
        <p:nvSpPr>
          <p:cNvPr id="4" name="Footer Placeholder 3">
            <a:extLst>
              <a:ext uri="{FF2B5EF4-FFF2-40B4-BE49-F238E27FC236}">
                <a16:creationId xmlns:a16="http://schemas.microsoft.com/office/drawing/2014/main" id="{82B8EB7F-A06F-470F-97CC-B111160E5D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6E671B-AD66-4EB9-A799-B4DE6FE60D44}"/>
              </a:ext>
            </a:extLst>
          </p:cNvPr>
          <p:cNvSpPr>
            <a:spLocks noGrp="1"/>
          </p:cNvSpPr>
          <p:nvPr>
            <p:ph type="sldNum" sz="quarter" idx="12"/>
          </p:nvPr>
        </p:nvSpPr>
        <p:spPr/>
        <p:txBody>
          <a:bodyPr/>
          <a:lstStyle/>
          <a:p>
            <a:fld id="{FD9D71CF-C440-4A07-BAB1-A7EE1ADDFEE7}" type="slidenum">
              <a:rPr lang="en-IN" smtClean="0"/>
              <a:t>‹#›</a:t>
            </a:fld>
            <a:endParaRPr lang="en-IN"/>
          </a:p>
        </p:txBody>
      </p:sp>
    </p:spTree>
    <p:extLst>
      <p:ext uri="{BB962C8B-B14F-4D97-AF65-F5344CB8AC3E}">
        <p14:creationId xmlns:p14="http://schemas.microsoft.com/office/powerpoint/2010/main" val="57287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69A89-1F3C-423F-AE71-E524EE717756}"/>
              </a:ext>
            </a:extLst>
          </p:cNvPr>
          <p:cNvSpPr>
            <a:spLocks noGrp="1"/>
          </p:cNvSpPr>
          <p:nvPr>
            <p:ph type="dt" sz="half" idx="10"/>
          </p:nvPr>
        </p:nvSpPr>
        <p:spPr/>
        <p:txBody>
          <a:bodyPr/>
          <a:lstStyle/>
          <a:p>
            <a:r>
              <a:rPr lang="en-US"/>
              <a:t>11-04-2023</a:t>
            </a:r>
            <a:endParaRPr lang="en-IN"/>
          </a:p>
        </p:txBody>
      </p:sp>
      <p:sp>
        <p:nvSpPr>
          <p:cNvPr id="3" name="Footer Placeholder 2">
            <a:extLst>
              <a:ext uri="{FF2B5EF4-FFF2-40B4-BE49-F238E27FC236}">
                <a16:creationId xmlns:a16="http://schemas.microsoft.com/office/drawing/2014/main" id="{18A6DCA9-7D36-49B9-B82F-15A4DC29EA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6DF0CF-07F3-421E-AB04-0DDC6405E8BB}"/>
              </a:ext>
            </a:extLst>
          </p:cNvPr>
          <p:cNvSpPr>
            <a:spLocks noGrp="1"/>
          </p:cNvSpPr>
          <p:nvPr>
            <p:ph type="sldNum" sz="quarter" idx="12"/>
          </p:nvPr>
        </p:nvSpPr>
        <p:spPr/>
        <p:txBody>
          <a:bodyPr/>
          <a:lstStyle/>
          <a:p>
            <a:fld id="{FD9D71CF-C440-4A07-BAB1-A7EE1ADDFEE7}" type="slidenum">
              <a:rPr lang="en-IN" smtClean="0"/>
              <a:t>‹#›</a:t>
            </a:fld>
            <a:endParaRPr lang="en-IN"/>
          </a:p>
        </p:txBody>
      </p:sp>
    </p:spTree>
    <p:extLst>
      <p:ext uri="{BB962C8B-B14F-4D97-AF65-F5344CB8AC3E}">
        <p14:creationId xmlns:p14="http://schemas.microsoft.com/office/powerpoint/2010/main" val="309404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964F-315F-49F3-86FF-F8A6BC4D4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AE9712-DBF6-4A3F-8197-54F1475B5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2C8204-0C4B-44BD-8C49-F78FEAE8E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C93F1-DFD0-453F-8464-C668494E0C0A}"/>
              </a:ext>
            </a:extLst>
          </p:cNvPr>
          <p:cNvSpPr>
            <a:spLocks noGrp="1"/>
          </p:cNvSpPr>
          <p:nvPr>
            <p:ph type="dt" sz="half" idx="10"/>
          </p:nvPr>
        </p:nvSpPr>
        <p:spPr/>
        <p:txBody>
          <a:bodyPr/>
          <a:lstStyle/>
          <a:p>
            <a:r>
              <a:rPr lang="en-US"/>
              <a:t>11-04-2023</a:t>
            </a:r>
            <a:endParaRPr lang="en-IN"/>
          </a:p>
        </p:txBody>
      </p:sp>
      <p:sp>
        <p:nvSpPr>
          <p:cNvPr id="6" name="Footer Placeholder 5">
            <a:extLst>
              <a:ext uri="{FF2B5EF4-FFF2-40B4-BE49-F238E27FC236}">
                <a16:creationId xmlns:a16="http://schemas.microsoft.com/office/drawing/2014/main" id="{2768FDAF-6056-41A7-86FD-F23A7707A5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32B369-C0C5-420C-8D46-D4741D4CD427}"/>
              </a:ext>
            </a:extLst>
          </p:cNvPr>
          <p:cNvSpPr>
            <a:spLocks noGrp="1"/>
          </p:cNvSpPr>
          <p:nvPr>
            <p:ph type="sldNum" sz="quarter" idx="12"/>
          </p:nvPr>
        </p:nvSpPr>
        <p:spPr/>
        <p:txBody>
          <a:bodyPr/>
          <a:lstStyle/>
          <a:p>
            <a:fld id="{FD9D71CF-C440-4A07-BAB1-A7EE1ADDFEE7}" type="slidenum">
              <a:rPr lang="en-IN" smtClean="0"/>
              <a:t>‹#›</a:t>
            </a:fld>
            <a:endParaRPr lang="en-IN"/>
          </a:p>
        </p:txBody>
      </p:sp>
    </p:spTree>
    <p:extLst>
      <p:ext uri="{BB962C8B-B14F-4D97-AF65-F5344CB8AC3E}">
        <p14:creationId xmlns:p14="http://schemas.microsoft.com/office/powerpoint/2010/main" val="43393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9E6E-6F76-4B80-8A5A-CB025115E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858419-A76B-4DD5-8674-AC15B6B1E3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FFA912-4172-4DE2-A285-03861B7D4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130AE4-E21D-412B-92AF-5CECF867FA88}"/>
              </a:ext>
            </a:extLst>
          </p:cNvPr>
          <p:cNvSpPr>
            <a:spLocks noGrp="1"/>
          </p:cNvSpPr>
          <p:nvPr>
            <p:ph type="dt" sz="half" idx="10"/>
          </p:nvPr>
        </p:nvSpPr>
        <p:spPr/>
        <p:txBody>
          <a:bodyPr/>
          <a:lstStyle/>
          <a:p>
            <a:r>
              <a:rPr lang="en-US"/>
              <a:t>11-04-2023</a:t>
            </a:r>
            <a:endParaRPr lang="en-IN"/>
          </a:p>
        </p:txBody>
      </p:sp>
      <p:sp>
        <p:nvSpPr>
          <p:cNvPr id="6" name="Footer Placeholder 5">
            <a:extLst>
              <a:ext uri="{FF2B5EF4-FFF2-40B4-BE49-F238E27FC236}">
                <a16:creationId xmlns:a16="http://schemas.microsoft.com/office/drawing/2014/main" id="{CD472FE2-EF9E-4953-AB30-2B3F19957D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C404EA-BFE2-4194-98C1-573849E821D5}"/>
              </a:ext>
            </a:extLst>
          </p:cNvPr>
          <p:cNvSpPr>
            <a:spLocks noGrp="1"/>
          </p:cNvSpPr>
          <p:nvPr>
            <p:ph type="sldNum" sz="quarter" idx="12"/>
          </p:nvPr>
        </p:nvSpPr>
        <p:spPr/>
        <p:txBody>
          <a:bodyPr/>
          <a:lstStyle/>
          <a:p>
            <a:fld id="{FD9D71CF-C440-4A07-BAB1-A7EE1ADDFEE7}" type="slidenum">
              <a:rPr lang="en-IN" smtClean="0"/>
              <a:t>‹#›</a:t>
            </a:fld>
            <a:endParaRPr lang="en-IN"/>
          </a:p>
        </p:txBody>
      </p:sp>
    </p:spTree>
    <p:extLst>
      <p:ext uri="{BB962C8B-B14F-4D97-AF65-F5344CB8AC3E}">
        <p14:creationId xmlns:p14="http://schemas.microsoft.com/office/powerpoint/2010/main" val="2905232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061B1F-B33E-40E3-B3BF-29CAB36577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246D21-EF97-48E3-997E-6710D5BB3C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BE1CE6-2788-4D25-BD83-369DCF9505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11-04-2023</a:t>
            </a:r>
            <a:endParaRPr lang="en-IN"/>
          </a:p>
        </p:txBody>
      </p:sp>
      <p:sp>
        <p:nvSpPr>
          <p:cNvPr id="5" name="Footer Placeholder 4">
            <a:extLst>
              <a:ext uri="{FF2B5EF4-FFF2-40B4-BE49-F238E27FC236}">
                <a16:creationId xmlns:a16="http://schemas.microsoft.com/office/drawing/2014/main" id="{E8B77162-F04B-450F-9981-450557743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06394-6C9F-4351-80AB-A30CD4F3E7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D71CF-C440-4A07-BAB1-A7EE1ADDFEE7}" type="slidenum">
              <a:rPr lang="en-IN" smtClean="0"/>
              <a:t>‹#›</a:t>
            </a:fld>
            <a:endParaRPr lang="en-IN"/>
          </a:p>
        </p:txBody>
      </p:sp>
    </p:spTree>
    <p:extLst>
      <p:ext uri="{BB962C8B-B14F-4D97-AF65-F5344CB8AC3E}">
        <p14:creationId xmlns:p14="http://schemas.microsoft.com/office/powerpoint/2010/main" val="2786787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632244" y="297194"/>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7116" y="196049"/>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2770551" y="1800693"/>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2401408" y="2448781"/>
            <a:ext cx="6705708" cy="1384995"/>
          </a:xfrm>
          <a:prstGeom prst="rect">
            <a:avLst/>
          </a:prstGeom>
          <a:noFill/>
        </p:spPr>
        <p:txBody>
          <a:bodyPr wrap="square" rtlCol="0">
            <a:spAutoFit/>
          </a:bodyPr>
          <a:lstStyle/>
          <a:p>
            <a:pPr algn="ctr"/>
            <a:r>
              <a:rPr lang="en-US" sz="2800" b="1" i="0" dirty="0">
                <a:effectLst/>
                <a:latin typeface="Times New Roman" panose="02020603050405020304" pitchFamily="18" charset="0"/>
                <a:cs typeface="Times New Roman" panose="02020603050405020304" pitchFamily="18" charset="0"/>
              </a:rPr>
              <a:t>PREDICTING POVERTY LEVEL FROM         SATELLITE IMAGERY</a:t>
            </a:r>
          </a:p>
          <a:p>
            <a:endParaRPr lang="en-IN"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2047694" y="5108867"/>
            <a:ext cx="393872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 Name &amp; Designation	</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7016961" y="5093902"/>
            <a:ext cx="354219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 &amp; Designation</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2843537" y="128480"/>
            <a:ext cx="6285765" cy="1522578"/>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r>
              <a:rPr lang="en-US"/>
              <a:t>11-04-2023</a:t>
            </a:r>
            <a:endParaRPr lang="en-IN" dirty="0"/>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9635821" y="6356349"/>
            <a:ext cx="2314273" cy="365125"/>
          </a:xfrm>
        </p:spPr>
        <p:txBody>
          <a:bodyPr/>
          <a:lstStyle/>
          <a:p>
            <a:fld id="{9D3FF152-60F5-4862-82F9-1190556AA56F}" type="slidenum">
              <a:rPr lang="en-IN" sz="1800" b="1">
                <a:solidFill>
                  <a:srgbClr val="CC00CC"/>
                </a:solidFill>
              </a:rPr>
              <a:t>1</a:t>
            </a:fld>
            <a:endParaRPr lang="en-IN" sz="1800" b="1" dirty="0">
              <a:solidFill>
                <a:srgbClr val="CC00CC"/>
              </a:solidFill>
            </a:endParaRPr>
          </a:p>
        </p:txBody>
      </p:sp>
      <p:sp>
        <p:nvSpPr>
          <p:cNvPr id="12" name="TextBox 11">
            <a:extLst>
              <a:ext uri="{FF2B5EF4-FFF2-40B4-BE49-F238E27FC236}">
                <a16:creationId xmlns:a16="http://schemas.microsoft.com/office/drawing/2014/main" id="{239A4A6C-3E08-469A-868D-406858BA225B}"/>
              </a:ext>
            </a:extLst>
          </p:cNvPr>
          <p:cNvSpPr txBox="1"/>
          <p:nvPr/>
        </p:nvSpPr>
        <p:spPr>
          <a:xfrm>
            <a:off x="4186917" y="3568885"/>
            <a:ext cx="4072607"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SINEKA V        211419104254</a:t>
            </a:r>
          </a:p>
          <a:p>
            <a:r>
              <a:rPr lang="en-IN" dirty="0">
                <a:latin typeface="Times New Roman" panose="02020603050405020304" pitchFamily="18" charset="0"/>
                <a:cs typeface="Times New Roman" panose="02020603050405020304" pitchFamily="18" charset="0"/>
              </a:rPr>
              <a:t>VINOTHINI P  211419104306</a:t>
            </a:r>
          </a:p>
          <a:p>
            <a:r>
              <a:rPr lang="en-IN" dirty="0">
                <a:latin typeface="Times New Roman" panose="02020603050405020304" pitchFamily="18" charset="0"/>
                <a:cs typeface="Times New Roman" panose="02020603050405020304" pitchFamily="18" charset="0"/>
              </a:rPr>
              <a:t>SRUTHI</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        211419104270</a:t>
            </a:r>
          </a:p>
        </p:txBody>
      </p:sp>
      <p:sp>
        <p:nvSpPr>
          <p:cNvPr id="8" name="TextBox 7">
            <a:extLst>
              <a:ext uri="{FF2B5EF4-FFF2-40B4-BE49-F238E27FC236}">
                <a16:creationId xmlns:a16="http://schemas.microsoft.com/office/drawing/2014/main" id="{88510C75-FABC-461D-B838-21A019304A12}"/>
              </a:ext>
            </a:extLst>
          </p:cNvPr>
          <p:cNvSpPr txBox="1"/>
          <p:nvPr/>
        </p:nvSpPr>
        <p:spPr>
          <a:xfrm>
            <a:off x="2034838" y="5452962"/>
            <a:ext cx="3328551" cy="646331"/>
          </a:xfrm>
          <a:prstGeom prst="rect">
            <a:avLst/>
          </a:prstGeom>
          <a:noFill/>
        </p:spPr>
        <p:txBody>
          <a:bodyPr wrap="square" rtlCol="0">
            <a:spAutoFit/>
          </a:bodyPr>
          <a:lstStyle/>
          <a:p>
            <a:r>
              <a:rPr lang="en-IN" sz="1800" dirty="0" err="1">
                <a:latin typeface="Times New Roman" panose="02020603050405020304" pitchFamily="18" charset="0"/>
                <a:cs typeface="Times New Roman" panose="02020603050405020304" pitchFamily="18" charset="0"/>
              </a:rPr>
              <a:t>Dr.K.VALARMATHI</a:t>
            </a:r>
            <a:r>
              <a:rPr lang="en-IN" sz="1800" dirty="0">
                <a:latin typeface="Times New Roman" panose="02020603050405020304" pitchFamily="18" charset="0"/>
                <a:cs typeface="Times New Roman" panose="02020603050405020304" pitchFamily="18" charset="0"/>
              </a:rPr>
              <a:t> M </a:t>
            </a:r>
            <a:r>
              <a:rPr lang="en-IN" sz="1800" dirty="0" err="1">
                <a:latin typeface="Times New Roman" panose="02020603050405020304" pitchFamily="18" charset="0"/>
                <a:cs typeface="Times New Roman" panose="02020603050405020304" pitchFamily="18" charset="0"/>
              </a:rPr>
              <a:t>E,Ph</a:t>
            </a:r>
            <a:r>
              <a:rPr lang="en-IN" sz="1800" dirty="0">
                <a:latin typeface="Times New Roman" panose="02020603050405020304" pitchFamily="18" charset="0"/>
                <a:cs typeface="Times New Roman" panose="02020603050405020304" pitchFamily="18" charset="0"/>
              </a:rPr>
              <a:t> D,</a:t>
            </a:r>
          </a:p>
          <a:p>
            <a:endParaRPr lang="en-IN" dirty="0"/>
          </a:p>
        </p:txBody>
      </p:sp>
      <p:sp>
        <p:nvSpPr>
          <p:cNvPr id="15" name="TextBox 14">
            <a:extLst>
              <a:ext uri="{FF2B5EF4-FFF2-40B4-BE49-F238E27FC236}">
                <a16:creationId xmlns:a16="http://schemas.microsoft.com/office/drawing/2014/main" id="{A58D4A82-BEBA-458B-B8EC-F291571495FB}"/>
              </a:ext>
            </a:extLst>
          </p:cNvPr>
          <p:cNvSpPr txBox="1"/>
          <p:nvPr/>
        </p:nvSpPr>
        <p:spPr>
          <a:xfrm>
            <a:off x="7122997" y="5418590"/>
            <a:ext cx="3328551" cy="646331"/>
          </a:xfrm>
          <a:prstGeom prst="rect">
            <a:avLst/>
          </a:prstGeom>
          <a:noFill/>
        </p:spPr>
        <p:txBody>
          <a:bodyPr wrap="square" rtlCol="0">
            <a:spAutoFit/>
          </a:bodyPr>
          <a:lstStyle/>
          <a:p>
            <a:r>
              <a:rPr lang="en-IN" sz="1800" dirty="0" err="1">
                <a:latin typeface="Times New Roman" panose="02020603050405020304" pitchFamily="18" charset="0"/>
                <a:cs typeface="Times New Roman" panose="02020603050405020304" pitchFamily="18" charset="0"/>
              </a:rPr>
              <a:t>Dr.K.VALARMATHI</a:t>
            </a:r>
            <a:r>
              <a:rPr lang="en-IN" sz="1800" dirty="0">
                <a:latin typeface="Times New Roman" panose="02020603050405020304" pitchFamily="18" charset="0"/>
                <a:cs typeface="Times New Roman" panose="02020603050405020304" pitchFamily="18" charset="0"/>
              </a:rPr>
              <a:t> M </a:t>
            </a:r>
            <a:r>
              <a:rPr lang="en-IN" sz="1800" dirty="0" err="1">
                <a:latin typeface="Times New Roman" panose="02020603050405020304" pitchFamily="18" charset="0"/>
                <a:cs typeface="Times New Roman" panose="02020603050405020304" pitchFamily="18" charset="0"/>
              </a:rPr>
              <a:t>E,Ph</a:t>
            </a:r>
            <a:r>
              <a:rPr lang="en-IN" sz="1800" dirty="0">
                <a:latin typeface="Times New Roman" panose="02020603050405020304" pitchFamily="18" charset="0"/>
                <a:cs typeface="Times New Roman" panose="02020603050405020304" pitchFamily="18" charset="0"/>
              </a:rPr>
              <a:t> D,</a:t>
            </a:r>
          </a:p>
          <a:p>
            <a:endParaRPr lang="en-IN" dirty="0"/>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05C140-B304-44B9-88C5-128C9B499085}"/>
              </a:ext>
            </a:extLst>
          </p:cNvPr>
          <p:cNvSpPr txBox="1"/>
          <p:nvPr/>
        </p:nvSpPr>
        <p:spPr>
          <a:xfrm>
            <a:off x="265471" y="290052"/>
            <a:ext cx="11661058" cy="6277896"/>
          </a:xfrm>
          <a:prstGeom prst="rect">
            <a:avLst/>
          </a:prstGeom>
          <a:solidFill>
            <a:schemeClr val="bg1"/>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A13AB2C5-741A-47B1-A7FE-9E5123E39265}"/>
              </a:ext>
            </a:extLst>
          </p:cNvPr>
          <p:cNvSpPr txBox="1"/>
          <p:nvPr/>
        </p:nvSpPr>
        <p:spPr>
          <a:xfrm>
            <a:off x="3131574" y="640080"/>
            <a:ext cx="5928851" cy="984885"/>
          </a:xfrm>
          <a:prstGeom prst="rect">
            <a:avLst/>
          </a:prstGeom>
          <a:noFill/>
        </p:spPr>
        <p:txBody>
          <a:bodyPr wrap="square" rtlCol="0">
            <a:spAutoFit/>
          </a:bodyPr>
          <a:lstStyle/>
          <a:p>
            <a:r>
              <a:rPr lang="en-IN" sz="4000" b="1" dirty="0">
                <a:solidFill>
                  <a:srgbClr val="CC00CC"/>
                </a:solidFill>
                <a:latin typeface="Times New Roman" panose="02020603050405020304" pitchFamily="18" charset="0"/>
                <a:cs typeface="Times New Roman" panose="02020603050405020304" pitchFamily="18" charset="0"/>
              </a:rPr>
              <a:t>EXISTING SYSTEM</a:t>
            </a:r>
          </a:p>
          <a:p>
            <a:endParaRPr lang="en-IN" dirty="0"/>
          </a:p>
        </p:txBody>
      </p:sp>
      <p:sp>
        <p:nvSpPr>
          <p:cNvPr id="9" name="TextBox 8">
            <a:extLst>
              <a:ext uri="{FF2B5EF4-FFF2-40B4-BE49-F238E27FC236}">
                <a16:creationId xmlns:a16="http://schemas.microsoft.com/office/drawing/2014/main" id="{0BA3063E-80FA-4D94-81FB-33613C64EF62}"/>
              </a:ext>
            </a:extLst>
          </p:cNvPr>
          <p:cNvSpPr txBox="1"/>
          <p:nvPr/>
        </p:nvSpPr>
        <p:spPr>
          <a:xfrm>
            <a:off x="658761" y="1816715"/>
            <a:ext cx="11002297" cy="4401205"/>
          </a:xfrm>
          <a:prstGeom prst="rect">
            <a:avLst/>
          </a:prstGeom>
          <a:noFill/>
        </p:spPr>
        <p:txBody>
          <a:bodyPr wrap="square" rtlCol="0">
            <a:spAutoFit/>
          </a:bodyPr>
          <a:lstStyle/>
          <a:p>
            <a:pPr marL="457200" indent="-457200" algn="just" fontAlgn="base">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Currently, poverty is formally calculated by numerous philanthropic agencies including the World Bank.</a:t>
            </a:r>
          </a:p>
          <a:p>
            <a:pPr marL="457200" indent="-457200" algn="just" fontAlgn="base">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One of the reasons why data on poverty is sparse in the developing world is because it is infrequently collected due to the high cost associated with on-the-ground surveys.</a:t>
            </a:r>
          </a:p>
          <a:p>
            <a:pPr marL="457200" indent="-457200" algn="just" fontAlgn="base">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existing with the </a:t>
            </a:r>
            <a:r>
              <a:rPr lang="en-US" sz="2800" dirty="0"/>
              <a:t>E-Commerce Data Using </a:t>
            </a:r>
            <a:r>
              <a:rPr lang="en-US" sz="2800" b="1" dirty="0">
                <a:solidFill>
                  <a:schemeClr val="accent2">
                    <a:lumMod val="75000"/>
                  </a:schemeClr>
                </a:solidFill>
              </a:rPr>
              <a:t>K-Nearest Neighbor algorithm</a:t>
            </a:r>
            <a:r>
              <a:rPr lang="en-US" sz="2800" dirty="0">
                <a:solidFill>
                  <a:schemeClr val="accent2">
                    <a:lumMod val="75000"/>
                  </a:schemeClr>
                </a:solidFill>
              </a:rPr>
              <a:t> </a:t>
            </a:r>
            <a:r>
              <a:rPr lang="en-US" sz="2800" dirty="0"/>
              <a:t>they can find the </a:t>
            </a:r>
            <a:r>
              <a:rPr lang="en-US" sz="2800" b="1" dirty="0">
                <a:solidFill>
                  <a:schemeClr val="accent2">
                    <a:lumMod val="75000"/>
                  </a:schemeClr>
                </a:solidFill>
              </a:rPr>
              <a:t>poverty level</a:t>
            </a:r>
            <a:r>
              <a:rPr lang="en-US" sz="2800" dirty="0"/>
              <a:t> on particular county that is </a:t>
            </a:r>
            <a:r>
              <a:rPr lang="en-US" sz="2800" b="1" dirty="0">
                <a:solidFill>
                  <a:schemeClr val="accent2">
                    <a:lumMod val="75000"/>
                  </a:schemeClr>
                </a:solidFill>
              </a:rPr>
              <a:t>Indonesia.</a:t>
            </a:r>
          </a:p>
          <a:p>
            <a:pPr marL="457200" indent="-457200" algn="just" fontAlgn="base">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It cannot find any other country</a:t>
            </a:r>
            <a:r>
              <a:rPr lang="en-US" sz="2800" dirty="0">
                <a:latin typeface="Times New Roman" panose="02020603050405020304" pitchFamily="18" charset="0"/>
                <a:cs typeface="Times New Roman" panose="02020603050405020304" pitchFamily="18" charset="0"/>
              </a:rPr>
              <a:t> and accuracy level is also low.</a:t>
            </a:r>
            <a:endParaRPr lang="en-US" sz="2800" b="0" i="0" dirty="0">
              <a:effectLst/>
              <a:latin typeface="Times New Roman" panose="02020603050405020304" pitchFamily="18" charset="0"/>
              <a:cs typeface="Times New Roman" panose="02020603050405020304" pitchFamily="18" charset="0"/>
            </a:endParaRPr>
          </a:p>
          <a:p>
            <a:pPr algn="l" fontAlgn="base"/>
            <a:endParaRPr lang="en-US" sz="2800" b="0" i="0" dirty="0">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14F09F6-9352-482D-87D8-7BFC309B502A}"/>
              </a:ext>
            </a:extLst>
          </p:cNvPr>
          <p:cNvSpPr>
            <a:spLocks noGrp="1"/>
          </p:cNvSpPr>
          <p:nvPr>
            <p:ph type="sldNum" sz="quarter" idx="12"/>
          </p:nvPr>
        </p:nvSpPr>
        <p:spPr>
          <a:xfrm>
            <a:off x="9239266" y="6356350"/>
            <a:ext cx="2743200" cy="365125"/>
          </a:xfrm>
        </p:spPr>
        <p:txBody>
          <a:bodyPr/>
          <a:lstStyle/>
          <a:p>
            <a:fld id="{FD9D71CF-C440-4A07-BAB1-A7EE1ADDFEE7}" type="slidenum">
              <a:rPr lang="en-IN" sz="1800" b="1">
                <a:solidFill>
                  <a:srgbClr val="CC00CC"/>
                </a:solidFill>
              </a:rPr>
              <a:t>10</a:t>
            </a:fld>
            <a:endParaRPr lang="en-IN" sz="1800" b="1" dirty="0">
              <a:solidFill>
                <a:srgbClr val="CC00CC"/>
              </a:solidFill>
            </a:endParaRPr>
          </a:p>
        </p:txBody>
      </p:sp>
      <p:sp>
        <p:nvSpPr>
          <p:cNvPr id="2" name="Date Placeholder 1">
            <a:extLst>
              <a:ext uri="{FF2B5EF4-FFF2-40B4-BE49-F238E27FC236}">
                <a16:creationId xmlns:a16="http://schemas.microsoft.com/office/drawing/2014/main" id="{65233F60-BDF5-4D7C-B695-7FBCAFB73392}"/>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232780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0480BC-40A0-484D-BC73-FB93AC398BF3}"/>
              </a:ext>
            </a:extLst>
          </p:cNvPr>
          <p:cNvSpPr txBox="1"/>
          <p:nvPr/>
        </p:nvSpPr>
        <p:spPr>
          <a:xfrm>
            <a:off x="427704" y="471221"/>
            <a:ext cx="11395886" cy="5885129"/>
          </a:xfrm>
          <a:prstGeom prst="rect">
            <a:avLst/>
          </a:prstGeom>
          <a:solidFill>
            <a:schemeClr val="bg1"/>
          </a:solidFill>
        </p:spPr>
        <p:txBody>
          <a:bodyPr wrap="square" rtlCol="0">
            <a:spAutoFit/>
          </a:bodyPr>
          <a:lstStyle/>
          <a:p>
            <a:endParaRPr lang="en-IN" dirty="0"/>
          </a:p>
        </p:txBody>
      </p:sp>
      <p:sp>
        <p:nvSpPr>
          <p:cNvPr id="5" name="TextBox 4">
            <a:extLst>
              <a:ext uri="{FF2B5EF4-FFF2-40B4-BE49-F238E27FC236}">
                <a16:creationId xmlns:a16="http://schemas.microsoft.com/office/drawing/2014/main" id="{D4952DD6-211A-4B0F-9A8F-2A757E49BDEB}"/>
              </a:ext>
            </a:extLst>
          </p:cNvPr>
          <p:cNvSpPr txBox="1"/>
          <p:nvPr/>
        </p:nvSpPr>
        <p:spPr>
          <a:xfrm>
            <a:off x="3355108" y="497480"/>
            <a:ext cx="5783976" cy="984885"/>
          </a:xfrm>
          <a:prstGeom prst="rect">
            <a:avLst/>
          </a:prstGeom>
          <a:noFill/>
        </p:spPr>
        <p:txBody>
          <a:bodyPr wrap="square" rtlCol="0">
            <a:spAutoFit/>
          </a:bodyPr>
          <a:lstStyle/>
          <a:p>
            <a:r>
              <a:rPr lang="en-IN" sz="4000" b="1" dirty="0">
                <a:solidFill>
                  <a:srgbClr val="CC00CC"/>
                </a:solidFill>
                <a:latin typeface="Times New Roman" panose="02020603050405020304" pitchFamily="18" charset="0"/>
                <a:cs typeface="Times New Roman" panose="02020603050405020304" pitchFamily="18" charset="0"/>
              </a:rPr>
              <a:t>PROPOSED SYSTEM</a:t>
            </a:r>
          </a:p>
          <a:p>
            <a:endParaRPr lang="en-IN" dirty="0"/>
          </a:p>
        </p:txBody>
      </p:sp>
      <p:sp>
        <p:nvSpPr>
          <p:cNvPr id="6" name="TextBox 5">
            <a:extLst>
              <a:ext uri="{FF2B5EF4-FFF2-40B4-BE49-F238E27FC236}">
                <a16:creationId xmlns:a16="http://schemas.microsoft.com/office/drawing/2014/main" id="{A165B562-0AFC-4F82-9D23-778CAC4716A1}"/>
              </a:ext>
            </a:extLst>
          </p:cNvPr>
          <p:cNvSpPr txBox="1"/>
          <p:nvPr/>
        </p:nvSpPr>
        <p:spPr>
          <a:xfrm>
            <a:off x="727588" y="1191207"/>
            <a:ext cx="10972800" cy="5539978"/>
          </a:xfrm>
          <a:prstGeom prst="rect">
            <a:avLst/>
          </a:prstGeom>
          <a:noFill/>
        </p:spPr>
        <p:txBody>
          <a:bodyPr wrap="square" rtlCol="0">
            <a:spAutoFit/>
          </a:bodyPr>
          <a:lstStyle/>
          <a:p>
            <a:pPr marL="342900" indent="-342900" algn="just" fontAlgn="base">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More specifically, both daytime and nighttime satellite imagery of regions can be used to estimate poverty in certain regions.</a:t>
            </a:r>
          </a:p>
          <a:p>
            <a:pPr marL="342900" indent="-342900" algn="just" fontAlgn="base">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Deep learning has been a main factor behind recent breakthroughs in numerous computer vision tasks such as image classification, segmentation, and object detection.</a:t>
            </a:r>
          </a:p>
          <a:p>
            <a:pPr marL="342900" indent="-342900" algn="just" fontAlgn="base">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In this project, we assemble a dataset of 88,386 images from 44,193 cities spanning </a:t>
            </a:r>
            <a:r>
              <a:rPr lang="en-US" sz="2800" b="1" dirty="0">
                <a:solidFill>
                  <a:schemeClr val="accent2">
                    <a:lumMod val="75000"/>
                  </a:schemeClr>
                </a:solidFill>
              </a:rPr>
              <a:t>Africa, South America, Asia, Europe, and the Caribbean </a:t>
            </a:r>
            <a:r>
              <a:rPr lang="en-US" sz="2800" b="1" dirty="0" err="1">
                <a:solidFill>
                  <a:schemeClr val="accent2">
                    <a:lumMod val="75000"/>
                  </a:schemeClr>
                </a:solidFill>
              </a:rPr>
              <a:t>etc</a:t>
            </a:r>
            <a:r>
              <a:rPr lang="en-US" sz="2800" b="1" dirty="0">
                <a:solidFill>
                  <a:schemeClr val="accent2">
                    <a:lumMod val="75000"/>
                  </a:schemeClr>
                </a:solidFill>
              </a:rPr>
              <a:t>…  </a:t>
            </a:r>
            <a:r>
              <a:rPr lang="en-US" sz="2800" b="0" i="0" dirty="0">
                <a:effectLst/>
                <a:latin typeface="Times New Roman" panose="02020603050405020304" pitchFamily="18" charset="0"/>
                <a:cs typeface="Times New Roman" panose="02020603050405020304" pitchFamily="18" charset="0"/>
              </a:rPr>
              <a:t>satellite image.</a:t>
            </a:r>
          </a:p>
          <a:p>
            <a:pPr marL="342900" indent="-342900" algn="just" fontAlgn="base">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For each city, we obtain a daytime satellite image, a nighttime satellite image, and the city’s wealth index.</a:t>
            </a:r>
          </a:p>
          <a:p>
            <a:pPr marL="342900" indent="-342900" algn="just" fontAlgn="base">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a:t>
            </a:r>
            <a:r>
              <a:rPr lang="en-US" sz="2800" b="0" i="0" dirty="0">
                <a:effectLst/>
                <a:latin typeface="Times New Roman" panose="02020603050405020304" pitchFamily="18" charset="0"/>
                <a:cs typeface="Times New Roman" panose="02020603050405020304" pitchFamily="18" charset="0"/>
              </a:rPr>
              <a:t>hen train </a:t>
            </a:r>
            <a:r>
              <a:rPr lang="en-US" sz="2800" b="1" i="0" dirty="0">
                <a:solidFill>
                  <a:schemeClr val="accent2">
                    <a:lumMod val="75000"/>
                  </a:schemeClr>
                </a:solidFill>
                <a:effectLst/>
                <a:latin typeface="Times New Roman" panose="02020603050405020304" pitchFamily="18" charset="0"/>
                <a:cs typeface="Times New Roman" panose="02020603050405020304" pitchFamily="18" charset="0"/>
              </a:rPr>
              <a:t>Recurrent neural networks </a:t>
            </a:r>
            <a:r>
              <a:rPr lang="en-US" sz="2800" b="0" i="0" dirty="0">
                <a:solidFill>
                  <a:schemeClr val="accent2">
                    <a:lumMod val="75000"/>
                  </a:schemeClr>
                </a:solidFill>
                <a:effectLst/>
                <a:latin typeface="Times New Roman" panose="02020603050405020304" pitchFamily="18" charset="0"/>
                <a:cs typeface="Times New Roman" panose="02020603050405020304" pitchFamily="18" charset="0"/>
              </a:rPr>
              <a:t>(RNNs) </a:t>
            </a:r>
            <a:r>
              <a:rPr lang="en-US" sz="2800" b="0" i="0" dirty="0">
                <a:effectLst/>
                <a:latin typeface="Times New Roman" panose="02020603050405020304" pitchFamily="18" charset="0"/>
                <a:cs typeface="Times New Roman" panose="02020603050405020304" pitchFamily="18" charset="0"/>
              </a:rPr>
              <a:t>to predict a city’s wealth index, given a satellite image.</a:t>
            </a:r>
          </a:p>
          <a:p>
            <a:endParaRPr lang="en-IN" dirty="0"/>
          </a:p>
        </p:txBody>
      </p:sp>
      <p:sp>
        <p:nvSpPr>
          <p:cNvPr id="3" name="Slide Number Placeholder 2">
            <a:extLst>
              <a:ext uri="{FF2B5EF4-FFF2-40B4-BE49-F238E27FC236}">
                <a16:creationId xmlns:a16="http://schemas.microsoft.com/office/drawing/2014/main" id="{D7E268C9-F2E5-4298-A3B2-328C94202EFE}"/>
              </a:ext>
            </a:extLst>
          </p:cNvPr>
          <p:cNvSpPr>
            <a:spLocks noGrp="1"/>
          </p:cNvSpPr>
          <p:nvPr>
            <p:ph type="sldNum" sz="quarter" idx="12"/>
          </p:nvPr>
        </p:nvSpPr>
        <p:spPr>
          <a:xfrm>
            <a:off x="9253140" y="6298966"/>
            <a:ext cx="2743200" cy="365125"/>
          </a:xfrm>
        </p:spPr>
        <p:txBody>
          <a:bodyPr/>
          <a:lstStyle/>
          <a:p>
            <a:fld id="{FD9D71CF-C440-4A07-BAB1-A7EE1ADDFEE7}" type="slidenum">
              <a:rPr lang="en-IN" sz="1800" b="1">
                <a:solidFill>
                  <a:srgbClr val="CC00CC"/>
                </a:solidFill>
              </a:rPr>
              <a:t>11</a:t>
            </a:fld>
            <a:endParaRPr lang="en-IN" sz="1800" b="1" dirty="0">
              <a:solidFill>
                <a:srgbClr val="CC00CC"/>
              </a:solidFill>
            </a:endParaRPr>
          </a:p>
        </p:txBody>
      </p:sp>
      <p:sp>
        <p:nvSpPr>
          <p:cNvPr id="2" name="Date Placeholder 1">
            <a:extLst>
              <a:ext uri="{FF2B5EF4-FFF2-40B4-BE49-F238E27FC236}">
                <a16:creationId xmlns:a16="http://schemas.microsoft.com/office/drawing/2014/main" id="{EC9BD5CD-04B6-4BB3-8824-2AC36428799E}"/>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4179618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FD0C27-E1F6-4243-BAF8-C1D65E79AF66}"/>
              </a:ext>
            </a:extLst>
          </p:cNvPr>
          <p:cNvSpPr>
            <a:spLocks noGrp="1"/>
          </p:cNvSpPr>
          <p:nvPr>
            <p:ph type="dt" sz="half" idx="10"/>
          </p:nvPr>
        </p:nvSpPr>
        <p:spPr/>
        <p:txBody>
          <a:bodyPr/>
          <a:lstStyle/>
          <a:p>
            <a:r>
              <a:rPr lang="en-US"/>
              <a:t>11-04-2023</a:t>
            </a:r>
            <a:endParaRPr lang="en-IN"/>
          </a:p>
        </p:txBody>
      </p:sp>
      <p:sp>
        <p:nvSpPr>
          <p:cNvPr id="5" name="Slide Number Placeholder 4">
            <a:extLst>
              <a:ext uri="{FF2B5EF4-FFF2-40B4-BE49-F238E27FC236}">
                <a16:creationId xmlns:a16="http://schemas.microsoft.com/office/drawing/2014/main" id="{390F8554-23F3-4B25-80E3-D132E53F0FC2}"/>
              </a:ext>
            </a:extLst>
          </p:cNvPr>
          <p:cNvSpPr>
            <a:spLocks noGrp="1"/>
          </p:cNvSpPr>
          <p:nvPr>
            <p:ph type="sldNum" sz="quarter" idx="12"/>
          </p:nvPr>
        </p:nvSpPr>
        <p:spPr>
          <a:xfrm>
            <a:off x="9259410" y="6356350"/>
            <a:ext cx="2743200" cy="365125"/>
          </a:xfrm>
        </p:spPr>
        <p:txBody>
          <a:bodyPr/>
          <a:lstStyle/>
          <a:p>
            <a:fld id="{FD9D71CF-C440-4A07-BAB1-A7EE1ADDFEE7}" type="slidenum">
              <a:rPr lang="en-IN" sz="1800" b="1">
                <a:solidFill>
                  <a:srgbClr val="CC00CC"/>
                </a:solidFill>
              </a:rPr>
              <a:t>12</a:t>
            </a:fld>
            <a:endParaRPr lang="en-IN" sz="1800" b="1" dirty="0">
              <a:solidFill>
                <a:srgbClr val="CC00CC"/>
              </a:solidFill>
            </a:endParaRPr>
          </a:p>
        </p:txBody>
      </p:sp>
      <p:sp>
        <p:nvSpPr>
          <p:cNvPr id="7" name="TextBox 6">
            <a:extLst>
              <a:ext uri="{FF2B5EF4-FFF2-40B4-BE49-F238E27FC236}">
                <a16:creationId xmlns:a16="http://schemas.microsoft.com/office/drawing/2014/main" id="{AF3C8350-3265-4BCA-B59F-89E3B1CD212D}"/>
              </a:ext>
            </a:extLst>
          </p:cNvPr>
          <p:cNvSpPr txBox="1"/>
          <p:nvPr/>
        </p:nvSpPr>
        <p:spPr>
          <a:xfrm>
            <a:off x="147961" y="136525"/>
            <a:ext cx="11896078" cy="1354217"/>
          </a:xfrm>
          <a:prstGeom prst="rect">
            <a:avLst/>
          </a:prstGeom>
          <a:noFill/>
        </p:spPr>
        <p:txBody>
          <a:bodyPr wrap="square" rtlCol="0">
            <a:spAutoFit/>
          </a:bodyPr>
          <a:lstStyle/>
          <a:p>
            <a:pPr algn="ctr"/>
            <a:r>
              <a:rPr lang="en-US" sz="4000" b="1" dirty="0">
                <a:solidFill>
                  <a:srgbClr val="CC00CC"/>
                </a:solidFill>
                <a:latin typeface="Times New Roman" panose="02020603050405020304" pitchFamily="18" charset="0"/>
                <a:cs typeface="Times New Roman" panose="02020603050405020304" pitchFamily="18" charset="0"/>
              </a:rPr>
              <a:t>EXISTING ALGORITHM</a:t>
            </a:r>
          </a:p>
          <a:p>
            <a:pPr lvl="3"/>
            <a:r>
              <a:rPr lang="en-US" b="1" dirty="0">
                <a:solidFill>
                  <a:schemeClr val="accent2">
                    <a:lumMod val="75000"/>
                  </a:schemeClr>
                </a:solidFill>
              </a:rPr>
              <a:t>                                            </a:t>
            </a:r>
            <a:r>
              <a:rPr lang="en-US" sz="2400" b="1" dirty="0">
                <a:solidFill>
                  <a:schemeClr val="accent2">
                    <a:lumMod val="75000"/>
                  </a:schemeClr>
                </a:solidFill>
                <a:latin typeface="Times New Roman" panose="02020603050405020304" pitchFamily="18" charset="0"/>
                <a:cs typeface="Times New Roman" panose="02020603050405020304" pitchFamily="18" charset="0"/>
              </a:rPr>
              <a:t>(K-Nearest Neighbor algorithm)</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2ECF35B2-5FDF-4D93-B0EC-726D8F19D16B}"/>
              </a:ext>
            </a:extLst>
          </p:cNvPr>
          <p:cNvPicPr>
            <a:picLocks noChangeAspect="1"/>
          </p:cNvPicPr>
          <p:nvPr/>
        </p:nvPicPr>
        <p:blipFill rotWithShape="1">
          <a:blip r:embed="rId2">
            <a:extLst>
              <a:ext uri="{28A0092B-C50C-407E-A947-70E740481C1C}">
                <a14:useLocalDpi xmlns:a14="http://schemas.microsoft.com/office/drawing/2010/main" val="0"/>
              </a:ext>
            </a:extLst>
          </a:blip>
          <a:srcRect l="26068" t="18771" r="40437" b="28803"/>
          <a:stretch/>
        </p:blipFill>
        <p:spPr>
          <a:xfrm>
            <a:off x="1695635" y="1304957"/>
            <a:ext cx="5672831" cy="5051393"/>
          </a:xfrm>
          <a:prstGeom prst="rect">
            <a:avLst/>
          </a:prstGeom>
        </p:spPr>
      </p:pic>
    </p:spTree>
    <p:extLst>
      <p:ext uri="{BB962C8B-B14F-4D97-AF65-F5344CB8AC3E}">
        <p14:creationId xmlns:p14="http://schemas.microsoft.com/office/powerpoint/2010/main" val="327066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1F4E06-2AA9-4E73-A5BF-6C128310CF13}"/>
              </a:ext>
            </a:extLst>
          </p:cNvPr>
          <p:cNvSpPr>
            <a:spLocks noGrp="1"/>
          </p:cNvSpPr>
          <p:nvPr>
            <p:ph type="dt" sz="half" idx="10"/>
          </p:nvPr>
        </p:nvSpPr>
        <p:spPr/>
        <p:txBody>
          <a:bodyPr/>
          <a:lstStyle/>
          <a:p>
            <a:r>
              <a:rPr lang="en-US"/>
              <a:t>11-04-2023</a:t>
            </a:r>
            <a:endParaRPr lang="en-IN"/>
          </a:p>
        </p:txBody>
      </p:sp>
      <p:sp>
        <p:nvSpPr>
          <p:cNvPr id="5" name="Slide Number Placeholder 4">
            <a:extLst>
              <a:ext uri="{FF2B5EF4-FFF2-40B4-BE49-F238E27FC236}">
                <a16:creationId xmlns:a16="http://schemas.microsoft.com/office/drawing/2014/main" id="{CE190CB4-7EEE-4EC3-9AC7-5F6F9A421267}"/>
              </a:ext>
            </a:extLst>
          </p:cNvPr>
          <p:cNvSpPr>
            <a:spLocks noGrp="1"/>
          </p:cNvSpPr>
          <p:nvPr>
            <p:ph type="sldNum" sz="quarter" idx="12"/>
          </p:nvPr>
        </p:nvSpPr>
        <p:spPr>
          <a:xfrm>
            <a:off x="9311936" y="6356350"/>
            <a:ext cx="2743200" cy="365125"/>
          </a:xfrm>
        </p:spPr>
        <p:txBody>
          <a:bodyPr/>
          <a:lstStyle/>
          <a:p>
            <a:fld id="{FD9D71CF-C440-4A07-BAB1-A7EE1ADDFEE7}" type="slidenum">
              <a:rPr lang="en-IN" sz="1800" b="1">
                <a:solidFill>
                  <a:srgbClr val="CC00CC"/>
                </a:solidFill>
              </a:rPr>
              <a:t>13</a:t>
            </a:fld>
            <a:endParaRPr lang="en-IN" sz="1800" b="1" dirty="0">
              <a:solidFill>
                <a:srgbClr val="CC00CC"/>
              </a:solidFill>
            </a:endParaRPr>
          </a:p>
        </p:txBody>
      </p:sp>
      <p:sp>
        <p:nvSpPr>
          <p:cNvPr id="6" name="TextBox 5">
            <a:extLst>
              <a:ext uri="{FF2B5EF4-FFF2-40B4-BE49-F238E27FC236}">
                <a16:creationId xmlns:a16="http://schemas.microsoft.com/office/drawing/2014/main" id="{297E905B-C487-4974-90C1-6C7515A0507C}"/>
              </a:ext>
            </a:extLst>
          </p:cNvPr>
          <p:cNvSpPr txBox="1"/>
          <p:nvPr/>
        </p:nvSpPr>
        <p:spPr>
          <a:xfrm>
            <a:off x="0" y="213063"/>
            <a:ext cx="11860567" cy="984885"/>
          </a:xfrm>
          <a:prstGeom prst="rect">
            <a:avLst/>
          </a:prstGeom>
          <a:noFill/>
        </p:spPr>
        <p:txBody>
          <a:bodyPr wrap="square" rtlCol="0">
            <a:spAutoFit/>
          </a:bodyPr>
          <a:lstStyle/>
          <a:p>
            <a:pPr algn="ctr"/>
            <a:r>
              <a:rPr lang="en-IN" sz="4000" b="1" dirty="0">
                <a:solidFill>
                  <a:srgbClr val="CC00CC"/>
                </a:solidFill>
                <a:latin typeface="Times New Roman" panose="02020603050405020304" pitchFamily="18" charset="0"/>
                <a:cs typeface="Times New Roman" panose="02020603050405020304" pitchFamily="18" charset="0"/>
              </a:rPr>
              <a:t>PROPOSED </a:t>
            </a:r>
            <a:r>
              <a:rPr lang="en-US" sz="4000" b="1" dirty="0">
                <a:solidFill>
                  <a:srgbClr val="CC00CC"/>
                </a:solidFill>
                <a:latin typeface="Times New Roman" panose="02020603050405020304" pitchFamily="18" charset="0"/>
                <a:cs typeface="Times New Roman" panose="02020603050405020304" pitchFamily="18" charset="0"/>
              </a:rPr>
              <a:t>ALGORITHM</a:t>
            </a:r>
          </a:p>
          <a:p>
            <a:pPr algn="ctr"/>
            <a:r>
              <a:rPr lang="en-US" sz="1800" b="1" i="0" dirty="0">
                <a:solidFill>
                  <a:schemeClr val="accent2">
                    <a:lumMod val="75000"/>
                  </a:schemeClr>
                </a:solidFill>
                <a:effectLst/>
                <a:latin typeface="Times New Roman" panose="02020603050405020304" pitchFamily="18" charset="0"/>
                <a:cs typeface="Times New Roman" panose="02020603050405020304" pitchFamily="18" charset="0"/>
              </a:rPr>
              <a:t>(Recurrent neural </a:t>
            </a:r>
            <a:r>
              <a:rPr lang="en-US" b="1" dirty="0">
                <a:solidFill>
                  <a:schemeClr val="accent2">
                    <a:lumMod val="75000"/>
                  </a:schemeClr>
                </a:solidFill>
                <a:latin typeface="Times New Roman" panose="02020603050405020304" pitchFamily="18" charset="0"/>
                <a:cs typeface="Times New Roman" panose="02020603050405020304" pitchFamily="18" charset="0"/>
              </a:rPr>
              <a:t>networks (RNNs))</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E8EDC7FC-7AF6-4F93-B494-B4FCD0FFE171}"/>
              </a:ext>
            </a:extLst>
          </p:cNvPr>
          <p:cNvPicPr>
            <a:picLocks noChangeAspect="1"/>
          </p:cNvPicPr>
          <p:nvPr/>
        </p:nvPicPr>
        <p:blipFill>
          <a:blip r:embed="rId2"/>
          <a:stretch>
            <a:fillRect/>
          </a:stretch>
        </p:blipFill>
        <p:spPr>
          <a:xfrm>
            <a:off x="1567785" y="1412628"/>
            <a:ext cx="5046511" cy="5308847"/>
          </a:xfrm>
          <a:prstGeom prst="rect">
            <a:avLst/>
          </a:prstGeom>
        </p:spPr>
      </p:pic>
    </p:spTree>
    <p:extLst>
      <p:ext uri="{BB962C8B-B14F-4D97-AF65-F5344CB8AC3E}">
        <p14:creationId xmlns:p14="http://schemas.microsoft.com/office/powerpoint/2010/main" val="207883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7661AD-9099-6F23-84AE-8A084927F66F}"/>
              </a:ext>
            </a:extLst>
          </p:cNvPr>
          <p:cNvSpPr>
            <a:spLocks noGrp="1"/>
          </p:cNvSpPr>
          <p:nvPr>
            <p:ph type="dt" sz="half" idx="10"/>
          </p:nvPr>
        </p:nvSpPr>
        <p:spPr/>
        <p:txBody>
          <a:bodyPr/>
          <a:lstStyle/>
          <a:p>
            <a:r>
              <a:rPr lang="en-US"/>
              <a:t>11-04-2023</a:t>
            </a:r>
            <a:endParaRPr lang="en-IN"/>
          </a:p>
        </p:txBody>
      </p:sp>
      <p:sp>
        <p:nvSpPr>
          <p:cNvPr id="3" name="Slide Number Placeholder 2">
            <a:extLst>
              <a:ext uri="{FF2B5EF4-FFF2-40B4-BE49-F238E27FC236}">
                <a16:creationId xmlns:a16="http://schemas.microsoft.com/office/drawing/2014/main" id="{74F17A06-DC22-F6D4-7F4D-2784474F6A37}"/>
              </a:ext>
            </a:extLst>
          </p:cNvPr>
          <p:cNvSpPr>
            <a:spLocks noGrp="1"/>
          </p:cNvSpPr>
          <p:nvPr>
            <p:ph type="sldNum" sz="quarter" idx="12"/>
          </p:nvPr>
        </p:nvSpPr>
        <p:spPr/>
        <p:txBody>
          <a:bodyPr/>
          <a:lstStyle/>
          <a:p>
            <a:fld id="{FD9D71CF-C440-4A07-BAB1-A7EE1ADDFEE7}" type="slidenum">
              <a:rPr lang="en-IN" sz="1600" b="1" smtClean="0">
                <a:solidFill>
                  <a:srgbClr val="CC00CC"/>
                </a:solidFill>
              </a:rPr>
              <a:t>14</a:t>
            </a:fld>
            <a:endParaRPr lang="en-IN" sz="1600" b="1" dirty="0">
              <a:solidFill>
                <a:srgbClr val="CC00CC"/>
              </a:solidFill>
            </a:endParaRPr>
          </a:p>
        </p:txBody>
      </p:sp>
      <p:sp>
        <p:nvSpPr>
          <p:cNvPr id="4" name="TextBox 3">
            <a:extLst>
              <a:ext uri="{FF2B5EF4-FFF2-40B4-BE49-F238E27FC236}">
                <a16:creationId xmlns:a16="http://schemas.microsoft.com/office/drawing/2014/main" id="{B770082B-DD01-2DC1-7997-DD5B46710947}"/>
              </a:ext>
            </a:extLst>
          </p:cNvPr>
          <p:cNvSpPr txBox="1"/>
          <p:nvPr/>
        </p:nvSpPr>
        <p:spPr>
          <a:xfrm>
            <a:off x="2209800" y="558265"/>
            <a:ext cx="7863840" cy="646331"/>
          </a:xfrm>
          <a:prstGeom prst="rect">
            <a:avLst/>
          </a:prstGeom>
          <a:noFill/>
        </p:spPr>
        <p:txBody>
          <a:bodyPr wrap="square" rtlCol="0">
            <a:spAutoFit/>
          </a:bodyPr>
          <a:lstStyle/>
          <a:p>
            <a:r>
              <a:rPr lang="en-IN" sz="3600" b="1" dirty="0">
                <a:solidFill>
                  <a:srgbClr val="CC00CC"/>
                </a:solidFill>
                <a:latin typeface="Times New Roman" panose="02020603050405020304" pitchFamily="18" charset="0"/>
                <a:cs typeface="Times New Roman" panose="02020603050405020304" pitchFamily="18" charset="0"/>
              </a:rPr>
              <a:t>RECURRENT NEURAL NETWORK</a:t>
            </a:r>
          </a:p>
        </p:txBody>
      </p:sp>
      <p:pic>
        <p:nvPicPr>
          <p:cNvPr id="6" name="Picture 5">
            <a:extLst>
              <a:ext uri="{FF2B5EF4-FFF2-40B4-BE49-F238E27FC236}">
                <a16:creationId xmlns:a16="http://schemas.microsoft.com/office/drawing/2014/main" id="{A1F080AC-105B-37FA-3BF5-45D38D048ACB}"/>
              </a:ext>
            </a:extLst>
          </p:cNvPr>
          <p:cNvPicPr>
            <a:picLocks noChangeAspect="1"/>
          </p:cNvPicPr>
          <p:nvPr/>
        </p:nvPicPr>
        <p:blipFill>
          <a:blip r:embed="rId2"/>
          <a:stretch>
            <a:fillRect/>
          </a:stretch>
        </p:blipFill>
        <p:spPr>
          <a:xfrm>
            <a:off x="1453415" y="1163327"/>
            <a:ext cx="9095873" cy="4531346"/>
          </a:xfrm>
          <a:prstGeom prst="rect">
            <a:avLst/>
          </a:prstGeom>
        </p:spPr>
      </p:pic>
    </p:spTree>
    <p:extLst>
      <p:ext uri="{BB962C8B-B14F-4D97-AF65-F5344CB8AC3E}">
        <p14:creationId xmlns:p14="http://schemas.microsoft.com/office/powerpoint/2010/main" val="43650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D82AD6-65D6-47F5-8105-A2486E80B317}"/>
              </a:ext>
            </a:extLst>
          </p:cNvPr>
          <p:cNvSpPr txBox="1"/>
          <p:nvPr/>
        </p:nvSpPr>
        <p:spPr>
          <a:xfrm>
            <a:off x="226142" y="405858"/>
            <a:ext cx="11720052" cy="6233652"/>
          </a:xfrm>
          <a:prstGeom prst="rect">
            <a:avLst/>
          </a:prstGeom>
          <a:solidFill>
            <a:schemeClr val="bg1"/>
          </a:solidFill>
        </p:spPr>
        <p:txBody>
          <a:bodyPr wrap="square" rtlCol="0">
            <a:spAutoFit/>
          </a:bodyPr>
          <a:lstStyle/>
          <a:p>
            <a:pPr algn="l" fontAlgn="base"/>
            <a:endParaRPr lang="en-US" sz="2800" b="0" i="0"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96189FC-72C2-4881-B672-BC6F92C6F18F}"/>
              </a:ext>
            </a:extLst>
          </p:cNvPr>
          <p:cNvSpPr txBox="1"/>
          <p:nvPr/>
        </p:nvSpPr>
        <p:spPr>
          <a:xfrm>
            <a:off x="245806" y="604300"/>
            <a:ext cx="11330676" cy="5632311"/>
          </a:xfrm>
          <a:prstGeom prst="rect">
            <a:avLst/>
          </a:prstGeom>
          <a:noFill/>
        </p:spPr>
        <p:txBody>
          <a:bodyPr wrap="square" rtlCol="0">
            <a:spAutoFit/>
          </a:bodyPr>
          <a:lstStyle/>
          <a:p>
            <a:pPr algn="l" fontAlgn="base"/>
            <a:r>
              <a:rPr lang="en-US" sz="4000" b="1" dirty="0">
                <a:solidFill>
                  <a:srgbClr val="CC00CC"/>
                </a:solidFill>
                <a:latin typeface="Times New Roman" panose="02020603050405020304" pitchFamily="18" charset="0"/>
                <a:cs typeface="Times New Roman" panose="02020603050405020304" pitchFamily="18" charset="0"/>
              </a:rPr>
              <a:t>SOFTWARE REQUIREMENTS</a:t>
            </a:r>
          </a:p>
          <a:p>
            <a:pPr fontAlgn="base"/>
            <a:endParaRPr lang="en-US" sz="2800" b="0" i="0" cap="all" dirty="0">
              <a:effectLst/>
              <a:latin typeface="Times New Roman" panose="02020603050405020304" pitchFamily="18" charset="0"/>
              <a:cs typeface="Times New Roman" panose="02020603050405020304" pitchFamily="18" charset="0"/>
            </a:endParaRPr>
          </a:p>
          <a:p>
            <a:pPr lvl="1"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Front End – Anaconda IDE</a:t>
            </a:r>
          </a:p>
          <a:p>
            <a:pPr lvl="1"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Backend – SQL</a:t>
            </a:r>
          </a:p>
          <a:p>
            <a:pPr lvl="1"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Language – Python 3.8</a:t>
            </a:r>
          </a:p>
          <a:p>
            <a:pPr fontAlgn="base">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2800" b="0" i="0" dirty="0">
              <a:effectLst/>
              <a:latin typeface="Times New Roman" panose="02020603050405020304" pitchFamily="18" charset="0"/>
              <a:cs typeface="Times New Roman" panose="02020603050405020304" pitchFamily="18" charset="0"/>
            </a:endParaRPr>
          </a:p>
          <a:p>
            <a:pPr algn="l" fontAlgn="base"/>
            <a:r>
              <a:rPr lang="en-US" sz="4000" b="1" dirty="0">
                <a:solidFill>
                  <a:srgbClr val="CC00CC"/>
                </a:solidFill>
                <a:latin typeface="Times New Roman" panose="02020603050405020304" pitchFamily="18" charset="0"/>
                <a:cs typeface="Times New Roman" panose="02020603050405020304" pitchFamily="18" charset="0"/>
              </a:rPr>
              <a:t>HARDWARE REQUIREMENTS</a:t>
            </a:r>
          </a:p>
          <a:p>
            <a:pPr algn="l" fontAlgn="base"/>
            <a:endParaRPr lang="en-US" sz="2800" b="0" i="0" dirty="0">
              <a:effectLst/>
              <a:latin typeface="Times New Roman" panose="02020603050405020304" pitchFamily="18" charset="0"/>
              <a:cs typeface="Times New Roman" panose="02020603050405020304" pitchFamily="18" charset="0"/>
            </a:endParaRPr>
          </a:p>
          <a:p>
            <a:pPr lvl="1"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Hard Disk: Greater than 500 GB</a:t>
            </a:r>
          </a:p>
          <a:p>
            <a:pPr lvl="1"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RAM: Greater than 4 GB</a:t>
            </a:r>
          </a:p>
          <a:p>
            <a:pPr lvl="1"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Processor: I3 and Above</a:t>
            </a:r>
          </a:p>
        </p:txBody>
      </p:sp>
      <p:sp>
        <p:nvSpPr>
          <p:cNvPr id="3" name="Slide Number Placeholder 2">
            <a:extLst>
              <a:ext uri="{FF2B5EF4-FFF2-40B4-BE49-F238E27FC236}">
                <a16:creationId xmlns:a16="http://schemas.microsoft.com/office/drawing/2014/main" id="{7FF440A3-3690-4B43-8B96-6CC6C732DD16}"/>
              </a:ext>
            </a:extLst>
          </p:cNvPr>
          <p:cNvSpPr>
            <a:spLocks noGrp="1"/>
          </p:cNvSpPr>
          <p:nvPr>
            <p:ph type="sldNum" sz="quarter" idx="12"/>
          </p:nvPr>
        </p:nvSpPr>
        <p:spPr>
          <a:xfrm>
            <a:off x="9225993" y="6274385"/>
            <a:ext cx="2743200" cy="365125"/>
          </a:xfrm>
        </p:spPr>
        <p:txBody>
          <a:bodyPr/>
          <a:lstStyle/>
          <a:p>
            <a:fld id="{FD9D71CF-C440-4A07-BAB1-A7EE1ADDFEE7}" type="slidenum">
              <a:rPr lang="en-IN" sz="1800" b="1">
                <a:solidFill>
                  <a:srgbClr val="CC00CC"/>
                </a:solidFill>
              </a:rPr>
              <a:t>15</a:t>
            </a:fld>
            <a:endParaRPr lang="en-IN" sz="1800" b="1" dirty="0">
              <a:solidFill>
                <a:srgbClr val="CC00CC"/>
              </a:solidFill>
            </a:endParaRPr>
          </a:p>
        </p:txBody>
      </p:sp>
      <p:sp>
        <p:nvSpPr>
          <p:cNvPr id="2" name="Date Placeholder 1">
            <a:extLst>
              <a:ext uri="{FF2B5EF4-FFF2-40B4-BE49-F238E27FC236}">
                <a16:creationId xmlns:a16="http://schemas.microsoft.com/office/drawing/2014/main" id="{DEDCC375-5B0A-4AB7-BAA5-DBEA66765172}"/>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28116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12CF48-1C06-493E-AF07-FEB623E84849}"/>
              </a:ext>
            </a:extLst>
          </p:cNvPr>
          <p:cNvSpPr txBox="1"/>
          <p:nvPr/>
        </p:nvSpPr>
        <p:spPr>
          <a:xfrm>
            <a:off x="-1" y="235848"/>
            <a:ext cx="11560341" cy="731818"/>
          </a:xfrm>
          <a:prstGeom prst="rect">
            <a:avLst/>
          </a:prstGeom>
          <a:solidFill>
            <a:schemeClr val="bg1"/>
          </a:solidFill>
        </p:spPr>
        <p:txBody>
          <a:bodyPr wrap="square" rtlCol="0">
            <a:spAutoFit/>
          </a:bodyPr>
          <a:lstStyle/>
          <a:p>
            <a:pPr algn="ctr"/>
            <a:r>
              <a:rPr lang="en-US" sz="4000" b="1" dirty="0">
                <a:solidFill>
                  <a:srgbClr val="CC00CC"/>
                </a:solidFill>
                <a:latin typeface="Times New Roman" panose="02020603050405020304" pitchFamily="18" charset="0"/>
                <a:cs typeface="Times New Roman" panose="02020603050405020304" pitchFamily="18" charset="0"/>
              </a:rPr>
              <a:t>ARCHITECTURE DIAGRAM</a:t>
            </a:r>
          </a:p>
        </p:txBody>
      </p:sp>
      <p:pic>
        <p:nvPicPr>
          <p:cNvPr id="5" name="Picture 4">
            <a:extLst>
              <a:ext uri="{FF2B5EF4-FFF2-40B4-BE49-F238E27FC236}">
                <a16:creationId xmlns:a16="http://schemas.microsoft.com/office/drawing/2014/main" id="{BA5D024D-88AC-4503-BD7D-AE066BE886EE}"/>
              </a:ext>
            </a:extLst>
          </p:cNvPr>
          <p:cNvPicPr>
            <a:picLocks noChangeAspect="1"/>
          </p:cNvPicPr>
          <p:nvPr/>
        </p:nvPicPr>
        <p:blipFill rotWithShape="1">
          <a:blip r:embed="rId2"/>
          <a:srcRect t="22840"/>
          <a:stretch/>
        </p:blipFill>
        <p:spPr>
          <a:xfrm>
            <a:off x="361314" y="1447137"/>
            <a:ext cx="11739716" cy="4888768"/>
          </a:xfrm>
          <a:prstGeom prst="rect">
            <a:avLst/>
          </a:prstGeom>
        </p:spPr>
      </p:pic>
      <p:sp>
        <p:nvSpPr>
          <p:cNvPr id="3" name="Slide Number Placeholder 2">
            <a:extLst>
              <a:ext uri="{FF2B5EF4-FFF2-40B4-BE49-F238E27FC236}">
                <a16:creationId xmlns:a16="http://schemas.microsoft.com/office/drawing/2014/main" id="{8DBD78F4-5172-4A59-9E25-8B73F9EBBEFC}"/>
              </a:ext>
            </a:extLst>
          </p:cNvPr>
          <p:cNvSpPr>
            <a:spLocks noGrp="1"/>
          </p:cNvSpPr>
          <p:nvPr>
            <p:ph type="sldNum" sz="quarter" idx="12"/>
          </p:nvPr>
        </p:nvSpPr>
        <p:spPr>
          <a:xfrm>
            <a:off x="9262415" y="6335905"/>
            <a:ext cx="2743200" cy="365125"/>
          </a:xfrm>
        </p:spPr>
        <p:txBody>
          <a:bodyPr/>
          <a:lstStyle/>
          <a:p>
            <a:fld id="{FD9D71CF-C440-4A07-BAB1-A7EE1ADDFEE7}" type="slidenum">
              <a:rPr lang="en-IN" sz="1800" b="1">
                <a:solidFill>
                  <a:srgbClr val="CC00CC"/>
                </a:solidFill>
              </a:rPr>
              <a:t>16</a:t>
            </a:fld>
            <a:endParaRPr lang="en-IN" sz="1800" b="1" dirty="0">
              <a:solidFill>
                <a:srgbClr val="CC00CC"/>
              </a:solidFill>
            </a:endParaRPr>
          </a:p>
        </p:txBody>
      </p:sp>
      <p:sp>
        <p:nvSpPr>
          <p:cNvPr id="2" name="Date Placeholder 1">
            <a:extLst>
              <a:ext uri="{FF2B5EF4-FFF2-40B4-BE49-F238E27FC236}">
                <a16:creationId xmlns:a16="http://schemas.microsoft.com/office/drawing/2014/main" id="{7A733C89-048C-439D-8C33-3104D24ABCBD}"/>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1002750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5E6F22-BBCB-4977-B97F-E83CB5E734FE}"/>
              </a:ext>
            </a:extLst>
          </p:cNvPr>
          <p:cNvSpPr>
            <a:spLocks noGrp="1"/>
          </p:cNvSpPr>
          <p:nvPr>
            <p:ph type="sldNum" sz="quarter" idx="12"/>
          </p:nvPr>
        </p:nvSpPr>
        <p:spPr>
          <a:xfrm>
            <a:off x="9286461" y="6419960"/>
            <a:ext cx="2743200" cy="365125"/>
          </a:xfrm>
        </p:spPr>
        <p:txBody>
          <a:bodyPr/>
          <a:lstStyle/>
          <a:p>
            <a:fld id="{FD9D71CF-C440-4A07-BAB1-A7EE1ADDFEE7}" type="slidenum">
              <a:rPr lang="en-IN" sz="1800" b="1">
                <a:solidFill>
                  <a:srgbClr val="CC00CC"/>
                </a:solidFill>
              </a:rPr>
              <a:t>17</a:t>
            </a:fld>
            <a:endParaRPr lang="en-IN" sz="1800" b="1" dirty="0">
              <a:solidFill>
                <a:srgbClr val="CC00CC"/>
              </a:solidFill>
            </a:endParaRPr>
          </a:p>
        </p:txBody>
      </p:sp>
      <p:sp>
        <p:nvSpPr>
          <p:cNvPr id="5" name="TextBox 4">
            <a:extLst>
              <a:ext uri="{FF2B5EF4-FFF2-40B4-BE49-F238E27FC236}">
                <a16:creationId xmlns:a16="http://schemas.microsoft.com/office/drawing/2014/main" id="{6F5F56B0-8800-4132-8B97-43E0CCDBA5E8}"/>
              </a:ext>
            </a:extLst>
          </p:cNvPr>
          <p:cNvSpPr txBox="1"/>
          <p:nvPr/>
        </p:nvSpPr>
        <p:spPr>
          <a:xfrm>
            <a:off x="349857" y="238538"/>
            <a:ext cx="11736126" cy="707886"/>
          </a:xfrm>
          <a:prstGeom prst="rect">
            <a:avLst/>
          </a:prstGeom>
          <a:noFill/>
        </p:spPr>
        <p:txBody>
          <a:bodyPr wrap="square" rtlCol="0">
            <a:spAutoFit/>
          </a:bodyPr>
          <a:lstStyle/>
          <a:p>
            <a:pPr algn="ctr"/>
            <a:r>
              <a:rPr lang="en-US" sz="4000" b="1" dirty="0">
                <a:solidFill>
                  <a:srgbClr val="CC00CC"/>
                </a:solidFill>
                <a:latin typeface="Times New Roman" panose="02020603050405020304" pitchFamily="18" charset="0"/>
                <a:cs typeface="Times New Roman" panose="02020603050405020304" pitchFamily="18" charset="0"/>
              </a:rPr>
              <a:t>SYSTEM  DESIGN – FLOW CHART</a:t>
            </a:r>
            <a:endParaRPr lang="en-IN" sz="4000" b="1" dirty="0">
              <a:solidFill>
                <a:srgbClr val="CC00CC"/>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99EBA944-6957-44A0-9185-A3BCCC7D0E9B}"/>
              </a:ext>
            </a:extLst>
          </p:cNvPr>
          <p:cNvSpPr>
            <a:spLocks noGrp="1"/>
          </p:cNvSpPr>
          <p:nvPr>
            <p:ph type="dt" sz="half" idx="10"/>
          </p:nvPr>
        </p:nvSpPr>
        <p:spPr/>
        <p:txBody>
          <a:bodyPr/>
          <a:lstStyle/>
          <a:p>
            <a:r>
              <a:rPr lang="en-US"/>
              <a:t>11-04-2023</a:t>
            </a:r>
            <a:endParaRPr lang="en-IN"/>
          </a:p>
        </p:txBody>
      </p:sp>
      <p:sp>
        <p:nvSpPr>
          <p:cNvPr id="7" name="Rectangle 6">
            <a:extLst>
              <a:ext uri="{FF2B5EF4-FFF2-40B4-BE49-F238E27FC236}">
                <a16:creationId xmlns:a16="http://schemas.microsoft.com/office/drawing/2014/main" id="{794F0815-6155-4E38-8755-54D346F842E1}"/>
              </a:ext>
            </a:extLst>
          </p:cNvPr>
          <p:cNvSpPr/>
          <p:nvPr/>
        </p:nvSpPr>
        <p:spPr>
          <a:xfrm>
            <a:off x="3329125" y="1023043"/>
            <a:ext cx="5681710" cy="5596419"/>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2EDE169D-9898-4794-8788-266B10E88B4E}"/>
              </a:ext>
            </a:extLst>
          </p:cNvPr>
          <p:cNvPicPr/>
          <p:nvPr/>
        </p:nvPicPr>
        <p:blipFill>
          <a:blip r:embed="rId2">
            <a:extLst>
              <a:ext uri="{28A0092B-C50C-407E-A947-70E740481C1C}">
                <a14:useLocalDpi xmlns:a14="http://schemas.microsoft.com/office/drawing/2010/main" val="0"/>
              </a:ext>
            </a:extLst>
          </a:blip>
          <a:stretch>
            <a:fillRect/>
          </a:stretch>
        </p:blipFill>
        <p:spPr>
          <a:xfrm>
            <a:off x="3492622" y="1135202"/>
            <a:ext cx="4941163" cy="5372100"/>
          </a:xfrm>
          <a:prstGeom prst="rect">
            <a:avLst/>
          </a:prstGeom>
        </p:spPr>
      </p:pic>
    </p:spTree>
    <p:extLst>
      <p:ext uri="{BB962C8B-B14F-4D97-AF65-F5344CB8AC3E}">
        <p14:creationId xmlns:p14="http://schemas.microsoft.com/office/powerpoint/2010/main" val="3832029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A9C973-0610-48EB-8662-766DA6758155}"/>
              </a:ext>
            </a:extLst>
          </p:cNvPr>
          <p:cNvSpPr>
            <a:spLocks noGrp="1"/>
          </p:cNvSpPr>
          <p:nvPr>
            <p:ph type="sldNum" sz="quarter" idx="12"/>
          </p:nvPr>
        </p:nvSpPr>
        <p:spPr>
          <a:xfrm>
            <a:off x="9200984" y="6356349"/>
            <a:ext cx="2743200" cy="365125"/>
          </a:xfrm>
        </p:spPr>
        <p:txBody>
          <a:bodyPr/>
          <a:lstStyle/>
          <a:p>
            <a:fld id="{FD9D71CF-C440-4A07-BAB1-A7EE1ADDFEE7}" type="slidenum">
              <a:rPr lang="en-IN" sz="1800" b="1">
                <a:solidFill>
                  <a:srgbClr val="CC00CC"/>
                </a:solidFill>
              </a:rPr>
              <a:t>18</a:t>
            </a:fld>
            <a:endParaRPr lang="en-IN" sz="1800" b="1" dirty="0">
              <a:solidFill>
                <a:srgbClr val="CC00CC"/>
              </a:solidFill>
            </a:endParaRPr>
          </a:p>
        </p:txBody>
      </p:sp>
      <p:sp>
        <p:nvSpPr>
          <p:cNvPr id="5" name="TextBox 4">
            <a:extLst>
              <a:ext uri="{FF2B5EF4-FFF2-40B4-BE49-F238E27FC236}">
                <a16:creationId xmlns:a16="http://schemas.microsoft.com/office/drawing/2014/main" id="{50F26F13-63FB-4F01-9712-C9DB1020A21F}"/>
              </a:ext>
            </a:extLst>
          </p:cNvPr>
          <p:cNvSpPr txBox="1"/>
          <p:nvPr/>
        </p:nvSpPr>
        <p:spPr>
          <a:xfrm>
            <a:off x="359134" y="238539"/>
            <a:ext cx="11585050" cy="1261884"/>
          </a:xfrm>
          <a:prstGeom prst="rect">
            <a:avLst/>
          </a:prstGeom>
          <a:noFill/>
        </p:spPr>
        <p:txBody>
          <a:bodyPr wrap="square" rtlCol="0">
            <a:spAutoFit/>
          </a:bodyPr>
          <a:lstStyle/>
          <a:p>
            <a:pPr algn="ctr"/>
            <a:r>
              <a:rPr lang="en-US" sz="4000" b="1" dirty="0">
                <a:solidFill>
                  <a:srgbClr val="CC00CC"/>
                </a:solidFill>
                <a:latin typeface="Times New Roman" panose="02020603050405020304" pitchFamily="18" charset="0"/>
                <a:cs typeface="Times New Roman" panose="02020603050405020304" pitchFamily="18" charset="0"/>
              </a:rPr>
              <a:t>SYSTEM DESIGN – USE CASE DIAGRAM</a:t>
            </a:r>
          </a:p>
          <a:p>
            <a:endParaRPr lang="en-IN" dirty="0"/>
          </a:p>
          <a:p>
            <a:endParaRPr lang="en-IN" dirty="0"/>
          </a:p>
        </p:txBody>
      </p:sp>
      <p:sp>
        <p:nvSpPr>
          <p:cNvPr id="3" name="Rectangle 2">
            <a:extLst>
              <a:ext uri="{FF2B5EF4-FFF2-40B4-BE49-F238E27FC236}">
                <a16:creationId xmlns:a16="http://schemas.microsoft.com/office/drawing/2014/main" id="{93065884-A079-4F43-84DA-BF4FA98DD089}"/>
              </a:ext>
            </a:extLst>
          </p:cNvPr>
          <p:cNvSpPr/>
          <p:nvPr/>
        </p:nvSpPr>
        <p:spPr>
          <a:xfrm>
            <a:off x="2209800" y="960753"/>
            <a:ext cx="7261935" cy="5129433"/>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9CDAB38-87FB-4FC2-A23E-BCD140960854}"/>
              </a:ext>
            </a:extLst>
          </p:cNvPr>
          <p:cNvPicPr>
            <a:picLocks noChangeAspect="1"/>
          </p:cNvPicPr>
          <p:nvPr/>
        </p:nvPicPr>
        <p:blipFill rotWithShape="1">
          <a:blip r:embed="rId2">
            <a:extLst>
              <a:ext uri="{28A0092B-C50C-407E-A947-70E740481C1C}">
                <a14:useLocalDpi xmlns:a14="http://schemas.microsoft.com/office/drawing/2010/main" val="0"/>
              </a:ext>
            </a:extLst>
          </a:blip>
          <a:srcRect l="30521" t="19129" r="13065" b="10145"/>
          <a:stretch/>
        </p:blipFill>
        <p:spPr>
          <a:xfrm>
            <a:off x="2427308" y="1109094"/>
            <a:ext cx="6877879" cy="4850296"/>
          </a:xfrm>
          <a:prstGeom prst="rect">
            <a:avLst/>
          </a:prstGeom>
        </p:spPr>
      </p:pic>
      <p:sp>
        <p:nvSpPr>
          <p:cNvPr id="2" name="Date Placeholder 1">
            <a:extLst>
              <a:ext uri="{FF2B5EF4-FFF2-40B4-BE49-F238E27FC236}">
                <a16:creationId xmlns:a16="http://schemas.microsoft.com/office/drawing/2014/main" id="{ACFFC57E-CA8D-4FF6-BB85-DAEF39032F65}"/>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3138006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BDF0EC-A49D-4E3C-B7DE-067AA9775552}"/>
              </a:ext>
            </a:extLst>
          </p:cNvPr>
          <p:cNvSpPr>
            <a:spLocks noGrp="1"/>
          </p:cNvSpPr>
          <p:nvPr>
            <p:ph type="sldNum" sz="quarter" idx="12"/>
          </p:nvPr>
        </p:nvSpPr>
        <p:spPr>
          <a:xfrm>
            <a:off x="9206948" y="6385307"/>
            <a:ext cx="2743200" cy="365125"/>
          </a:xfrm>
        </p:spPr>
        <p:txBody>
          <a:bodyPr/>
          <a:lstStyle/>
          <a:p>
            <a:fld id="{FD9D71CF-C440-4A07-BAB1-A7EE1ADDFEE7}" type="slidenum">
              <a:rPr lang="en-IN" sz="1800" b="1">
                <a:solidFill>
                  <a:srgbClr val="CC00CC"/>
                </a:solidFill>
              </a:rPr>
              <a:t>19</a:t>
            </a:fld>
            <a:endParaRPr lang="en-IN" sz="1800" b="1" dirty="0">
              <a:solidFill>
                <a:srgbClr val="CC00CC"/>
              </a:solidFill>
            </a:endParaRPr>
          </a:p>
        </p:txBody>
      </p:sp>
      <p:sp>
        <p:nvSpPr>
          <p:cNvPr id="8" name="TextBox 7">
            <a:extLst>
              <a:ext uri="{FF2B5EF4-FFF2-40B4-BE49-F238E27FC236}">
                <a16:creationId xmlns:a16="http://schemas.microsoft.com/office/drawing/2014/main" id="{9520459F-0B4A-4186-8708-07D926DD2303}"/>
              </a:ext>
            </a:extLst>
          </p:cNvPr>
          <p:cNvSpPr txBox="1"/>
          <p:nvPr/>
        </p:nvSpPr>
        <p:spPr>
          <a:xfrm>
            <a:off x="527437" y="472693"/>
            <a:ext cx="11585050" cy="5693866"/>
          </a:xfrm>
          <a:prstGeom prst="rect">
            <a:avLst/>
          </a:prstGeom>
          <a:noFill/>
        </p:spPr>
        <p:txBody>
          <a:bodyPr wrap="square" rtlCol="0">
            <a:spAutoFit/>
          </a:bodyPr>
          <a:lstStyle/>
          <a:p>
            <a:pPr algn="ctr"/>
            <a:r>
              <a:rPr lang="en-US" sz="4000" b="1" dirty="0">
                <a:solidFill>
                  <a:srgbClr val="CC00CC"/>
                </a:solidFill>
                <a:latin typeface="Times New Roman" panose="02020603050405020304" pitchFamily="18" charset="0"/>
                <a:cs typeface="Times New Roman" panose="02020603050405020304" pitchFamily="18" charset="0"/>
              </a:rPr>
              <a:t>SYSTEM DESIGN – ACTIVITY DIAGRAM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Rectangle 4">
            <a:extLst>
              <a:ext uri="{FF2B5EF4-FFF2-40B4-BE49-F238E27FC236}">
                <a16:creationId xmlns:a16="http://schemas.microsoft.com/office/drawing/2014/main" id="{5781F724-AD0C-4ADF-930A-9F47C6815096}"/>
              </a:ext>
            </a:extLst>
          </p:cNvPr>
          <p:cNvSpPr>
            <a:spLocks noChangeArrowheads="1"/>
          </p:cNvSpPr>
          <p:nvPr/>
        </p:nvSpPr>
        <p:spPr bwMode="auto">
          <a:xfrm>
            <a:off x="2107096" y="126425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910EB3DB-9865-4BED-95CE-9A44A58C4FB2}"/>
              </a:ext>
            </a:extLst>
          </p:cNvPr>
          <p:cNvSpPr/>
          <p:nvPr/>
        </p:nvSpPr>
        <p:spPr>
          <a:xfrm>
            <a:off x="2377440" y="1161288"/>
            <a:ext cx="6748272" cy="529437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7" name="Picture 1">
            <a:extLst>
              <a:ext uri="{FF2B5EF4-FFF2-40B4-BE49-F238E27FC236}">
                <a16:creationId xmlns:a16="http://schemas.microsoft.com/office/drawing/2014/main" id="{6BCDB315-2C0D-48D4-A35C-D3CFB60CA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541" y="1264258"/>
            <a:ext cx="5705099" cy="509209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4AD4CAA-9205-483E-9064-05F04003467F}"/>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352716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E73C441-0A69-40EC-A4F5-F57C742E5C56}"/>
              </a:ext>
            </a:extLst>
          </p:cNvPr>
          <p:cNvSpPr txBox="1"/>
          <p:nvPr/>
        </p:nvSpPr>
        <p:spPr>
          <a:xfrm>
            <a:off x="250722" y="122903"/>
            <a:ext cx="11690555" cy="6272980"/>
          </a:xfrm>
          <a:prstGeom prst="rect">
            <a:avLst/>
          </a:prstGeom>
          <a:solidFill>
            <a:schemeClr val="bg1"/>
          </a:solidFill>
        </p:spPr>
        <p:txBody>
          <a:bodyPr wrap="square" rtlCol="0">
            <a:spAutoFit/>
          </a:bodyPr>
          <a:lstStyle/>
          <a:p>
            <a:endParaRPr lang="en-IN" dirty="0"/>
          </a:p>
        </p:txBody>
      </p:sp>
      <p:sp>
        <p:nvSpPr>
          <p:cNvPr id="12" name="TextBox 11">
            <a:extLst>
              <a:ext uri="{FF2B5EF4-FFF2-40B4-BE49-F238E27FC236}">
                <a16:creationId xmlns:a16="http://schemas.microsoft.com/office/drawing/2014/main" id="{B5E05CB9-B296-4DB2-8B06-25483B5E3C07}"/>
              </a:ext>
            </a:extLst>
          </p:cNvPr>
          <p:cNvSpPr txBox="1"/>
          <p:nvPr/>
        </p:nvSpPr>
        <p:spPr>
          <a:xfrm>
            <a:off x="3521916" y="292510"/>
            <a:ext cx="4588416" cy="984885"/>
          </a:xfrm>
          <a:prstGeom prst="rect">
            <a:avLst/>
          </a:prstGeom>
          <a:noFill/>
        </p:spPr>
        <p:txBody>
          <a:bodyPr wrap="square" rtlCol="0">
            <a:spAutoFit/>
          </a:bodyPr>
          <a:lstStyle/>
          <a:p>
            <a:pPr algn="r"/>
            <a:r>
              <a:rPr lang="en-IN" sz="4000" b="1" dirty="0">
                <a:solidFill>
                  <a:srgbClr val="CC00CC"/>
                </a:solidFill>
                <a:latin typeface="Times New Roman" panose="02020603050405020304" pitchFamily="18" charset="0"/>
                <a:cs typeface="Times New Roman" panose="02020603050405020304" pitchFamily="18" charset="0"/>
              </a:rPr>
              <a:t>INTRODUCTION</a:t>
            </a:r>
          </a:p>
          <a:p>
            <a:endParaRPr lang="en-IN" dirty="0"/>
          </a:p>
        </p:txBody>
      </p:sp>
      <p:sp>
        <p:nvSpPr>
          <p:cNvPr id="13" name="TextBox 12">
            <a:extLst>
              <a:ext uri="{FF2B5EF4-FFF2-40B4-BE49-F238E27FC236}">
                <a16:creationId xmlns:a16="http://schemas.microsoft.com/office/drawing/2014/main" id="{F4F84B41-EDBB-4917-973C-0AB30E0CDAE7}"/>
              </a:ext>
            </a:extLst>
          </p:cNvPr>
          <p:cNvSpPr txBox="1"/>
          <p:nvPr/>
        </p:nvSpPr>
        <p:spPr>
          <a:xfrm>
            <a:off x="511278" y="1447002"/>
            <a:ext cx="11267767" cy="4832092"/>
          </a:xfrm>
          <a:prstGeom prst="rect">
            <a:avLst/>
          </a:prstGeom>
          <a:noFill/>
        </p:spPr>
        <p:txBody>
          <a:bodyPr wrap="square" rtlCol="0">
            <a:spAutoFit/>
          </a:bodyPr>
          <a:lstStyle/>
          <a:p>
            <a:pPr marL="342900" indent="-342900" algn="just" fontAlgn="base">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Determining the poverty levels of various regions throughout the world is crucial in identifying interventions for </a:t>
            </a:r>
            <a:r>
              <a:rPr lang="en-US" sz="2800" b="0" i="0" dirty="0">
                <a:solidFill>
                  <a:srgbClr val="CC00CC"/>
                </a:solidFill>
                <a:effectLst/>
                <a:latin typeface="Times New Roman" panose="02020603050405020304" pitchFamily="18" charset="0"/>
                <a:cs typeface="Times New Roman" panose="02020603050405020304" pitchFamily="18" charset="0"/>
              </a:rPr>
              <a:t>poverty reduction </a:t>
            </a:r>
            <a:r>
              <a:rPr lang="en-US" sz="2800" b="0" i="0" dirty="0">
                <a:effectLst/>
                <a:latin typeface="Times New Roman" panose="02020603050405020304" pitchFamily="18" charset="0"/>
                <a:cs typeface="Times New Roman" panose="02020603050405020304" pitchFamily="18" charset="0"/>
              </a:rPr>
              <a:t>initiatives and directing resources fairly.</a:t>
            </a:r>
          </a:p>
          <a:p>
            <a:pPr marL="342900" indent="-342900" algn="just" fontAlgn="base">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However, reliable data on global economic livelihoods is hard to come by, especially for areas in the developing world, hampering efforts to both deploy services and monitor/evaluate progress.</a:t>
            </a:r>
          </a:p>
          <a:p>
            <a:pPr marL="342900" indent="-342900" algn="just" fontAlgn="base">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This project proposes to use </a:t>
            </a:r>
            <a:r>
              <a:rPr lang="en-US" sz="2800" b="0" i="0" dirty="0">
                <a:solidFill>
                  <a:srgbClr val="CC00CC"/>
                </a:solidFill>
                <a:effectLst/>
                <a:latin typeface="Times New Roman" panose="02020603050405020304" pitchFamily="18" charset="0"/>
                <a:cs typeface="Times New Roman" panose="02020603050405020304" pitchFamily="18" charset="0"/>
              </a:rPr>
              <a:t>satellite images </a:t>
            </a:r>
            <a:r>
              <a:rPr lang="en-US" sz="2800" b="0" i="0" dirty="0">
                <a:effectLst/>
                <a:latin typeface="Times New Roman" panose="02020603050405020304" pitchFamily="18" charset="0"/>
                <a:cs typeface="Times New Roman" panose="02020603050405020304" pitchFamily="18" charset="0"/>
              </a:rPr>
              <a:t>to detect economic activity and, as a result, estimate poverty in a location.</a:t>
            </a:r>
          </a:p>
          <a:p>
            <a:pPr marL="342900" indent="-342900" algn="just" fontAlgn="base">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A </a:t>
            </a:r>
            <a:r>
              <a:rPr lang="en-US" sz="2800" i="0" dirty="0">
                <a:solidFill>
                  <a:srgbClr val="CC00CC"/>
                </a:solidFill>
                <a:effectLst/>
                <a:latin typeface="Times New Roman" panose="02020603050405020304" pitchFamily="18" charset="0"/>
                <a:cs typeface="Times New Roman" panose="02020603050405020304" pitchFamily="18" charset="0"/>
              </a:rPr>
              <a:t>Recurrent neural network </a:t>
            </a:r>
            <a:r>
              <a:rPr lang="en-US" sz="2800" b="0" i="0" dirty="0">
                <a:effectLst/>
                <a:latin typeface="Times New Roman" panose="02020603050405020304" pitchFamily="18" charset="0"/>
                <a:cs typeface="Times New Roman" panose="02020603050405020304" pitchFamily="18" charset="0"/>
              </a:rPr>
              <a:t>is trained to learn various developmental parameters like </a:t>
            </a:r>
            <a:r>
              <a:rPr lang="en-US" sz="2800" i="0" dirty="0">
                <a:solidFill>
                  <a:srgbClr val="CC00CC"/>
                </a:solidFill>
                <a:effectLst/>
                <a:latin typeface="Times New Roman" panose="02020603050405020304" pitchFamily="18" charset="0"/>
                <a:cs typeface="Times New Roman" panose="02020603050405020304" pitchFamily="18" charset="0"/>
              </a:rPr>
              <a:t>rooftop type, source of lighting and proximity to water sources, Agriculture Areas, Road Structure, Industrial Areas</a:t>
            </a:r>
            <a:r>
              <a:rPr lang="en-US" sz="2800" b="0" i="0" dirty="0">
                <a:solidFill>
                  <a:srgbClr val="CC00CC"/>
                </a:solidFill>
                <a:effectLst/>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819E68C8-6053-4C8A-972B-60B4A8CA9541}"/>
              </a:ext>
            </a:extLst>
          </p:cNvPr>
          <p:cNvSpPr>
            <a:spLocks noGrp="1"/>
          </p:cNvSpPr>
          <p:nvPr>
            <p:ph type="sldNum" sz="quarter" idx="12"/>
          </p:nvPr>
        </p:nvSpPr>
        <p:spPr>
          <a:xfrm>
            <a:off x="9268187" y="6395883"/>
            <a:ext cx="2743200" cy="442381"/>
          </a:xfrm>
        </p:spPr>
        <p:txBody>
          <a:bodyPr/>
          <a:lstStyle/>
          <a:p>
            <a:fld id="{FD9D71CF-C440-4A07-BAB1-A7EE1ADDFEE7}" type="slidenum">
              <a:rPr lang="en-IN" sz="1800" b="1">
                <a:solidFill>
                  <a:srgbClr val="CC00CC"/>
                </a:solidFill>
              </a:rPr>
              <a:pPr/>
              <a:t>2</a:t>
            </a:fld>
            <a:endParaRPr lang="en-IN" sz="1800" b="1" dirty="0">
              <a:solidFill>
                <a:srgbClr val="CC00CC"/>
              </a:solidFill>
            </a:endParaRPr>
          </a:p>
        </p:txBody>
      </p:sp>
      <p:sp>
        <p:nvSpPr>
          <p:cNvPr id="2" name="Date Placeholder 1">
            <a:extLst>
              <a:ext uri="{FF2B5EF4-FFF2-40B4-BE49-F238E27FC236}">
                <a16:creationId xmlns:a16="http://schemas.microsoft.com/office/drawing/2014/main" id="{84900716-6624-4B59-91F1-BC9B2E6E998C}"/>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2479544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B236F3-2B32-44FF-AA31-9529360D12F1}"/>
              </a:ext>
            </a:extLst>
          </p:cNvPr>
          <p:cNvSpPr>
            <a:spLocks noGrp="1"/>
          </p:cNvSpPr>
          <p:nvPr>
            <p:ph type="sldNum" sz="quarter" idx="12"/>
          </p:nvPr>
        </p:nvSpPr>
        <p:spPr>
          <a:xfrm>
            <a:off x="9263269" y="6366924"/>
            <a:ext cx="2743200" cy="365125"/>
          </a:xfrm>
        </p:spPr>
        <p:txBody>
          <a:bodyPr/>
          <a:lstStyle/>
          <a:p>
            <a:fld id="{FD9D71CF-C440-4A07-BAB1-A7EE1ADDFEE7}" type="slidenum">
              <a:rPr lang="en-IN" sz="1800" b="1">
                <a:solidFill>
                  <a:srgbClr val="CC00CC"/>
                </a:solidFill>
              </a:rPr>
              <a:t>20</a:t>
            </a:fld>
            <a:endParaRPr lang="en-IN" sz="1800" b="1" dirty="0">
              <a:solidFill>
                <a:srgbClr val="CC00CC"/>
              </a:solidFill>
            </a:endParaRPr>
          </a:p>
        </p:txBody>
      </p:sp>
      <p:sp>
        <p:nvSpPr>
          <p:cNvPr id="8" name="TextBox 7">
            <a:extLst>
              <a:ext uri="{FF2B5EF4-FFF2-40B4-BE49-F238E27FC236}">
                <a16:creationId xmlns:a16="http://schemas.microsoft.com/office/drawing/2014/main" id="{79A3274E-9E62-4462-8CF6-7A2444C8E8ED}"/>
              </a:ext>
            </a:extLst>
          </p:cNvPr>
          <p:cNvSpPr txBox="1"/>
          <p:nvPr/>
        </p:nvSpPr>
        <p:spPr>
          <a:xfrm>
            <a:off x="621527" y="230588"/>
            <a:ext cx="11210014" cy="984885"/>
          </a:xfrm>
          <a:prstGeom prst="rect">
            <a:avLst/>
          </a:prstGeom>
          <a:noFill/>
        </p:spPr>
        <p:txBody>
          <a:bodyPr wrap="square" rtlCol="0">
            <a:spAutoFit/>
          </a:bodyPr>
          <a:lstStyle/>
          <a:p>
            <a:pPr algn="ctr"/>
            <a:r>
              <a:rPr lang="en-US" sz="4000" b="1" dirty="0">
                <a:solidFill>
                  <a:srgbClr val="CC00CC"/>
                </a:solidFill>
                <a:latin typeface="Times New Roman" panose="02020603050405020304" pitchFamily="18" charset="0"/>
                <a:cs typeface="Times New Roman" panose="02020603050405020304" pitchFamily="18" charset="0"/>
              </a:rPr>
              <a:t>SYSTEM DESIGN – SEQUENCE DIAGRAM</a:t>
            </a:r>
            <a:endParaRPr lang="en-IN" sz="4000" b="1" dirty="0">
              <a:solidFill>
                <a:srgbClr val="CC00CC"/>
              </a:solidFill>
              <a:latin typeface="Times New Roman" panose="02020603050405020304" pitchFamily="18" charset="0"/>
              <a:cs typeface="Times New Roman" panose="02020603050405020304" pitchFamily="18" charset="0"/>
            </a:endParaRPr>
          </a:p>
          <a:p>
            <a:endParaRPr lang="en-IN" dirty="0"/>
          </a:p>
        </p:txBody>
      </p:sp>
      <p:sp>
        <p:nvSpPr>
          <p:cNvPr id="3" name="Rectangle 2">
            <a:extLst>
              <a:ext uri="{FF2B5EF4-FFF2-40B4-BE49-F238E27FC236}">
                <a16:creationId xmlns:a16="http://schemas.microsoft.com/office/drawing/2014/main" id="{3C06C003-2E7C-4AFE-9E5F-A5D6A25852F6}"/>
              </a:ext>
            </a:extLst>
          </p:cNvPr>
          <p:cNvSpPr/>
          <p:nvPr/>
        </p:nvSpPr>
        <p:spPr>
          <a:xfrm>
            <a:off x="2006352" y="976544"/>
            <a:ext cx="8220723" cy="537980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10" name="Picture 9">
            <a:extLst>
              <a:ext uri="{FF2B5EF4-FFF2-40B4-BE49-F238E27FC236}">
                <a16:creationId xmlns:a16="http://schemas.microsoft.com/office/drawing/2014/main" id="{17113853-FDFF-4141-A3A0-3CA4FB3A51D2}"/>
              </a:ext>
            </a:extLst>
          </p:cNvPr>
          <p:cNvPicPr>
            <a:picLocks noChangeAspect="1"/>
          </p:cNvPicPr>
          <p:nvPr/>
        </p:nvPicPr>
        <p:blipFill rotWithShape="1">
          <a:blip r:embed="rId2">
            <a:extLst>
              <a:ext uri="{28A0092B-C50C-407E-A947-70E740481C1C}">
                <a14:useLocalDpi xmlns:a14="http://schemas.microsoft.com/office/drawing/2010/main" val="0"/>
              </a:ext>
            </a:extLst>
          </a:blip>
          <a:srcRect l="28043" t="14841" r="12152" b="10647"/>
          <a:stretch/>
        </p:blipFill>
        <p:spPr>
          <a:xfrm>
            <a:off x="2598070" y="1076746"/>
            <a:ext cx="7291347" cy="5109983"/>
          </a:xfrm>
          <a:prstGeom prst="rect">
            <a:avLst/>
          </a:prstGeom>
        </p:spPr>
      </p:pic>
      <p:sp>
        <p:nvSpPr>
          <p:cNvPr id="2" name="Date Placeholder 1">
            <a:extLst>
              <a:ext uri="{FF2B5EF4-FFF2-40B4-BE49-F238E27FC236}">
                <a16:creationId xmlns:a16="http://schemas.microsoft.com/office/drawing/2014/main" id="{67DA54A8-0C7A-4DC4-8BA9-30302E136FB1}"/>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1364224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6A52A5-9CD5-4D76-BBE2-BEBF75F40B07}"/>
              </a:ext>
            </a:extLst>
          </p:cNvPr>
          <p:cNvSpPr>
            <a:spLocks noGrp="1"/>
          </p:cNvSpPr>
          <p:nvPr>
            <p:ph type="sldNum" sz="quarter" idx="12"/>
          </p:nvPr>
        </p:nvSpPr>
        <p:spPr>
          <a:xfrm>
            <a:off x="9214900" y="6356349"/>
            <a:ext cx="2743200" cy="365125"/>
          </a:xfrm>
        </p:spPr>
        <p:txBody>
          <a:bodyPr/>
          <a:lstStyle/>
          <a:p>
            <a:fld id="{FD9D71CF-C440-4A07-BAB1-A7EE1ADDFEE7}" type="slidenum">
              <a:rPr lang="en-IN" sz="1800" b="1">
                <a:solidFill>
                  <a:srgbClr val="CC00CC"/>
                </a:solidFill>
              </a:rPr>
              <a:t>21</a:t>
            </a:fld>
            <a:endParaRPr lang="en-IN" sz="1800" b="1" dirty="0">
              <a:solidFill>
                <a:srgbClr val="CC00CC"/>
              </a:solidFill>
            </a:endParaRPr>
          </a:p>
        </p:txBody>
      </p:sp>
      <p:sp>
        <p:nvSpPr>
          <p:cNvPr id="10" name="TextBox 9">
            <a:extLst>
              <a:ext uri="{FF2B5EF4-FFF2-40B4-BE49-F238E27FC236}">
                <a16:creationId xmlns:a16="http://schemas.microsoft.com/office/drawing/2014/main" id="{AB7340EB-286F-466A-956C-0CF88779A83A}"/>
              </a:ext>
            </a:extLst>
          </p:cNvPr>
          <p:cNvSpPr txBox="1"/>
          <p:nvPr/>
        </p:nvSpPr>
        <p:spPr>
          <a:xfrm>
            <a:off x="119270" y="246490"/>
            <a:ext cx="11919005" cy="6001643"/>
          </a:xfrm>
          <a:prstGeom prst="rect">
            <a:avLst/>
          </a:prstGeom>
          <a:noFill/>
        </p:spPr>
        <p:txBody>
          <a:bodyPr wrap="square" rtlCol="0">
            <a:spAutoFit/>
          </a:bodyPr>
          <a:lstStyle/>
          <a:p>
            <a:pPr algn="ctr"/>
            <a:r>
              <a:rPr lang="en-US" sz="4000" b="1" cap="all" dirty="0">
                <a:solidFill>
                  <a:srgbClr val="CC00CC"/>
                </a:solidFill>
                <a:latin typeface="Times New Roman" panose="02020603050405020304" pitchFamily="18" charset="0"/>
                <a:cs typeface="Times New Roman" panose="02020603050405020304" pitchFamily="18" charset="0"/>
              </a:rPr>
              <a:t>Module Description</a:t>
            </a:r>
          </a:p>
          <a:p>
            <a:pPr algn="just"/>
            <a:r>
              <a:rPr lang="en-US" sz="3200" b="1" dirty="0">
                <a:solidFill>
                  <a:srgbClr val="CC00CC"/>
                </a:solidFill>
                <a:latin typeface="Times New Roman" panose="02020603050405020304" pitchFamily="18" charset="0"/>
                <a:cs typeface="Times New Roman" panose="02020603050405020304" pitchFamily="18" charset="0"/>
              </a:rPr>
              <a:t>Home Page</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After running the project code in anaconda prompt ,a URL link will be displayed in the terminal .</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We have to copy that and paste it in any browsing website. At that time the project website will be opened. </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home page contains the full details of the project and having the login button by which we can get into the project with appropriate password. </a:t>
            </a:r>
          </a:p>
          <a:p>
            <a:pPr algn="just"/>
            <a:endParaRPr lang="en-US" sz="2800" dirty="0">
              <a:latin typeface="Times New Roman" panose="02020603050405020304" pitchFamily="18" charset="0"/>
              <a:cs typeface="Times New Roman" panose="02020603050405020304" pitchFamily="18" charset="0"/>
            </a:endParaRPr>
          </a:p>
          <a:p>
            <a:pPr algn="just"/>
            <a:r>
              <a:rPr lang="en-US" sz="3200" b="1" dirty="0">
                <a:solidFill>
                  <a:srgbClr val="CC00CC"/>
                </a:solidFill>
                <a:latin typeface="Times New Roman" panose="02020603050405020304" pitchFamily="18" charset="0"/>
                <a:cs typeface="Times New Roman" panose="02020603050405020304" pitchFamily="18" charset="0"/>
              </a:rPr>
              <a:t>Login Page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login page contains the username and password input boxes in which we have to give the appropriate data to open into the next page. </a:t>
            </a:r>
          </a:p>
          <a:p>
            <a:pPr algn="just"/>
            <a:r>
              <a:rPr lang="en-US" sz="2800" dirty="0">
                <a:latin typeface="Times New Roman" panose="02020603050405020304" pitchFamily="18" charset="0"/>
                <a:cs typeface="Times New Roman" panose="02020603050405020304" pitchFamily="18" charset="0"/>
              </a:rPr>
              <a:t> </a:t>
            </a:r>
          </a:p>
        </p:txBody>
      </p:sp>
      <p:sp>
        <p:nvSpPr>
          <p:cNvPr id="11" name="Date Placeholder 10">
            <a:extLst>
              <a:ext uri="{FF2B5EF4-FFF2-40B4-BE49-F238E27FC236}">
                <a16:creationId xmlns:a16="http://schemas.microsoft.com/office/drawing/2014/main" id="{72EFA8B2-BAB3-4AE6-A0E5-48C97A4ED7D6}"/>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423033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D4C32A-F6CC-489D-962F-B321BA923478}"/>
              </a:ext>
            </a:extLst>
          </p:cNvPr>
          <p:cNvSpPr>
            <a:spLocks noGrp="1"/>
          </p:cNvSpPr>
          <p:nvPr>
            <p:ph type="sldNum" sz="quarter" idx="12"/>
          </p:nvPr>
        </p:nvSpPr>
        <p:spPr>
          <a:xfrm>
            <a:off x="9238753" y="6412009"/>
            <a:ext cx="2743200" cy="365125"/>
          </a:xfrm>
        </p:spPr>
        <p:txBody>
          <a:bodyPr/>
          <a:lstStyle/>
          <a:p>
            <a:fld id="{FD9D71CF-C440-4A07-BAB1-A7EE1ADDFEE7}" type="slidenum">
              <a:rPr lang="en-IN" sz="1800" b="1">
                <a:solidFill>
                  <a:srgbClr val="CC00CC"/>
                </a:solidFill>
              </a:rPr>
              <a:t>22</a:t>
            </a:fld>
            <a:endParaRPr lang="en-IN" sz="1800" b="1" dirty="0">
              <a:solidFill>
                <a:srgbClr val="CC00CC"/>
              </a:solidFill>
            </a:endParaRPr>
          </a:p>
        </p:txBody>
      </p:sp>
      <p:sp>
        <p:nvSpPr>
          <p:cNvPr id="8" name="TextBox 7">
            <a:extLst>
              <a:ext uri="{FF2B5EF4-FFF2-40B4-BE49-F238E27FC236}">
                <a16:creationId xmlns:a16="http://schemas.microsoft.com/office/drawing/2014/main" id="{B88436FB-B968-4042-83C5-3C07ECC3C3CA}"/>
              </a:ext>
            </a:extLst>
          </p:cNvPr>
          <p:cNvSpPr txBox="1"/>
          <p:nvPr/>
        </p:nvSpPr>
        <p:spPr>
          <a:xfrm>
            <a:off x="96740" y="-80609"/>
            <a:ext cx="11585051" cy="6309420"/>
          </a:xfrm>
          <a:prstGeom prst="rect">
            <a:avLst/>
          </a:prstGeom>
          <a:noFill/>
        </p:spPr>
        <p:txBody>
          <a:bodyPr wrap="square" rtlCol="0">
            <a:spAutoFit/>
          </a:bodyPr>
          <a:lstStyle/>
          <a:p>
            <a:r>
              <a:rPr lang="en-US" sz="3200" b="1" dirty="0">
                <a:solidFill>
                  <a:srgbClr val="CC00CC"/>
                </a:solidFill>
                <a:latin typeface="Times New Roman" panose="02020603050405020304" pitchFamily="18" charset="0"/>
                <a:cs typeface="Times New Roman" panose="02020603050405020304" pitchFamily="18" charset="0"/>
              </a:rPr>
              <a:t>Clustering Page</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this page ,we have to give a image input to cluster the places based on some criteria and map them with different </a:t>
            </a:r>
            <a:r>
              <a:rPr lang="en-US" sz="2800" dirty="0" err="1">
                <a:latin typeface="Times New Roman" panose="02020603050405020304" pitchFamily="18" charset="0"/>
                <a:cs typeface="Times New Roman" panose="02020603050405020304" pitchFamily="18" charset="0"/>
              </a:rPr>
              <a:t>colours</a:t>
            </a:r>
            <a:r>
              <a:rPr lang="en-US" sz="28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page will give a good visualization for the people for better understanding about the region.</a:t>
            </a:r>
          </a:p>
          <a:p>
            <a:pPr algn="just"/>
            <a:endParaRPr lang="en-US" sz="2800" dirty="0">
              <a:latin typeface="Times New Roman" panose="02020603050405020304" pitchFamily="18" charset="0"/>
              <a:cs typeface="Times New Roman" panose="02020603050405020304" pitchFamily="18" charset="0"/>
            </a:endParaRPr>
          </a:p>
          <a:p>
            <a:pPr algn="just"/>
            <a:r>
              <a:rPr lang="en-US" sz="3200" b="1" dirty="0">
                <a:solidFill>
                  <a:srgbClr val="CC00CC"/>
                </a:solidFill>
                <a:latin typeface="Times New Roman" panose="02020603050405020304" pitchFamily="18" charset="0"/>
                <a:cs typeface="Times New Roman" panose="02020603050405020304" pitchFamily="18" charset="0"/>
              </a:rPr>
              <a:t>Prediction Page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will be the main core page, In which we have to give a image as input and the machine will predict the wealth of that area using recurrent neural network And give a wealth value at the bottom of the page.</a:t>
            </a:r>
          </a:p>
          <a:p>
            <a:pPr algn="just"/>
            <a:endParaRPr lang="en-US" sz="2800" dirty="0">
              <a:latin typeface="Times New Roman" panose="02020603050405020304" pitchFamily="18" charset="0"/>
              <a:cs typeface="Times New Roman" panose="02020603050405020304" pitchFamily="18" charset="0"/>
            </a:endParaRPr>
          </a:p>
          <a:p>
            <a:pPr algn="just"/>
            <a:r>
              <a:rPr lang="en-US" sz="3200" b="1" dirty="0">
                <a:solidFill>
                  <a:srgbClr val="CC00CC"/>
                </a:solidFill>
                <a:latin typeface="Times New Roman" panose="02020603050405020304" pitchFamily="18" charset="0"/>
                <a:cs typeface="Times New Roman" panose="02020603050405020304" pitchFamily="18" charset="0"/>
              </a:rPr>
              <a:t>Analysis Page</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In this page, the project analysis i.e., the accuracy map and some analysis taken part .</a:t>
            </a:r>
          </a:p>
        </p:txBody>
      </p:sp>
      <p:sp>
        <p:nvSpPr>
          <p:cNvPr id="9" name="Date Placeholder 8">
            <a:extLst>
              <a:ext uri="{FF2B5EF4-FFF2-40B4-BE49-F238E27FC236}">
                <a16:creationId xmlns:a16="http://schemas.microsoft.com/office/drawing/2014/main" id="{CA142F0C-8D6D-4123-AB73-1481976B094B}"/>
              </a:ext>
            </a:extLst>
          </p:cNvPr>
          <p:cNvSpPr>
            <a:spLocks noGrp="1"/>
          </p:cNvSpPr>
          <p:nvPr>
            <p:ph type="dt" sz="half" idx="10"/>
          </p:nvPr>
        </p:nvSpPr>
        <p:spPr>
          <a:xfrm>
            <a:off x="726882" y="6476009"/>
            <a:ext cx="2743200" cy="365125"/>
          </a:xfrm>
        </p:spPr>
        <p:txBody>
          <a:bodyPr/>
          <a:lstStyle/>
          <a:p>
            <a:r>
              <a:rPr lang="en-US" dirty="0"/>
              <a:t>11-04-2023</a:t>
            </a:r>
            <a:endParaRPr lang="en-IN" dirty="0"/>
          </a:p>
        </p:txBody>
      </p:sp>
    </p:spTree>
    <p:extLst>
      <p:ext uri="{BB962C8B-B14F-4D97-AF65-F5344CB8AC3E}">
        <p14:creationId xmlns:p14="http://schemas.microsoft.com/office/powerpoint/2010/main" val="4105190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F59173-8DD7-4A45-8F7C-5B30B9FBD24D}"/>
              </a:ext>
            </a:extLst>
          </p:cNvPr>
          <p:cNvSpPr>
            <a:spLocks noGrp="1"/>
          </p:cNvSpPr>
          <p:nvPr>
            <p:ph type="sldNum" sz="quarter" idx="12"/>
          </p:nvPr>
        </p:nvSpPr>
        <p:spPr>
          <a:xfrm>
            <a:off x="9198996" y="6356350"/>
            <a:ext cx="2743200" cy="365125"/>
          </a:xfrm>
        </p:spPr>
        <p:txBody>
          <a:bodyPr/>
          <a:lstStyle/>
          <a:p>
            <a:fld id="{FD9D71CF-C440-4A07-BAB1-A7EE1ADDFEE7}" type="slidenum">
              <a:rPr lang="en-IN" sz="1800" b="1">
                <a:solidFill>
                  <a:srgbClr val="CC00CC"/>
                </a:solidFill>
              </a:rPr>
              <a:t>23</a:t>
            </a:fld>
            <a:endParaRPr lang="en-IN" sz="1800" b="1" dirty="0">
              <a:solidFill>
                <a:srgbClr val="CC00CC"/>
              </a:solidFill>
            </a:endParaRPr>
          </a:p>
        </p:txBody>
      </p:sp>
      <p:sp>
        <p:nvSpPr>
          <p:cNvPr id="5" name="TextBox 4">
            <a:extLst>
              <a:ext uri="{FF2B5EF4-FFF2-40B4-BE49-F238E27FC236}">
                <a16:creationId xmlns:a16="http://schemas.microsoft.com/office/drawing/2014/main" id="{F1E66C87-7139-4353-BF6E-50FD85AFA5B6}"/>
              </a:ext>
            </a:extLst>
          </p:cNvPr>
          <p:cNvSpPr txBox="1"/>
          <p:nvPr/>
        </p:nvSpPr>
        <p:spPr>
          <a:xfrm>
            <a:off x="230588" y="190831"/>
            <a:ext cx="11823589" cy="1323439"/>
          </a:xfrm>
          <a:prstGeom prst="rect">
            <a:avLst/>
          </a:prstGeom>
          <a:noFill/>
        </p:spPr>
        <p:txBody>
          <a:bodyPr wrap="square" rtlCol="0">
            <a:spAutoFit/>
          </a:bodyPr>
          <a:lstStyle/>
          <a:p>
            <a:pPr algn="ctr"/>
            <a:r>
              <a:rPr lang="en-US" sz="4000" b="1" cap="all" dirty="0">
                <a:solidFill>
                  <a:srgbClr val="CC00CC"/>
                </a:solidFill>
                <a:latin typeface="Times New Roman" panose="02020603050405020304" pitchFamily="18" charset="0"/>
                <a:cs typeface="Times New Roman" panose="02020603050405020304" pitchFamily="18" charset="0"/>
              </a:rPr>
              <a:t>Testing /Performance Evaluation / Results</a:t>
            </a:r>
            <a:endParaRPr lang="en-IN" sz="4000" b="1" cap="all" dirty="0">
              <a:solidFill>
                <a:srgbClr val="CC00CC"/>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4F6CA30-2802-481B-874A-89BC12CBCAF9}"/>
              </a:ext>
            </a:extLst>
          </p:cNvPr>
          <p:cNvPicPr>
            <a:picLocks noChangeAspect="1"/>
          </p:cNvPicPr>
          <p:nvPr/>
        </p:nvPicPr>
        <p:blipFill rotWithShape="1">
          <a:blip r:embed="rId2">
            <a:extLst>
              <a:ext uri="{28A0092B-C50C-407E-A947-70E740481C1C}">
                <a14:useLocalDpi xmlns:a14="http://schemas.microsoft.com/office/drawing/2010/main" val="0"/>
              </a:ext>
            </a:extLst>
          </a:blip>
          <a:srcRect l="29413" t="32115" r="30022" b="12928"/>
          <a:stretch/>
        </p:blipFill>
        <p:spPr>
          <a:xfrm>
            <a:off x="1669773" y="1686084"/>
            <a:ext cx="7665058" cy="4498451"/>
          </a:xfrm>
          <a:prstGeom prst="rect">
            <a:avLst/>
          </a:prstGeom>
        </p:spPr>
      </p:pic>
      <p:sp>
        <p:nvSpPr>
          <p:cNvPr id="10" name="Date Placeholder 9">
            <a:extLst>
              <a:ext uri="{FF2B5EF4-FFF2-40B4-BE49-F238E27FC236}">
                <a16:creationId xmlns:a16="http://schemas.microsoft.com/office/drawing/2014/main" id="{D14363DB-4324-4CF9-9145-570D89EA8562}"/>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842996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485A83-7D05-4183-A4B6-24F954EF5E68}"/>
              </a:ext>
            </a:extLst>
          </p:cNvPr>
          <p:cNvSpPr>
            <a:spLocks noGrp="1"/>
          </p:cNvSpPr>
          <p:nvPr>
            <p:ph type="sldNum" sz="quarter" idx="12"/>
          </p:nvPr>
        </p:nvSpPr>
        <p:spPr>
          <a:xfrm>
            <a:off x="9263270" y="6356349"/>
            <a:ext cx="2743200" cy="365125"/>
          </a:xfrm>
        </p:spPr>
        <p:txBody>
          <a:bodyPr/>
          <a:lstStyle/>
          <a:p>
            <a:fld id="{FD9D71CF-C440-4A07-BAB1-A7EE1ADDFEE7}" type="slidenum">
              <a:rPr lang="en-IN" sz="1800" b="1">
                <a:solidFill>
                  <a:srgbClr val="CC00CC"/>
                </a:solidFill>
              </a:rPr>
              <a:t>24</a:t>
            </a:fld>
            <a:endParaRPr lang="en-IN" sz="1800" b="1" dirty="0">
              <a:solidFill>
                <a:srgbClr val="CC00CC"/>
              </a:solidFill>
            </a:endParaRPr>
          </a:p>
        </p:txBody>
      </p:sp>
      <p:sp>
        <p:nvSpPr>
          <p:cNvPr id="5" name="TextBox 4">
            <a:extLst>
              <a:ext uri="{FF2B5EF4-FFF2-40B4-BE49-F238E27FC236}">
                <a16:creationId xmlns:a16="http://schemas.microsoft.com/office/drawing/2014/main" id="{954D1242-D6A5-42BE-83EF-5A35622D2A3D}"/>
              </a:ext>
            </a:extLst>
          </p:cNvPr>
          <p:cNvSpPr txBox="1"/>
          <p:nvPr/>
        </p:nvSpPr>
        <p:spPr>
          <a:xfrm>
            <a:off x="333955" y="236655"/>
            <a:ext cx="11672515" cy="707886"/>
          </a:xfrm>
          <a:prstGeom prst="rect">
            <a:avLst/>
          </a:prstGeom>
          <a:noFill/>
        </p:spPr>
        <p:txBody>
          <a:bodyPr wrap="square" rtlCol="0">
            <a:spAutoFit/>
          </a:bodyPr>
          <a:lstStyle/>
          <a:p>
            <a:pPr algn="ctr"/>
            <a:r>
              <a:rPr lang="en-US" sz="4000" b="1" cap="all" dirty="0">
                <a:solidFill>
                  <a:srgbClr val="CC00CC"/>
                </a:solidFill>
                <a:latin typeface="Times New Roman" panose="02020603050405020304" pitchFamily="18" charset="0"/>
                <a:cs typeface="Times New Roman" panose="02020603050405020304" pitchFamily="18" charset="0"/>
              </a:rPr>
              <a:t>Screen Shots</a:t>
            </a:r>
          </a:p>
        </p:txBody>
      </p:sp>
      <p:sp>
        <p:nvSpPr>
          <p:cNvPr id="8" name="Rectangle 5">
            <a:extLst>
              <a:ext uri="{FF2B5EF4-FFF2-40B4-BE49-F238E27FC236}">
                <a16:creationId xmlns:a16="http://schemas.microsoft.com/office/drawing/2014/main" id="{3E4AE836-B14E-4956-8C2F-4189D1082AC0}"/>
              </a:ext>
            </a:extLst>
          </p:cNvPr>
          <p:cNvSpPr>
            <a:spLocks noChangeArrowheads="1"/>
          </p:cNvSpPr>
          <p:nvPr/>
        </p:nvSpPr>
        <p:spPr bwMode="auto">
          <a:xfrm>
            <a:off x="1168842" y="1201889"/>
            <a:ext cx="474404" cy="55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57132" rIns="34279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image10.jpeg">
            <a:extLst>
              <a:ext uri="{FF2B5EF4-FFF2-40B4-BE49-F238E27FC236}">
                <a16:creationId xmlns:a16="http://schemas.microsoft.com/office/drawing/2014/main" id="{C90592D7-138A-4AEB-B497-7B7E5443401B}"/>
              </a:ext>
            </a:extLst>
          </p:cNvPr>
          <p:cNvPicPr/>
          <p:nvPr/>
        </p:nvPicPr>
        <p:blipFill>
          <a:blip r:embed="rId2" cstate="print"/>
          <a:stretch>
            <a:fillRect/>
          </a:stretch>
        </p:blipFill>
        <p:spPr>
          <a:xfrm>
            <a:off x="718262" y="2195084"/>
            <a:ext cx="5210755" cy="2766529"/>
          </a:xfrm>
          <a:prstGeom prst="rect">
            <a:avLst/>
          </a:prstGeom>
        </p:spPr>
      </p:pic>
      <p:sp>
        <p:nvSpPr>
          <p:cNvPr id="14" name="TextBox 13">
            <a:extLst>
              <a:ext uri="{FF2B5EF4-FFF2-40B4-BE49-F238E27FC236}">
                <a16:creationId xmlns:a16="http://schemas.microsoft.com/office/drawing/2014/main" id="{DE808AE9-EF7A-4677-99AC-2FF72EB477FA}"/>
              </a:ext>
            </a:extLst>
          </p:cNvPr>
          <p:cNvSpPr txBox="1"/>
          <p:nvPr/>
        </p:nvSpPr>
        <p:spPr>
          <a:xfrm>
            <a:off x="672203" y="1634998"/>
            <a:ext cx="2590137" cy="369332"/>
          </a:xfrm>
          <a:prstGeom prst="rect">
            <a:avLst/>
          </a:prstGeom>
          <a:noFill/>
        </p:spPr>
        <p:txBody>
          <a:bodyPr wrap="square">
            <a:spAutoFit/>
          </a:bodyPr>
          <a:lstStyle/>
          <a:p>
            <a:pPr>
              <a:spcBef>
                <a:spcPts val="680"/>
              </a:spcBef>
            </a:pPr>
            <a:r>
              <a:rPr lang="en-US" b="1" dirty="0">
                <a:solidFill>
                  <a:srgbClr val="CC00CC"/>
                </a:solidFill>
                <a:latin typeface="Times New Roman" panose="02020603050405020304" pitchFamily="18" charset="0"/>
                <a:cs typeface="Times New Roman" panose="02020603050405020304" pitchFamily="18" charset="0"/>
              </a:rPr>
              <a:t>1. Login Page</a:t>
            </a:r>
            <a:endParaRPr lang="en-IN" b="1" dirty="0">
              <a:solidFill>
                <a:srgbClr val="CC00CC"/>
              </a:solidFill>
              <a:latin typeface="Times New Roman" panose="02020603050405020304" pitchFamily="18" charset="0"/>
              <a:cs typeface="Times New Roman" panose="02020603050405020304" pitchFamily="18" charset="0"/>
            </a:endParaRPr>
          </a:p>
        </p:txBody>
      </p:sp>
      <p:pic>
        <p:nvPicPr>
          <p:cNvPr id="15" name="image11.jpeg">
            <a:extLst>
              <a:ext uri="{FF2B5EF4-FFF2-40B4-BE49-F238E27FC236}">
                <a16:creationId xmlns:a16="http://schemas.microsoft.com/office/drawing/2014/main" id="{FB3FF0DD-056F-4FB3-B3BE-DD2ACF7A66CE}"/>
              </a:ext>
            </a:extLst>
          </p:cNvPr>
          <p:cNvPicPr/>
          <p:nvPr/>
        </p:nvPicPr>
        <p:blipFill>
          <a:blip r:embed="rId3" cstate="print"/>
          <a:stretch>
            <a:fillRect/>
          </a:stretch>
        </p:blipFill>
        <p:spPr>
          <a:xfrm>
            <a:off x="6814262" y="2195084"/>
            <a:ext cx="5096792" cy="2766529"/>
          </a:xfrm>
          <a:prstGeom prst="rect">
            <a:avLst/>
          </a:prstGeom>
        </p:spPr>
      </p:pic>
      <p:sp>
        <p:nvSpPr>
          <p:cNvPr id="17" name="TextBox 16">
            <a:extLst>
              <a:ext uri="{FF2B5EF4-FFF2-40B4-BE49-F238E27FC236}">
                <a16:creationId xmlns:a16="http://schemas.microsoft.com/office/drawing/2014/main" id="{56982CB7-3FEB-4BC0-83D6-B49A1B1541FD}"/>
              </a:ext>
            </a:extLst>
          </p:cNvPr>
          <p:cNvSpPr txBox="1"/>
          <p:nvPr/>
        </p:nvSpPr>
        <p:spPr>
          <a:xfrm>
            <a:off x="6754641" y="1517313"/>
            <a:ext cx="6094674" cy="369332"/>
          </a:xfrm>
          <a:prstGeom prst="rect">
            <a:avLst/>
          </a:prstGeom>
          <a:noFill/>
        </p:spPr>
        <p:txBody>
          <a:bodyPr wrap="square">
            <a:spAutoFit/>
          </a:bodyPr>
          <a:lstStyle/>
          <a:p>
            <a:pPr>
              <a:spcBef>
                <a:spcPts val="680"/>
              </a:spcBef>
              <a:spcAft>
                <a:spcPts val="0"/>
              </a:spcAft>
            </a:pPr>
            <a:r>
              <a:rPr lang="en-US" b="1" dirty="0">
                <a:solidFill>
                  <a:srgbClr val="CC00CC"/>
                </a:solidFill>
                <a:latin typeface="Times New Roman" panose="02020603050405020304" pitchFamily="18" charset="0"/>
                <a:cs typeface="Times New Roman" panose="02020603050405020304" pitchFamily="18" charset="0"/>
              </a:rPr>
              <a:t>2. Clustering page</a:t>
            </a:r>
            <a:endParaRPr lang="en-IN" b="1" dirty="0">
              <a:solidFill>
                <a:srgbClr val="CC00CC"/>
              </a:solidFill>
              <a:latin typeface="Times New Roman" panose="02020603050405020304" pitchFamily="18" charset="0"/>
              <a:cs typeface="Times New Roman" panose="02020603050405020304" pitchFamily="18" charset="0"/>
            </a:endParaRPr>
          </a:p>
        </p:txBody>
      </p:sp>
      <p:sp>
        <p:nvSpPr>
          <p:cNvPr id="13" name="Date Placeholder 12">
            <a:extLst>
              <a:ext uri="{FF2B5EF4-FFF2-40B4-BE49-F238E27FC236}">
                <a16:creationId xmlns:a16="http://schemas.microsoft.com/office/drawing/2014/main" id="{311BA579-8D05-498D-B548-8EE17FD7806F}"/>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252766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3F000E-6863-4048-996C-0660643BC594}"/>
              </a:ext>
            </a:extLst>
          </p:cNvPr>
          <p:cNvSpPr>
            <a:spLocks noGrp="1"/>
          </p:cNvSpPr>
          <p:nvPr>
            <p:ph type="sldNum" sz="quarter" idx="12"/>
          </p:nvPr>
        </p:nvSpPr>
        <p:spPr>
          <a:xfrm>
            <a:off x="9247367" y="6356349"/>
            <a:ext cx="2743200" cy="365125"/>
          </a:xfrm>
        </p:spPr>
        <p:txBody>
          <a:bodyPr/>
          <a:lstStyle/>
          <a:p>
            <a:fld id="{FD9D71CF-C440-4A07-BAB1-A7EE1ADDFEE7}" type="slidenum">
              <a:rPr lang="en-IN" sz="1800" b="1">
                <a:solidFill>
                  <a:srgbClr val="CC00CC"/>
                </a:solidFill>
              </a:rPr>
              <a:t>25</a:t>
            </a:fld>
            <a:endParaRPr lang="en-IN" sz="1800" b="1" dirty="0">
              <a:solidFill>
                <a:srgbClr val="CC00CC"/>
              </a:solidFill>
            </a:endParaRPr>
          </a:p>
        </p:txBody>
      </p:sp>
      <p:sp>
        <p:nvSpPr>
          <p:cNvPr id="5" name="TextBox 4">
            <a:extLst>
              <a:ext uri="{FF2B5EF4-FFF2-40B4-BE49-F238E27FC236}">
                <a16:creationId xmlns:a16="http://schemas.microsoft.com/office/drawing/2014/main" id="{3EAC6727-3061-4775-9C3F-8ED8B64130C4}"/>
              </a:ext>
            </a:extLst>
          </p:cNvPr>
          <p:cNvSpPr txBox="1"/>
          <p:nvPr/>
        </p:nvSpPr>
        <p:spPr>
          <a:xfrm>
            <a:off x="222637" y="1116081"/>
            <a:ext cx="11767930" cy="369332"/>
          </a:xfrm>
          <a:prstGeom prst="rect">
            <a:avLst/>
          </a:prstGeom>
          <a:noFill/>
        </p:spPr>
        <p:txBody>
          <a:bodyPr wrap="square" rtlCol="0">
            <a:spAutoFit/>
          </a:bodyPr>
          <a:lstStyle/>
          <a:p>
            <a:r>
              <a:rPr lang="en-US" b="1" dirty="0">
                <a:solidFill>
                  <a:srgbClr val="CC00CC"/>
                </a:solidFill>
                <a:latin typeface="Times New Roman" panose="02020603050405020304" pitchFamily="18" charset="0"/>
                <a:cs typeface="Times New Roman" panose="02020603050405020304" pitchFamily="18" charset="0"/>
              </a:rPr>
              <a:t>3.Clustering the</a:t>
            </a:r>
            <a:r>
              <a:rPr lang="en-US" sz="1800" spc="-15" dirty="0">
                <a:effectLst/>
                <a:latin typeface="Times New Roman" panose="02020603050405020304" pitchFamily="18" charset="0"/>
                <a:ea typeface="Times New Roman" panose="02020603050405020304" pitchFamily="18" charset="0"/>
              </a:rPr>
              <a:t> </a:t>
            </a:r>
            <a:r>
              <a:rPr lang="en-US" b="1" dirty="0">
                <a:solidFill>
                  <a:srgbClr val="CC00CC"/>
                </a:solidFill>
                <a:latin typeface="Times New Roman" panose="02020603050405020304" pitchFamily="18" charset="0"/>
                <a:cs typeface="Times New Roman" panose="02020603050405020304" pitchFamily="18" charset="0"/>
              </a:rPr>
              <a:t>region</a:t>
            </a:r>
            <a:endParaRPr lang="en-IN" b="1" dirty="0">
              <a:solidFill>
                <a:srgbClr val="CC00CC"/>
              </a:solidFill>
              <a:latin typeface="Times New Roman" panose="02020603050405020304" pitchFamily="18" charset="0"/>
              <a:cs typeface="Times New Roman" panose="02020603050405020304" pitchFamily="18" charset="0"/>
            </a:endParaRPr>
          </a:p>
        </p:txBody>
      </p:sp>
      <p:pic>
        <p:nvPicPr>
          <p:cNvPr id="6" name="image12.jpeg">
            <a:extLst>
              <a:ext uri="{FF2B5EF4-FFF2-40B4-BE49-F238E27FC236}">
                <a16:creationId xmlns:a16="http://schemas.microsoft.com/office/drawing/2014/main" id="{B8554659-25CB-4315-A724-346CA0DE6816}"/>
              </a:ext>
            </a:extLst>
          </p:cNvPr>
          <p:cNvPicPr/>
          <p:nvPr/>
        </p:nvPicPr>
        <p:blipFill>
          <a:blip r:embed="rId2" cstate="print"/>
          <a:stretch>
            <a:fillRect/>
          </a:stretch>
        </p:blipFill>
        <p:spPr>
          <a:xfrm>
            <a:off x="118193" y="1803082"/>
            <a:ext cx="5781675" cy="3251835"/>
          </a:xfrm>
          <a:prstGeom prst="rect">
            <a:avLst/>
          </a:prstGeom>
        </p:spPr>
      </p:pic>
      <p:pic>
        <p:nvPicPr>
          <p:cNvPr id="7" name="image14.jpeg">
            <a:extLst>
              <a:ext uri="{FF2B5EF4-FFF2-40B4-BE49-F238E27FC236}">
                <a16:creationId xmlns:a16="http://schemas.microsoft.com/office/drawing/2014/main" id="{75E9A213-D3A6-4834-B6A1-2A11050FAE16}"/>
              </a:ext>
            </a:extLst>
          </p:cNvPr>
          <p:cNvPicPr/>
          <p:nvPr/>
        </p:nvPicPr>
        <p:blipFill>
          <a:blip r:embed="rId3" cstate="print"/>
          <a:stretch>
            <a:fillRect/>
          </a:stretch>
        </p:blipFill>
        <p:spPr>
          <a:xfrm>
            <a:off x="6517502" y="1889760"/>
            <a:ext cx="5473065" cy="3078480"/>
          </a:xfrm>
          <a:prstGeom prst="rect">
            <a:avLst/>
          </a:prstGeom>
        </p:spPr>
      </p:pic>
      <p:sp>
        <p:nvSpPr>
          <p:cNvPr id="9" name="TextBox 8">
            <a:extLst>
              <a:ext uri="{FF2B5EF4-FFF2-40B4-BE49-F238E27FC236}">
                <a16:creationId xmlns:a16="http://schemas.microsoft.com/office/drawing/2014/main" id="{BC93F35E-AE3A-4280-B6DB-D1CC3CD814E2}"/>
              </a:ext>
            </a:extLst>
          </p:cNvPr>
          <p:cNvSpPr txBox="1"/>
          <p:nvPr/>
        </p:nvSpPr>
        <p:spPr>
          <a:xfrm>
            <a:off x="6601571" y="1081067"/>
            <a:ext cx="6094674" cy="369332"/>
          </a:xfrm>
          <a:prstGeom prst="rect">
            <a:avLst/>
          </a:prstGeom>
          <a:noFill/>
        </p:spPr>
        <p:txBody>
          <a:bodyPr wrap="square">
            <a:spAutoFit/>
          </a:bodyPr>
          <a:lstStyle/>
          <a:p>
            <a:pPr>
              <a:spcBef>
                <a:spcPts val="680"/>
              </a:spcBef>
            </a:pPr>
            <a:r>
              <a:rPr lang="en-US" b="1" dirty="0">
                <a:solidFill>
                  <a:srgbClr val="CC00CC"/>
                </a:solidFill>
                <a:latin typeface="Times New Roman" panose="02020603050405020304" pitchFamily="18" charset="0"/>
                <a:cs typeface="Times New Roman" panose="02020603050405020304" pitchFamily="18" charset="0"/>
              </a:rPr>
              <a:t>4. Wealth Prediction</a:t>
            </a:r>
            <a:endParaRPr lang="en-IN" b="1" dirty="0">
              <a:solidFill>
                <a:srgbClr val="CC00CC"/>
              </a:solidFill>
              <a:latin typeface="Times New Roman" panose="02020603050405020304" pitchFamily="18" charset="0"/>
              <a:cs typeface="Times New Roman" panose="02020603050405020304" pitchFamily="18" charset="0"/>
            </a:endParaRPr>
          </a:p>
        </p:txBody>
      </p:sp>
      <p:sp>
        <p:nvSpPr>
          <p:cNvPr id="10" name="Date Placeholder 9">
            <a:extLst>
              <a:ext uri="{FF2B5EF4-FFF2-40B4-BE49-F238E27FC236}">
                <a16:creationId xmlns:a16="http://schemas.microsoft.com/office/drawing/2014/main" id="{6BA95235-CE15-45F5-B14B-F39CE592EA13}"/>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3331814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18A5BE-DCF1-417B-BD9C-4EAD12C1EFBF}"/>
              </a:ext>
            </a:extLst>
          </p:cNvPr>
          <p:cNvSpPr>
            <a:spLocks noGrp="1"/>
          </p:cNvSpPr>
          <p:nvPr>
            <p:ph type="sldNum" sz="quarter" idx="12"/>
          </p:nvPr>
        </p:nvSpPr>
        <p:spPr>
          <a:xfrm>
            <a:off x="9242066" y="6276837"/>
            <a:ext cx="2743200" cy="365125"/>
          </a:xfrm>
        </p:spPr>
        <p:txBody>
          <a:bodyPr/>
          <a:lstStyle/>
          <a:p>
            <a:fld id="{FD9D71CF-C440-4A07-BAB1-A7EE1ADDFEE7}" type="slidenum">
              <a:rPr lang="en-IN" sz="1800" b="1">
                <a:solidFill>
                  <a:srgbClr val="CC00CC"/>
                </a:solidFill>
              </a:rPr>
              <a:t>26</a:t>
            </a:fld>
            <a:endParaRPr lang="en-IN" sz="1800" b="1" dirty="0">
              <a:solidFill>
                <a:srgbClr val="CC00CC"/>
              </a:solidFill>
            </a:endParaRPr>
          </a:p>
        </p:txBody>
      </p:sp>
      <p:sp>
        <p:nvSpPr>
          <p:cNvPr id="5" name="TextBox 4">
            <a:extLst>
              <a:ext uri="{FF2B5EF4-FFF2-40B4-BE49-F238E27FC236}">
                <a16:creationId xmlns:a16="http://schemas.microsoft.com/office/drawing/2014/main" id="{56203A37-4FED-4B19-B82A-7411FACC194A}"/>
              </a:ext>
            </a:extLst>
          </p:cNvPr>
          <p:cNvSpPr txBox="1"/>
          <p:nvPr/>
        </p:nvSpPr>
        <p:spPr>
          <a:xfrm>
            <a:off x="510139" y="-84005"/>
            <a:ext cx="10799546" cy="5478423"/>
          </a:xfrm>
          <a:prstGeom prst="rect">
            <a:avLst/>
          </a:prstGeom>
          <a:noFill/>
        </p:spPr>
        <p:txBody>
          <a:bodyPr wrap="square" rtlCol="0">
            <a:spAutoFit/>
          </a:bodyPr>
          <a:lstStyle/>
          <a:p>
            <a:pPr algn="ctr"/>
            <a:r>
              <a:rPr lang="en-US" sz="4000" b="1" cap="all" dirty="0">
                <a:solidFill>
                  <a:srgbClr val="CC00CC"/>
                </a:solidFill>
                <a:latin typeface="Times New Roman" panose="02020603050405020304" pitchFamily="18" charset="0"/>
                <a:cs typeface="Times New Roman" panose="02020603050405020304" pitchFamily="18" charset="0"/>
              </a:rPr>
              <a:t>Conclusion</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goal of this Project was to examine a novel approach to poverty prediction using both daytime and night-time satellite images. </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While there is more to do, we think our work can provide a basis for poverty prediction as well as show its potential.</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Identifying regions of poverty is the first step on its reduction and believe this work has contributed.</a:t>
            </a:r>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t>
            </a:r>
            <a:r>
              <a:rPr lang="en-US" sz="4000" b="1" cap="all" dirty="0">
                <a:solidFill>
                  <a:srgbClr val="CC00CC"/>
                </a:solidFill>
                <a:latin typeface="Times New Roman" panose="02020603050405020304" pitchFamily="18" charset="0"/>
                <a:cs typeface="Times New Roman" panose="02020603050405020304" pitchFamily="18" charset="0"/>
              </a:rPr>
              <a:t>Feature Enhancement</a:t>
            </a:r>
          </a:p>
          <a:p>
            <a:pPr algn="just"/>
            <a:r>
              <a:rPr lang="en-US" sz="2800" dirty="0">
                <a:latin typeface="Times New Roman" panose="02020603050405020304" pitchFamily="18" charset="0"/>
                <a:cs typeface="Times New Roman" panose="02020603050405020304" pitchFamily="18" charset="0"/>
              </a:rPr>
              <a:t>In</a:t>
            </a:r>
            <a:r>
              <a:rPr lang="en-US" sz="1800" dirty="0">
                <a:effectLst/>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future</a:t>
            </a:r>
            <a:r>
              <a:rPr lang="en-US" sz="1800" dirty="0">
                <a:effectLst/>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along</a:t>
            </a:r>
            <a:r>
              <a:rPr lang="en-US" sz="1800" dirty="0">
                <a:effectLst/>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with poverty level it will tell what wealth has to improve to get rid of poverty.</a:t>
            </a:r>
            <a:endParaRPr lang="en-IN" sz="2800" dirty="0">
              <a:latin typeface="Times New Roman" panose="02020603050405020304" pitchFamily="18" charset="0"/>
              <a:cs typeface="Times New Roman" panose="02020603050405020304" pitchFamily="18" charset="0"/>
            </a:endParaRPr>
          </a:p>
          <a:p>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8E5B4CA4-995F-4AED-AC8D-655AC2E039A4}"/>
              </a:ext>
            </a:extLst>
          </p:cNvPr>
          <p:cNvSpPr>
            <a:spLocks noGrp="1"/>
          </p:cNvSpPr>
          <p:nvPr>
            <p:ph type="dt" sz="half" idx="10"/>
          </p:nvPr>
        </p:nvSpPr>
        <p:spPr/>
        <p:txBody>
          <a:bodyPr/>
          <a:lstStyle/>
          <a:p>
            <a:r>
              <a:rPr lang="en-US" dirty="0"/>
              <a:t>11-04-2023</a:t>
            </a:r>
            <a:endParaRPr lang="en-IN" dirty="0"/>
          </a:p>
        </p:txBody>
      </p:sp>
      <p:sp>
        <p:nvSpPr>
          <p:cNvPr id="2" name="TextBox 1">
            <a:extLst>
              <a:ext uri="{FF2B5EF4-FFF2-40B4-BE49-F238E27FC236}">
                <a16:creationId xmlns:a16="http://schemas.microsoft.com/office/drawing/2014/main" id="{A378CE34-0ECC-462D-6794-D6A535F6C427}"/>
              </a:ext>
            </a:extLst>
          </p:cNvPr>
          <p:cNvSpPr txBox="1"/>
          <p:nvPr/>
        </p:nvSpPr>
        <p:spPr>
          <a:xfrm>
            <a:off x="664143" y="5505651"/>
            <a:ext cx="1032790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BASE PAPER LINK: </a:t>
            </a:r>
            <a:r>
              <a:rPr lang="en-IN" dirty="0">
                <a:solidFill>
                  <a:srgbClr val="0070C0"/>
                </a:solidFill>
                <a:latin typeface="Times New Roman" panose="02020603050405020304" pitchFamily="18" charset="0"/>
                <a:cs typeface="Times New Roman" panose="02020603050405020304" pitchFamily="18" charset="0"/>
              </a:rPr>
              <a:t>https://drive.google.com/drive/u/0/folders/1ZpXZ84re-3hHPVp8TTbIVb16DJlcYM7r</a:t>
            </a:r>
          </a:p>
        </p:txBody>
      </p:sp>
    </p:spTree>
    <p:extLst>
      <p:ext uri="{BB962C8B-B14F-4D97-AF65-F5344CB8AC3E}">
        <p14:creationId xmlns:p14="http://schemas.microsoft.com/office/powerpoint/2010/main" val="1112598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D59A58-8229-4AC6-8A9A-36D034615490}"/>
              </a:ext>
            </a:extLst>
          </p:cNvPr>
          <p:cNvSpPr>
            <a:spLocks noGrp="1"/>
          </p:cNvSpPr>
          <p:nvPr>
            <p:ph type="sldNum" sz="quarter" idx="12"/>
          </p:nvPr>
        </p:nvSpPr>
        <p:spPr>
          <a:xfrm>
            <a:off x="9153832" y="6341139"/>
            <a:ext cx="2743200" cy="365125"/>
          </a:xfrm>
        </p:spPr>
        <p:txBody>
          <a:bodyPr/>
          <a:lstStyle/>
          <a:p>
            <a:fld id="{FD9D71CF-C440-4A07-BAB1-A7EE1ADDFEE7}" type="slidenum">
              <a:rPr lang="en-IN" sz="1800" b="1">
                <a:solidFill>
                  <a:srgbClr val="CC00CC"/>
                </a:solidFill>
              </a:rPr>
              <a:t>27</a:t>
            </a:fld>
            <a:endParaRPr lang="en-IN" sz="1800" b="1" dirty="0">
              <a:solidFill>
                <a:srgbClr val="CC00CC"/>
              </a:solidFill>
            </a:endParaRPr>
          </a:p>
        </p:txBody>
      </p:sp>
      <p:sp>
        <p:nvSpPr>
          <p:cNvPr id="3" name="TextBox 2">
            <a:extLst>
              <a:ext uri="{FF2B5EF4-FFF2-40B4-BE49-F238E27FC236}">
                <a16:creationId xmlns:a16="http://schemas.microsoft.com/office/drawing/2014/main" id="{1E557F31-D588-4047-AF60-754D5DFFC5F2}"/>
              </a:ext>
            </a:extLst>
          </p:cNvPr>
          <p:cNvSpPr txBox="1"/>
          <p:nvPr/>
        </p:nvSpPr>
        <p:spPr>
          <a:xfrm>
            <a:off x="294968" y="334298"/>
            <a:ext cx="11543071" cy="6115664"/>
          </a:xfrm>
          <a:prstGeom prst="rect">
            <a:avLst/>
          </a:prstGeom>
          <a:solidFill>
            <a:schemeClr val="bg1"/>
          </a:solidFill>
        </p:spPr>
        <p:txBody>
          <a:bodyPr wrap="square" rtlCol="0">
            <a:spAutoFit/>
          </a:bodyPr>
          <a:lstStyle/>
          <a:p>
            <a:endParaRPr lang="en-IN" dirty="0"/>
          </a:p>
        </p:txBody>
      </p:sp>
      <p:sp>
        <p:nvSpPr>
          <p:cNvPr id="4" name="TextBox 3">
            <a:extLst>
              <a:ext uri="{FF2B5EF4-FFF2-40B4-BE49-F238E27FC236}">
                <a16:creationId xmlns:a16="http://schemas.microsoft.com/office/drawing/2014/main" id="{A6991119-865B-4A45-BC27-89C2E53A2959}"/>
              </a:ext>
            </a:extLst>
          </p:cNvPr>
          <p:cNvSpPr txBox="1"/>
          <p:nvPr/>
        </p:nvSpPr>
        <p:spPr>
          <a:xfrm>
            <a:off x="1747834" y="334298"/>
            <a:ext cx="9055510" cy="707886"/>
          </a:xfrm>
          <a:prstGeom prst="rect">
            <a:avLst/>
          </a:prstGeom>
          <a:noFill/>
        </p:spPr>
        <p:txBody>
          <a:bodyPr wrap="square" rtlCol="0">
            <a:spAutoFit/>
          </a:bodyPr>
          <a:lstStyle/>
          <a:p>
            <a:r>
              <a:rPr lang="en-US" sz="3200" dirty="0"/>
              <a:t>                            </a:t>
            </a:r>
            <a:r>
              <a:rPr lang="en-US" sz="4000" b="1" cap="all" dirty="0">
                <a:solidFill>
                  <a:srgbClr val="CC00CC"/>
                </a:solidFill>
                <a:latin typeface="Times New Roman" panose="02020603050405020304" pitchFamily="18" charset="0"/>
                <a:cs typeface="Times New Roman" panose="02020603050405020304" pitchFamily="18" charset="0"/>
              </a:rPr>
              <a:t>REFERENCES</a:t>
            </a:r>
            <a:endParaRPr lang="en-IN" sz="4000" b="1" cap="all" dirty="0">
              <a:solidFill>
                <a:srgbClr val="CC00CC"/>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C4C542D-A855-4551-9DBE-F04E9A9ACFFF}"/>
              </a:ext>
            </a:extLst>
          </p:cNvPr>
          <p:cNvSpPr txBox="1"/>
          <p:nvPr/>
        </p:nvSpPr>
        <p:spPr>
          <a:xfrm>
            <a:off x="139276" y="1042184"/>
            <a:ext cx="12052724" cy="526297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[1] S. S. A. Zaidi, M. S. Ansari, A. Aslam, N. Kanwal, M. Asghar, and B. Lee. A survey of modern deep learning based object detection models, 2021.</a:t>
            </a:r>
          </a:p>
          <a:p>
            <a:pPr algn="just"/>
            <a:r>
              <a:rPr lang="en-US" sz="2800" dirty="0">
                <a:latin typeface="Times New Roman" panose="02020603050405020304" pitchFamily="18" charset="0"/>
                <a:cs typeface="Times New Roman" panose="02020603050405020304" pitchFamily="18" charset="0"/>
              </a:rPr>
              <a:t>[2] </a:t>
            </a:r>
            <a:r>
              <a:rPr lang="en-IN" sz="2800" dirty="0">
                <a:latin typeface="Times New Roman" panose="02020603050405020304" pitchFamily="18" charset="0"/>
                <a:cs typeface="Times New Roman" panose="02020603050405020304" pitchFamily="18" charset="0"/>
              </a:rPr>
              <a:t>C. Yeh, A. Perez, A. Driscoll, G. </a:t>
            </a:r>
            <a:r>
              <a:rPr lang="en-IN" sz="2800" dirty="0" err="1">
                <a:latin typeface="Times New Roman" panose="02020603050405020304" pitchFamily="18" charset="0"/>
                <a:cs typeface="Times New Roman" panose="02020603050405020304" pitchFamily="18" charset="0"/>
              </a:rPr>
              <a:t>Azzari</a:t>
            </a:r>
            <a:r>
              <a:rPr lang="en-IN" sz="2800" dirty="0">
                <a:latin typeface="Times New Roman" panose="02020603050405020304" pitchFamily="18" charset="0"/>
                <a:cs typeface="Times New Roman" panose="02020603050405020304" pitchFamily="18" charset="0"/>
              </a:rPr>
              <a:t>, Z. Tang, D. Lobell, S. </a:t>
            </a:r>
            <a:r>
              <a:rPr lang="en-IN" sz="2800" dirty="0" err="1">
                <a:latin typeface="Times New Roman" panose="02020603050405020304" pitchFamily="18" charset="0"/>
                <a:cs typeface="Times New Roman" panose="02020603050405020304" pitchFamily="18" charset="0"/>
              </a:rPr>
              <a:t>Ermon</a:t>
            </a:r>
            <a:r>
              <a:rPr lang="en-IN" sz="2800" dirty="0">
                <a:latin typeface="Times New Roman" panose="02020603050405020304" pitchFamily="18" charset="0"/>
                <a:cs typeface="Times New Roman" panose="02020603050405020304" pitchFamily="18" charset="0"/>
              </a:rPr>
              <a:t>, and M. Burke. Using publicly available satellite imagery and deep learning to understand economic well-being in </a:t>
            </a:r>
            <a:r>
              <a:rPr lang="en-IN" sz="2800" dirty="0" err="1">
                <a:latin typeface="Times New Roman" panose="02020603050405020304" pitchFamily="18" charset="0"/>
                <a:cs typeface="Times New Roman" panose="02020603050405020304" pitchFamily="18" charset="0"/>
              </a:rPr>
              <a:t>africa</a:t>
            </a:r>
            <a:r>
              <a:rPr lang="en-IN" sz="2800" dirty="0">
                <a:latin typeface="Times New Roman" panose="02020603050405020304" pitchFamily="18" charset="0"/>
                <a:cs typeface="Times New Roman" panose="02020603050405020304" pitchFamily="18" charset="0"/>
              </a:rPr>
              <a:t>. Nat. Commun.,11(1):2583, May 2022.</a:t>
            </a:r>
          </a:p>
          <a:p>
            <a:pPr algn="just"/>
            <a:r>
              <a:rPr lang="en-IN" sz="2800" dirty="0">
                <a:latin typeface="Times New Roman" panose="02020603050405020304" pitchFamily="18" charset="0"/>
                <a:cs typeface="Times New Roman" panose="02020603050405020304" pitchFamily="18" charset="0"/>
              </a:rPr>
              <a:t>[3] </a:t>
            </a:r>
            <a:r>
              <a:rPr lang="en-IN" sz="2800" dirty="0" err="1">
                <a:latin typeface="Times New Roman" panose="02020603050405020304" pitchFamily="18" charset="0"/>
                <a:cs typeface="Times New Roman" panose="02020603050405020304" pitchFamily="18" charset="0"/>
              </a:rPr>
              <a:t>Ayush</a:t>
            </a:r>
            <a:r>
              <a:rPr lang="en-IN" sz="2800" dirty="0">
                <a:latin typeface="Times New Roman" panose="02020603050405020304" pitchFamily="18" charset="0"/>
                <a:cs typeface="Times New Roman" panose="02020603050405020304" pitchFamily="18" charset="0"/>
              </a:rPr>
              <a:t>. Kumar, </a:t>
            </a:r>
            <a:r>
              <a:rPr lang="en-IN" sz="2800" dirty="0" err="1">
                <a:latin typeface="Times New Roman" panose="02020603050405020304" pitchFamily="18" charset="0"/>
                <a:cs typeface="Times New Roman" panose="02020603050405020304" pitchFamily="18" charset="0"/>
              </a:rPr>
              <a:t>Uzkent</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Burak</a:t>
            </a:r>
            <a:r>
              <a:rPr lang="en-IN" sz="2800" dirty="0">
                <a:latin typeface="Times New Roman" panose="02020603050405020304" pitchFamily="18" charset="0"/>
                <a:cs typeface="Times New Roman" panose="02020603050405020304" pitchFamily="18" charset="0"/>
              </a:rPr>
              <a:t>, Burke. Marshall, Lobell. David and Stefano </a:t>
            </a:r>
            <a:r>
              <a:rPr lang="en-IN" sz="2800" dirty="0" err="1">
                <a:latin typeface="Times New Roman" panose="02020603050405020304" pitchFamily="18" charset="0"/>
                <a:cs typeface="Times New Roman" panose="02020603050405020304" pitchFamily="18" charset="0"/>
              </a:rPr>
              <a:t>Ermon</a:t>
            </a:r>
            <a:r>
              <a:rPr lang="en-IN" sz="2800" dirty="0">
                <a:latin typeface="Times New Roman" panose="02020603050405020304" pitchFamily="18" charset="0"/>
                <a:cs typeface="Times New Roman" panose="02020603050405020304" pitchFamily="18" charset="0"/>
              </a:rPr>
              <a:t>, "Generating Interpretable Poverty Maps using Object Detection in Satellite Images", 2023.</a:t>
            </a:r>
          </a:p>
          <a:p>
            <a:pPr algn="just"/>
            <a:r>
              <a:rPr lang="en-IN" sz="2800" dirty="0">
                <a:latin typeface="Times New Roman" panose="02020603050405020304" pitchFamily="18" charset="0"/>
                <a:cs typeface="Times New Roman" panose="02020603050405020304" pitchFamily="18" charset="0"/>
              </a:rPr>
              <a:t>[4] Varun </a:t>
            </a:r>
            <a:r>
              <a:rPr lang="en-IN" sz="2800" dirty="0" err="1">
                <a:latin typeface="Times New Roman" panose="02020603050405020304" pitchFamily="18" charset="0"/>
                <a:cs typeface="Times New Roman" panose="02020603050405020304" pitchFamily="18" charset="0"/>
              </a:rPr>
              <a:t>Chitturi</a:t>
            </a:r>
            <a:r>
              <a:rPr lang="en-IN" sz="2800" dirty="0">
                <a:latin typeface="Times New Roman" panose="02020603050405020304" pitchFamily="18" charset="0"/>
                <a:cs typeface="Times New Roman" panose="02020603050405020304" pitchFamily="18" charset="0"/>
              </a:rPr>
              <a:t> , Zaid Nabulsi.</a:t>
            </a:r>
            <a:r>
              <a:rPr lang="en-US" sz="2800" dirty="0">
                <a:latin typeface="Times New Roman" panose="02020603050405020304" pitchFamily="18" charset="0"/>
                <a:cs typeface="Times New Roman" panose="02020603050405020304" pitchFamily="18" charset="0"/>
              </a:rPr>
              <a:t> Predicting Poverty Level from Satellite Imagery using Deep Neural Networks, 2022.</a:t>
            </a:r>
          </a:p>
          <a:p>
            <a:pPr algn="just"/>
            <a:r>
              <a:rPr lang="en-US" sz="2800" dirty="0">
                <a:latin typeface="Times New Roman" panose="02020603050405020304" pitchFamily="18" charset="0"/>
                <a:cs typeface="Times New Roman" panose="02020603050405020304" pitchFamily="18" charset="0"/>
              </a:rPr>
              <a:t>[5] W. </a:t>
            </a:r>
            <a:r>
              <a:rPr lang="en-US" sz="2800" dirty="0" err="1">
                <a:latin typeface="Times New Roman" panose="02020603050405020304" pitchFamily="18" charset="0"/>
                <a:cs typeface="Times New Roman" panose="02020603050405020304" pitchFamily="18" charset="0"/>
              </a:rPr>
              <a:t>Gorr</a:t>
            </a:r>
            <a:r>
              <a:rPr lang="en-US" sz="2800" dirty="0">
                <a:latin typeface="Times New Roman" panose="02020603050405020304" pitchFamily="18" charset="0"/>
                <a:cs typeface="Times New Roman" panose="02020603050405020304" pitchFamily="18" charset="0"/>
              </a:rPr>
              <a:t> and R. Harries, ``Introduction to Poverty forecasting,'' Int. J. Fore- casting, vol. 19, no. 4, pp. 551555, Oct. 2023.</a:t>
            </a:r>
            <a:endParaRPr lang="en-IN" b="1" dirty="0">
              <a:solidFill>
                <a:srgbClr val="CC00CC"/>
              </a:solidFill>
            </a:endParaRPr>
          </a:p>
        </p:txBody>
      </p:sp>
      <p:sp>
        <p:nvSpPr>
          <p:cNvPr id="6" name="Date Placeholder 5">
            <a:extLst>
              <a:ext uri="{FF2B5EF4-FFF2-40B4-BE49-F238E27FC236}">
                <a16:creationId xmlns:a16="http://schemas.microsoft.com/office/drawing/2014/main" id="{1E25E425-E989-4B6E-A4F9-203F9F82BE07}"/>
              </a:ext>
            </a:extLst>
          </p:cNvPr>
          <p:cNvSpPr>
            <a:spLocks noGrp="1"/>
          </p:cNvSpPr>
          <p:nvPr>
            <p:ph type="dt" sz="half" idx="10"/>
          </p:nvPr>
        </p:nvSpPr>
        <p:spPr/>
        <p:txBody>
          <a:bodyPr/>
          <a:lstStyle/>
          <a:p>
            <a:r>
              <a:rPr lang="en-US" dirty="0"/>
              <a:t>11-04-2023</a:t>
            </a:r>
            <a:endParaRPr lang="en-IN" dirty="0"/>
          </a:p>
        </p:txBody>
      </p:sp>
    </p:spTree>
    <p:extLst>
      <p:ext uri="{BB962C8B-B14F-4D97-AF65-F5344CB8AC3E}">
        <p14:creationId xmlns:p14="http://schemas.microsoft.com/office/powerpoint/2010/main" val="372811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1D6ABA-C02B-4BED-A1F2-2E58CE4041E0}"/>
              </a:ext>
            </a:extLst>
          </p:cNvPr>
          <p:cNvSpPr>
            <a:spLocks noGrp="1"/>
          </p:cNvSpPr>
          <p:nvPr>
            <p:ph type="sldNum" sz="quarter" idx="12"/>
          </p:nvPr>
        </p:nvSpPr>
        <p:spPr>
          <a:xfrm>
            <a:off x="9198869" y="6356350"/>
            <a:ext cx="2743200" cy="365125"/>
          </a:xfrm>
        </p:spPr>
        <p:txBody>
          <a:bodyPr/>
          <a:lstStyle/>
          <a:p>
            <a:fld id="{FD9D71CF-C440-4A07-BAB1-A7EE1ADDFEE7}" type="slidenum">
              <a:rPr lang="en-IN" sz="1800" b="1">
                <a:solidFill>
                  <a:srgbClr val="CC00CC"/>
                </a:solidFill>
              </a:rPr>
              <a:t>28</a:t>
            </a:fld>
            <a:endParaRPr lang="en-IN" sz="1800" b="1" dirty="0">
              <a:solidFill>
                <a:srgbClr val="CC00CC"/>
              </a:solidFill>
            </a:endParaRPr>
          </a:p>
        </p:txBody>
      </p:sp>
      <p:sp>
        <p:nvSpPr>
          <p:cNvPr id="3" name="TextBox 2">
            <a:extLst>
              <a:ext uri="{FF2B5EF4-FFF2-40B4-BE49-F238E27FC236}">
                <a16:creationId xmlns:a16="http://schemas.microsoft.com/office/drawing/2014/main" id="{510C8916-D6F3-42BB-81F1-072641970C22}"/>
              </a:ext>
            </a:extLst>
          </p:cNvPr>
          <p:cNvSpPr txBox="1"/>
          <p:nvPr/>
        </p:nvSpPr>
        <p:spPr>
          <a:xfrm>
            <a:off x="103367" y="136525"/>
            <a:ext cx="11887072" cy="6124754"/>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[6] </a:t>
            </a:r>
            <a:r>
              <a:rPr lang="en-US" sz="2800" dirty="0" err="1">
                <a:latin typeface="Times New Roman" panose="02020603050405020304" pitchFamily="18" charset="0"/>
                <a:cs typeface="Times New Roman" panose="02020603050405020304" pitchFamily="18" charset="0"/>
              </a:rPr>
              <a:t>Jonnadula</a:t>
            </a:r>
            <a:r>
              <a:rPr lang="en-US" sz="2800" dirty="0">
                <a:latin typeface="Times New Roman" panose="02020603050405020304" pitchFamily="18" charset="0"/>
                <a:cs typeface="Times New Roman" panose="02020603050405020304" pitchFamily="18" charset="0"/>
              </a:rPr>
              <a:t> Prasanna, Mounika </a:t>
            </a:r>
            <a:r>
              <a:rPr lang="en-US" sz="2800" dirty="0" err="1">
                <a:latin typeface="Times New Roman" panose="02020603050405020304" pitchFamily="18" charset="0"/>
                <a:cs typeface="Times New Roman" panose="02020603050405020304" pitchFamily="18" charset="0"/>
              </a:rPr>
              <a:t>Susarla</a:t>
            </a:r>
            <a:r>
              <a:rPr lang="en-US" sz="2800" dirty="0">
                <a:latin typeface="Times New Roman" panose="02020603050405020304" pitchFamily="18" charset="0"/>
                <a:cs typeface="Times New Roman" panose="02020603050405020304" pitchFamily="18" charset="0"/>
              </a:rPr>
              <a:t>, K. Suvarna Vani, Harsha Vardhan </a:t>
            </a:r>
            <a:r>
              <a:rPr lang="en-US" sz="2800" dirty="0" err="1">
                <a:latin typeface="Times New Roman" panose="02020603050405020304" pitchFamily="18" charset="0"/>
                <a:cs typeface="Times New Roman" panose="02020603050405020304" pitchFamily="18" charset="0"/>
              </a:rPr>
              <a:t>Govada.Prediction</a:t>
            </a:r>
            <a:r>
              <a:rPr lang="en-US" sz="2800" dirty="0">
                <a:latin typeface="Times New Roman" panose="02020603050405020304" pitchFamily="18" charset="0"/>
                <a:cs typeface="Times New Roman" panose="02020603050405020304" pitchFamily="18" charset="0"/>
              </a:rPr>
              <a:t> of Population Density &amp; Poverty Rate Using Uncertain Mosaics with Satellite Imagery,2022.</a:t>
            </a:r>
          </a:p>
          <a:p>
            <a:pPr algn="just"/>
            <a:r>
              <a:rPr lang="en-US" sz="2800" dirty="0">
                <a:latin typeface="Times New Roman" panose="02020603050405020304" pitchFamily="18" charset="0"/>
                <a:cs typeface="Times New Roman" panose="02020603050405020304" pitchFamily="18" charset="0"/>
              </a:rPr>
              <a:t>[7]  W. H. Li, </a:t>
            </a:r>
            <a:r>
              <a:rPr lang="en-US" sz="2800" dirty="0" err="1">
                <a:latin typeface="Times New Roman" panose="02020603050405020304" pitchFamily="18" charset="0"/>
                <a:cs typeface="Times New Roman" panose="02020603050405020304" pitchFamily="18" charset="0"/>
              </a:rPr>
              <a:t>L.Wen</a:t>
            </a:r>
            <a:r>
              <a:rPr lang="en-US" sz="2800" dirty="0">
                <a:latin typeface="Times New Roman" panose="02020603050405020304" pitchFamily="18" charset="0"/>
                <a:cs typeface="Times New Roman" panose="02020603050405020304" pitchFamily="18" charset="0"/>
              </a:rPr>
              <a:t>, and Y. B. Chen, ``Application of improved GA-BP neural network model in property Poverty prediction,'' Geomatics Inf. Sci. Wuhan Univ., vol. 42, no. 8, pp. 11101116, 2021.</a:t>
            </a:r>
          </a:p>
          <a:p>
            <a:pPr algn="just"/>
            <a:r>
              <a:rPr lang="en-US" sz="2800" dirty="0">
                <a:latin typeface="Times New Roman" panose="02020603050405020304" pitchFamily="18" charset="0"/>
                <a:cs typeface="Times New Roman" panose="02020603050405020304" pitchFamily="18" charset="0"/>
              </a:rPr>
              <a:t>[8] J. M. Caplan, L. W. Kennedy, and J. Miller, ``Risk terrain modeling: Brokering criminological theory and GIS methods for Poverty forecasting,'' Justice Quart., vol. 28, no. 2, pp. 360381, 2021.</a:t>
            </a:r>
          </a:p>
          <a:p>
            <a:pPr algn="just"/>
            <a:r>
              <a:rPr lang="en-US" sz="2800" dirty="0">
                <a:latin typeface="Times New Roman" panose="02020603050405020304" pitchFamily="18" charset="0"/>
                <a:cs typeface="Times New Roman" panose="02020603050405020304" pitchFamily="18" charset="0"/>
              </a:rPr>
              <a:t>[9] M. Cahill and G. Mulligan, ``Using geographically weighted regression to explore local Poverty patterns,'' Social Sci. </a:t>
            </a:r>
            <a:r>
              <a:rPr lang="en-US" sz="2800" dirty="0" err="1">
                <a:latin typeface="Times New Roman" panose="02020603050405020304" pitchFamily="18" charset="0"/>
                <a:cs typeface="Times New Roman" panose="02020603050405020304" pitchFamily="18" charset="0"/>
              </a:rPr>
              <a:t>Comput</a:t>
            </a:r>
            <a:r>
              <a:rPr lang="en-US" sz="2800" dirty="0">
                <a:latin typeface="Times New Roman" panose="02020603050405020304" pitchFamily="18" charset="0"/>
                <a:cs typeface="Times New Roman" panose="02020603050405020304" pitchFamily="18" charset="0"/>
              </a:rPr>
              <a:t>. Rev., vol. 25, no. 2, pp. 174193, May 2021.</a:t>
            </a:r>
          </a:p>
          <a:p>
            <a:pPr algn="just"/>
            <a:r>
              <a:rPr lang="en-US" sz="2800" dirty="0">
                <a:latin typeface="Times New Roman" panose="02020603050405020304" pitchFamily="18" charset="0"/>
                <a:cs typeface="Times New Roman" panose="02020603050405020304" pitchFamily="18" charset="0"/>
              </a:rPr>
              <a:t>[10] A. </a:t>
            </a:r>
            <a:r>
              <a:rPr lang="en-US" sz="2800" dirty="0" err="1">
                <a:latin typeface="Times New Roman" panose="02020603050405020304" pitchFamily="18" charset="0"/>
                <a:cs typeface="Times New Roman" panose="02020603050405020304" pitchFamily="18" charset="0"/>
              </a:rPr>
              <a:t>Almehmadi</a:t>
            </a:r>
            <a:r>
              <a:rPr lang="en-US" sz="2800" dirty="0">
                <a:latin typeface="Times New Roman" panose="02020603050405020304" pitchFamily="18" charset="0"/>
                <a:cs typeface="Times New Roman" panose="02020603050405020304" pitchFamily="18" charset="0"/>
              </a:rPr>
              <a:t>, Z. </a:t>
            </a:r>
            <a:r>
              <a:rPr lang="en-US" sz="2800" dirty="0" err="1">
                <a:latin typeface="Times New Roman" panose="02020603050405020304" pitchFamily="18" charset="0"/>
                <a:cs typeface="Times New Roman" panose="02020603050405020304" pitchFamily="18" charset="0"/>
              </a:rPr>
              <a:t>Joudaki</a:t>
            </a:r>
            <a:r>
              <a:rPr lang="en-US" sz="2800" dirty="0">
                <a:latin typeface="Times New Roman" panose="02020603050405020304" pitchFamily="18" charset="0"/>
                <a:cs typeface="Times New Roman" panose="02020603050405020304" pitchFamily="18" charset="0"/>
              </a:rPr>
              <a:t>, and R. </a:t>
            </a:r>
            <a:r>
              <a:rPr lang="en-US" sz="2800" dirty="0" err="1">
                <a:latin typeface="Times New Roman" panose="02020603050405020304" pitchFamily="18" charset="0"/>
                <a:cs typeface="Times New Roman" panose="02020603050405020304" pitchFamily="18" charset="0"/>
              </a:rPr>
              <a:t>Jalali</a:t>
            </a:r>
            <a:r>
              <a:rPr lang="en-US" sz="2800" dirty="0">
                <a:latin typeface="Times New Roman" panose="02020603050405020304" pitchFamily="18" charset="0"/>
                <a:cs typeface="Times New Roman" panose="02020603050405020304" pitchFamily="18" charset="0"/>
              </a:rPr>
              <a:t>, ``Language usage on Twitter predicts Poverty rates,'' in Proc. 10th Int. Conf. </a:t>
            </a:r>
            <a:r>
              <a:rPr lang="en-US" sz="2800" dirty="0" err="1">
                <a:latin typeface="Times New Roman" panose="02020603050405020304" pitchFamily="18" charset="0"/>
                <a:cs typeface="Times New Roman" panose="02020603050405020304" pitchFamily="18" charset="0"/>
              </a:rPr>
              <a:t>Secur</a:t>
            </a:r>
            <a:r>
              <a:rPr lang="en-US" sz="2800" dirty="0">
                <a:latin typeface="Times New Roman" panose="02020603050405020304" pitchFamily="18" charset="0"/>
                <a:cs typeface="Times New Roman" panose="02020603050405020304" pitchFamily="18" charset="0"/>
              </a:rPr>
              <a:t>. Inf. </a:t>
            </a:r>
            <a:r>
              <a:rPr lang="en-US" sz="2800" dirty="0" err="1">
                <a:latin typeface="Times New Roman" panose="02020603050405020304" pitchFamily="18" charset="0"/>
                <a:cs typeface="Times New Roman" panose="02020603050405020304" pitchFamily="18" charset="0"/>
              </a:rPr>
              <a:t>Netw</a:t>
            </a:r>
            <a:r>
              <a:rPr lang="en-US" sz="2800" dirty="0">
                <a:latin typeface="Times New Roman" panose="02020603050405020304" pitchFamily="18" charset="0"/>
                <a:cs typeface="Times New Roman" panose="02020603050405020304" pitchFamily="18" charset="0"/>
              </a:rPr>
              <a:t>. (SIN), 2021.</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EB01739-B443-4AAA-BF2E-EF8350AED4B4}"/>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584330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4514E-E76F-4E92-B2FE-0DB6DC7D3C2B}"/>
              </a:ext>
            </a:extLst>
          </p:cNvPr>
          <p:cNvSpPr>
            <a:spLocks noGrp="1"/>
          </p:cNvSpPr>
          <p:nvPr>
            <p:ph type="dt" sz="half" idx="10"/>
          </p:nvPr>
        </p:nvSpPr>
        <p:spPr/>
        <p:txBody>
          <a:bodyPr/>
          <a:lstStyle/>
          <a:p>
            <a:r>
              <a:rPr lang="en-US"/>
              <a:t>11-04-2023</a:t>
            </a:r>
            <a:endParaRPr lang="en-IN"/>
          </a:p>
        </p:txBody>
      </p:sp>
      <p:sp>
        <p:nvSpPr>
          <p:cNvPr id="3" name="Slide Number Placeholder 2">
            <a:extLst>
              <a:ext uri="{FF2B5EF4-FFF2-40B4-BE49-F238E27FC236}">
                <a16:creationId xmlns:a16="http://schemas.microsoft.com/office/drawing/2014/main" id="{F852E63C-A054-4F2F-A9C8-9F20C5323AD0}"/>
              </a:ext>
            </a:extLst>
          </p:cNvPr>
          <p:cNvSpPr>
            <a:spLocks noGrp="1"/>
          </p:cNvSpPr>
          <p:nvPr>
            <p:ph type="sldNum" sz="quarter" idx="12"/>
          </p:nvPr>
        </p:nvSpPr>
        <p:spPr>
          <a:xfrm>
            <a:off x="9196526" y="6356349"/>
            <a:ext cx="2743200" cy="365125"/>
          </a:xfrm>
        </p:spPr>
        <p:txBody>
          <a:bodyPr/>
          <a:lstStyle/>
          <a:p>
            <a:fld id="{FD9D71CF-C440-4A07-BAB1-A7EE1ADDFEE7}" type="slidenum">
              <a:rPr lang="en-IN" sz="1800" b="1">
                <a:solidFill>
                  <a:srgbClr val="CC00CC"/>
                </a:solidFill>
              </a:rPr>
              <a:t>29</a:t>
            </a:fld>
            <a:endParaRPr lang="en-IN" sz="1800" b="1" dirty="0">
              <a:solidFill>
                <a:srgbClr val="CC00CC"/>
              </a:solidFill>
            </a:endParaRPr>
          </a:p>
        </p:txBody>
      </p:sp>
      <p:sp>
        <p:nvSpPr>
          <p:cNvPr id="5" name="TextBox 4">
            <a:extLst>
              <a:ext uri="{FF2B5EF4-FFF2-40B4-BE49-F238E27FC236}">
                <a16:creationId xmlns:a16="http://schemas.microsoft.com/office/drawing/2014/main" id="{4CD550C6-D7DF-4FCC-8EC1-57FBCFE18A7E}"/>
              </a:ext>
            </a:extLst>
          </p:cNvPr>
          <p:cNvSpPr txBox="1"/>
          <p:nvPr/>
        </p:nvSpPr>
        <p:spPr>
          <a:xfrm>
            <a:off x="183472" y="136525"/>
            <a:ext cx="11825056" cy="6124754"/>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[11] H. </a:t>
            </a:r>
            <a:r>
              <a:rPr lang="en-US" sz="2800" dirty="0" err="1">
                <a:latin typeface="Times New Roman" panose="02020603050405020304" pitchFamily="18" charset="0"/>
                <a:cs typeface="Times New Roman" panose="02020603050405020304" pitchFamily="18" charset="0"/>
              </a:rPr>
              <a:t>Berestycki</a:t>
            </a:r>
            <a:r>
              <a:rPr lang="en-US" sz="2800" dirty="0">
                <a:latin typeface="Times New Roman" panose="02020603050405020304" pitchFamily="18" charset="0"/>
                <a:cs typeface="Times New Roman" panose="02020603050405020304" pitchFamily="18" charset="0"/>
              </a:rPr>
              <a:t> and J.-P. Nadal, ``Self-</a:t>
            </a:r>
            <a:r>
              <a:rPr lang="en-US" sz="2800" dirty="0" err="1">
                <a:latin typeface="Times New Roman" panose="02020603050405020304" pitchFamily="18" charset="0"/>
                <a:cs typeface="Times New Roman" panose="02020603050405020304" pitchFamily="18" charset="0"/>
              </a:rPr>
              <a:t>organised</a:t>
            </a:r>
            <a:r>
              <a:rPr lang="en-US" sz="2800" dirty="0">
                <a:latin typeface="Times New Roman" panose="02020603050405020304" pitchFamily="18" charset="0"/>
                <a:cs typeface="Times New Roman" panose="02020603050405020304" pitchFamily="18" charset="0"/>
              </a:rPr>
              <a:t> critical hot spots of criminal activity,'' Eur. J. Appl. Math., vol. 21, nos. 45, pp. 371399, Oct. 2021.</a:t>
            </a:r>
          </a:p>
          <a:p>
            <a:pPr algn="just"/>
            <a:r>
              <a:rPr lang="en-US" sz="2800" dirty="0">
                <a:latin typeface="Times New Roman" panose="02020603050405020304" pitchFamily="18" charset="0"/>
                <a:cs typeface="Times New Roman" panose="02020603050405020304" pitchFamily="18" charset="0"/>
              </a:rPr>
              <a:t>[12] K. C. Baumgartner, S. Ferrari, and C. G. </a:t>
            </a:r>
            <a:r>
              <a:rPr lang="en-US" sz="2800" dirty="0" err="1">
                <a:latin typeface="Times New Roman" panose="02020603050405020304" pitchFamily="18" charset="0"/>
                <a:cs typeface="Times New Roman" panose="02020603050405020304" pitchFamily="18" charset="0"/>
              </a:rPr>
              <a:t>Salfati</a:t>
            </a:r>
            <a:r>
              <a:rPr lang="en-US" sz="2800" dirty="0">
                <a:latin typeface="Times New Roman" panose="02020603050405020304" pitchFamily="18" charset="0"/>
                <a:cs typeface="Times New Roman" panose="02020603050405020304" pitchFamily="18" charset="0"/>
              </a:rPr>
              <a:t>, ``Bayesian network modeling of offender behavior for criminal </a:t>
            </a:r>
            <a:r>
              <a:rPr lang="en-US" sz="2800" dirty="0" err="1">
                <a:latin typeface="Times New Roman" panose="02020603050405020304" pitchFamily="18" charset="0"/>
                <a:cs typeface="Times New Roman" panose="02020603050405020304" pitchFamily="18" charset="0"/>
              </a:rPr>
              <a:t>proling</a:t>
            </a:r>
            <a:r>
              <a:rPr lang="en-US" sz="2800" dirty="0">
                <a:latin typeface="Times New Roman" panose="02020603050405020304" pitchFamily="18" charset="0"/>
                <a:cs typeface="Times New Roman" panose="02020603050405020304" pitchFamily="18" charset="0"/>
              </a:rPr>
              <a:t>,'' in Proc. 44th IEEE Conf. </a:t>
            </a:r>
            <a:r>
              <a:rPr lang="en-US" sz="2800" dirty="0" err="1">
                <a:latin typeface="Times New Roman" panose="02020603050405020304" pitchFamily="18" charset="0"/>
                <a:cs typeface="Times New Roman" panose="02020603050405020304" pitchFamily="18" charset="0"/>
              </a:rPr>
              <a:t>Decis</a:t>
            </a:r>
            <a:r>
              <a:rPr lang="en-US" sz="2800" dirty="0">
                <a:latin typeface="Times New Roman" panose="02020603050405020304" pitchFamily="18" charset="0"/>
                <a:cs typeface="Times New Roman" panose="02020603050405020304" pitchFamily="18" charset="0"/>
              </a:rPr>
              <a:t>. Control, Eur. Control Conf. (CDC-ECC), Dec. 2022, pp. 27022709.</a:t>
            </a:r>
          </a:p>
          <a:p>
            <a:pPr algn="just"/>
            <a:r>
              <a:rPr lang="en-US" sz="2800" dirty="0">
                <a:latin typeface="Times New Roman" panose="02020603050405020304" pitchFamily="18" charset="0"/>
                <a:cs typeface="Times New Roman" panose="02020603050405020304" pitchFamily="18" charset="0"/>
              </a:rPr>
              <a:t>[13] W. H. Li, </a:t>
            </a:r>
            <a:r>
              <a:rPr lang="en-US" sz="2800" dirty="0" err="1">
                <a:latin typeface="Times New Roman" panose="02020603050405020304" pitchFamily="18" charset="0"/>
                <a:cs typeface="Times New Roman" panose="02020603050405020304" pitchFamily="18" charset="0"/>
              </a:rPr>
              <a:t>L.Wen</a:t>
            </a:r>
            <a:r>
              <a:rPr lang="en-US" sz="2800" dirty="0">
                <a:latin typeface="Times New Roman" panose="02020603050405020304" pitchFamily="18" charset="0"/>
                <a:cs typeface="Times New Roman" panose="02020603050405020304" pitchFamily="18" charset="0"/>
              </a:rPr>
              <a:t>, and Y. B. Chen, ``Application of improved GA-BP neural network model in property Poverty prediction,'' Geomatics Inf. Sci. Wuhan Univ., vol. 42, no. 8, pp. 11101116, 2021.</a:t>
            </a:r>
          </a:p>
          <a:p>
            <a:pPr algn="just"/>
            <a:r>
              <a:rPr lang="en-US" sz="2800" dirty="0">
                <a:latin typeface="Times New Roman" panose="02020603050405020304" pitchFamily="18" charset="0"/>
                <a:cs typeface="Times New Roman" panose="02020603050405020304" pitchFamily="18" charset="0"/>
              </a:rPr>
              <a:t>[14]  L. </a:t>
            </a:r>
            <a:r>
              <a:rPr lang="en-US" sz="2800" dirty="0" err="1">
                <a:latin typeface="Times New Roman" panose="02020603050405020304" pitchFamily="18" charset="0"/>
                <a:cs typeface="Times New Roman" panose="02020603050405020304" pitchFamily="18" charset="0"/>
              </a:rPr>
              <a:t>Lin,W</a:t>
            </a:r>
            <a:r>
              <a:rPr lang="en-US" sz="2800" dirty="0">
                <a:latin typeface="Times New Roman" panose="02020603050405020304" pitchFamily="18" charset="0"/>
                <a:cs typeface="Times New Roman" panose="02020603050405020304" pitchFamily="18" charset="0"/>
              </a:rPr>
              <a:t>. J. Liu, </a:t>
            </a:r>
            <a:r>
              <a:rPr lang="en-US" sz="2800" dirty="0" err="1">
                <a:latin typeface="Times New Roman" panose="02020603050405020304" pitchFamily="18" charset="0"/>
                <a:cs typeface="Times New Roman" panose="02020603050405020304" pitchFamily="18" charset="0"/>
              </a:rPr>
              <a:t>andW.W</a:t>
            </a:r>
            <a:r>
              <a:rPr lang="en-US" sz="2800" dirty="0">
                <a:latin typeface="Times New Roman" panose="02020603050405020304" pitchFamily="18" charset="0"/>
                <a:cs typeface="Times New Roman" panose="02020603050405020304" pitchFamily="18" charset="0"/>
              </a:rPr>
              <a:t>. Liao, ``Comparison of random forest </a:t>
            </a:r>
            <a:r>
              <a:rPr lang="en-US" sz="2800" dirty="0" err="1">
                <a:latin typeface="Times New Roman" panose="02020603050405020304" pitchFamily="18" charset="0"/>
                <a:cs typeface="Times New Roman" panose="02020603050405020304" pitchFamily="18" charset="0"/>
              </a:rPr>
              <a:t>algorithmand</a:t>
            </a:r>
            <a:r>
              <a:rPr lang="en-US" sz="2800" dirty="0">
                <a:latin typeface="Times New Roman" panose="02020603050405020304" pitchFamily="18" charset="0"/>
                <a:cs typeface="Times New Roman" panose="02020603050405020304" pitchFamily="18" charset="0"/>
              </a:rPr>
              <a:t> space-time kernel density mapping for Poverty hotspot prediction,'' Prog. </a:t>
            </a:r>
            <a:r>
              <a:rPr lang="en-US" sz="2800" dirty="0" err="1">
                <a:latin typeface="Times New Roman" panose="02020603050405020304" pitchFamily="18" charset="0"/>
                <a:cs typeface="Times New Roman" panose="02020603050405020304" pitchFamily="18" charset="0"/>
              </a:rPr>
              <a:t>Geogr</a:t>
            </a:r>
            <a:r>
              <a:rPr lang="en-US" sz="2800" dirty="0">
                <a:latin typeface="Times New Roman" panose="02020603050405020304" pitchFamily="18" charset="0"/>
                <a:cs typeface="Times New Roman" panose="02020603050405020304" pitchFamily="18" charset="0"/>
              </a:rPr>
              <a:t>., vol. 37, no. 6, pp. 761771, 2022.</a:t>
            </a:r>
          </a:p>
          <a:p>
            <a:pPr algn="just"/>
            <a:r>
              <a:rPr lang="en-US" sz="2800" dirty="0">
                <a:latin typeface="Times New Roman" panose="02020603050405020304" pitchFamily="18" charset="0"/>
                <a:cs typeface="Times New Roman" panose="02020603050405020304" pitchFamily="18" charset="0"/>
              </a:rPr>
              <a:t>[15] C. L. X. Liu, S. H. Zhou, and C. Jiang, ``Spatial heterogeneity of microspatial factors' effects on street robberies: A case study of DP Peninsula,'' </a:t>
            </a:r>
            <a:r>
              <a:rPr lang="en-US" sz="2800" dirty="0" err="1">
                <a:latin typeface="Times New Roman" panose="02020603050405020304" pitchFamily="18" charset="0"/>
                <a:cs typeface="Times New Roman" panose="02020603050405020304" pitchFamily="18" charset="0"/>
              </a:rPr>
              <a:t>Geograph</a:t>
            </a:r>
            <a:r>
              <a:rPr lang="en-US" sz="2800" dirty="0">
                <a:latin typeface="Times New Roman" panose="02020603050405020304" pitchFamily="18" charset="0"/>
                <a:cs typeface="Times New Roman" panose="02020603050405020304" pitchFamily="18" charset="0"/>
              </a:rPr>
              <a:t>. Res., vol. 36, no. 12, pp. 24922504, 2021.</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92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D8BA64-36ED-4EE3-BD28-451CDAB41B6C}"/>
              </a:ext>
            </a:extLst>
          </p:cNvPr>
          <p:cNvSpPr>
            <a:spLocks noGrp="1"/>
          </p:cNvSpPr>
          <p:nvPr>
            <p:ph type="sldNum" sz="quarter" idx="12"/>
          </p:nvPr>
        </p:nvSpPr>
        <p:spPr>
          <a:xfrm>
            <a:off x="9365974" y="6420678"/>
            <a:ext cx="2743200" cy="365125"/>
          </a:xfrm>
        </p:spPr>
        <p:txBody>
          <a:bodyPr/>
          <a:lstStyle/>
          <a:p>
            <a:fld id="{FD9D71CF-C440-4A07-BAB1-A7EE1ADDFEE7}" type="slidenum">
              <a:rPr lang="en-IN" sz="1800" b="1">
                <a:solidFill>
                  <a:srgbClr val="CC00CC"/>
                </a:solidFill>
              </a:rPr>
              <a:pPr/>
              <a:t>3</a:t>
            </a:fld>
            <a:endParaRPr lang="en-IN" sz="1800" b="1" dirty="0">
              <a:solidFill>
                <a:srgbClr val="CC00CC"/>
              </a:solidFill>
            </a:endParaRPr>
          </a:p>
        </p:txBody>
      </p:sp>
      <p:sp>
        <p:nvSpPr>
          <p:cNvPr id="5" name="TextBox 4">
            <a:extLst>
              <a:ext uri="{FF2B5EF4-FFF2-40B4-BE49-F238E27FC236}">
                <a16:creationId xmlns:a16="http://schemas.microsoft.com/office/drawing/2014/main" id="{2BE7066D-5BE6-4416-AC72-027B6ADC35E0}"/>
              </a:ext>
            </a:extLst>
          </p:cNvPr>
          <p:cNvSpPr txBox="1"/>
          <p:nvPr/>
        </p:nvSpPr>
        <p:spPr>
          <a:xfrm>
            <a:off x="128546" y="200819"/>
            <a:ext cx="11934908" cy="6155531"/>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                                  </a:t>
            </a:r>
            <a:r>
              <a:rPr lang="en-IN" sz="4000" b="1" dirty="0">
                <a:solidFill>
                  <a:srgbClr val="CC00CC"/>
                </a:solidFill>
                <a:latin typeface="Times New Roman" panose="02020603050405020304" pitchFamily="18" charset="0"/>
                <a:cs typeface="Times New Roman" panose="02020603050405020304" pitchFamily="18" charset="0"/>
              </a:rPr>
              <a:t>OBJECTIVES OF THE PROJECT</a:t>
            </a:r>
          </a:p>
          <a:p>
            <a:r>
              <a:rPr lang="en-IN" sz="1800" dirty="0">
                <a:effectLst/>
                <a:latin typeface="Times New Roman" panose="02020603050405020304" pitchFamily="18" charset="0"/>
                <a:ea typeface="Calibri" panose="020F0502020204030204" pitchFamily="34" charset="0"/>
              </a:rPr>
              <a:t> </a:t>
            </a:r>
          </a:p>
          <a:p>
            <a:pPr marL="342900" indent="-342900" algn="just" fontAlgn="base">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project comprises of detecting the poverty level by using a satellite imagery Using a </a:t>
            </a:r>
            <a:r>
              <a:rPr lang="en-IN" sz="2800" dirty="0">
                <a:solidFill>
                  <a:srgbClr val="CC00CC"/>
                </a:solidFill>
                <a:latin typeface="Times New Roman" panose="02020603050405020304" pitchFamily="18" charset="0"/>
                <a:cs typeface="Times New Roman" panose="02020603050405020304" pitchFamily="18" charset="0"/>
              </a:rPr>
              <a:t>recurrent neural network</a:t>
            </a:r>
            <a:r>
              <a:rPr lang="en-IN" sz="2800" dirty="0">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splits were executed on the country level to ensure that data from the same country is not in more than one set.</a:t>
            </a:r>
          </a:p>
          <a:p>
            <a:pPr marL="342900" indent="-342900" algn="just" fontAlgn="base">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Furthermore, the splits were consistent across daytime and </a:t>
            </a:r>
            <a:r>
              <a:rPr lang="en-IN" sz="2800" dirty="0" err="1">
                <a:latin typeface="Times New Roman" panose="02020603050405020304" pitchFamily="18" charset="0"/>
                <a:cs typeface="Times New Roman" panose="02020603050405020304" pitchFamily="18" charset="0"/>
              </a:rPr>
              <a:t>nighttime</a:t>
            </a:r>
            <a:r>
              <a:rPr lang="en-IN" sz="2800" dirty="0">
                <a:latin typeface="Times New Roman" panose="02020603050405020304" pitchFamily="18" charset="0"/>
                <a:cs typeface="Times New Roman" panose="02020603050405020304" pitchFamily="18" charset="0"/>
              </a:rPr>
              <a:t> images meaning that </a:t>
            </a:r>
            <a:r>
              <a:rPr lang="en-IN" sz="2800" dirty="0">
                <a:solidFill>
                  <a:srgbClr val="CC00CC"/>
                </a:solidFill>
                <a:latin typeface="Times New Roman" panose="02020603050405020304" pitchFamily="18" charset="0"/>
                <a:cs typeface="Times New Roman" panose="02020603050405020304" pitchFamily="18" charset="0"/>
              </a:rPr>
              <a:t>daytime</a:t>
            </a:r>
            <a:r>
              <a:rPr lang="en-IN" sz="2800" dirty="0">
                <a:latin typeface="Times New Roman" panose="02020603050405020304" pitchFamily="18" charset="0"/>
                <a:cs typeface="Times New Roman" panose="02020603050405020304" pitchFamily="18" charset="0"/>
              </a:rPr>
              <a:t> and </a:t>
            </a:r>
            <a:r>
              <a:rPr lang="en-IN" sz="2800" dirty="0">
                <a:solidFill>
                  <a:srgbClr val="CC00CC"/>
                </a:solidFill>
                <a:latin typeface="Times New Roman" panose="02020603050405020304" pitchFamily="18" charset="0"/>
                <a:cs typeface="Times New Roman" panose="02020603050405020304" pitchFamily="18" charset="0"/>
              </a:rPr>
              <a:t>night time images </a:t>
            </a:r>
            <a:r>
              <a:rPr lang="en-IN" sz="2800" dirty="0">
                <a:latin typeface="Times New Roman" panose="02020603050405020304" pitchFamily="18" charset="0"/>
                <a:cs typeface="Times New Roman" panose="02020603050405020304" pitchFamily="18" charset="0"/>
              </a:rPr>
              <a:t>of the same region were in the same split, ensuring consistency in reporting metrics across daytime and </a:t>
            </a:r>
            <a:r>
              <a:rPr lang="en-IN" sz="2800" dirty="0" err="1">
                <a:latin typeface="Times New Roman" panose="02020603050405020304" pitchFamily="18" charset="0"/>
                <a:cs typeface="Times New Roman" panose="02020603050405020304" pitchFamily="18" charset="0"/>
              </a:rPr>
              <a:t>nighttime</a:t>
            </a:r>
            <a:r>
              <a:rPr lang="en-IN" sz="2800" dirty="0">
                <a:latin typeface="Times New Roman" panose="02020603050405020304" pitchFamily="18" charset="0"/>
                <a:cs typeface="Times New Roman" panose="02020603050405020304" pitchFamily="18" charset="0"/>
              </a:rPr>
              <a:t> experiments </a:t>
            </a:r>
          </a:p>
          <a:p>
            <a:pPr marL="342900" indent="-342900" algn="just" fontAlgn="base">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This will help </a:t>
            </a:r>
            <a:r>
              <a:rPr lang="en-IN" sz="2800" dirty="0">
                <a:solidFill>
                  <a:srgbClr val="CC00CC"/>
                </a:solidFill>
                <a:latin typeface="Times New Roman" panose="02020603050405020304" pitchFamily="18" charset="0"/>
                <a:cs typeface="Times New Roman" panose="02020603050405020304" pitchFamily="18" charset="0"/>
              </a:rPr>
              <a:t>philanthropic agencies </a:t>
            </a:r>
            <a:r>
              <a:rPr lang="en-IN" sz="2800" dirty="0">
                <a:latin typeface="Times New Roman" panose="02020603050405020304" pitchFamily="18" charset="0"/>
                <a:cs typeface="Times New Roman" panose="02020603050405020304" pitchFamily="18" charset="0"/>
              </a:rPr>
              <a:t>and </a:t>
            </a:r>
            <a:r>
              <a:rPr lang="en-IN" sz="2800" dirty="0">
                <a:solidFill>
                  <a:srgbClr val="CC00CC"/>
                </a:solidFill>
                <a:latin typeface="Times New Roman" panose="02020603050405020304" pitchFamily="18" charset="0"/>
                <a:cs typeface="Times New Roman" panose="02020603050405020304" pitchFamily="18" charset="0"/>
              </a:rPr>
              <a:t>government</a:t>
            </a:r>
            <a:r>
              <a:rPr lang="en-IN" sz="2800" dirty="0">
                <a:latin typeface="Times New Roman" panose="02020603050405020304" pitchFamily="18" charset="0"/>
                <a:cs typeface="Times New Roman" panose="02020603050405020304" pitchFamily="18" charset="0"/>
              </a:rPr>
              <a:t> to identify where </a:t>
            </a:r>
            <a:r>
              <a:rPr lang="en-IN" sz="2800" dirty="0">
                <a:solidFill>
                  <a:srgbClr val="CC00CC"/>
                </a:solidFill>
                <a:latin typeface="Times New Roman" panose="02020603050405020304" pitchFamily="18" charset="0"/>
                <a:cs typeface="Times New Roman" panose="02020603050405020304" pitchFamily="18" charset="0"/>
              </a:rPr>
              <a:t>resources</a:t>
            </a:r>
            <a:r>
              <a:rPr lang="en-IN" sz="2800" dirty="0">
                <a:latin typeface="Times New Roman" panose="02020603050405020304" pitchFamily="18" charset="0"/>
                <a:cs typeface="Times New Roman" panose="02020603050405020304" pitchFamily="18" charset="0"/>
              </a:rPr>
              <a:t> and interventions are </a:t>
            </a:r>
            <a:r>
              <a:rPr lang="en-IN" sz="2800" dirty="0">
                <a:solidFill>
                  <a:srgbClr val="CC00CC"/>
                </a:solidFill>
                <a:latin typeface="Times New Roman" panose="02020603050405020304" pitchFamily="18" charset="0"/>
                <a:cs typeface="Times New Roman" panose="02020603050405020304" pitchFamily="18" charset="0"/>
              </a:rPr>
              <a:t>needed</a:t>
            </a:r>
            <a:r>
              <a:rPr lang="en-IN" sz="2800" dirty="0">
                <a:latin typeface="Times New Roman" panose="02020603050405020304" pitchFamily="18" charset="0"/>
                <a:cs typeface="Times New Roman" panose="02020603050405020304" pitchFamily="18" charset="0"/>
              </a:rPr>
              <a:t> and help guide the direction </a:t>
            </a:r>
            <a:r>
              <a:rPr lang="en-IN" sz="2800" dirty="0">
                <a:solidFill>
                  <a:srgbClr val="CC00CC"/>
                </a:solidFill>
                <a:latin typeface="Times New Roman" panose="02020603050405020304" pitchFamily="18" charset="0"/>
                <a:cs typeface="Times New Roman" panose="02020603050405020304" pitchFamily="18" charset="0"/>
              </a:rPr>
              <a:t>of financial aid </a:t>
            </a:r>
            <a:r>
              <a:rPr lang="en-IN" sz="2800" dirty="0">
                <a:latin typeface="Times New Roman" panose="02020603050405020304" pitchFamily="18" charset="0"/>
                <a:cs typeface="Times New Roman" panose="02020603050405020304" pitchFamily="18" charset="0"/>
              </a:rPr>
              <a:t>and Frequent and reliable data on poverty levels and distribution allows agencies to better track progress on the </a:t>
            </a:r>
            <a:r>
              <a:rPr lang="en-IN" sz="2800" dirty="0">
                <a:solidFill>
                  <a:srgbClr val="CC00CC"/>
                </a:solidFill>
                <a:latin typeface="Times New Roman" panose="02020603050405020304" pitchFamily="18" charset="0"/>
                <a:cs typeface="Times New Roman" panose="02020603050405020304" pitchFamily="18" charset="0"/>
              </a:rPr>
              <a:t>Sustainable Development Goals</a:t>
            </a:r>
            <a:r>
              <a:rPr lang="en-IN" sz="2800" dirty="0">
                <a:latin typeface="Times New Roman" panose="02020603050405020304" pitchFamily="18" charset="0"/>
                <a:cs typeface="Times New Roman" panose="02020603050405020304" pitchFamily="18" charset="0"/>
              </a:rPr>
              <a:t>.</a:t>
            </a:r>
          </a:p>
        </p:txBody>
      </p:sp>
      <p:sp>
        <p:nvSpPr>
          <p:cNvPr id="2" name="Date Placeholder 1">
            <a:extLst>
              <a:ext uri="{FF2B5EF4-FFF2-40B4-BE49-F238E27FC236}">
                <a16:creationId xmlns:a16="http://schemas.microsoft.com/office/drawing/2014/main" id="{4EDCAB16-F48B-4FEE-8424-955030861DB0}"/>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3259534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8BED91-EC02-6B7D-3394-13F6303ABCFF}"/>
              </a:ext>
            </a:extLst>
          </p:cNvPr>
          <p:cNvSpPr>
            <a:spLocks noGrp="1"/>
          </p:cNvSpPr>
          <p:nvPr>
            <p:ph type="dt" sz="half" idx="10"/>
          </p:nvPr>
        </p:nvSpPr>
        <p:spPr/>
        <p:txBody>
          <a:bodyPr/>
          <a:lstStyle/>
          <a:p>
            <a:r>
              <a:rPr lang="en-US"/>
              <a:t>11-04-2023</a:t>
            </a:r>
            <a:endParaRPr lang="en-IN"/>
          </a:p>
        </p:txBody>
      </p:sp>
      <p:sp>
        <p:nvSpPr>
          <p:cNvPr id="3" name="Slide Number Placeholder 2">
            <a:extLst>
              <a:ext uri="{FF2B5EF4-FFF2-40B4-BE49-F238E27FC236}">
                <a16:creationId xmlns:a16="http://schemas.microsoft.com/office/drawing/2014/main" id="{CB715575-1343-F88E-E129-191E2B18E5ED}"/>
              </a:ext>
            </a:extLst>
          </p:cNvPr>
          <p:cNvSpPr>
            <a:spLocks noGrp="1"/>
          </p:cNvSpPr>
          <p:nvPr>
            <p:ph type="sldNum" sz="quarter" idx="12"/>
          </p:nvPr>
        </p:nvSpPr>
        <p:spPr/>
        <p:txBody>
          <a:bodyPr/>
          <a:lstStyle/>
          <a:p>
            <a:fld id="{FD9D71CF-C440-4A07-BAB1-A7EE1ADDFEE7}" type="slidenum">
              <a:rPr lang="en-IN" sz="1600" b="1" smtClean="0">
                <a:solidFill>
                  <a:srgbClr val="CC00CC"/>
                </a:solidFill>
              </a:rPr>
              <a:t>30</a:t>
            </a:fld>
            <a:endParaRPr lang="en-IN" sz="1600" b="1" dirty="0">
              <a:solidFill>
                <a:srgbClr val="CC00CC"/>
              </a:solidFill>
            </a:endParaRPr>
          </a:p>
        </p:txBody>
      </p:sp>
      <p:sp>
        <p:nvSpPr>
          <p:cNvPr id="4" name="TextBox 3">
            <a:extLst>
              <a:ext uri="{FF2B5EF4-FFF2-40B4-BE49-F238E27FC236}">
                <a16:creationId xmlns:a16="http://schemas.microsoft.com/office/drawing/2014/main" id="{3231D445-1CF0-69B7-9E74-4A14DA1A608F}"/>
              </a:ext>
            </a:extLst>
          </p:cNvPr>
          <p:cNvSpPr txBox="1"/>
          <p:nvPr/>
        </p:nvSpPr>
        <p:spPr>
          <a:xfrm>
            <a:off x="3869356" y="2714324"/>
            <a:ext cx="7382577" cy="830997"/>
          </a:xfrm>
          <a:prstGeom prst="rect">
            <a:avLst/>
          </a:prstGeom>
          <a:noFill/>
        </p:spPr>
        <p:txBody>
          <a:bodyPr wrap="square" rtlCol="0">
            <a:spAutoFit/>
          </a:bodyPr>
          <a:lstStyle/>
          <a:p>
            <a:r>
              <a:rPr lang="en-IN" sz="4800" b="1" dirty="0">
                <a:solidFill>
                  <a:srgbClr val="CC00CC"/>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038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FF9E08-02FC-488A-99EF-11C5C104B733}"/>
              </a:ext>
            </a:extLst>
          </p:cNvPr>
          <p:cNvSpPr>
            <a:spLocks noGrp="1"/>
          </p:cNvSpPr>
          <p:nvPr>
            <p:ph type="sldNum" sz="quarter" idx="12"/>
          </p:nvPr>
        </p:nvSpPr>
        <p:spPr>
          <a:xfrm>
            <a:off x="9381877" y="6492875"/>
            <a:ext cx="2743200" cy="365125"/>
          </a:xfrm>
        </p:spPr>
        <p:txBody>
          <a:bodyPr/>
          <a:lstStyle/>
          <a:p>
            <a:fld id="{FD9D71CF-C440-4A07-BAB1-A7EE1ADDFEE7}" type="slidenum">
              <a:rPr lang="en-IN" sz="1800" b="1">
                <a:solidFill>
                  <a:srgbClr val="CC00CC"/>
                </a:solidFill>
              </a:rPr>
              <a:pPr/>
              <a:t>4</a:t>
            </a:fld>
            <a:endParaRPr lang="en-IN" sz="1800" b="1" dirty="0">
              <a:solidFill>
                <a:srgbClr val="CC00CC"/>
              </a:solidFill>
            </a:endParaRPr>
          </a:p>
        </p:txBody>
      </p:sp>
      <p:sp>
        <p:nvSpPr>
          <p:cNvPr id="3" name="TextBox 2">
            <a:extLst>
              <a:ext uri="{FF2B5EF4-FFF2-40B4-BE49-F238E27FC236}">
                <a16:creationId xmlns:a16="http://schemas.microsoft.com/office/drawing/2014/main" id="{8DC0D926-C04A-4872-A4F7-F70235EA54D3}"/>
              </a:ext>
            </a:extLst>
          </p:cNvPr>
          <p:cNvSpPr txBox="1"/>
          <p:nvPr/>
        </p:nvSpPr>
        <p:spPr>
          <a:xfrm>
            <a:off x="2345635" y="284764"/>
            <a:ext cx="6384897" cy="707886"/>
          </a:xfrm>
          <a:prstGeom prst="rect">
            <a:avLst/>
          </a:prstGeom>
          <a:noFill/>
        </p:spPr>
        <p:txBody>
          <a:bodyPr wrap="square" rtlCol="0">
            <a:spAutoFit/>
          </a:bodyPr>
          <a:lstStyle/>
          <a:p>
            <a:pPr algn="ctr"/>
            <a:r>
              <a:rPr lang="en-US" sz="4000" b="1" dirty="0">
                <a:solidFill>
                  <a:srgbClr val="CC00CC"/>
                </a:solidFill>
                <a:latin typeface="Times New Roman" panose="02020603050405020304" pitchFamily="18" charset="0"/>
                <a:cs typeface="Times New Roman" panose="02020603050405020304" pitchFamily="18" charset="0"/>
              </a:rPr>
              <a:t>LITERATURE SURVEY</a:t>
            </a:r>
            <a:endParaRPr lang="en-IN" sz="4000" b="1" dirty="0">
              <a:solidFill>
                <a:srgbClr val="CC00CC"/>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0F8674C4-A722-49D7-900A-941AE03BB61B}"/>
              </a:ext>
            </a:extLst>
          </p:cNvPr>
          <p:cNvGraphicFramePr>
            <a:graphicFrameLocks noGrp="1"/>
          </p:cNvGraphicFramePr>
          <p:nvPr>
            <p:extLst>
              <p:ext uri="{D42A27DB-BD31-4B8C-83A1-F6EECF244321}">
                <p14:modId xmlns:p14="http://schemas.microsoft.com/office/powerpoint/2010/main" val="2677309553"/>
              </p:ext>
            </p:extLst>
          </p:nvPr>
        </p:nvGraphicFramePr>
        <p:xfrm>
          <a:off x="169627" y="931095"/>
          <a:ext cx="11955450" cy="5561780"/>
        </p:xfrm>
        <a:graphic>
          <a:graphicData uri="http://schemas.openxmlformats.org/drawingml/2006/table">
            <a:tbl>
              <a:tblPr>
                <a:tableStyleId>{5C22544A-7EE6-4342-B048-85BDC9FD1C3A}</a:tableStyleId>
              </a:tblPr>
              <a:tblGrid>
                <a:gridCol w="993348">
                  <a:extLst>
                    <a:ext uri="{9D8B030D-6E8A-4147-A177-3AD203B41FA5}">
                      <a16:colId xmlns:a16="http://schemas.microsoft.com/office/drawing/2014/main" val="2184267614"/>
                    </a:ext>
                  </a:extLst>
                </a:gridCol>
                <a:gridCol w="1067114">
                  <a:extLst>
                    <a:ext uri="{9D8B030D-6E8A-4147-A177-3AD203B41FA5}">
                      <a16:colId xmlns:a16="http://schemas.microsoft.com/office/drawing/2014/main" val="167147172"/>
                    </a:ext>
                  </a:extLst>
                </a:gridCol>
                <a:gridCol w="1850701">
                  <a:extLst>
                    <a:ext uri="{9D8B030D-6E8A-4147-A177-3AD203B41FA5}">
                      <a16:colId xmlns:a16="http://schemas.microsoft.com/office/drawing/2014/main" val="378139272"/>
                    </a:ext>
                  </a:extLst>
                </a:gridCol>
                <a:gridCol w="3541802">
                  <a:extLst>
                    <a:ext uri="{9D8B030D-6E8A-4147-A177-3AD203B41FA5}">
                      <a16:colId xmlns:a16="http://schemas.microsoft.com/office/drawing/2014/main" val="1513781275"/>
                    </a:ext>
                  </a:extLst>
                </a:gridCol>
                <a:gridCol w="2302494">
                  <a:extLst>
                    <a:ext uri="{9D8B030D-6E8A-4147-A177-3AD203B41FA5}">
                      <a16:colId xmlns:a16="http://schemas.microsoft.com/office/drawing/2014/main" val="1072928627"/>
                    </a:ext>
                  </a:extLst>
                </a:gridCol>
                <a:gridCol w="2199991">
                  <a:extLst>
                    <a:ext uri="{9D8B030D-6E8A-4147-A177-3AD203B41FA5}">
                      <a16:colId xmlns:a16="http://schemas.microsoft.com/office/drawing/2014/main" val="1246431167"/>
                    </a:ext>
                  </a:extLst>
                </a:gridCol>
              </a:tblGrid>
              <a:tr h="752408">
                <a:tc>
                  <a:txBody>
                    <a:bodyPr/>
                    <a:lstStyle/>
                    <a:p>
                      <a:r>
                        <a:rPr lang="en-US" sz="2000" b="1" kern="1200" dirty="0">
                          <a:solidFill>
                            <a:srgbClr val="CC00CC"/>
                          </a:solidFill>
                          <a:effectLst/>
                          <a:latin typeface="Times New Roman" panose="02020603050405020304" pitchFamily="18" charset="0"/>
                          <a:ea typeface="+mn-ea"/>
                          <a:cs typeface="Times New Roman" panose="02020603050405020304" pitchFamily="18" charset="0"/>
                        </a:rPr>
                        <a:t>YEAR</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TITLE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p>
                      <a:pPr marL="0" algn="l" defTabSz="914400" rtl="0" eaLnBrk="1" latinLnBrk="0" hangingPunct="1"/>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2000" b="1" kern="1200" cap="all" baseline="0" dirty="0">
                          <a:solidFill>
                            <a:srgbClr val="CC00CC"/>
                          </a:solidFill>
                          <a:effectLst/>
                          <a:latin typeface="Times New Roman" panose="02020603050405020304" pitchFamily="18" charset="0"/>
                          <a:ea typeface="+mn-ea"/>
                          <a:cs typeface="Times New Roman" panose="02020603050405020304" pitchFamily="18" charset="0"/>
                        </a:rPr>
                        <a:t>author</a:t>
                      </a:r>
                      <a:endParaRPr lang="en-IN" sz="2000" b="1" kern="1200" cap="all" baseline="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cap="all" baseline="0" dirty="0">
                          <a:solidFill>
                            <a:srgbClr val="CC00CC"/>
                          </a:solidFill>
                          <a:effectLst/>
                          <a:latin typeface="Times New Roman" panose="02020603050405020304" pitchFamily="18" charset="0"/>
                          <a:ea typeface="+mn-ea"/>
                          <a:cs typeface="Times New Roman" panose="02020603050405020304" pitchFamily="18" charset="0"/>
                        </a:rPr>
                        <a:t>description</a:t>
                      </a:r>
                      <a:endParaRPr lang="en-IN" sz="2000" b="1" kern="1200" cap="all" baseline="0" dirty="0">
                        <a:solidFill>
                          <a:srgbClr val="CC00CC"/>
                        </a:solidFill>
                        <a:effectLst/>
                        <a:latin typeface="Times New Roman" panose="02020603050405020304" pitchFamily="18" charset="0"/>
                        <a:ea typeface="+mn-ea"/>
                        <a:cs typeface="Times New Roman" panose="02020603050405020304" pitchFamily="18" charset="0"/>
                      </a:endParaRPr>
                    </a:p>
                    <a:p>
                      <a:pPr marL="0" algn="l" defTabSz="914400" rtl="0" eaLnBrk="1" latinLnBrk="0" hangingPunct="1"/>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ADVANTAGE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p>
                      <a:pPr marL="0" algn="l" defTabSz="914400" rtl="0" eaLnBrk="1" latinLnBrk="0" hangingPunct="1"/>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DISADVANTAGE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p>
                      <a:pPr marL="0" algn="l" defTabSz="914400" rtl="0" eaLnBrk="1" latinLnBrk="0" hangingPunct="1"/>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483934"/>
                  </a:ext>
                </a:extLst>
              </a:tr>
              <a:tr h="4809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Using Convolutional Neural Networks on Satellite Images to Predict Poverty.</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Arwa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Okaidat</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Shatha</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Melhem</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Heba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Alenezi</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and Rehab M.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Duwairi</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2000" b="1"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This paper focuses on Africa as it is considered the poorest continent. The data, we have used, consist of three datasets which contain satellite images for three countries in Africa with different levels of poverty: Ethiopia, Malawi, and Nigeria. In order to classify the satellite images, two pre-trained Convolutional Neural Networks models (ResNet50 and VGG16) were implemented in addition to our novel structure of CNN.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Deep learning with satellite images provides a scalable way to make predicting the distribution of poverty faster, easier, and less expensive.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The process of going around rural areas and manually tracking census data is time-consuming, needs a lot of human effort, and is expensive.</a:t>
                      </a:r>
                    </a:p>
                    <a:p>
                      <a:pPr marL="0" indent="0">
                        <a:buFont typeface="Arial" panose="020B0604020202020204" pitchFamily="34" charset="0"/>
                        <a:buNone/>
                      </a:pP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475669"/>
                  </a:ext>
                </a:extLst>
              </a:tr>
            </a:tbl>
          </a:graphicData>
        </a:graphic>
      </p:graphicFrame>
      <p:sp>
        <p:nvSpPr>
          <p:cNvPr id="5" name="Date Placeholder 4">
            <a:extLst>
              <a:ext uri="{FF2B5EF4-FFF2-40B4-BE49-F238E27FC236}">
                <a16:creationId xmlns:a16="http://schemas.microsoft.com/office/drawing/2014/main" id="{0BF6DA28-CEE6-4752-8858-9F7A3C416384}"/>
              </a:ext>
            </a:extLst>
          </p:cNvPr>
          <p:cNvSpPr>
            <a:spLocks noGrp="1"/>
          </p:cNvSpPr>
          <p:nvPr>
            <p:ph type="dt" sz="half" idx="10"/>
          </p:nvPr>
        </p:nvSpPr>
        <p:spPr>
          <a:xfrm>
            <a:off x="660952" y="6492875"/>
            <a:ext cx="2743200" cy="365125"/>
          </a:xfrm>
        </p:spPr>
        <p:txBody>
          <a:bodyPr/>
          <a:lstStyle/>
          <a:p>
            <a:r>
              <a:rPr lang="en-US"/>
              <a:t>11-04-2023</a:t>
            </a:r>
            <a:endParaRPr lang="en-IN"/>
          </a:p>
        </p:txBody>
      </p:sp>
    </p:spTree>
    <p:extLst>
      <p:ext uri="{BB962C8B-B14F-4D97-AF65-F5344CB8AC3E}">
        <p14:creationId xmlns:p14="http://schemas.microsoft.com/office/powerpoint/2010/main" val="130485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43B96F-B2D7-4D43-927E-101F800E26AF}"/>
              </a:ext>
            </a:extLst>
          </p:cNvPr>
          <p:cNvSpPr>
            <a:spLocks noGrp="1"/>
          </p:cNvSpPr>
          <p:nvPr>
            <p:ph type="sldNum" sz="quarter" idx="12"/>
          </p:nvPr>
        </p:nvSpPr>
        <p:spPr>
          <a:xfrm>
            <a:off x="9350072" y="6332496"/>
            <a:ext cx="2743200" cy="365125"/>
          </a:xfrm>
        </p:spPr>
        <p:txBody>
          <a:bodyPr/>
          <a:lstStyle/>
          <a:p>
            <a:fld id="{FD9D71CF-C440-4A07-BAB1-A7EE1ADDFEE7}" type="slidenum">
              <a:rPr lang="en-IN" sz="1800" b="1">
                <a:solidFill>
                  <a:srgbClr val="CC00CC"/>
                </a:solidFill>
              </a:rPr>
              <a:pPr/>
              <a:t>5</a:t>
            </a:fld>
            <a:endParaRPr lang="en-IN" sz="1800" b="1" dirty="0">
              <a:solidFill>
                <a:srgbClr val="CC00CC"/>
              </a:solidFill>
            </a:endParaRPr>
          </a:p>
        </p:txBody>
      </p:sp>
      <p:graphicFrame>
        <p:nvGraphicFramePr>
          <p:cNvPr id="3" name="Table 3">
            <a:extLst>
              <a:ext uri="{FF2B5EF4-FFF2-40B4-BE49-F238E27FC236}">
                <a16:creationId xmlns:a16="http://schemas.microsoft.com/office/drawing/2014/main" id="{C26922FF-A164-4473-B7F6-B70AE2557A67}"/>
              </a:ext>
            </a:extLst>
          </p:cNvPr>
          <p:cNvGraphicFramePr>
            <a:graphicFrameLocks noGrp="1"/>
          </p:cNvGraphicFramePr>
          <p:nvPr>
            <p:extLst>
              <p:ext uri="{D42A27DB-BD31-4B8C-83A1-F6EECF244321}">
                <p14:modId xmlns:p14="http://schemas.microsoft.com/office/powerpoint/2010/main" val="749774670"/>
              </p:ext>
            </p:extLst>
          </p:nvPr>
        </p:nvGraphicFramePr>
        <p:xfrm>
          <a:off x="254442" y="278296"/>
          <a:ext cx="11720221" cy="5974080"/>
        </p:xfrm>
        <a:graphic>
          <a:graphicData uri="http://schemas.openxmlformats.org/drawingml/2006/table">
            <a:tbl>
              <a:tblPr firstRow="1" bandRow="1">
                <a:tableStyleId>{5C22544A-7EE6-4342-B048-85BDC9FD1C3A}</a:tableStyleId>
              </a:tblPr>
              <a:tblGrid>
                <a:gridCol w="1006187">
                  <a:extLst>
                    <a:ext uri="{9D8B030D-6E8A-4147-A177-3AD203B41FA5}">
                      <a16:colId xmlns:a16="http://schemas.microsoft.com/office/drawing/2014/main" val="1222984463"/>
                    </a:ext>
                  </a:extLst>
                </a:gridCol>
                <a:gridCol w="1362296">
                  <a:extLst>
                    <a:ext uri="{9D8B030D-6E8A-4147-A177-3AD203B41FA5}">
                      <a16:colId xmlns:a16="http://schemas.microsoft.com/office/drawing/2014/main" val="1739617245"/>
                    </a:ext>
                  </a:extLst>
                </a:gridCol>
                <a:gridCol w="1836646">
                  <a:extLst>
                    <a:ext uri="{9D8B030D-6E8A-4147-A177-3AD203B41FA5}">
                      <a16:colId xmlns:a16="http://schemas.microsoft.com/office/drawing/2014/main" val="939320414"/>
                    </a:ext>
                  </a:extLst>
                </a:gridCol>
                <a:gridCol w="3929055">
                  <a:extLst>
                    <a:ext uri="{9D8B030D-6E8A-4147-A177-3AD203B41FA5}">
                      <a16:colId xmlns:a16="http://schemas.microsoft.com/office/drawing/2014/main" val="1396124371"/>
                    </a:ext>
                  </a:extLst>
                </a:gridCol>
                <a:gridCol w="1588247">
                  <a:extLst>
                    <a:ext uri="{9D8B030D-6E8A-4147-A177-3AD203B41FA5}">
                      <a16:colId xmlns:a16="http://schemas.microsoft.com/office/drawing/2014/main" val="2297390955"/>
                    </a:ext>
                  </a:extLst>
                </a:gridCol>
                <a:gridCol w="1997790">
                  <a:extLst>
                    <a:ext uri="{9D8B030D-6E8A-4147-A177-3AD203B41FA5}">
                      <a16:colId xmlns:a16="http://schemas.microsoft.com/office/drawing/2014/main" val="1441966501"/>
                    </a:ext>
                  </a:extLst>
                </a:gridCol>
              </a:tblGrid>
              <a:tr h="7001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YEAR</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TITLE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AUTHOR</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DESCRIPTION</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ADVANTAGE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DISADVANTAGE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0378400"/>
                  </a:ext>
                </a:extLst>
              </a:tr>
              <a:tr h="5101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Times New Roman" panose="02020603050405020304" pitchFamily="18" charset="0"/>
                          <a:ea typeface="+mn-ea"/>
                          <a:cs typeface="Times New Roman" panose="02020603050405020304" pitchFamily="18" charset="0"/>
                        </a:rPr>
                        <a:t>2022</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Satellite-Based Mapping of Urban Poverty with Transfer-Learned Slum Morphologies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Thomas Stark, Michael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Wurm</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Xiao Xiang Zhu and Hannes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Taubenböck</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Satellite-based mapping can provide valuable information about slums where insights about the location and size are still missing. fuzzy feature spaces between formal and informal settlements, significant imbalance of slum occurrences opposed to formal settlements, and various categories of multiple morphological slum features. We propose a transfer learned fully convolutional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Xception</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network (XFCN), able to differentiate between formal built-up structures and the various categories of slums in high-resolution satellite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Using more auxiliary data could increase accuracies.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Data sources outside of remote sensing data used to make the decision process more robust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By using a large-scale globally distributed dataset of slums, the FCN is better able to generalize.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map slums in areas not possible on high-resolution remote sensing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9401373"/>
                  </a:ext>
                </a:extLst>
              </a:tr>
            </a:tbl>
          </a:graphicData>
        </a:graphic>
      </p:graphicFrame>
      <p:sp>
        <p:nvSpPr>
          <p:cNvPr id="4" name="Date Placeholder 3">
            <a:extLst>
              <a:ext uri="{FF2B5EF4-FFF2-40B4-BE49-F238E27FC236}">
                <a16:creationId xmlns:a16="http://schemas.microsoft.com/office/drawing/2014/main" id="{F07245F6-EE32-4AAA-80D2-4F202167E219}"/>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204100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150BBF-D62A-4A84-B31B-AB8BA149103E}"/>
              </a:ext>
            </a:extLst>
          </p:cNvPr>
          <p:cNvSpPr>
            <a:spLocks noGrp="1"/>
          </p:cNvSpPr>
          <p:nvPr>
            <p:ph type="sldNum" sz="quarter" idx="12"/>
          </p:nvPr>
        </p:nvSpPr>
        <p:spPr>
          <a:xfrm>
            <a:off x="9218212" y="6356350"/>
            <a:ext cx="2743200" cy="365125"/>
          </a:xfrm>
        </p:spPr>
        <p:txBody>
          <a:bodyPr/>
          <a:lstStyle/>
          <a:p>
            <a:fld id="{FD9D71CF-C440-4A07-BAB1-A7EE1ADDFEE7}" type="slidenum">
              <a:rPr lang="en-IN" sz="1800" b="1">
                <a:solidFill>
                  <a:srgbClr val="CC00CC"/>
                </a:solidFill>
              </a:rPr>
              <a:pPr/>
              <a:t>6</a:t>
            </a:fld>
            <a:endParaRPr lang="en-IN" sz="1800" b="1" dirty="0">
              <a:solidFill>
                <a:srgbClr val="CC00CC"/>
              </a:solidFill>
            </a:endParaRPr>
          </a:p>
        </p:txBody>
      </p:sp>
      <p:graphicFrame>
        <p:nvGraphicFramePr>
          <p:cNvPr id="3" name="Table 3">
            <a:extLst>
              <a:ext uri="{FF2B5EF4-FFF2-40B4-BE49-F238E27FC236}">
                <a16:creationId xmlns:a16="http://schemas.microsoft.com/office/drawing/2014/main" id="{F76F0D61-B322-4B0C-9112-788C8071B4FB}"/>
              </a:ext>
            </a:extLst>
          </p:cNvPr>
          <p:cNvGraphicFramePr>
            <a:graphicFrameLocks noGrp="1"/>
          </p:cNvGraphicFramePr>
          <p:nvPr>
            <p:extLst>
              <p:ext uri="{D42A27DB-BD31-4B8C-83A1-F6EECF244321}">
                <p14:modId xmlns:p14="http://schemas.microsoft.com/office/powerpoint/2010/main" val="2233408129"/>
              </p:ext>
            </p:extLst>
          </p:nvPr>
        </p:nvGraphicFramePr>
        <p:xfrm>
          <a:off x="246487" y="222636"/>
          <a:ext cx="11839494" cy="6131781"/>
        </p:xfrm>
        <a:graphic>
          <a:graphicData uri="http://schemas.openxmlformats.org/drawingml/2006/table">
            <a:tbl>
              <a:tblPr firstRow="1" bandRow="1">
                <a:tableStyleId>{5C22544A-7EE6-4342-B048-85BDC9FD1C3A}</a:tableStyleId>
              </a:tblPr>
              <a:tblGrid>
                <a:gridCol w="1040775">
                  <a:extLst>
                    <a:ext uri="{9D8B030D-6E8A-4147-A177-3AD203B41FA5}">
                      <a16:colId xmlns:a16="http://schemas.microsoft.com/office/drawing/2014/main" val="101504996"/>
                    </a:ext>
                  </a:extLst>
                </a:gridCol>
                <a:gridCol w="1837601">
                  <a:extLst>
                    <a:ext uri="{9D8B030D-6E8A-4147-A177-3AD203B41FA5}">
                      <a16:colId xmlns:a16="http://schemas.microsoft.com/office/drawing/2014/main" val="2374086977"/>
                    </a:ext>
                  </a:extLst>
                </a:gridCol>
                <a:gridCol w="1860605">
                  <a:extLst>
                    <a:ext uri="{9D8B030D-6E8A-4147-A177-3AD203B41FA5}">
                      <a16:colId xmlns:a16="http://schemas.microsoft.com/office/drawing/2014/main" val="1239502813"/>
                    </a:ext>
                  </a:extLst>
                </a:gridCol>
                <a:gridCol w="3188473">
                  <a:extLst>
                    <a:ext uri="{9D8B030D-6E8A-4147-A177-3AD203B41FA5}">
                      <a16:colId xmlns:a16="http://schemas.microsoft.com/office/drawing/2014/main" val="1161896843"/>
                    </a:ext>
                  </a:extLst>
                </a:gridCol>
                <a:gridCol w="1938791">
                  <a:extLst>
                    <a:ext uri="{9D8B030D-6E8A-4147-A177-3AD203B41FA5}">
                      <a16:colId xmlns:a16="http://schemas.microsoft.com/office/drawing/2014/main" val="585484786"/>
                    </a:ext>
                  </a:extLst>
                </a:gridCol>
                <a:gridCol w="1973249">
                  <a:extLst>
                    <a:ext uri="{9D8B030D-6E8A-4147-A177-3AD203B41FA5}">
                      <a16:colId xmlns:a16="http://schemas.microsoft.com/office/drawing/2014/main" val="2187779754"/>
                    </a:ext>
                  </a:extLst>
                </a:gridCol>
              </a:tblGrid>
              <a:tr h="8587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YEAR</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TITLE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AUTHOR</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DESCRIPTION</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ADVANTAGE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DISADVANTAGE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7415971"/>
                  </a:ext>
                </a:extLst>
              </a:tr>
              <a:tr h="5067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2022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Poverty Level Prediction Based on E-Commerce Data Using K-Nearest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Neighbor</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and Information-Theoretical-Based Feature Selection.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Tiara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Fatehana</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Aulia</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Dedy Rahman Wijaya, Elis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Hernawati,Wahyu</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Hidayat</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In this very rapid development, many methods can be used to determine the poverty level. One of them is with the use of the rapid development of E-commerce in Indonesia, which can determine the level of poverty in Indonesia. In this study, we proposed a method to predict the poverty level based on an e-commerce dataset using K-Nearest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Neighbor</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and Information Theoretical Based Feature Selection.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Our test results show that our method data can predict the poverty level although there are rooms for improvement in terms of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The algorithm relies on majority voting based on class membership of k-nearest samples, so the normalization of data is required to make correct predictions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5196431"/>
                  </a:ext>
                </a:extLst>
              </a:tr>
            </a:tbl>
          </a:graphicData>
        </a:graphic>
      </p:graphicFrame>
      <p:sp>
        <p:nvSpPr>
          <p:cNvPr id="4" name="Date Placeholder 3">
            <a:extLst>
              <a:ext uri="{FF2B5EF4-FFF2-40B4-BE49-F238E27FC236}">
                <a16:creationId xmlns:a16="http://schemas.microsoft.com/office/drawing/2014/main" id="{A3DA10D9-8E73-46D3-987B-F100D8B49526}"/>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289328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B036E4-D18A-4038-83D5-17BA6B484F86}"/>
              </a:ext>
            </a:extLst>
          </p:cNvPr>
          <p:cNvSpPr>
            <a:spLocks noGrp="1"/>
          </p:cNvSpPr>
          <p:nvPr>
            <p:ph type="sldNum" sz="quarter" idx="12"/>
          </p:nvPr>
        </p:nvSpPr>
        <p:spPr>
          <a:xfrm>
            <a:off x="9361336" y="6378271"/>
            <a:ext cx="2743200" cy="365125"/>
          </a:xfrm>
        </p:spPr>
        <p:txBody>
          <a:bodyPr/>
          <a:lstStyle/>
          <a:p>
            <a:fld id="{FD9D71CF-C440-4A07-BAB1-A7EE1ADDFEE7}" type="slidenum">
              <a:rPr lang="en-IN" sz="1800" b="1">
                <a:solidFill>
                  <a:srgbClr val="CC00CC"/>
                </a:solidFill>
              </a:rPr>
              <a:pPr/>
              <a:t>7</a:t>
            </a:fld>
            <a:endParaRPr lang="en-IN" sz="1800" b="1" dirty="0">
              <a:solidFill>
                <a:srgbClr val="CC00CC"/>
              </a:solidFill>
            </a:endParaRPr>
          </a:p>
        </p:txBody>
      </p:sp>
      <p:graphicFrame>
        <p:nvGraphicFramePr>
          <p:cNvPr id="3" name="Table 3">
            <a:extLst>
              <a:ext uri="{FF2B5EF4-FFF2-40B4-BE49-F238E27FC236}">
                <a16:creationId xmlns:a16="http://schemas.microsoft.com/office/drawing/2014/main" id="{4CBAC455-4C92-46E9-8FD3-130A61BACA27}"/>
              </a:ext>
            </a:extLst>
          </p:cNvPr>
          <p:cNvGraphicFramePr>
            <a:graphicFrameLocks noGrp="1"/>
          </p:cNvGraphicFramePr>
          <p:nvPr>
            <p:extLst>
              <p:ext uri="{D42A27DB-BD31-4B8C-83A1-F6EECF244321}">
                <p14:modId xmlns:p14="http://schemas.microsoft.com/office/powerpoint/2010/main" val="2782886801"/>
              </p:ext>
            </p:extLst>
          </p:nvPr>
        </p:nvGraphicFramePr>
        <p:xfrm>
          <a:off x="87464" y="246490"/>
          <a:ext cx="11998517" cy="6131781"/>
        </p:xfrm>
        <a:graphic>
          <a:graphicData uri="http://schemas.openxmlformats.org/drawingml/2006/table">
            <a:tbl>
              <a:tblPr firstRow="1" bandRow="1">
                <a:tableStyleId>{5C22544A-7EE6-4342-B048-85BDC9FD1C3A}</a:tableStyleId>
              </a:tblPr>
              <a:tblGrid>
                <a:gridCol w="938254">
                  <a:extLst>
                    <a:ext uri="{9D8B030D-6E8A-4147-A177-3AD203B41FA5}">
                      <a16:colId xmlns:a16="http://schemas.microsoft.com/office/drawing/2014/main" val="101504996"/>
                    </a:ext>
                  </a:extLst>
                </a:gridCol>
                <a:gridCol w="1908313">
                  <a:extLst>
                    <a:ext uri="{9D8B030D-6E8A-4147-A177-3AD203B41FA5}">
                      <a16:colId xmlns:a16="http://schemas.microsoft.com/office/drawing/2014/main" val="2374086977"/>
                    </a:ext>
                  </a:extLst>
                </a:gridCol>
                <a:gridCol w="1264258">
                  <a:extLst>
                    <a:ext uri="{9D8B030D-6E8A-4147-A177-3AD203B41FA5}">
                      <a16:colId xmlns:a16="http://schemas.microsoft.com/office/drawing/2014/main" val="1239502813"/>
                    </a:ext>
                  </a:extLst>
                </a:gridCol>
                <a:gridCol w="4214191">
                  <a:extLst>
                    <a:ext uri="{9D8B030D-6E8A-4147-A177-3AD203B41FA5}">
                      <a16:colId xmlns:a16="http://schemas.microsoft.com/office/drawing/2014/main" val="1161896843"/>
                    </a:ext>
                  </a:extLst>
                </a:gridCol>
                <a:gridCol w="1940118">
                  <a:extLst>
                    <a:ext uri="{9D8B030D-6E8A-4147-A177-3AD203B41FA5}">
                      <a16:colId xmlns:a16="http://schemas.microsoft.com/office/drawing/2014/main" val="585484786"/>
                    </a:ext>
                  </a:extLst>
                </a:gridCol>
                <a:gridCol w="1733383">
                  <a:extLst>
                    <a:ext uri="{9D8B030D-6E8A-4147-A177-3AD203B41FA5}">
                      <a16:colId xmlns:a16="http://schemas.microsoft.com/office/drawing/2014/main" val="2187779754"/>
                    </a:ext>
                  </a:extLst>
                </a:gridCol>
              </a:tblGrid>
              <a:tr h="8587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YEAR</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TITLE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AUTHOR</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DESCRIPTION</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ADVANTAGE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DISADVANTAGE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7415971"/>
                  </a:ext>
                </a:extLst>
              </a:tr>
              <a:tr h="5067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Predicting Poverty through Machine Learning and Satellite 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Times New Roman" panose="02020603050405020304" pitchFamily="18" charset="0"/>
                          <a:ea typeface="+mn-ea"/>
                          <a:cs typeface="Times New Roman" panose="02020603050405020304" pitchFamily="18" charset="0"/>
                        </a:rPr>
                        <a:t>Yan Xiao</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In this research, I develop a machine learning model that leverages transfer learning, deep learning, and random forest algorithm to predict the poverty level of three African countries based on satellite images. I extracted features from satellite images through VGG-11 network and then feed them into random forest model. Furthermore, I implemented a perturbation based algorithm occlusion in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Captum</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package to explore the feature importance of CNN model and used locally linear embedding to visualization the distribution of extracted features from different regions.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Through tuning the hyperparameters of the entire machine learning pipeline using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GPyOpt</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package, I improved the model performance from the average R2 score of 20% to 46%.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The process of going around rural areas and manually tracking census data is time-consuming.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5196431"/>
                  </a:ext>
                </a:extLst>
              </a:tr>
            </a:tbl>
          </a:graphicData>
        </a:graphic>
      </p:graphicFrame>
      <p:sp>
        <p:nvSpPr>
          <p:cNvPr id="4" name="Date Placeholder 3">
            <a:extLst>
              <a:ext uri="{FF2B5EF4-FFF2-40B4-BE49-F238E27FC236}">
                <a16:creationId xmlns:a16="http://schemas.microsoft.com/office/drawing/2014/main" id="{A11E8491-FDEE-4A8C-8EEB-A5DDE097A4A7}"/>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1077849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C2F20-CDA1-4212-A18D-75E495DFA6E6}"/>
              </a:ext>
            </a:extLst>
          </p:cNvPr>
          <p:cNvSpPr>
            <a:spLocks noGrp="1"/>
          </p:cNvSpPr>
          <p:nvPr>
            <p:ph type="sldNum" sz="quarter" idx="12"/>
          </p:nvPr>
        </p:nvSpPr>
        <p:spPr>
          <a:xfrm>
            <a:off x="9342781" y="6378271"/>
            <a:ext cx="2743200" cy="365125"/>
          </a:xfrm>
        </p:spPr>
        <p:txBody>
          <a:bodyPr/>
          <a:lstStyle/>
          <a:p>
            <a:fld id="{FD9D71CF-C440-4A07-BAB1-A7EE1ADDFEE7}" type="slidenum">
              <a:rPr lang="en-IN" sz="1800" b="1">
                <a:solidFill>
                  <a:srgbClr val="CC00CC"/>
                </a:solidFill>
              </a:rPr>
              <a:pPr/>
              <a:t>8</a:t>
            </a:fld>
            <a:endParaRPr lang="en-IN" sz="1800" b="1" dirty="0">
              <a:solidFill>
                <a:srgbClr val="CC00CC"/>
              </a:solidFill>
            </a:endParaRPr>
          </a:p>
        </p:txBody>
      </p:sp>
      <p:graphicFrame>
        <p:nvGraphicFramePr>
          <p:cNvPr id="3" name="Table 3">
            <a:extLst>
              <a:ext uri="{FF2B5EF4-FFF2-40B4-BE49-F238E27FC236}">
                <a16:creationId xmlns:a16="http://schemas.microsoft.com/office/drawing/2014/main" id="{A68CD806-7382-4722-844E-7B6117216A59}"/>
              </a:ext>
            </a:extLst>
          </p:cNvPr>
          <p:cNvGraphicFramePr>
            <a:graphicFrameLocks noGrp="1"/>
          </p:cNvGraphicFramePr>
          <p:nvPr>
            <p:extLst>
              <p:ext uri="{D42A27DB-BD31-4B8C-83A1-F6EECF244321}">
                <p14:modId xmlns:p14="http://schemas.microsoft.com/office/powerpoint/2010/main" val="1641416760"/>
              </p:ext>
            </p:extLst>
          </p:nvPr>
        </p:nvGraphicFramePr>
        <p:xfrm>
          <a:off x="246487" y="246490"/>
          <a:ext cx="11839494" cy="6131781"/>
        </p:xfrm>
        <a:graphic>
          <a:graphicData uri="http://schemas.openxmlformats.org/drawingml/2006/table">
            <a:tbl>
              <a:tblPr firstRow="1" bandRow="1">
                <a:tableStyleId>{5C22544A-7EE6-4342-B048-85BDC9FD1C3A}</a:tableStyleId>
              </a:tblPr>
              <a:tblGrid>
                <a:gridCol w="1023020">
                  <a:extLst>
                    <a:ext uri="{9D8B030D-6E8A-4147-A177-3AD203B41FA5}">
                      <a16:colId xmlns:a16="http://schemas.microsoft.com/office/drawing/2014/main" val="101504996"/>
                    </a:ext>
                  </a:extLst>
                </a:gridCol>
                <a:gridCol w="1195397">
                  <a:extLst>
                    <a:ext uri="{9D8B030D-6E8A-4147-A177-3AD203B41FA5}">
                      <a16:colId xmlns:a16="http://schemas.microsoft.com/office/drawing/2014/main" val="2374086977"/>
                    </a:ext>
                  </a:extLst>
                </a:gridCol>
                <a:gridCol w="1383527">
                  <a:extLst>
                    <a:ext uri="{9D8B030D-6E8A-4147-A177-3AD203B41FA5}">
                      <a16:colId xmlns:a16="http://schemas.microsoft.com/office/drawing/2014/main" val="1239502813"/>
                    </a:ext>
                  </a:extLst>
                </a:gridCol>
                <a:gridCol w="4659465">
                  <a:extLst>
                    <a:ext uri="{9D8B030D-6E8A-4147-A177-3AD203B41FA5}">
                      <a16:colId xmlns:a16="http://schemas.microsoft.com/office/drawing/2014/main" val="1161896843"/>
                    </a:ext>
                  </a:extLst>
                </a:gridCol>
                <a:gridCol w="1963972">
                  <a:extLst>
                    <a:ext uri="{9D8B030D-6E8A-4147-A177-3AD203B41FA5}">
                      <a16:colId xmlns:a16="http://schemas.microsoft.com/office/drawing/2014/main" val="585484786"/>
                    </a:ext>
                  </a:extLst>
                </a:gridCol>
                <a:gridCol w="1614113">
                  <a:extLst>
                    <a:ext uri="{9D8B030D-6E8A-4147-A177-3AD203B41FA5}">
                      <a16:colId xmlns:a16="http://schemas.microsoft.com/office/drawing/2014/main" val="2187779754"/>
                    </a:ext>
                  </a:extLst>
                </a:gridCol>
              </a:tblGrid>
              <a:tr h="8587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YEAR</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TITLE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AUTHOR</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DESCRIPTION</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ADVANTAGE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CC00CC"/>
                          </a:solidFill>
                          <a:effectLst/>
                          <a:latin typeface="Times New Roman" panose="02020603050405020304" pitchFamily="18" charset="0"/>
                          <a:ea typeface="+mn-ea"/>
                          <a:cs typeface="Times New Roman" panose="02020603050405020304" pitchFamily="18" charset="0"/>
                        </a:rPr>
                        <a:t>DISADVANTAGE</a:t>
                      </a:r>
                      <a:endParaRPr lang="en-IN" sz="2000" b="1" kern="1200" dirty="0">
                        <a:solidFill>
                          <a:srgbClr val="CC00CC"/>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7415971"/>
                  </a:ext>
                </a:extLst>
              </a:tr>
              <a:tr h="5067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Poverty Prediction Through Machine 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Huang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Zixi</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The paper considers poverty as an outcome of multidimensional factors, and offers various practical models for such prediction using machine learning, none of which accounts for the whole, while some factors may outweigh others. Thereby, an integrated approach of prediction is needed by combining the data from Poverty Probability Index and Oxford Poverty &amp; Human Development Initiative. Through applying linear regression model, decision tree, random forest model, gradian boosting model, and neural network to analysis existing data, the paper assesses respectively the extent to which the factors matter and the efficacy of each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Gradient boosting is the model with the highest accuracy for predicting poverty and education as the most influencing factor.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Rural areas and manually tracking census data is time-consuming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5196431"/>
                  </a:ext>
                </a:extLst>
              </a:tr>
            </a:tbl>
          </a:graphicData>
        </a:graphic>
      </p:graphicFrame>
      <p:sp>
        <p:nvSpPr>
          <p:cNvPr id="4" name="Date Placeholder 3">
            <a:extLst>
              <a:ext uri="{FF2B5EF4-FFF2-40B4-BE49-F238E27FC236}">
                <a16:creationId xmlns:a16="http://schemas.microsoft.com/office/drawing/2014/main" id="{BED273E5-93E1-4FCC-A1F6-92B763A520B6}"/>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210588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172B0C-E65E-4B74-8F90-0408DEC45567}"/>
              </a:ext>
            </a:extLst>
          </p:cNvPr>
          <p:cNvSpPr>
            <a:spLocks noGrp="1"/>
          </p:cNvSpPr>
          <p:nvPr>
            <p:ph type="sldNum" sz="quarter" idx="12"/>
          </p:nvPr>
        </p:nvSpPr>
        <p:spPr>
          <a:xfrm>
            <a:off x="9389828" y="6356350"/>
            <a:ext cx="2608690" cy="365125"/>
          </a:xfrm>
        </p:spPr>
        <p:txBody>
          <a:bodyPr/>
          <a:lstStyle/>
          <a:p>
            <a:fld id="{FD9D71CF-C440-4A07-BAB1-A7EE1ADDFEE7}" type="slidenum">
              <a:rPr lang="en-IN" sz="1800" b="1">
                <a:solidFill>
                  <a:srgbClr val="CC00CC"/>
                </a:solidFill>
              </a:rPr>
              <a:pPr/>
              <a:t>9</a:t>
            </a:fld>
            <a:endParaRPr lang="en-IN" sz="1800" b="1" dirty="0">
              <a:solidFill>
                <a:srgbClr val="CC00CC"/>
              </a:solidFill>
            </a:endParaRPr>
          </a:p>
        </p:txBody>
      </p:sp>
      <p:sp>
        <p:nvSpPr>
          <p:cNvPr id="3" name="TextBox 2">
            <a:extLst>
              <a:ext uri="{FF2B5EF4-FFF2-40B4-BE49-F238E27FC236}">
                <a16:creationId xmlns:a16="http://schemas.microsoft.com/office/drawing/2014/main" id="{639F6841-712B-4A9F-ADD9-FD23415C3BED}"/>
              </a:ext>
            </a:extLst>
          </p:cNvPr>
          <p:cNvSpPr txBox="1"/>
          <p:nvPr/>
        </p:nvSpPr>
        <p:spPr>
          <a:xfrm>
            <a:off x="310101" y="381662"/>
            <a:ext cx="11688417" cy="5909310"/>
          </a:xfrm>
          <a:prstGeom prst="rect">
            <a:avLst/>
          </a:prstGeom>
          <a:noFill/>
        </p:spPr>
        <p:txBody>
          <a:bodyPr wrap="square" rtlCol="0">
            <a:spAutoFit/>
          </a:bodyPr>
          <a:lstStyle/>
          <a:p>
            <a:pPr algn="ctr"/>
            <a:r>
              <a:rPr lang="en-IN" sz="4000" b="1" dirty="0">
                <a:solidFill>
                  <a:srgbClr val="CC00CC"/>
                </a:solidFill>
                <a:latin typeface="Times New Roman" panose="02020603050405020304" pitchFamily="18" charset="0"/>
                <a:cs typeface="Times New Roman" panose="02020603050405020304" pitchFamily="18" charset="0"/>
              </a:rPr>
              <a:t>PROBLEM STATEMENT</a:t>
            </a:r>
          </a:p>
          <a:p>
            <a:pPr algn="ctr"/>
            <a:endParaRPr lang="en-US" sz="4000" b="1" dirty="0">
              <a:solidFill>
                <a:srgbClr val="CC00CC"/>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This project is to create a model to predict the poverty levels of an area by using a satellite images can be achieved through remote sensing methods.</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Specifically, satellite images processed through convolutional neural networks have shown promise in predicting the intensity of </a:t>
            </a:r>
            <a:r>
              <a:rPr lang="en-IN" sz="2800" dirty="0" err="1">
                <a:latin typeface="Times New Roman" panose="02020603050405020304" pitchFamily="18" charset="0"/>
                <a:cs typeface="Times New Roman" panose="02020603050405020304" pitchFamily="18" charset="0"/>
              </a:rPr>
              <a:t>nighttime</a:t>
            </a:r>
            <a:r>
              <a:rPr lang="en-IN" sz="2800" dirty="0">
                <a:latin typeface="Times New Roman" panose="02020603050405020304" pitchFamily="18" charset="0"/>
                <a:cs typeface="Times New Roman" panose="02020603050405020304" pitchFamily="18" charset="0"/>
              </a:rPr>
              <a:t> lights, which can then be used to gauge the underlying poverty level .</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This will help philanthropic agencies and government to identify where resources and interventions are needed and help guide the direction of financial aid and Frequent and reliable data on poverty levels and distribution allows agencies to better track progress on the Sustainable Development Goals. </a:t>
            </a:r>
          </a:p>
          <a:p>
            <a:endParaRPr lang="en-IN" dirty="0"/>
          </a:p>
        </p:txBody>
      </p:sp>
      <p:sp>
        <p:nvSpPr>
          <p:cNvPr id="4" name="Date Placeholder 3">
            <a:extLst>
              <a:ext uri="{FF2B5EF4-FFF2-40B4-BE49-F238E27FC236}">
                <a16:creationId xmlns:a16="http://schemas.microsoft.com/office/drawing/2014/main" id="{C0F9AE09-C25D-4A60-BB86-56E49D8C89BD}"/>
              </a:ext>
            </a:extLst>
          </p:cNvPr>
          <p:cNvSpPr>
            <a:spLocks noGrp="1"/>
          </p:cNvSpPr>
          <p:nvPr>
            <p:ph type="dt" sz="half" idx="10"/>
          </p:nvPr>
        </p:nvSpPr>
        <p:spPr/>
        <p:txBody>
          <a:bodyPr/>
          <a:lstStyle/>
          <a:p>
            <a:r>
              <a:rPr lang="en-US"/>
              <a:t>11-04-2023</a:t>
            </a:r>
            <a:endParaRPr lang="en-IN"/>
          </a:p>
        </p:txBody>
      </p:sp>
    </p:spTree>
    <p:extLst>
      <p:ext uri="{BB962C8B-B14F-4D97-AF65-F5344CB8AC3E}">
        <p14:creationId xmlns:p14="http://schemas.microsoft.com/office/powerpoint/2010/main" val="4249108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TotalTime>
  <Words>2589</Words>
  <Application>Microsoft Office PowerPoint</Application>
  <PresentationFormat>Widescreen</PresentationFormat>
  <Paragraphs>247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212 VINOTHINI</dc:creator>
  <cp:lastModifiedBy>Sineka V</cp:lastModifiedBy>
  <cp:revision>64</cp:revision>
  <dcterms:created xsi:type="dcterms:W3CDTF">2023-03-23T06:12:36Z</dcterms:created>
  <dcterms:modified xsi:type="dcterms:W3CDTF">2023-04-09T03:54:25Z</dcterms:modified>
</cp:coreProperties>
</file>