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62" r:id="rId4"/>
    <p:sldId id="261" r:id="rId5"/>
    <p:sldId id="263" r:id="rId6"/>
    <p:sldId id="268" r:id="rId7"/>
    <p:sldId id="269" r:id="rId8"/>
    <p:sldId id="282" r:id="rId9"/>
    <p:sldId id="270" r:id="rId10"/>
    <p:sldId id="272" r:id="rId11"/>
    <p:sldId id="273" r:id="rId12"/>
    <p:sldId id="286" r:id="rId13"/>
    <p:sldId id="287" r:id="rId14"/>
    <p:sldId id="276" r:id="rId15"/>
    <p:sldId id="278" r:id="rId16"/>
    <p:sldId id="280" r:id="rId17"/>
    <p:sldId id="281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Lucida Console" panose="020B0609040504020204" pitchFamily="49" charset="0"/>
      <p:regular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01" autoAdjust="0"/>
  </p:normalViewPr>
  <p:slideViewPr>
    <p:cSldViewPr snapToGrid="0">
      <p:cViewPr varScale="1">
        <p:scale>
          <a:sx n="74" d="100"/>
          <a:sy n="74" d="100"/>
        </p:scale>
        <p:origin x="747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908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909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10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911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912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3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87" name="Google Shape;3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Google Shape;1752;g37589dff6d1_0_318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endParaRPr/>
          </a:p>
        </p:txBody>
      </p:sp>
      <p:sp>
        <p:nvSpPr>
          <p:cNvPr id="1048756" name="Google Shape;1753;g37589dff6d1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339;g3649041afb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05" name="Google Shape;340;g3649041afb5_0_143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225" tIns="44625" rIns="89225" bIns="446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738;g3455147d995_0_219:notes"/>
          <p:cNvSpPr txBox="1">
            <a:spLocks noGrp="1"/>
          </p:cNvSpPr>
          <p:nvPr>
            <p:ph type="body" idx="1"/>
          </p:nvPr>
        </p:nvSpPr>
        <p:spPr>
          <a:xfrm>
            <a:off x="914401" y="4343406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KaTeX_Math"/>
              </a:rPr>
              <a:t>S</a:t>
            </a:r>
            <a:r>
              <a:rPr lang="en-US" b="0" i="0" dirty="0">
                <a:effectLst/>
                <a:latin typeface="KaTeX_Main"/>
              </a:rPr>
              <a:t>(</a:t>
            </a:r>
            <a:r>
              <a:rPr lang="en-US" b="0" i="1" dirty="0">
                <a:effectLst/>
                <a:latin typeface="KaTeX_Math"/>
              </a:rPr>
              <a:t>t</a:t>
            </a:r>
            <a:r>
              <a:rPr lang="en-US" b="0" i="0" dirty="0">
                <a:effectLst/>
                <a:latin typeface="KaTeX_Main"/>
              </a:rPr>
              <a:t>)</a:t>
            </a:r>
            <a:r>
              <a:rPr lang="en-US" b="0" i="0" dirty="0">
                <a:effectLst/>
                <a:latin typeface="fkGroteskNeue"/>
              </a:rPr>
              <a:t> = number of susceptible individuals at time </a:t>
            </a:r>
            <a:r>
              <a:rPr lang="en-US" b="0" i="1" dirty="0">
                <a:effectLst/>
                <a:latin typeface="KaTeX_Math"/>
              </a:rPr>
              <a:t>t</a:t>
            </a:r>
            <a:r>
              <a:rPr lang="en-US" b="0" i="0" dirty="0">
                <a:effectLst/>
                <a:latin typeface="fkGroteskNeue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KaTeX_Math"/>
              </a:rPr>
              <a:t>I</a:t>
            </a:r>
            <a:r>
              <a:rPr lang="en-US" b="0" i="0" dirty="0">
                <a:effectLst/>
                <a:latin typeface="KaTeX_Main"/>
              </a:rPr>
              <a:t>(</a:t>
            </a:r>
            <a:r>
              <a:rPr lang="en-US" b="0" i="1" dirty="0">
                <a:effectLst/>
                <a:latin typeface="KaTeX_Math"/>
              </a:rPr>
              <a:t>t</a:t>
            </a:r>
            <a:r>
              <a:rPr lang="en-US" b="0" i="0" dirty="0">
                <a:effectLst/>
                <a:latin typeface="KaTeX_Main"/>
              </a:rPr>
              <a:t>)</a:t>
            </a:r>
            <a:r>
              <a:rPr lang="en-US" b="0" i="0" dirty="0">
                <a:effectLst/>
                <a:latin typeface="fkGroteskNeue"/>
              </a:rPr>
              <a:t> = number of infectious individuals at time </a:t>
            </a:r>
            <a:r>
              <a:rPr lang="en-US" b="0" i="1" dirty="0">
                <a:effectLst/>
                <a:latin typeface="KaTeX_Math"/>
              </a:rPr>
              <a:t>t</a:t>
            </a:r>
            <a:r>
              <a:rPr lang="en-US" b="0" i="0" dirty="0">
                <a:effectLst/>
                <a:latin typeface="fkGroteskNeue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KaTeX_Math"/>
              </a:rPr>
              <a:t>N</a:t>
            </a:r>
            <a:r>
              <a:rPr lang="en-US" b="0" i="0" dirty="0">
                <a:effectLst/>
                <a:latin typeface="fkGroteskNeue"/>
              </a:rPr>
              <a:t> is the total population </a:t>
            </a:r>
            <a:r>
              <a:rPr lang="en-US" b="0" i="0" dirty="0">
                <a:effectLst/>
                <a:latin typeface="KaTeX_Main"/>
              </a:rPr>
              <a:t>N=S(t)+I(t)</a:t>
            </a:r>
            <a:endParaRPr 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KaTeX_Math"/>
              </a:rPr>
              <a:t>β</a:t>
            </a:r>
            <a:r>
              <a:rPr lang="en-US" b="0" i="0" dirty="0">
                <a:effectLst/>
                <a:latin typeface="fkGroteskNeue"/>
              </a:rPr>
              <a:t> is the transmission rate,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KaTeX_Math"/>
              </a:rPr>
              <a:t>γ</a:t>
            </a:r>
            <a:r>
              <a:rPr lang="en-US" b="0" i="0" dirty="0">
                <a:effectLst/>
                <a:latin typeface="fkGroteskNeue"/>
              </a:rPr>
              <a:t> is the recovery rate.</a:t>
            </a:r>
          </a:p>
        </p:txBody>
      </p:sp>
      <p:sp>
        <p:nvSpPr>
          <p:cNvPr id="1048632" name="Google Shape;739;g3455147d99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1" dirty="0"/>
              <a:t>Total participant: </a:t>
            </a:r>
            <a:r>
              <a:rPr lang="en-GB" b="0" dirty="0"/>
              <a:t>44, </a:t>
            </a:r>
            <a:r>
              <a:rPr lang="en-GB" b="1" dirty="0"/>
              <a:t>Total connection =731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1" dirty="0"/>
              <a:t>Number of participant = </a:t>
            </a:r>
            <a:r>
              <a:rPr lang="en-GB" b="1" dirty="0" err="1"/>
              <a:t>kenya</a:t>
            </a:r>
            <a:r>
              <a:rPr lang="en-GB" b="1" dirty="0"/>
              <a:t> =22, other 1-4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1" dirty="0"/>
              <a:t>density: 0.773</a:t>
            </a:r>
          </a:p>
          <a:p>
            <a:r>
              <a:rPr lang="en-GB" dirty="0" err="1"/>
              <a:t>Edge_density</a:t>
            </a:r>
            <a:r>
              <a:rPr lang="en-GB" dirty="0"/>
              <a:t> = 0.77</a:t>
            </a:r>
          </a:p>
          <a:p>
            <a:r>
              <a:rPr lang="en-GB" dirty="0" err="1"/>
              <a:t>max_degree</a:t>
            </a:r>
            <a:r>
              <a:rPr lang="en-GB" dirty="0"/>
              <a:t> = 43</a:t>
            </a:r>
          </a:p>
          <a:p>
            <a:r>
              <a:rPr lang="en-GB" dirty="0" err="1"/>
              <a:t>Min_degree</a:t>
            </a:r>
            <a:r>
              <a:rPr lang="en-GB" dirty="0"/>
              <a:t> = 23</a:t>
            </a:r>
          </a:p>
          <a:p>
            <a:r>
              <a:rPr lang="en-GB" dirty="0" err="1"/>
              <a:t>Max_betweenness</a:t>
            </a:r>
            <a:r>
              <a:rPr lang="en-GB" dirty="0"/>
              <a:t> = 9.77</a:t>
            </a:r>
          </a:p>
          <a:p>
            <a:r>
              <a:rPr lang="en-GB" dirty="0" err="1"/>
              <a:t>Min_betweenness</a:t>
            </a:r>
            <a:r>
              <a:rPr lang="en-GB" dirty="0"/>
              <a:t>=0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75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88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Model Interpretation 1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Nodes = participants (colored by country). 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A large node here means the participants interacts with many others (a hub).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Kenya (green nodes) is centrally located, acting as a hub connecting participants from multiple nations.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Model Interpretation 2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Measures how often a node lies on the shortest path between other nodes.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5950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Roboto" panose="020B0604020202020204" charset="0"/>
            </a:endParaRPr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194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1150 total infections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49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bg>
      <p:bgPr>
        <a:solidFill>
          <a:srgbClr val="CFE2F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9;p2"/>
          <p:cNvSpPr txBox="1">
            <a:spLocks noGrp="1"/>
          </p:cNvSpPr>
          <p:nvPr>
            <p:ph type="body" idx="1"/>
          </p:nvPr>
        </p:nvSpPr>
        <p:spPr>
          <a:xfrm>
            <a:off x="5186289" y="3621022"/>
            <a:ext cx="59355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700"/>
              <a:buNone/>
              <a:defRPr sz="3700">
                <a:solidFill>
                  <a:schemeClr val="accent3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582" name="Google Shape;20;p2"/>
          <p:cNvSpPr txBox="1">
            <a:spLocks noGrp="1"/>
          </p:cNvSpPr>
          <p:nvPr>
            <p:ph type="body" idx="2"/>
          </p:nvPr>
        </p:nvSpPr>
        <p:spPr>
          <a:xfrm>
            <a:off x="5186292" y="5443833"/>
            <a:ext cx="59355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2100"/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583" name="Google Shape;22;p2"/>
          <p:cNvSpPr txBox="1">
            <a:spLocks noGrp="1"/>
          </p:cNvSpPr>
          <p:nvPr>
            <p:ph type="body" idx="3"/>
          </p:nvPr>
        </p:nvSpPr>
        <p:spPr>
          <a:xfrm>
            <a:off x="5186289" y="4921157"/>
            <a:ext cx="59355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3300"/>
              <a:buNone/>
              <a:defRPr sz="27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Image">
  <p:cSld name="Text and Imag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44;p18"/>
          <p:cNvSpPr txBox="1">
            <a:spLocks noGrp="1"/>
          </p:cNvSpPr>
          <p:nvPr>
            <p:ph type="body" idx="1"/>
          </p:nvPr>
        </p:nvSpPr>
        <p:spPr>
          <a:xfrm>
            <a:off x="666751" y="1784352"/>
            <a:ext cx="5247300" cy="43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 sz="2100"/>
            </a:lvl1pPr>
            <a:lvl2pPr marL="914400" lvl="1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-"/>
              <a:defRPr sz="2100"/>
            </a:lvl2pPr>
            <a:lvl3pPr marL="1371600" lvl="2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-"/>
              <a:defRPr sz="2100"/>
            </a:lvl3pPr>
            <a:lvl4pPr marL="1828800" lvl="3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-"/>
              <a:defRPr sz="21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-"/>
              <a:defRPr sz="1600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638" name="Google Shape;145;p18"/>
          <p:cNvSpPr txBox="1">
            <a:spLocks noGrp="1"/>
          </p:cNvSpPr>
          <p:nvPr>
            <p:ph type="body" idx="2"/>
          </p:nvPr>
        </p:nvSpPr>
        <p:spPr>
          <a:xfrm>
            <a:off x="666750" y="1220755"/>
            <a:ext cx="108501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639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40" name="Google Shape;147;p18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641" name="Google Shape;148;p18"/>
          <p:cNvSpPr>
            <a:spLocks noGrp="1"/>
          </p:cNvSpPr>
          <p:nvPr>
            <p:ph type="pic" idx="3"/>
          </p:nvPr>
        </p:nvSpPr>
        <p:spPr>
          <a:xfrm>
            <a:off x="6278038" y="1221319"/>
            <a:ext cx="5238900" cy="4459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42" name="Google Shape;149;p18"/>
          <p:cNvSpPr txBox="1">
            <a:spLocks noGrp="1"/>
          </p:cNvSpPr>
          <p:nvPr>
            <p:ph type="body" idx="4"/>
          </p:nvPr>
        </p:nvSpPr>
        <p:spPr>
          <a:xfrm>
            <a:off x="6278039" y="5681002"/>
            <a:ext cx="5238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900">
                <a:solidFill>
                  <a:srgbClr val="7F7F7F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643" name="Google Shape;150;p18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Person Profile">
  <p:cSld name="1 Person Profil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Google Shape;152;p19"/>
          <p:cNvCxnSpPr>
            <a:cxnSpLocks/>
          </p:cNvCxnSpPr>
          <p:nvPr/>
        </p:nvCxnSpPr>
        <p:spPr>
          <a:xfrm>
            <a:off x="3599723" y="2205113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770" name="Google Shape;153;p19"/>
          <p:cNvSpPr txBox="1">
            <a:spLocks noGrp="1"/>
          </p:cNvSpPr>
          <p:nvPr>
            <p:ph type="body" idx="1"/>
          </p:nvPr>
        </p:nvSpPr>
        <p:spPr>
          <a:xfrm>
            <a:off x="3599723" y="1519121"/>
            <a:ext cx="79173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Font typeface="Arial"/>
              <a:buNone/>
              <a:defRPr sz="2100" b="1" i="0">
                <a:solidFill>
                  <a:schemeClr val="accen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771" name="Google Shape;154;p19"/>
          <p:cNvSpPr txBox="1">
            <a:spLocks noGrp="1"/>
          </p:cNvSpPr>
          <p:nvPr>
            <p:ph type="body" idx="2"/>
          </p:nvPr>
        </p:nvSpPr>
        <p:spPr>
          <a:xfrm>
            <a:off x="3599723" y="1884443"/>
            <a:ext cx="79173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772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599723" y="2244995"/>
            <a:ext cx="7917300" cy="29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773" name="Google Shape;156;p19"/>
          <p:cNvSpPr>
            <a:spLocks noGrp="1"/>
          </p:cNvSpPr>
          <p:nvPr>
            <p:ph type="pic" idx="4"/>
          </p:nvPr>
        </p:nvSpPr>
        <p:spPr>
          <a:xfrm>
            <a:off x="666751" y="1516893"/>
            <a:ext cx="2356800" cy="2356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74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75" name="Google Shape;158;p19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776" name="Google Shape;159;p19"/>
          <p:cNvSpPr txBox="1">
            <a:spLocks noGrp="1"/>
          </p:cNvSpPr>
          <p:nvPr>
            <p:ph type="body" idx="5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erson Profile">
  <p:cSld name="3 Person Profi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1" name="Google Shape;161;p20"/>
          <p:cNvCxnSpPr>
            <a:cxnSpLocks/>
          </p:cNvCxnSpPr>
          <p:nvPr/>
        </p:nvCxnSpPr>
        <p:spPr>
          <a:xfrm>
            <a:off x="666751" y="3576024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0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666750" y="2890031"/>
            <a:ext cx="3354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Font typeface="Arial"/>
              <a:buNone/>
              <a:defRPr sz="2100" b="1" i="0">
                <a:solidFill>
                  <a:schemeClr val="accen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0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666750" y="3255354"/>
            <a:ext cx="33540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04" name="Google Shape;164;p20"/>
          <p:cNvSpPr txBox="1">
            <a:spLocks noGrp="1"/>
          </p:cNvSpPr>
          <p:nvPr>
            <p:ph type="body" idx="3"/>
          </p:nvPr>
        </p:nvSpPr>
        <p:spPr>
          <a:xfrm>
            <a:off x="666750" y="3615907"/>
            <a:ext cx="33540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05" name="Google Shape;165;p20"/>
          <p:cNvSpPr>
            <a:spLocks noGrp="1"/>
          </p:cNvSpPr>
          <p:nvPr>
            <p:ph type="pic" idx="4"/>
          </p:nvPr>
        </p:nvSpPr>
        <p:spPr>
          <a:xfrm>
            <a:off x="666751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32" name="Google Shape;166;p20"/>
          <p:cNvCxnSpPr>
            <a:cxnSpLocks/>
          </p:cNvCxnSpPr>
          <p:nvPr/>
        </p:nvCxnSpPr>
        <p:spPr>
          <a:xfrm>
            <a:off x="4407800" y="3576024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06" name="Google Shape;167;p20"/>
          <p:cNvSpPr txBox="1">
            <a:spLocks noGrp="1"/>
          </p:cNvSpPr>
          <p:nvPr>
            <p:ph type="body" idx="5"/>
          </p:nvPr>
        </p:nvSpPr>
        <p:spPr>
          <a:xfrm>
            <a:off x="4407800" y="2890031"/>
            <a:ext cx="3354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Font typeface="Arial"/>
              <a:buNone/>
              <a:defRPr sz="2100" b="1" i="0">
                <a:solidFill>
                  <a:schemeClr val="accen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07" name="Google Shape;168;p20"/>
          <p:cNvSpPr txBox="1">
            <a:spLocks noGrp="1"/>
          </p:cNvSpPr>
          <p:nvPr>
            <p:ph type="body" idx="6"/>
          </p:nvPr>
        </p:nvSpPr>
        <p:spPr>
          <a:xfrm>
            <a:off x="4407800" y="3255354"/>
            <a:ext cx="33540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08" name="Google Shape;169;p20"/>
          <p:cNvSpPr txBox="1">
            <a:spLocks noGrp="1"/>
          </p:cNvSpPr>
          <p:nvPr>
            <p:ph type="body" idx="7"/>
          </p:nvPr>
        </p:nvSpPr>
        <p:spPr>
          <a:xfrm>
            <a:off x="4407800" y="3615907"/>
            <a:ext cx="33540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09" name="Google Shape;170;p20"/>
          <p:cNvSpPr>
            <a:spLocks noGrp="1"/>
          </p:cNvSpPr>
          <p:nvPr>
            <p:ph type="pic" idx="8"/>
          </p:nvPr>
        </p:nvSpPr>
        <p:spPr>
          <a:xfrm>
            <a:off x="4407800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33" name="Google Shape;171;p20"/>
          <p:cNvCxnSpPr>
            <a:cxnSpLocks/>
          </p:cNvCxnSpPr>
          <p:nvPr/>
        </p:nvCxnSpPr>
        <p:spPr>
          <a:xfrm>
            <a:off x="8148852" y="3576024"/>
            <a:ext cx="672000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10" name="Google Shape;172;p20"/>
          <p:cNvSpPr txBox="1">
            <a:spLocks noGrp="1"/>
          </p:cNvSpPr>
          <p:nvPr>
            <p:ph type="body" idx="9"/>
          </p:nvPr>
        </p:nvSpPr>
        <p:spPr>
          <a:xfrm>
            <a:off x="8148852" y="2890031"/>
            <a:ext cx="3354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Font typeface="Arial"/>
              <a:buNone/>
              <a:defRPr sz="2100" b="1" i="0">
                <a:solidFill>
                  <a:schemeClr val="accen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11" name="Google Shape;173;p20"/>
          <p:cNvSpPr txBox="1">
            <a:spLocks noGrp="1"/>
          </p:cNvSpPr>
          <p:nvPr>
            <p:ph type="body" idx="13"/>
          </p:nvPr>
        </p:nvSpPr>
        <p:spPr>
          <a:xfrm>
            <a:off x="8148852" y="3255354"/>
            <a:ext cx="33540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12" name="Google Shape;174;p20"/>
          <p:cNvSpPr txBox="1">
            <a:spLocks noGrp="1"/>
          </p:cNvSpPr>
          <p:nvPr>
            <p:ph type="body" idx="14"/>
          </p:nvPr>
        </p:nvSpPr>
        <p:spPr>
          <a:xfrm>
            <a:off x="8148852" y="3615907"/>
            <a:ext cx="33540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13" name="Google Shape;175;p20"/>
          <p:cNvSpPr>
            <a:spLocks noGrp="1"/>
          </p:cNvSpPr>
          <p:nvPr>
            <p:ph type="pic" idx="15"/>
          </p:nvPr>
        </p:nvSpPr>
        <p:spPr>
          <a:xfrm>
            <a:off x="8148852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14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815" name="Google Shape;177;p20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16" name="Google Shape;178;p20"/>
          <p:cNvSpPr txBox="1">
            <a:spLocks noGrp="1"/>
          </p:cNvSpPr>
          <p:nvPr>
            <p:ph type="body" idx="16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erson Profile">
  <p:cSld name="4 Person Profil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4" name="Google Shape;180;p21"/>
          <p:cNvCxnSpPr>
            <a:cxnSpLocks/>
          </p:cNvCxnSpPr>
          <p:nvPr/>
        </p:nvCxnSpPr>
        <p:spPr>
          <a:xfrm>
            <a:off x="666751" y="3576024"/>
            <a:ext cx="504300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64" name="Google Shape;181;p21"/>
          <p:cNvSpPr txBox="1">
            <a:spLocks noGrp="1"/>
          </p:cNvSpPr>
          <p:nvPr>
            <p:ph type="body" idx="1"/>
          </p:nvPr>
        </p:nvSpPr>
        <p:spPr>
          <a:xfrm>
            <a:off x="666749" y="2890031"/>
            <a:ext cx="2517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Font typeface="Arial"/>
              <a:buNone/>
              <a:defRPr sz="2100" b="1" i="0">
                <a:solidFill>
                  <a:schemeClr val="accen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65" name="Google Shape;182;p21"/>
          <p:cNvSpPr txBox="1">
            <a:spLocks noGrp="1"/>
          </p:cNvSpPr>
          <p:nvPr>
            <p:ph type="body" idx="2"/>
          </p:nvPr>
        </p:nvSpPr>
        <p:spPr>
          <a:xfrm>
            <a:off x="666749" y="3255354"/>
            <a:ext cx="2517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66" name="Google Shape;183;p21"/>
          <p:cNvSpPr txBox="1">
            <a:spLocks noGrp="1"/>
          </p:cNvSpPr>
          <p:nvPr>
            <p:ph type="body" idx="3"/>
          </p:nvPr>
        </p:nvSpPr>
        <p:spPr>
          <a:xfrm>
            <a:off x="666749" y="3615907"/>
            <a:ext cx="25176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67" name="Google Shape;184;p21"/>
          <p:cNvSpPr>
            <a:spLocks noGrp="1"/>
          </p:cNvSpPr>
          <p:nvPr>
            <p:ph type="pic" idx="4"/>
          </p:nvPr>
        </p:nvSpPr>
        <p:spPr>
          <a:xfrm>
            <a:off x="666751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68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869" name="Google Shape;186;p21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cxnSp>
        <p:nvCxnSpPr>
          <p:cNvPr id="3145735" name="Google Shape;187;p21"/>
          <p:cNvCxnSpPr>
            <a:cxnSpLocks/>
          </p:cNvCxnSpPr>
          <p:nvPr/>
        </p:nvCxnSpPr>
        <p:spPr>
          <a:xfrm>
            <a:off x="3449396" y="3576024"/>
            <a:ext cx="504300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0" name="Google Shape;188;p21"/>
          <p:cNvSpPr txBox="1">
            <a:spLocks noGrp="1"/>
          </p:cNvSpPr>
          <p:nvPr>
            <p:ph type="body" idx="5"/>
          </p:nvPr>
        </p:nvSpPr>
        <p:spPr>
          <a:xfrm>
            <a:off x="3449395" y="2890031"/>
            <a:ext cx="2517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Font typeface="Arial"/>
              <a:buNone/>
              <a:defRPr sz="2100" b="1" i="0">
                <a:solidFill>
                  <a:schemeClr val="accen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71" name="Google Shape;189;p21"/>
          <p:cNvSpPr txBox="1">
            <a:spLocks noGrp="1"/>
          </p:cNvSpPr>
          <p:nvPr>
            <p:ph type="body" idx="6"/>
          </p:nvPr>
        </p:nvSpPr>
        <p:spPr>
          <a:xfrm>
            <a:off x="3449395" y="3255354"/>
            <a:ext cx="2517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72" name="Google Shape;190;p21"/>
          <p:cNvSpPr txBox="1">
            <a:spLocks noGrp="1"/>
          </p:cNvSpPr>
          <p:nvPr>
            <p:ph type="body" idx="7"/>
          </p:nvPr>
        </p:nvSpPr>
        <p:spPr>
          <a:xfrm>
            <a:off x="3449395" y="3615907"/>
            <a:ext cx="25176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cxnSp>
        <p:nvCxnSpPr>
          <p:cNvPr id="3145736" name="Google Shape;191;p21"/>
          <p:cNvCxnSpPr>
            <a:cxnSpLocks/>
          </p:cNvCxnSpPr>
          <p:nvPr/>
        </p:nvCxnSpPr>
        <p:spPr>
          <a:xfrm>
            <a:off x="6232042" y="3576024"/>
            <a:ext cx="504300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3" name="Google Shape;192;p21"/>
          <p:cNvSpPr txBox="1">
            <a:spLocks noGrp="1"/>
          </p:cNvSpPr>
          <p:nvPr>
            <p:ph type="body" idx="8"/>
          </p:nvPr>
        </p:nvSpPr>
        <p:spPr>
          <a:xfrm>
            <a:off x="6232040" y="2890031"/>
            <a:ext cx="2517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Font typeface="Arial"/>
              <a:buNone/>
              <a:defRPr sz="2100" b="1" i="0">
                <a:solidFill>
                  <a:schemeClr val="accen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74" name="Google Shape;193;p21"/>
          <p:cNvSpPr txBox="1">
            <a:spLocks noGrp="1"/>
          </p:cNvSpPr>
          <p:nvPr>
            <p:ph type="body" idx="9"/>
          </p:nvPr>
        </p:nvSpPr>
        <p:spPr>
          <a:xfrm>
            <a:off x="6232040" y="3255354"/>
            <a:ext cx="2517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75" name="Google Shape;194;p21"/>
          <p:cNvSpPr txBox="1">
            <a:spLocks noGrp="1"/>
          </p:cNvSpPr>
          <p:nvPr>
            <p:ph type="body" idx="13"/>
          </p:nvPr>
        </p:nvSpPr>
        <p:spPr>
          <a:xfrm>
            <a:off x="6232040" y="3615907"/>
            <a:ext cx="25176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cxnSp>
        <p:nvCxnSpPr>
          <p:cNvPr id="3145737" name="Google Shape;195;p21"/>
          <p:cNvCxnSpPr>
            <a:cxnSpLocks/>
          </p:cNvCxnSpPr>
          <p:nvPr/>
        </p:nvCxnSpPr>
        <p:spPr>
          <a:xfrm>
            <a:off x="9014686" y="3576024"/>
            <a:ext cx="504300" cy="0"/>
          </a:xfrm>
          <a:prstGeom prst="straightConnector1">
            <a:avLst/>
          </a:prstGeom>
          <a:noFill/>
          <a:ln w="12700" cap="rnd" cmpd="sng">
            <a:solidFill>
              <a:srgbClr val="54535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6" name="Google Shape;196;p21"/>
          <p:cNvSpPr txBox="1">
            <a:spLocks noGrp="1"/>
          </p:cNvSpPr>
          <p:nvPr>
            <p:ph type="body" idx="14"/>
          </p:nvPr>
        </p:nvSpPr>
        <p:spPr>
          <a:xfrm>
            <a:off x="9014684" y="2890031"/>
            <a:ext cx="25176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Font typeface="Arial"/>
              <a:buNone/>
              <a:defRPr sz="2100" b="1" i="0">
                <a:solidFill>
                  <a:schemeClr val="accen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77" name="Google Shape;197;p21"/>
          <p:cNvSpPr txBox="1">
            <a:spLocks noGrp="1"/>
          </p:cNvSpPr>
          <p:nvPr>
            <p:ph type="body" idx="15"/>
          </p:nvPr>
        </p:nvSpPr>
        <p:spPr>
          <a:xfrm>
            <a:off x="9014684" y="3255354"/>
            <a:ext cx="2517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78" name="Google Shape;198;p21"/>
          <p:cNvSpPr txBox="1">
            <a:spLocks noGrp="1"/>
          </p:cNvSpPr>
          <p:nvPr>
            <p:ph type="body" idx="16"/>
          </p:nvPr>
        </p:nvSpPr>
        <p:spPr>
          <a:xfrm>
            <a:off x="9014684" y="3615907"/>
            <a:ext cx="25176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1600" b="0" i="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79" name="Google Shape;199;p21"/>
          <p:cNvSpPr>
            <a:spLocks noGrp="1"/>
          </p:cNvSpPr>
          <p:nvPr>
            <p:ph type="pic" idx="17"/>
          </p:nvPr>
        </p:nvSpPr>
        <p:spPr>
          <a:xfrm>
            <a:off x="3449395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80" name="Google Shape;200;p21"/>
          <p:cNvSpPr>
            <a:spLocks noGrp="1"/>
          </p:cNvSpPr>
          <p:nvPr>
            <p:ph type="pic" idx="18"/>
          </p:nvPr>
        </p:nvSpPr>
        <p:spPr>
          <a:xfrm>
            <a:off x="6232040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81" name="Google Shape;201;p21"/>
          <p:cNvSpPr>
            <a:spLocks noGrp="1"/>
          </p:cNvSpPr>
          <p:nvPr>
            <p:ph type="pic" idx="19"/>
          </p:nvPr>
        </p:nvSpPr>
        <p:spPr>
          <a:xfrm>
            <a:off x="9014684" y="1350324"/>
            <a:ext cx="1513200" cy="1513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82" name="Google Shape;202;p21"/>
          <p:cNvSpPr txBox="1">
            <a:spLocks noGrp="1"/>
          </p:cNvSpPr>
          <p:nvPr>
            <p:ph type="body" idx="20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Us">
  <p:cSld name="Contact Us">
    <p:bg>
      <p:bgPr>
        <a:solidFill>
          <a:srgbClr val="CFE2F3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Google Shape;204;p2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b="53518"/>
          <a:stretch>
            <a:fillRect/>
          </a:stretch>
        </p:blipFill>
        <p:spPr>
          <a:xfrm>
            <a:off x="666751" y="2386152"/>
            <a:ext cx="3358301" cy="90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205;p22"/>
          <p:cNvGrpSpPr/>
          <p:nvPr/>
        </p:nvGrpSpPr>
        <p:grpSpPr>
          <a:xfrm>
            <a:off x="4233" y="6761503"/>
            <a:ext cx="12191695" cy="104397"/>
            <a:chOff x="0" y="5071254"/>
            <a:chExt cx="9144000" cy="78300"/>
          </a:xfrm>
        </p:grpSpPr>
        <p:sp>
          <p:nvSpPr>
            <p:cNvPr id="1048817" name="Google Shape;206;p22"/>
            <p:cNvSpPr/>
            <p:nvPr/>
          </p:nvSpPr>
          <p:spPr>
            <a:xfrm>
              <a:off x="0" y="5071254"/>
              <a:ext cx="2016000" cy="7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EFEF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818" name="Google Shape;207;p22"/>
            <p:cNvSpPr/>
            <p:nvPr/>
          </p:nvSpPr>
          <p:spPr>
            <a:xfrm>
              <a:off x="2016000" y="5071254"/>
              <a:ext cx="7128000" cy="7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EFEF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819" name="Google Shape;208;p22"/>
          <p:cNvSpPr txBox="1">
            <a:spLocks noGrp="1"/>
          </p:cNvSpPr>
          <p:nvPr>
            <p:ph type="body" idx="1"/>
          </p:nvPr>
        </p:nvSpPr>
        <p:spPr>
          <a:xfrm>
            <a:off x="666750" y="3547454"/>
            <a:ext cx="10850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700"/>
              <a:buNone/>
              <a:defRPr sz="3700">
                <a:solidFill>
                  <a:schemeClr val="accent3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20" name="Google Shape;209;p22"/>
          <p:cNvSpPr txBox="1">
            <a:spLocks noGrp="1"/>
          </p:cNvSpPr>
          <p:nvPr>
            <p:ph type="body" idx="2"/>
          </p:nvPr>
        </p:nvSpPr>
        <p:spPr>
          <a:xfrm>
            <a:off x="666754" y="4408274"/>
            <a:ext cx="10850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None/>
              <a:defRPr sz="2400">
                <a:solidFill>
                  <a:schemeClr val="accent3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_2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Google Shape;216;p24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50" name="Google Shape;217;p24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51" name="Google Shape;218;p24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52" name="Google Shape;219;p24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Google Shape;221;p25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794" name="Google Shape;222;p25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95" name="Google Shape;223;p25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96" name="Google Shape;224;p25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_4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Google Shape;226;p26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42" name="Google Shape;227;p26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43" name="Google Shape;228;p26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44" name="Google Shape;229;p26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_5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231;p27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614" name="Google Shape;232;p27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615" name="Google Shape;233;p27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616" name="Google Shape;234;p27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_6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Google Shape;236;p28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88" name="Google Shape;237;p28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89" name="Google Shape;238;p28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90" name="Google Shape;239;p28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89" name="Google Shape;25;p3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790" name="Google Shape;26;p3"/>
          <p:cNvSpPr txBox="1">
            <a:spLocks noGrp="1"/>
          </p:cNvSpPr>
          <p:nvPr>
            <p:ph type="body" idx="1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791" name="Google Shape;27;p3"/>
          <p:cNvSpPr txBox="1">
            <a:spLocks noGrp="1"/>
          </p:cNvSpPr>
          <p:nvPr>
            <p:ph type="body" idx="2"/>
          </p:nvPr>
        </p:nvSpPr>
        <p:spPr>
          <a:xfrm>
            <a:off x="666751" y="1762064"/>
            <a:ext cx="10850100" cy="4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792" name="Google Shape;28;p3"/>
          <p:cNvSpPr txBox="1">
            <a:spLocks noGrp="1"/>
          </p:cNvSpPr>
          <p:nvPr>
            <p:ph type="body" idx="3"/>
          </p:nvPr>
        </p:nvSpPr>
        <p:spPr>
          <a:xfrm>
            <a:off x="666750" y="1220755"/>
            <a:ext cx="108501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_7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Google Shape;241;p29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758" name="Google Shape;242;p29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59" name="Google Shape;243;p29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60" name="Google Shape;244;p29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_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Google Shape;246;p30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778" name="Google Shape;247;p30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79" name="Google Shape;248;p30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80" name="Google Shape;249;p30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_9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Google Shape;255;p32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4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47" name="Google Shape;257;p32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2pPr>
            <a:lvl3pPr marL="1371600" lvl="2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3pPr>
            <a:lvl4pPr marL="1828800" lvl="3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4pPr>
            <a:lvl5pPr marL="2286000" lvl="4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48" name="Google Shape;258;p32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Google Shape;260;p33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75" tIns="30475" rIns="60975" bIns="304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92" name="Google Shape;261;p33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75" tIns="30475" rIns="60975" bIns="30475" anchor="t" anchorCtr="0">
            <a:normAutofit/>
          </a:bodyPr>
          <a:lstStyle>
            <a:lvl1pPr marL="457200" lvl="0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lvl1pPr>
            <a:lvl2pPr marL="914400" lvl="1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lvl2pPr>
            <a:lvl3pPr marL="1371600" lvl="2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lvl3pPr>
            <a:lvl4pPr marL="1828800" lvl="3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lvl4pPr>
            <a:lvl5pPr marL="2286000" lvl="4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lvl5pPr>
            <a:lvl6pPr marL="2743200" lvl="5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lvl6pPr>
            <a:lvl7pPr marL="3200400" lvl="6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lvl7pPr>
            <a:lvl8pPr marL="3657600" lvl="7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lvl8pPr>
            <a:lvl9pPr marL="4114800" lvl="8" indent="-30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lvl9pPr>
          </a:lstStyle>
          <a:p>
            <a:endParaRPr/>
          </a:p>
        </p:txBody>
      </p:sp>
      <p:sp>
        <p:nvSpPr>
          <p:cNvPr id="1048893" name="Google Shape;262;p3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3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75" tIns="30475" rIns="60975" bIns="304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048894" name="Google Shape;263;p3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5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75" tIns="30475" rIns="60975" bIns="304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048895" name="Google Shape;264;p3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3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75" tIns="30475" rIns="60975" bIns="304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Text 1">
  <p:cSld name="2 Column Text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72;p35"/>
          <p:cNvSpPr txBox="1">
            <a:spLocks noGrp="1"/>
          </p:cNvSpPr>
          <p:nvPr>
            <p:ph type="body" idx="1"/>
          </p:nvPr>
        </p:nvSpPr>
        <p:spPr>
          <a:xfrm>
            <a:off x="666751" y="1784351"/>
            <a:ext cx="5247300" cy="3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 sz="2100"/>
            </a:lvl1pPr>
            <a:lvl2pPr marL="914400" lvl="1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-"/>
              <a:defRPr sz="2100"/>
            </a:lvl2pPr>
            <a:lvl3pPr marL="1371600" lvl="2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-"/>
              <a:defRPr sz="2100"/>
            </a:lvl3pPr>
            <a:lvl4pPr marL="1828800" lvl="3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-"/>
              <a:defRPr sz="2100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  <a:defRPr sz="1900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05" name="Google Shape;273;p35"/>
          <p:cNvSpPr txBox="1">
            <a:spLocks noGrp="1"/>
          </p:cNvSpPr>
          <p:nvPr>
            <p:ph type="body" idx="2"/>
          </p:nvPr>
        </p:nvSpPr>
        <p:spPr>
          <a:xfrm>
            <a:off x="6278037" y="1784351"/>
            <a:ext cx="5247300" cy="3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 sz="2100"/>
            </a:lvl1pPr>
            <a:lvl2pPr marL="914400" lvl="1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-"/>
              <a:defRPr sz="2100"/>
            </a:lvl2pPr>
            <a:lvl3pPr marL="1371600" lvl="2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-"/>
              <a:defRPr sz="2100"/>
            </a:lvl3pPr>
            <a:lvl4pPr marL="1828800" lvl="3" indent="-4000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Char char="-"/>
              <a:defRPr sz="2100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  <a:defRPr sz="1900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06" name="Google Shape;274;p35"/>
          <p:cNvSpPr txBox="1">
            <a:spLocks noGrp="1"/>
          </p:cNvSpPr>
          <p:nvPr>
            <p:ph type="body" idx="3"/>
          </p:nvPr>
        </p:nvSpPr>
        <p:spPr>
          <a:xfrm>
            <a:off x="666751" y="1220755"/>
            <a:ext cx="52473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2pPr>
            <a:lvl3pPr marL="1371600" lvl="2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3pPr>
            <a:lvl4pPr marL="1828800" lvl="3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4pPr>
            <a:lvl5pPr marL="2286000" lvl="4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07" name="Google Shape;275;p35"/>
          <p:cNvSpPr txBox="1">
            <a:spLocks noGrp="1"/>
          </p:cNvSpPr>
          <p:nvPr>
            <p:ph type="body" idx="4"/>
          </p:nvPr>
        </p:nvSpPr>
        <p:spPr>
          <a:xfrm>
            <a:off x="6288617" y="1220755"/>
            <a:ext cx="5280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2pPr>
            <a:lvl3pPr marL="1371600" lvl="2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3pPr>
            <a:lvl4pPr marL="1828800" lvl="3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4pPr>
            <a:lvl5pPr marL="2286000" lvl="4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08" name="Google Shape;276;p35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709" name="Google Shape;277;p35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 3">
  <p:cSld name="Title and Text_1_3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Google Shape;279;p36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54" name="Google Shape;280;p36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55" name="Google Shape;281;p36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56" name="Google Shape;282;p36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marR="0"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 4">
  <p:cSld name="Title and Text_1_4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Google Shape;284;p37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84" name="Google Shape;285;p37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85" name="Google Shape;286;p37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886" name="Google Shape;287;p37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 2">
  <p:cSld name="Title and Text_1_2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289;p38"/>
          <p:cNvSpPr txBox="1">
            <a:spLocks noGrp="1"/>
          </p:cNvSpPr>
          <p:nvPr>
            <p:ph type="title"/>
          </p:nvPr>
        </p:nvSpPr>
        <p:spPr>
          <a:xfrm>
            <a:off x="666751" y="366185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762" name="Google Shape;290;p38"/>
          <p:cNvSpPr txBox="1">
            <a:spLocks noGrp="1"/>
          </p:cNvSpPr>
          <p:nvPr>
            <p:ph type="body" idx="1"/>
          </p:nvPr>
        </p:nvSpPr>
        <p:spPr>
          <a:xfrm>
            <a:off x="666751" y="1762064"/>
            <a:ext cx="10850100" cy="3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63" name="Google Shape;291;p38"/>
          <p:cNvSpPr txBox="1">
            <a:spLocks noGrp="1"/>
          </p:cNvSpPr>
          <p:nvPr>
            <p:ph type="body" idx="2"/>
          </p:nvPr>
        </p:nvSpPr>
        <p:spPr>
          <a:xfrm>
            <a:off x="666749" y="1220755"/>
            <a:ext cx="10850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rgbClr val="222222"/>
                </a:solidFill>
              </a:defRPr>
            </a:lvl1pPr>
            <a:lvl2pPr marL="914400" lvl="1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2pPr>
            <a:lvl3pPr marL="1371600" lvl="2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3pPr>
            <a:lvl4pPr marL="1828800" lvl="3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4pPr>
            <a:lvl5pPr marL="2286000" lvl="4" indent="-425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64" name="Google Shape;292;p38"/>
          <p:cNvSpPr txBox="1">
            <a:spLocks noGrp="1"/>
          </p:cNvSpPr>
          <p:nvPr>
            <p:ph type="ftr" idx="11"/>
          </p:nvPr>
        </p:nvSpPr>
        <p:spPr>
          <a:xfrm>
            <a:off x="675216" y="5655759"/>
            <a:ext cx="108333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1">
  <p:cSld name="Title and Text_8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Google Shape;294;p39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98" name="Google Shape;295;p39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799" name="Google Shape;296;p39"/>
          <p:cNvSpPr txBox="1">
            <a:spLocks noGrp="1"/>
          </p:cNvSpPr>
          <p:nvPr>
            <p:ph type="body" idx="1"/>
          </p:nvPr>
        </p:nvSpPr>
        <p:spPr>
          <a:xfrm>
            <a:off x="2244695" y="6308723"/>
            <a:ext cx="85125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00" name="Google Shape;297;p39"/>
          <p:cNvSpPr txBox="1">
            <a:spLocks noGrp="1"/>
          </p:cNvSpPr>
          <p:nvPr>
            <p:ph type="body" idx="2"/>
          </p:nvPr>
        </p:nvSpPr>
        <p:spPr>
          <a:xfrm>
            <a:off x="666751" y="1762064"/>
            <a:ext cx="10850100" cy="4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01" name="Google Shape;298;p39"/>
          <p:cNvSpPr txBox="1">
            <a:spLocks noGrp="1"/>
          </p:cNvSpPr>
          <p:nvPr>
            <p:ph type="body" idx="3"/>
          </p:nvPr>
        </p:nvSpPr>
        <p:spPr>
          <a:xfrm>
            <a:off x="666750" y="1220755"/>
            <a:ext cx="108501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 Us 1">
  <p:cSld name="Contact Us_1"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Google Shape;300;p4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b="53518"/>
          <a:stretch>
            <a:fillRect/>
          </a:stretch>
        </p:blipFill>
        <p:spPr>
          <a:xfrm>
            <a:off x="666752" y="2386152"/>
            <a:ext cx="3358301" cy="90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301;p40"/>
          <p:cNvGrpSpPr/>
          <p:nvPr/>
        </p:nvGrpSpPr>
        <p:grpSpPr>
          <a:xfrm>
            <a:off x="4233" y="6761503"/>
            <a:ext cx="12191695" cy="104397"/>
            <a:chOff x="0" y="5071254"/>
            <a:chExt cx="9144000" cy="78300"/>
          </a:xfrm>
        </p:grpSpPr>
        <p:sp>
          <p:nvSpPr>
            <p:cNvPr id="1048743" name="Google Shape;302;p40"/>
            <p:cNvSpPr/>
            <p:nvPr/>
          </p:nvSpPr>
          <p:spPr>
            <a:xfrm>
              <a:off x="0" y="5071254"/>
              <a:ext cx="2016000" cy="78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744" name="Google Shape;303;p40"/>
            <p:cNvSpPr/>
            <p:nvPr/>
          </p:nvSpPr>
          <p:spPr>
            <a:xfrm>
              <a:off x="2016000" y="5071254"/>
              <a:ext cx="7128000" cy="7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745" name="Google Shape;304;p40"/>
          <p:cNvSpPr txBox="1">
            <a:spLocks noGrp="1"/>
          </p:cNvSpPr>
          <p:nvPr>
            <p:ph type="body" idx="1"/>
          </p:nvPr>
        </p:nvSpPr>
        <p:spPr>
          <a:xfrm>
            <a:off x="666751" y="3547455"/>
            <a:ext cx="10850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4700"/>
              <a:buNone/>
              <a:defRPr sz="3700">
                <a:solidFill>
                  <a:schemeClr val="accent1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2pPr>
            <a:lvl3pPr marL="1371600" lvl="2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lvl3pPr>
            <a:lvl4pPr marL="1828800" lvl="3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4pPr>
            <a:lvl5pPr marL="2286000" lvl="4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46" name="Google Shape;305;p40"/>
          <p:cNvSpPr txBox="1">
            <a:spLocks noGrp="1"/>
          </p:cNvSpPr>
          <p:nvPr>
            <p:ph type="body" idx="2"/>
          </p:nvPr>
        </p:nvSpPr>
        <p:spPr>
          <a:xfrm>
            <a:off x="666755" y="4408275"/>
            <a:ext cx="10850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2pPr>
            <a:lvl3pPr marL="1371600" lvl="2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lvl3pPr>
            <a:lvl4pPr marL="1828800" lvl="3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4pPr>
            <a:lvl5pPr marL="2286000" lvl="4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  <p:sp>
        <p:nvSpPr>
          <p:cNvPr id="1048747" name="Google Shape;306;p40"/>
          <p:cNvSpPr txBox="1">
            <a:spLocks noGrp="1"/>
          </p:cNvSpPr>
          <p:nvPr>
            <p:ph type="body" idx="3"/>
          </p:nvPr>
        </p:nvSpPr>
        <p:spPr>
          <a:xfrm>
            <a:off x="666749" y="4971309"/>
            <a:ext cx="108501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1900"/>
            </a:lvl1pPr>
            <a:lvl2pPr marL="914400" lvl="1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2pPr>
            <a:lvl3pPr marL="1371600" lvl="2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lvl3pPr>
            <a:lvl4pPr marL="1828800" lvl="3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000"/>
              <a:buChar char="-"/>
            </a:lvl4pPr>
            <a:lvl5pPr marL="2286000" lvl="4" indent="-419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lvl5pPr>
            <a:lvl6pPr marL="2743200" lvl="5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6pPr>
            <a:lvl7pPr marL="3200400" lvl="6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7pPr>
            <a:lvl8pPr marL="3657600" lvl="7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8pPr>
            <a:lvl9pPr marL="4114800" lvl="8" indent="-381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3">
  <p:cSld name="Divider 3">
    <p:bg>
      <p:bgPr>
        <a:solidFill>
          <a:srgbClr val="CFE2F3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53;p7"/>
          <p:cNvGrpSpPr/>
          <p:nvPr/>
        </p:nvGrpSpPr>
        <p:grpSpPr>
          <a:xfrm>
            <a:off x="1" y="0"/>
            <a:ext cx="12187811" cy="6874399"/>
            <a:chOff x="0" y="-1"/>
            <a:chExt cx="9141087" cy="5155928"/>
          </a:xfrm>
        </p:grpSpPr>
        <p:sp>
          <p:nvSpPr>
            <p:cNvPr id="1048901" name="Google Shape;54;p7"/>
            <p:cNvSpPr/>
            <p:nvPr/>
          </p:nvSpPr>
          <p:spPr>
            <a:xfrm>
              <a:off x="0" y="0"/>
              <a:ext cx="2348678" cy="3502791"/>
            </a:xfrm>
            <a:custGeom>
              <a:avLst/>
              <a:gdLst/>
              <a:ahLst/>
              <a:cxnLst/>
              <a:rect l="l" t="t" r="r" b="b"/>
              <a:pathLst>
                <a:path w="2348678" h="3502791" extrusionOk="0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02" name="Google Shape;55;p7"/>
            <p:cNvSpPr/>
            <p:nvPr/>
          </p:nvSpPr>
          <p:spPr>
            <a:xfrm>
              <a:off x="0" y="-1"/>
              <a:ext cx="9141087" cy="5155928"/>
            </a:xfrm>
            <a:custGeom>
              <a:avLst/>
              <a:gdLst/>
              <a:ahLst/>
              <a:cxnLst/>
              <a:rect l="l" t="t" r="r" b="b"/>
              <a:pathLst>
                <a:path w="9141087" h="5155928" extrusionOk="0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03" name="Google Shape;56;p7"/>
            <p:cNvSpPr/>
            <p:nvPr/>
          </p:nvSpPr>
          <p:spPr>
            <a:xfrm>
              <a:off x="0" y="3174823"/>
              <a:ext cx="1677049" cy="1665275"/>
            </a:xfrm>
            <a:custGeom>
              <a:avLst/>
              <a:gdLst/>
              <a:ahLst/>
              <a:cxnLst/>
              <a:rect l="l" t="t" r="r" b="b"/>
              <a:pathLst>
                <a:path w="1677049" h="1665275" extrusionOk="0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04" name="Google Shape;57;p7"/>
            <p:cNvSpPr/>
            <p:nvPr/>
          </p:nvSpPr>
          <p:spPr>
            <a:xfrm>
              <a:off x="2376848" y="3253687"/>
              <a:ext cx="343930" cy="361770"/>
            </a:xfrm>
            <a:custGeom>
              <a:avLst/>
              <a:gdLst/>
              <a:ahLst/>
              <a:cxnLst/>
              <a:rect l="l" t="t" r="r" b="b"/>
              <a:pathLst>
                <a:path w="343930" h="361770" extrusionOk="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05" name="Google Shape;58;p7"/>
          <p:cNvSpPr txBox="1">
            <a:spLocks noGrp="1"/>
          </p:cNvSpPr>
          <p:nvPr>
            <p:ph type="body" idx="1"/>
          </p:nvPr>
        </p:nvSpPr>
        <p:spPr>
          <a:xfrm>
            <a:off x="5186289" y="3547454"/>
            <a:ext cx="59355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4700"/>
              <a:buNone/>
              <a:defRPr sz="3700">
                <a:solidFill>
                  <a:schemeClr val="lt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906" name="Google Shape;59;p7"/>
          <p:cNvSpPr txBox="1">
            <a:spLocks noGrp="1"/>
          </p:cNvSpPr>
          <p:nvPr>
            <p:ph type="body" idx="2"/>
          </p:nvPr>
        </p:nvSpPr>
        <p:spPr>
          <a:xfrm>
            <a:off x="5186292" y="4408274"/>
            <a:ext cx="59355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None/>
              <a:defRPr sz="2400">
                <a:solidFill>
                  <a:schemeClr val="lt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pic>
        <p:nvPicPr>
          <p:cNvPr id="2097181" name="Google Shape;60;p7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b="52284"/>
          <a:stretch>
            <a:fillRect/>
          </a:stretch>
        </p:blipFill>
        <p:spPr>
          <a:xfrm>
            <a:off x="5203087" y="2168490"/>
            <a:ext cx="4134491" cy="1142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>
  <p:cSld name="Imag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62;p8"/>
          <p:cNvSpPr>
            <a:spLocks noGrp="1"/>
          </p:cNvSpPr>
          <p:nvPr>
            <p:ph type="pic" idx="2"/>
          </p:nvPr>
        </p:nvSpPr>
        <p:spPr>
          <a:xfrm>
            <a:off x="656074" y="1221319"/>
            <a:ext cx="7743900" cy="49404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93" name="Google Shape;63;p8"/>
          <p:cNvSpPr txBox="1">
            <a:spLocks noGrp="1"/>
          </p:cNvSpPr>
          <p:nvPr>
            <p:ph type="body" idx="1"/>
          </p:nvPr>
        </p:nvSpPr>
        <p:spPr>
          <a:xfrm>
            <a:off x="8592277" y="1221318"/>
            <a:ext cx="2924400" cy="4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2100">
                <a:solidFill>
                  <a:schemeClr val="dk1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69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95" name="Google Shape;65;p8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696" name="Google Shape;66;p8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aption">
  <p:cSld name="Image and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Google Shape;68;p9"/>
          <p:cNvSpPr>
            <a:spLocks noGrp="1"/>
          </p:cNvSpPr>
          <p:nvPr>
            <p:ph type="pic" idx="2"/>
          </p:nvPr>
        </p:nvSpPr>
        <p:spPr>
          <a:xfrm>
            <a:off x="656074" y="1221318"/>
            <a:ext cx="10860900" cy="44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22" name="Google Shape;69;p9"/>
          <p:cNvSpPr txBox="1">
            <a:spLocks noGrp="1"/>
          </p:cNvSpPr>
          <p:nvPr>
            <p:ph type="body" idx="1"/>
          </p:nvPr>
        </p:nvSpPr>
        <p:spPr>
          <a:xfrm>
            <a:off x="665645" y="5678867"/>
            <a:ext cx="108609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  <a:defRPr sz="21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23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824" name="Google Shape;71;p9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25" name="Google Shape;72;p9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6" name="Google Shape;98;p13"/>
          <p:cNvSpPr>
            <a:spLocks noGrp="1"/>
          </p:cNvSpPr>
          <p:nvPr>
            <p:ph type="chart" idx="2"/>
          </p:nvPr>
        </p:nvSpPr>
        <p:spPr>
          <a:xfrm>
            <a:off x="666751" y="1808992"/>
            <a:ext cx="10858500" cy="4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TR"/>
              <a:buChar char="-"/>
              <a:defRPr sz="1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897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898" name="Google Shape;100;p13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99" name="Google Shape;101;p13"/>
          <p:cNvSpPr txBox="1">
            <a:spLocks noGrp="1"/>
          </p:cNvSpPr>
          <p:nvPr>
            <p:ph type="body" idx="1"/>
          </p:nvPr>
        </p:nvSpPr>
        <p:spPr>
          <a:xfrm>
            <a:off x="656073" y="1221318"/>
            <a:ext cx="10869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00"/>
              <a:buNone/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900" name="Google Shape;102;p13"/>
          <p:cNvSpPr txBox="1">
            <a:spLocks noGrp="1"/>
          </p:cNvSpPr>
          <p:nvPr>
            <p:ph type="body" idx="3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s">
  <p:cSld name="Title and Bulle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599" name="Google Shape;105;p14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600" name="Google Shape;106;p14"/>
          <p:cNvSpPr txBox="1">
            <a:spLocks noGrp="1"/>
          </p:cNvSpPr>
          <p:nvPr>
            <p:ph type="body" idx="1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601" name="Google Shape;107;p14"/>
          <p:cNvSpPr txBox="1">
            <a:spLocks noGrp="1"/>
          </p:cNvSpPr>
          <p:nvPr>
            <p:ph type="body" idx="2"/>
          </p:nvPr>
        </p:nvSpPr>
        <p:spPr>
          <a:xfrm>
            <a:off x="666751" y="1221319"/>
            <a:ext cx="10850100" cy="49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•"/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Google Shape;10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EFEF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82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83" name="Google Shape;111;p15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784" name="Google Shape;112;p15"/>
          <p:cNvSpPr txBox="1">
            <a:spLocks noGrp="1"/>
          </p:cNvSpPr>
          <p:nvPr>
            <p:ph type="body" idx="1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rgbClr val="FFFFFF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pic>
        <p:nvPicPr>
          <p:cNvPr id="2097179" name="Google Shape;113;p1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b="52800"/>
          <a:stretch>
            <a:fillRect/>
          </a:stretch>
        </p:blipFill>
        <p:spPr>
          <a:xfrm>
            <a:off x="683548" y="6231502"/>
            <a:ext cx="1486355" cy="40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14;p15"/>
          <p:cNvGrpSpPr/>
          <p:nvPr/>
        </p:nvGrpSpPr>
        <p:grpSpPr>
          <a:xfrm>
            <a:off x="4233" y="6761503"/>
            <a:ext cx="12191695" cy="104397"/>
            <a:chOff x="0" y="5071254"/>
            <a:chExt cx="9144000" cy="78300"/>
          </a:xfrm>
        </p:grpSpPr>
        <p:sp>
          <p:nvSpPr>
            <p:cNvPr id="1048785" name="Google Shape;115;p15"/>
            <p:cNvSpPr/>
            <p:nvPr/>
          </p:nvSpPr>
          <p:spPr>
            <a:xfrm>
              <a:off x="0" y="5071254"/>
              <a:ext cx="2016000" cy="7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EFEF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786" name="Google Shape;116;p15"/>
            <p:cNvSpPr/>
            <p:nvPr/>
          </p:nvSpPr>
          <p:spPr>
            <a:xfrm>
              <a:off x="2016000" y="5071254"/>
              <a:ext cx="7128000" cy="7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EFEF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45730" name="Google Shape;117;p15"/>
          <p:cNvCxnSpPr>
            <a:cxnSpLocks/>
          </p:cNvCxnSpPr>
          <p:nvPr/>
        </p:nvCxnSpPr>
        <p:spPr>
          <a:xfrm>
            <a:off x="10912828" y="6307323"/>
            <a:ext cx="0" cy="353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787" name="Google Shape;118;p15"/>
          <p:cNvSpPr txBox="1"/>
          <p:nvPr/>
        </p:nvSpPr>
        <p:spPr>
          <a:xfrm>
            <a:off x="3797575" y="-298435"/>
            <a:ext cx="4588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75" rIns="121900" bIns="60975" anchor="t" anchorCtr="0">
            <a:norm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Please insert picture from format background – picture/texture fill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p-up Boxes">
  <p:cSld name="Pop-up Boxe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6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896533" y="6308723"/>
            <a:ext cx="620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827" name="Google Shape;121;p16"/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lvl9pPr>
          </a:lstStyle>
          <a:p>
            <a:endParaRPr/>
          </a:p>
        </p:txBody>
      </p:sp>
      <p:sp>
        <p:nvSpPr>
          <p:cNvPr id="1048828" name="Google Shape;122;p16"/>
          <p:cNvSpPr/>
          <p:nvPr/>
        </p:nvSpPr>
        <p:spPr>
          <a:xfrm>
            <a:off x="666750" y="1220757"/>
            <a:ext cx="5288700" cy="1204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29" name="Google Shape;123;p16"/>
          <p:cNvSpPr txBox="1">
            <a:spLocks noGrp="1"/>
          </p:cNvSpPr>
          <p:nvPr>
            <p:ph type="body" idx="1"/>
          </p:nvPr>
        </p:nvSpPr>
        <p:spPr>
          <a:xfrm>
            <a:off x="939454" y="1381373"/>
            <a:ext cx="47625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900">
                <a:solidFill>
                  <a:srgbClr val="FFFFFF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30" name="Google Shape;124;p16"/>
          <p:cNvSpPr/>
          <p:nvPr/>
        </p:nvSpPr>
        <p:spPr>
          <a:xfrm rot="10800000">
            <a:off x="6225201" y="1223196"/>
            <a:ext cx="5285605" cy="1401936"/>
          </a:xfrm>
          <a:custGeom>
            <a:avLst/>
            <a:gdLst/>
            <a:ahLst/>
            <a:cxnLst/>
            <a:rect l="l" t="t" r="r" b="b"/>
            <a:pathLst>
              <a:path w="3966683" h="3098200" extrusionOk="0">
                <a:moveTo>
                  <a:pt x="3966683" y="3098200"/>
                </a:moveTo>
                <a:lnTo>
                  <a:pt x="0" y="3098200"/>
                </a:lnTo>
                <a:lnTo>
                  <a:pt x="0" y="440687"/>
                </a:lnTo>
                <a:lnTo>
                  <a:pt x="568196" y="440687"/>
                </a:lnTo>
                <a:lnTo>
                  <a:pt x="809515" y="0"/>
                </a:lnTo>
                <a:lnTo>
                  <a:pt x="1050834" y="440687"/>
                </a:lnTo>
                <a:lnTo>
                  <a:pt x="3966683" y="440687"/>
                </a:lnTo>
                <a:lnTo>
                  <a:pt x="3966683" y="3098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1" name="Google Shape;125;p16"/>
          <p:cNvSpPr txBox="1">
            <a:spLocks noGrp="1"/>
          </p:cNvSpPr>
          <p:nvPr>
            <p:ph type="body" idx="2"/>
          </p:nvPr>
        </p:nvSpPr>
        <p:spPr>
          <a:xfrm>
            <a:off x="6516165" y="1381373"/>
            <a:ext cx="47625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900">
                <a:solidFill>
                  <a:srgbClr val="FFFFFF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32" name="Google Shape;126;p16"/>
          <p:cNvSpPr/>
          <p:nvPr/>
        </p:nvSpPr>
        <p:spPr>
          <a:xfrm>
            <a:off x="666750" y="2864026"/>
            <a:ext cx="5288700" cy="12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127;p16"/>
          <p:cNvSpPr txBox="1">
            <a:spLocks noGrp="1"/>
          </p:cNvSpPr>
          <p:nvPr>
            <p:ph type="body" idx="3"/>
          </p:nvPr>
        </p:nvSpPr>
        <p:spPr>
          <a:xfrm>
            <a:off x="939454" y="3024642"/>
            <a:ext cx="47625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900">
                <a:solidFill>
                  <a:srgbClr val="FFFFFF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34" name="Google Shape;128;p16"/>
          <p:cNvSpPr/>
          <p:nvPr/>
        </p:nvSpPr>
        <p:spPr>
          <a:xfrm rot="10800000">
            <a:off x="6225201" y="2866466"/>
            <a:ext cx="5285605" cy="1401936"/>
          </a:xfrm>
          <a:custGeom>
            <a:avLst/>
            <a:gdLst/>
            <a:ahLst/>
            <a:cxnLst/>
            <a:rect l="l" t="t" r="r" b="b"/>
            <a:pathLst>
              <a:path w="3966683" h="3098200" extrusionOk="0">
                <a:moveTo>
                  <a:pt x="3966683" y="3098200"/>
                </a:moveTo>
                <a:lnTo>
                  <a:pt x="0" y="3098200"/>
                </a:lnTo>
                <a:lnTo>
                  <a:pt x="0" y="440687"/>
                </a:lnTo>
                <a:lnTo>
                  <a:pt x="568196" y="440687"/>
                </a:lnTo>
                <a:lnTo>
                  <a:pt x="809515" y="0"/>
                </a:lnTo>
                <a:lnTo>
                  <a:pt x="1050834" y="440687"/>
                </a:lnTo>
                <a:lnTo>
                  <a:pt x="3966683" y="440687"/>
                </a:lnTo>
                <a:lnTo>
                  <a:pt x="3966683" y="3098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5" name="Google Shape;129;p16"/>
          <p:cNvSpPr txBox="1">
            <a:spLocks noGrp="1"/>
          </p:cNvSpPr>
          <p:nvPr>
            <p:ph type="body" idx="4"/>
          </p:nvPr>
        </p:nvSpPr>
        <p:spPr>
          <a:xfrm>
            <a:off x="6516165" y="3024642"/>
            <a:ext cx="47625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900">
                <a:solidFill>
                  <a:srgbClr val="FFFFFF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36" name="Google Shape;130;p16"/>
          <p:cNvSpPr/>
          <p:nvPr/>
        </p:nvSpPr>
        <p:spPr>
          <a:xfrm>
            <a:off x="666750" y="4507296"/>
            <a:ext cx="5288700" cy="12048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7" name="Google Shape;131;p16"/>
          <p:cNvSpPr txBox="1">
            <a:spLocks noGrp="1"/>
          </p:cNvSpPr>
          <p:nvPr>
            <p:ph type="body" idx="5"/>
          </p:nvPr>
        </p:nvSpPr>
        <p:spPr>
          <a:xfrm>
            <a:off x="939454" y="4667912"/>
            <a:ext cx="47625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900">
                <a:solidFill>
                  <a:srgbClr val="FFFFFF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38" name="Google Shape;132;p16"/>
          <p:cNvSpPr/>
          <p:nvPr/>
        </p:nvSpPr>
        <p:spPr>
          <a:xfrm rot="10800000">
            <a:off x="6225201" y="4509735"/>
            <a:ext cx="5285605" cy="1401936"/>
          </a:xfrm>
          <a:custGeom>
            <a:avLst/>
            <a:gdLst/>
            <a:ahLst/>
            <a:cxnLst/>
            <a:rect l="l" t="t" r="r" b="b"/>
            <a:pathLst>
              <a:path w="3966683" h="3098200" extrusionOk="0">
                <a:moveTo>
                  <a:pt x="3966683" y="3098200"/>
                </a:moveTo>
                <a:lnTo>
                  <a:pt x="0" y="3098200"/>
                </a:lnTo>
                <a:lnTo>
                  <a:pt x="0" y="440687"/>
                </a:lnTo>
                <a:lnTo>
                  <a:pt x="568196" y="440687"/>
                </a:lnTo>
                <a:lnTo>
                  <a:pt x="809515" y="0"/>
                </a:lnTo>
                <a:lnTo>
                  <a:pt x="1050834" y="440687"/>
                </a:lnTo>
                <a:lnTo>
                  <a:pt x="3966683" y="440687"/>
                </a:lnTo>
                <a:lnTo>
                  <a:pt x="3966683" y="30982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4860000" sx="101000" sy="101000" algn="tl" rotWithShape="0">
              <a:srgbClr val="73737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9" name="Google Shape;133;p16"/>
          <p:cNvSpPr txBox="1">
            <a:spLocks noGrp="1"/>
          </p:cNvSpPr>
          <p:nvPr>
            <p:ph type="body" idx="6"/>
          </p:nvPr>
        </p:nvSpPr>
        <p:spPr>
          <a:xfrm>
            <a:off x="6516165" y="4667912"/>
            <a:ext cx="4762500" cy="8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900">
                <a:solidFill>
                  <a:srgbClr val="FFFFFF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  <p:sp>
        <p:nvSpPr>
          <p:cNvPr id="1048840" name="Google Shape;134;p16"/>
          <p:cNvSpPr txBox="1">
            <a:spLocks noGrp="1"/>
          </p:cNvSpPr>
          <p:nvPr>
            <p:ph type="body" idx="7"/>
          </p:nvPr>
        </p:nvSpPr>
        <p:spPr>
          <a:xfrm>
            <a:off x="2244695" y="6308723"/>
            <a:ext cx="85125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2"/>
                </a:solidFill>
              </a:defRPr>
            </a:lvl1pPr>
            <a:lvl2pPr marL="914400" lvl="1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2pPr>
            <a:lvl3pPr marL="1371600" lvl="2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3pPr>
            <a:lvl4pPr marL="1828800" lvl="3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4pPr>
            <a:lvl5pPr marL="2286000" lvl="4" indent="-3746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Char char="-"/>
            </a:lvl5pPr>
            <a:lvl6pPr marL="2743200" lvl="5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6pPr>
            <a:lvl7pPr marL="3200400" lvl="6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7pPr>
            <a:lvl8pPr marL="3657600" lvl="7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8pPr>
            <a:lvl9pPr marL="4114800" lvl="8" indent="-3492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959942" y="6287239"/>
            <a:ext cx="548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cxnSp>
        <p:nvCxnSpPr>
          <p:cNvPr id="3145728" name="Google Shape;11;p1"/>
          <p:cNvCxnSpPr>
            <a:cxnSpLocks/>
          </p:cNvCxnSpPr>
          <p:nvPr/>
        </p:nvCxnSpPr>
        <p:spPr>
          <a:xfrm>
            <a:off x="10912828" y="6307323"/>
            <a:ext cx="0" cy="353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48577" name="Google Shape;12;p1"/>
          <p:cNvSpPr txBox="1">
            <a:spLocks noGrp="1"/>
          </p:cNvSpPr>
          <p:nvPr>
            <p:ph type="body" idx="1"/>
          </p:nvPr>
        </p:nvSpPr>
        <p:spPr>
          <a:xfrm>
            <a:off x="666751" y="1249031"/>
            <a:ext cx="10850100" cy="49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425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31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TR"/>
              <a:buChar char="-"/>
              <a:defRPr sz="1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8" name="Google Shape;14;p1"/>
          <p:cNvSpPr txBox="1">
            <a:spLocks noGrp="1"/>
          </p:cNvSpPr>
          <p:nvPr>
            <p:ph type="title"/>
          </p:nvPr>
        </p:nvSpPr>
        <p:spPr>
          <a:xfrm>
            <a:off x="675217" y="366185"/>
            <a:ext cx="108501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" name="Google Shape;15;p1"/>
          <p:cNvGrpSpPr/>
          <p:nvPr/>
        </p:nvGrpSpPr>
        <p:grpSpPr>
          <a:xfrm>
            <a:off x="4233" y="6761503"/>
            <a:ext cx="12191695" cy="104397"/>
            <a:chOff x="0" y="5071254"/>
            <a:chExt cx="9144000" cy="78300"/>
          </a:xfrm>
        </p:grpSpPr>
        <p:sp>
          <p:nvSpPr>
            <p:cNvPr id="1048579" name="Google Shape;16;p1"/>
            <p:cNvSpPr/>
            <p:nvPr/>
          </p:nvSpPr>
          <p:spPr>
            <a:xfrm>
              <a:off x="0" y="5071254"/>
              <a:ext cx="2016000" cy="7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EFEF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580" name="Google Shape;17;p1"/>
            <p:cNvSpPr/>
            <p:nvPr/>
          </p:nvSpPr>
          <p:spPr>
            <a:xfrm>
              <a:off x="2016000" y="5071254"/>
              <a:ext cx="7128000" cy="78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EFEF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326;p44"/>
          <p:cNvSpPr txBox="1">
            <a:spLocks noGrp="1"/>
          </p:cNvSpPr>
          <p:nvPr>
            <p:ph type="body" idx="1"/>
          </p:nvPr>
        </p:nvSpPr>
        <p:spPr>
          <a:xfrm>
            <a:off x="4122050" y="2235943"/>
            <a:ext cx="79938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2400"/>
              </a:spcBef>
              <a:spcAft>
                <a:spcPts val="600"/>
              </a:spcAft>
              <a:buSzPts val="1100"/>
              <a:buNone/>
            </a:pPr>
            <a:r>
              <a:rPr lang="en-US" sz="3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5 - Project on Network Modelling </a:t>
            </a:r>
            <a:endParaRPr sz="3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327;p44"/>
          <p:cNvSpPr txBox="1"/>
          <p:nvPr/>
        </p:nvSpPr>
        <p:spPr>
          <a:xfrm>
            <a:off x="6016475" y="3499639"/>
            <a:ext cx="4902300" cy="2938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29-08-2025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Sineshaw Legese Bayu</a:t>
            </a: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</a:rPr>
              <a:t>Rahma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Jumaa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Sheshe</a:t>
            </a: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Frank </a:t>
            </a:r>
            <a:r>
              <a:rPr lang="en-US" sz="1600" b="1" dirty="0" err="1">
                <a:solidFill>
                  <a:schemeClr val="dk1"/>
                </a:solidFill>
              </a:rPr>
              <a:t>Chacky</a:t>
            </a: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Charles </a:t>
            </a:r>
            <a:r>
              <a:rPr lang="en-US" sz="1600" b="1" dirty="0" err="1">
                <a:solidFill>
                  <a:schemeClr val="dk1"/>
                </a:solidFill>
              </a:rPr>
              <a:t>Arnest</a:t>
            </a:r>
            <a:r>
              <a:rPr lang="en-US" sz="1600" b="1" dirty="0">
                <a:solidFill>
                  <a:schemeClr val="dk1"/>
                </a:solidFill>
              </a:rPr>
              <a:t> </a:t>
            </a:r>
            <a:r>
              <a:rPr lang="en-US" sz="1600" b="1" dirty="0" err="1">
                <a:solidFill>
                  <a:schemeClr val="dk1"/>
                </a:solidFill>
              </a:rPr>
              <a:t>Obat</a:t>
            </a:r>
            <a:endParaRPr lang="en-US" sz="16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Sahar </a:t>
            </a:r>
            <a:r>
              <a:rPr lang="en-US" sz="1600" b="1" dirty="0" err="1">
                <a:solidFill>
                  <a:schemeClr val="dk1"/>
                </a:solidFill>
              </a:rPr>
              <a:t>Trabelsi</a:t>
            </a:r>
            <a:endParaRPr lang="en-US" sz="1600" b="1" dirty="0">
              <a:solidFill>
                <a:schemeClr val="dk1"/>
              </a:solidFill>
            </a:endParaRPr>
          </a:p>
        </p:txBody>
      </p:sp>
      <p:pic>
        <p:nvPicPr>
          <p:cNvPr id="2097153" name="Google Shape;328;p4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5725" y="118000"/>
            <a:ext cx="1402700" cy="14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Google Shape;329;p44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652" y="402063"/>
            <a:ext cx="2709627" cy="70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5" name="Google Shape;330;p44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b="52799"/>
          <a:stretch>
            <a:fillRect/>
          </a:stretch>
        </p:blipFill>
        <p:spPr>
          <a:xfrm>
            <a:off x="9662875" y="461400"/>
            <a:ext cx="2132100" cy="6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1048689" name="Title 2"/>
          <p:cNvSpPr>
            <a:spLocks noGrp="1"/>
          </p:cNvSpPr>
          <p:nvPr>
            <p:ph type="title"/>
          </p:nvPr>
        </p:nvSpPr>
        <p:spPr>
          <a:xfrm>
            <a:off x="666751" y="183277"/>
            <a:ext cx="10850100" cy="745200"/>
          </a:xfrm>
        </p:spPr>
        <p:txBody>
          <a:bodyPr/>
          <a:lstStyle/>
          <a:p>
            <a:r>
              <a:rPr lang="en-US" sz="2400" b="1" i="0" dirty="0">
                <a:effectLst/>
                <a:latin typeface="Roboto" panose="020B0604020202020204" charset="0"/>
              </a:rPr>
              <a:t>Exercise 2.2: What is R₀? How would you use the knowledge of R₀ for disease control? What’s another way to calculate R₀ as Billy showed in class?</a:t>
            </a:r>
            <a:endParaRPr lang="en-US" sz="2400" b="1" dirty="0"/>
          </a:p>
        </p:txBody>
      </p:sp>
      <p:sp>
        <p:nvSpPr>
          <p:cNvPr id="1048691" name="Text Placeholder 4"/>
          <p:cNvSpPr>
            <a:spLocks noGrp="1"/>
          </p:cNvSpPr>
          <p:nvPr>
            <p:ph type="body" idx="2"/>
          </p:nvPr>
        </p:nvSpPr>
        <p:spPr>
          <a:xfrm>
            <a:off x="714375" y="1103971"/>
            <a:ext cx="10763250" cy="52047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Basic reproductive number(R₀)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is the average number of secondary cases caused by infected person in a completely susceptible population.</a:t>
            </a:r>
          </a:p>
          <a:p>
            <a:pPr marL="82550" indent="0">
              <a:lnSpc>
                <a:spcPct val="150000"/>
              </a:lnSpc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Analysis: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When R₀ = 1: </a:t>
            </a:r>
            <a:r>
              <a:rPr lang="en-US" dirty="0">
                <a:solidFill>
                  <a:srgbClr val="333333"/>
                </a:solidFill>
                <a:latin typeface="Roboto" panose="020B0604020202020204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he disease neither grows nor dies quickly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When R₀ &lt; 1: Disease dies out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When R₀ &gt; 1: Disease persists and spreads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Another way to </a:t>
            </a:r>
            <a:r>
              <a:rPr lang="en-US" b="1" dirty="0">
                <a:solidFill>
                  <a:srgbClr val="333333"/>
                </a:solidFill>
                <a:latin typeface="Roboto" panose="020B0604020202020204" charset="0"/>
              </a:rPr>
              <a:t>calculate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 R₀</a:t>
            </a:r>
            <a:r>
              <a:rPr lang="en-US" b="1" dirty="0">
                <a:solidFill>
                  <a:srgbClr val="333333"/>
                </a:solidFill>
                <a:latin typeface="Roboto" panose="020B0604020202020204" charset="0"/>
              </a:rPr>
              <a:t> as Billy showed </a:t>
            </a:r>
            <a:r>
              <a:rPr lang="en-US" b="1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:</a:t>
            </a:r>
            <a:br>
              <a:rPr lang="en-US" dirty="0"/>
            </a:br>
            <a:r>
              <a:rPr lang="en-US" b="1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R₀= β/ (ϒ + τ) where τ is the treatment rate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ext Placeholder 5"/>
          <p:cNvSpPr>
            <a:spLocks noGrp="1"/>
          </p:cNvSpPr>
          <p:nvPr>
            <p:ph type="body" idx="1"/>
          </p:nvPr>
        </p:nvSpPr>
        <p:spPr>
          <a:xfrm>
            <a:off x="7157544" y="1292093"/>
            <a:ext cx="4740165" cy="4762445"/>
          </a:xfrm>
        </p:spPr>
        <p:txBody>
          <a:bodyPr/>
          <a:lstStyle/>
          <a:p>
            <a:pPr marL="228600" indent="0">
              <a:lnSpc>
                <a:spcPct val="150000"/>
              </a:lnSpc>
            </a:pPr>
            <a:r>
              <a:rPr lang="en-US" sz="1800" b="1" i="0" u="sng" dirty="0">
                <a:solidFill>
                  <a:srgbClr val="333333"/>
                </a:solidFill>
                <a:effectLst/>
                <a:latin typeface="Roboto" panose="020B0604020202020204" charset="0"/>
              </a:rPr>
              <a:t>Intervention Timing Results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Day 1 intervention: 12 infections averted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Day 2 intervention: 3 infections averted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Day 3 intervention: 0 infections averted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Day 4 intervention: 0 infections averted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Day 5 intervention: 0 infections averted</a:t>
            </a: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Day 6 intervention: 0 infections averted</a:t>
            </a:r>
          </a:p>
          <a:p>
            <a:pPr marL="228600" indent="0">
              <a:lnSpc>
                <a:spcPct val="150000"/>
              </a:lnSpc>
            </a:pPr>
            <a:endParaRPr lang="en-US" sz="1800" b="1" u="sng" dirty="0">
              <a:solidFill>
                <a:srgbClr val="333333"/>
              </a:solidFill>
              <a:latin typeface="Roboto" panose="020B0604020202020204" charset="0"/>
            </a:endParaRPr>
          </a:p>
          <a:p>
            <a:pPr marL="5715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33333"/>
              </a:solidFill>
              <a:effectLst/>
              <a:latin typeface="Roboto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1048698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1048699" name="Title 2"/>
          <p:cNvSpPr>
            <a:spLocks noGrp="1"/>
          </p:cNvSpPr>
          <p:nvPr>
            <p:ph type="title"/>
          </p:nvPr>
        </p:nvSpPr>
        <p:spPr>
          <a:xfrm>
            <a:off x="666751" y="0"/>
            <a:ext cx="10850100" cy="549278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113D59"/>
                </a:solidFill>
                <a:effectLst/>
                <a:latin typeface="+mn-lt"/>
              </a:rPr>
              <a:t>Mask Intervention Analysis</a:t>
            </a:r>
            <a:endParaRPr lang="en-US" b="1" dirty="0">
              <a:latin typeface="+mn-lt"/>
            </a:endParaRPr>
          </a:p>
        </p:txBody>
      </p:sp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415" y="1459626"/>
            <a:ext cx="6198592" cy="4321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7116EF-F798-F463-05D8-E62C495F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751" y="1784351"/>
            <a:ext cx="5247300" cy="23081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. CHA - 43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. EMM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. LYD 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 . VAL 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 . JAM 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 . WAN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DD9AC-4073-B1BD-B994-47B0035C7E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8037" y="1784351"/>
            <a:ext cx="5247300" cy="23081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. CHA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9.772727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. EMM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9.772727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. LYD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9.772727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 . VAL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9.772727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 . JAM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9.772727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 . WAN -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9.772727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479AA-83D4-093B-3149-6806F35DEB9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Degree Centrality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53635-57BB-3E55-5005-30DEF99A1E5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Betweenness Centrality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25FEEB-48B3-FB7E-C56F-D96E1462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3.1: Who are the top 6 most connected individuals abased on betweenness? Do they differ from those based on degree centrality? Comment on whether they are different or the same - why?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29F44-6478-31A3-9D11-9FA7BD600AB7}"/>
              </a:ext>
            </a:extLst>
          </p:cNvPr>
          <p:cNvSpPr txBox="1"/>
          <p:nvPr/>
        </p:nvSpPr>
        <p:spPr>
          <a:xfrm>
            <a:off x="328469" y="5107259"/>
            <a:ext cx="11759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This suggest that the individuals with the most direct connections (high direct centrality) also play key roles as intermediaries or “bridges” in the network (high betweenness centrality)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80E23-8C10-0501-C3B4-29D9F4EC9715}"/>
              </a:ext>
            </a:extLst>
          </p:cNvPr>
          <p:cNvSpPr txBox="1"/>
          <p:nvPr/>
        </p:nvSpPr>
        <p:spPr>
          <a:xfrm>
            <a:off x="2062976" y="4279544"/>
            <a:ext cx="11111417" cy="74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8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64B537-5AAA-3FEE-CE71-3D5ECB0A0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751" y="1784351"/>
            <a:ext cx="5611286" cy="2889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Roboto" panose="020B0604020202020204" charset="0"/>
              </a:rPr>
              <a:t>Baseline (no superspreaders): 1150 total infections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Roboto" panose="020B0604020202020204" charset="0"/>
              </a:rPr>
              <a:t>Most connected as superspreaders: 1151 total infections ( 0.1 % increase)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Roboto" panose="020B0604020202020204" charset="0"/>
              </a:rPr>
              <a:t>Random people as superspreaders: 1150 total infections ( 0 % increase</a:t>
            </a:r>
            <a:r>
              <a:rPr lang="en-US" sz="2000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7FE98-C9CB-CBC6-1A30-739B81C8AE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78037" y="1784351"/>
            <a:ext cx="5247300" cy="2979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Roboto" panose="020B0604020202020204" charset="0"/>
              </a:rPr>
              <a:t>Baseline (no superspreaders): 1150 total infections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Roboto" panose="020B0604020202020204" charset="0"/>
              </a:rPr>
              <a:t>Most connected as superspreaders: 1151 total infections ( 0.1 % increase)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33333"/>
                </a:solidFill>
                <a:latin typeface="Roboto" panose="020B0604020202020204" charset="0"/>
              </a:rPr>
              <a:t>Random people as superspreaders: 1150 total infections ( 0 % increase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A03A8-9862-BC73-F7A4-D65CE4B3A5B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Degree Centrality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E776D-9CF5-CA60-3AEE-60986F2E0961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Betweenness Centrality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A0F678-B5F4-45C0-29EE-47CD5936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1" y="169333"/>
            <a:ext cx="10850100" cy="942052"/>
          </a:xfrm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3.3: Calculate the superspreader effect based on betweenness centrality, and compare most connected as superspreader and random people as superspreader vs baseline? Do they differ from when using degree centrality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C099B-6AAF-3B5D-A7DF-5474B141B2CB}"/>
              </a:ext>
            </a:extLst>
          </p:cNvPr>
          <p:cNvSpPr txBox="1"/>
          <p:nvPr/>
        </p:nvSpPr>
        <p:spPr>
          <a:xfrm>
            <a:off x="485422" y="5035832"/>
            <a:ext cx="1150337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DON’T DIFFER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In the network, the individuals with the </a:t>
            </a:r>
            <a:r>
              <a:rPr lang="en-US" sz="2000" b="1" dirty="0">
                <a:solidFill>
                  <a:schemeClr val="tx1"/>
                </a:solidFill>
              </a:rPr>
              <a:t>most connections(high degree)</a:t>
            </a:r>
            <a:r>
              <a:rPr lang="en-US" sz="2000" dirty="0">
                <a:solidFill>
                  <a:schemeClr val="tx1"/>
                </a:solidFill>
              </a:rPr>
              <a:t> also happen to be the ones having high </a:t>
            </a:r>
            <a:r>
              <a:rPr lang="en-US" sz="2000" b="1" dirty="0">
                <a:solidFill>
                  <a:schemeClr val="tx1"/>
                </a:solidFill>
              </a:rPr>
              <a:t>bridging(high betweenness).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0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ext Placeholder 7"/>
          <p:cNvSpPr>
            <a:spLocks noGrp="1"/>
          </p:cNvSpPr>
          <p:nvPr>
            <p:ph type="body" idx="2"/>
          </p:nvPr>
        </p:nvSpPr>
        <p:spPr>
          <a:xfrm>
            <a:off x="6269551" y="2429067"/>
            <a:ext cx="5247300" cy="1668800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With targeted intervention: 1077 total infections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Infections prevented: 73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Effectiveness: 6.3 % reduction</a:t>
            </a:r>
          </a:p>
          <a:p>
            <a:endParaRPr lang="en-US" dirty="0"/>
          </a:p>
        </p:txBody>
      </p:sp>
      <p:sp>
        <p:nvSpPr>
          <p:cNvPr id="1048723" name="Text Placeholder 8"/>
          <p:cNvSpPr>
            <a:spLocks noGrp="1"/>
          </p:cNvSpPr>
          <p:nvPr>
            <p:ph type="body" idx="3"/>
          </p:nvPr>
        </p:nvSpPr>
        <p:spPr>
          <a:xfrm>
            <a:off x="596106" y="1433471"/>
            <a:ext cx="4821714" cy="782880"/>
          </a:xfrm>
        </p:spPr>
        <p:txBody>
          <a:bodyPr/>
          <a:lstStyle/>
          <a:p>
            <a:pPr marL="0" indent="0"/>
            <a:r>
              <a:rPr lang="en-US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Top 3 most connected individuals based on betweenness</a:t>
            </a:r>
            <a:endParaRPr lang="en-US" dirty="0"/>
          </a:p>
        </p:txBody>
      </p:sp>
      <p:sp>
        <p:nvSpPr>
          <p:cNvPr id="1048724" name="Text Placeholder 9"/>
          <p:cNvSpPr>
            <a:spLocks noGrp="1"/>
          </p:cNvSpPr>
          <p:nvPr>
            <p:ph type="body" idx="4"/>
          </p:nvPr>
        </p:nvSpPr>
        <p:spPr>
          <a:xfrm>
            <a:off x="6116075" y="1433471"/>
            <a:ext cx="5765569" cy="995596"/>
          </a:xfrm>
        </p:spPr>
        <p:txBody>
          <a:bodyPr/>
          <a:lstStyle/>
          <a:p>
            <a:pPr marL="0" indent="0"/>
            <a:r>
              <a:rPr lang="en-US" sz="220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Targeted Intervention (Isolate top 3 connected) based on betweenness</a:t>
            </a:r>
            <a:endParaRPr lang="en-US" sz="2200" dirty="0"/>
          </a:p>
        </p:txBody>
      </p:sp>
      <p:sp>
        <p:nvSpPr>
          <p:cNvPr id="1048725" name="Title 5"/>
          <p:cNvSpPr>
            <a:spLocks noGrp="1"/>
          </p:cNvSpPr>
          <p:nvPr>
            <p:ph type="title"/>
          </p:nvPr>
        </p:nvSpPr>
        <p:spPr>
          <a:xfrm>
            <a:off x="470376" y="115789"/>
            <a:ext cx="11206495" cy="995596"/>
          </a:xfrm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latin typeface="Roboto" panose="020B0604020202020204" charset="0"/>
              </a:rPr>
              <a:t>Exercise 3.4:</a:t>
            </a:r>
            <a:r>
              <a:rPr lang="en-US" sz="2000" b="1" i="0" dirty="0">
                <a:solidFill>
                  <a:schemeClr val="accent3"/>
                </a:solidFill>
                <a:effectLst/>
                <a:latin typeface="Roboto" panose="020B0604020202020204" charset="0"/>
              </a:rPr>
              <a:t>How many infections are prevented if we consider betweenness centrality isolation?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1048726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11571288" y="6308725"/>
            <a:ext cx="620712" cy="36671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2097170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79" y="2429067"/>
            <a:ext cx="4286848" cy="1330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5125D-6676-E37A-61F8-060F4FD9157A}"/>
              </a:ext>
            </a:extLst>
          </p:cNvPr>
          <p:cNvSpPr txBox="1"/>
          <p:nvPr/>
        </p:nvSpPr>
        <p:spPr>
          <a:xfrm>
            <a:off x="609600" y="4538133"/>
            <a:ext cx="1080897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WHY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When we isolate people with the </a:t>
            </a:r>
            <a:r>
              <a:rPr lang="en-US" sz="2000" b="1" dirty="0">
                <a:solidFill>
                  <a:schemeClr val="tx1"/>
                </a:solidFill>
              </a:rPr>
              <a:t>highest betweenness centrality</a:t>
            </a:r>
            <a:r>
              <a:rPr lang="en-US" sz="2000" dirty="0">
                <a:solidFill>
                  <a:schemeClr val="tx1"/>
                </a:solidFill>
              </a:rPr>
              <a:t>, they can no longer act as “bridges” that pass the disease from one group to another. As a result, </a:t>
            </a:r>
            <a:r>
              <a:rPr lang="en-US" sz="2000" b="1" dirty="0">
                <a:solidFill>
                  <a:schemeClr val="tx1"/>
                </a:solidFill>
              </a:rPr>
              <a:t>73 infections are prevented </a:t>
            </a:r>
            <a:r>
              <a:rPr lang="en-US" sz="2000" dirty="0">
                <a:solidFill>
                  <a:schemeClr val="tx1"/>
                </a:solidFill>
              </a:rPr>
              <a:t> that would have happened otherwise.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</a:rPr>
              <a:t>This means that isolating these key individuals reduces the overall spread of the disease by about </a:t>
            </a:r>
            <a:r>
              <a:rPr lang="en-US" sz="2000" b="1" dirty="0">
                <a:solidFill>
                  <a:schemeClr val="tx1"/>
                </a:solidFill>
              </a:rPr>
              <a:t>6.3%</a:t>
            </a:r>
            <a:r>
              <a:rPr lang="en-US" sz="2000" dirty="0">
                <a:solidFill>
                  <a:schemeClr val="tx1"/>
                </a:solidFill>
              </a:rPr>
              <a:t> compared to the baseline (if no one was isolated).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ext Placeholder 1"/>
          <p:cNvSpPr>
            <a:spLocks noGrp="1"/>
          </p:cNvSpPr>
          <p:nvPr>
            <p:ph type="body" idx="1"/>
          </p:nvPr>
        </p:nvSpPr>
        <p:spPr>
          <a:xfrm>
            <a:off x="666663" y="1757800"/>
            <a:ext cx="5247388" cy="410222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Baseline (no intervention): 1150 total infections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Strategy A (Universal masks Day 3): 1150 total infections - 0 % reduction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Strategy B (Isolate top 3 connected): 1077 total infections - 6.3 % reduction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Strategy C (Random isolation of 6): 1002 total infections - 12.9 % reduction</a:t>
            </a:r>
          </a:p>
          <a:p>
            <a:pPr algn="l"/>
            <a:endParaRPr lang="en-US" dirty="0">
              <a:solidFill>
                <a:srgbClr val="333333"/>
              </a:solidFill>
              <a:latin typeface="Roboto" panose="020B0604020202020204" charset="0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Roboto" panose="020B0604020202020204" charset="0"/>
            </a:endParaRPr>
          </a:p>
        </p:txBody>
      </p:sp>
      <p:sp>
        <p:nvSpPr>
          <p:cNvPr id="1048731" name="Title 5"/>
          <p:cNvSpPr>
            <a:spLocks noGrp="1"/>
          </p:cNvSpPr>
          <p:nvPr>
            <p:ph type="title"/>
          </p:nvPr>
        </p:nvSpPr>
        <p:spPr>
          <a:xfrm>
            <a:off x="578069" y="199697"/>
            <a:ext cx="10938782" cy="911688"/>
          </a:xfrm>
        </p:spPr>
        <p:txBody>
          <a:bodyPr/>
          <a:lstStyle/>
          <a:p>
            <a:r>
              <a:rPr lang="en-US" b="1" dirty="0">
                <a:solidFill>
                  <a:srgbClr val="113D59"/>
                </a:solidFill>
                <a:latin typeface="Roboto" panose="020B0604020202020204" charset="0"/>
              </a:rPr>
              <a:t>Interventions Comparison</a:t>
            </a:r>
            <a:endParaRPr lang="en-US" b="1" dirty="0"/>
          </a:p>
        </p:txBody>
      </p:sp>
      <p:pic>
        <p:nvPicPr>
          <p:cNvPr id="20971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7951" y="1757801"/>
            <a:ext cx="5431221" cy="3879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</a:p>
        </p:txBody>
      </p:sp>
      <p:sp>
        <p:nvSpPr>
          <p:cNvPr id="1048742" name="Text Placeholder 6"/>
          <p:cNvSpPr>
            <a:spLocks noGrp="1"/>
          </p:cNvSpPr>
          <p:nvPr>
            <p:ph type="body" idx="2"/>
          </p:nvPr>
        </p:nvSpPr>
        <p:spPr>
          <a:xfrm>
            <a:off x="653143" y="1209734"/>
            <a:ext cx="10863708" cy="495198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Network structure critically influences disease transmission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Early intervention is more effective than delayed action</a:t>
            </a: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Randomly isolating more people is more effective than targeting only a few highly connected individuals.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Google Shape;1760;p94"/>
          <p:cNvSpPr/>
          <p:nvPr/>
        </p:nvSpPr>
        <p:spPr>
          <a:xfrm>
            <a:off x="378691" y="2309091"/>
            <a:ext cx="3454500" cy="1999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591B9C-91DE-7CC6-956C-C427B96440C4}"/>
              </a:ext>
            </a:extLst>
          </p:cNvPr>
          <p:cNvGrpSpPr/>
          <p:nvPr/>
        </p:nvGrpSpPr>
        <p:grpSpPr>
          <a:xfrm>
            <a:off x="904107" y="1716627"/>
            <a:ext cx="10383786" cy="2209711"/>
            <a:chOff x="584366" y="1716627"/>
            <a:chExt cx="10383786" cy="2209711"/>
          </a:xfrm>
        </p:grpSpPr>
        <p:pic>
          <p:nvPicPr>
            <p:cNvPr id="2" name="Google Shape;328;p44">
              <a:extLst>
                <a:ext uri="{FF2B5EF4-FFF2-40B4-BE49-F238E27FC236}">
                  <a16:creationId xmlns:a16="http://schemas.microsoft.com/office/drawing/2014/main" id="{E2D8BC85-B3D0-2551-5180-F472ABB353C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26300" y="1716627"/>
              <a:ext cx="2209711" cy="22097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Google Shape;329;p44">
              <a:extLst>
                <a:ext uri="{FF2B5EF4-FFF2-40B4-BE49-F238E27FC236}">
                  <a16:creationId xmlns:a16="http://schemas.microsoft.com/office/drawing/2014/main" id="{D17CF20C-C4EC-8D1F-56E5-9168377ED2C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4366" y="2000690"/>
              <a:ext cx="4268548" cy="110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330;p44">
              <a:extLst>
                <a:ext uri="{FF2B5EF4-FFF2-40B4-BE49-F238E27FC236}">
                  <a16:creationId xmlns:a16="http://schemas.microsoft.com/office/drawing/2014/main" id="{397E7A62-DBB0-8C0E-104A-C253FD04FA15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 b="52799"/>
            <a:stretch>
              <a:fillRect/>
            </a:stretch>
          </p:blipFill>
          <p:spPr>
            <a:xfrm>
              <a:off x="7609397" y="2060028"/>
              <a:ext cx="3358755" cy="10111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A3A21D-F22D-6AF0-00C2-F34AE0061CD5}"/>
              </a:ext>
            </a:extLst>
          </p:cNvPr>
          <p:cNvGrpSpPr/>
          <p:nvPr/>
        </p:nvGrpSpPr>
        <p:grpSpPr>
          <a:xfrm>
            <a:off x="1233281" y="3972912"/>
            <a:ext cx="9424761" cy="1257056"/>
            <a:chOff x="1233281" y="3972912"/>
            <a:chExt cx="9424761" cy="1257056"/>
          </a:xfrm>
        </p:grpSpPr>
        <p:sp>
          <p:nvSpPr>
            <p:cNvPr id="7" name="Title 4">
              <a:extLst>
                <a:ext uri="{FF2B5EF4-FFF2-40B4-BE49-F238E27FC236}">
                  <a16:creationId xmlns:a16="http://schemas.microsoft.com/office/drawing/2014/main" id="{DDFE6581-F459-318C-3002-EFE4759E22C1}"/>
                </a:ext>
              </a:extLst>
            </p:cNvPr>
            <p:cNvSpPr txBox="1">
              <a:spLocks/>
            </p:cNvSpPr>
            <p:nvPr/>
          </p:nvSpPr>
          <p:spPr>
            <a:xfrm>
              <a:off x="1233281" y="3972912"/>
              <a:ext cx="1867728" cy="1104656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GB" sz="3600" b="1" dirty="0">
                  <a:solidFill>
                    <a:schemeClr val="accent3"/>
                  </a:solidFill>
                </a:rPr>
                <a:t>Thank You</a:t>
              </a:r>
            </a:p>
          </p:txBody>
        </p:sp>
        <p:sp>
          <p:nvSpPr>
            <p:cNvPr id="8" name="Title 4">
              <a:extLst>
                <a:ext uri="{FF2B5EF4-FFF2-40B4-BE49-F238E27FC236}">
                  <a16:creationId xmlns:a16="http://schemas.microsoft.com/office/drawing/2014/main" id="{E9CA08D3-CF0D-6E2C-0A4A-37E37C722C8A}"/>
                </a:ext>
              </a:extLst>
            </p:cNvPr>
            <p:cNvSpPr txBox="1">
              <a:spLocks/>
            </p:cNvSpPr>
            <p:nvPr/>
          </p:nvSpPr>
          <p:spPr>
            <a:xfrm>
              <a:off x="4415788" y="4125312"/>
              <a:ext cx="3059746" cy="1104656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am-ET" sz="3600" b="1" dirty="0">
                  <a:solidFill>
                    <a:schemeClr val="accent3"/>
                  </a:solidFill>
                </a:rPr>
                <a:t>እናመሰግ ናለን</a:t>
              </a:r>
              <a:endParaRPr lang="en-GB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itle 4">
              <a:extLst>
                <a:ext uri="{FF2B5EF4-FFF2-40B4-BE49-F238E27FC236}">
                  <a16:creationId xmlns:a16="http://schemas.microsoft.com/office/drawing/2014/main" id="{EB017313-F296-D2E0-1317-9209C3042779}"/>
                </a:ext>
              </a:extLst>
            </p:cNvPr>
            <p:cNvSpPr txBox="1">
              <a:spLocks/>
            </p:cNvSpPr>
            <p:nvPr/>
          </p:nvSpPr>
          <p:spPr>
            <a:xfrm>
              <a:off x="8790314" y="4125312"/>
              <a:ext cx="1867728" cy="1104656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3600" b="1" dirty="0">
                  <a:solidFill>
                    <a:schemeClr val="accent3"/>
                  </a:solidFill>
                </a:rPr>
                <a:t>Asante Sana</a:t>
              </a:r>
              <a:endParaRPr lang="en-GB" sz="3600" b="1" dirty="0">
                <a:solidFill>
                  <a:schemeClr val="accent3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342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/>
          <a:p>
            <a:pPr lvl="0" algn="ctr">
              <a:buClr>
                <a:schemeClr val="accent1"/>
              </a:buClr>
              <a:buSzPts val="2700"/>
            </a:pPr>
            <a:r>
              <a:rPr lang="en-GB" b="1" dirty="0"/>
              <a:t>Project Description </a:t>
            </a:r>
            <a:endParaRPr lang="en-US" b="1" dirty="0"/>
          </a:p>
        </p:txBody>
      </p:sp>
      <p:sp>
        <p:nvSpPr>
          <p:cNvPr id="1048603" name="Text Placeholder 8"/>
          <p:cNvSpPr>
            <a:spLocks noGrp="1"/>
          </p:cNvSpPr>
          <p:nvPr>
            <p:ph type="body" idx="2"/>
          </p:nvPr>
        </p:nvSpPr>
        <p:spPr>
          <a:xfrm>
            <a:off x="666751" y="1221319"/>
            <a:ext cx="10850100" cy="5405392"/>
          </a:xfrm>
        </p:spPr>
        <p:txBody>
          <a:bodyPr/>
          <a:lstStyle/>
          <a:p>
            <a:pPr algn="just"/>
            <a:r>
              <a:rPr lang="en-GB" sz="1800" b="0" i="0" dirty="0">
                <a:solidFill>
                  <a:schemeClr val="tx1"/>
                </a:solidFill>
                <a:effectLst/>
                <a:latin typeface="+mn-lt"/>
              </a:rPr>
              <a:t>This  project introduces  the intersection of network analysis and epidemic modeling through a hands-on exploration of disease transmission dynamics. Using a dataset of participants from various countries, to construct social networks based on connection patterns and simulate disease spread using </a:t>
            </a:r>
            <a:r>
              <a:rPr lang="en-GB" sz="1800" i="0" dirty="0">
                <a:solidFill>
                  <a:schemeClr val="tx1"/>
                </a:solidFill>
                <a:effectLst/>
                <a:latin typeface="+mn-lt"/>
              </a:rPr>
              <a:t>a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+mn-lt"/>
              </a:rPr>
              <a:t>Susceptible-Infected-Susceptible (SIS) model.</a:t>
            </a:r>
          </a:p>
          <a:p>
            <a:pPr algn="just"/>
            <a:endParaRPr lang="en-GB" sz="1800" i="0" dirty="0"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r>
              <a:rPr lang="en-GB" sz="1800" b="0" i="0" dirty="0">
                <a:solidFill>
                  <a:schemeClr val="tx1"/>
                </a:solidFill>
                <a:effectLst/>
                <a:latin typeface="+mn-lt"/>
              </a:rPr>
              <a:t> The project demonstrates how network structure influences epidemic outcomes by modeling connections between individuals from the same countries, with Kenya serving as a hub connecting participants from different nations. </a:t>
            </a:r>
          </a:p>
          <a:p>
            <a:pPr algn="just"/>
            <a:endParaRPr lang="en-GB" sz="18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r>
              <a:rPr lang="en-GB" sz="1800" b="0" i="0" dirty="0">
                <a:solidFill>
                  <a:schemeClr val="tx1"/>
                </a:solidFill>
                <a:effectLst/>
                <a:latin typeface="+mn-lt"/>
              </a:rPr>
              <a:t>Participants explore key epidemiological concepts, including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+mn-lt"/>
              </a:rPr>
              <a:t>transmission rates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+mn-lt"/>
                <a:cs typeface="Arial" panose="020B0604020202020204" pitchFamily="34" charset="0"/>
              </a:rPr>
              <a:t>(β=0.4), recovery rates (γ=0.1), and intervention strategies, such as mask-wearing and identification of superspreaders. </a:t>
            </a:r>
          </a:p>
          <a:p>
            <a:pPr algn="just"/>
            <a:endParaRPr lang="en-GB" sz="18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just"/>
            <a:r>
              <a:rPr lang="en-GB" sz="1800" b="0" i="0" dirty="0">
                <a:solidFill>
                  <a:schemeClr val="tx1"/>
                </a:solidFill>
                <a:effectLst/>
                <a:latin typeface="+mn-lt"/>
              </a:rPr>
              <a:t>This project aims to </a:t>
            </a:r>
            <a:r>
              <a:rPr lang="en-GB" sz="1800" b="1" i="0" dirty="0">
                <a:solidFill>
                  <a:schemeClr val="tx1"/>
                </a:solidFill>
                <a:effectLst/>
                <a:latin typeface="+mn-lt"/>
                <a:ea typeface="Sans Serif Collection" panose="020B0502040504020204" pitchFamily="34" charset="0"/>
                <a:cs typeface="Arial" panose="020B0604020202020204" pitchFamily="34" charset="0"/>
              </a:rPr>
              <a:t>bridge theoretical epidemiology with computational methods to understand and model infectious disease dynamics in networked populations—a critical skill for modern public health analysis.</a:t>
            </a:r>
            <a:endParaRPr lang="en-GB" sz="1800" b="1" dirty="0">
              <a:solidFill>
                <a:schemeClr val="tx1"/>
              </a:solidFill>
              <a:latin typeface="+mn-lt"/>
              <a:ea typeface="Sans Serif Collection" panose="020B050204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42;p46">
            <a:extLst>
              <a:ext uri="{FF2B5EF4-FFF2-40B4-BE49-F238E27FC236}">
                <a16:creationId xmlns:a16="http://schemas.microsoft.com/office/drawing/2014/main" id="{318ADCA8-EC03-7C09-F999-B18BE93BC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121900" bIns="609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n-US" dirty="0">
                <a:solidFill>
                  <a:schemeClr val="accent3"/>
                </a:solidFill>
              </a:rPr>
              <a:t>Flow Diagram &amp; Differential Equation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71630-504A-9FAB-907D-0B4C7725360B}"/>
              </a:ext>
            </a:extLst>
          </p:cNvPr>
          <p:cNvGrpSpPr/>
          <p:nvPr/>
        </p:nvGrpSpPr>
        <p:grpSpPr>
          <a:xfrm>
            <a:off x="1319484" y="1507198"/>
            <a:ext cx="9553033" cy="4421979"/>
            <a:chOff x="1416302" y="1507198"/>
            <a:chExt cx="9553033" cy="4421979"/>
          </a:xfrm>
        </p:grpSpPr>
        <p:grpSp>
          <p:nvGrpSpPr>
            <p:cNvPr id="83" name="Group 9"/>
            <p:cNvGrpSpPr/>
            <p:nvPr/>
          </p:nvGrpSpPr>
          <p:grpSpPr>
            <a:xfrm>
              <a:off x="1416302" y="1507198"/>
              <a:ext cx="9553033" cy="2178621"/>
              <a:chOff x="1199050" y="1219704"/>
              <a:chExt cx="7572050" cy="2022159"/>
            </a:xfrm>
          </p:grpSpPr>
          <p:grpSp>
            <p:nvGrpSpPr>
              <p:cNvPr id="84" name="Group 1"/>
              <p:cNvGrpSpPr/>
              <p:nvPr/>
            </p:nvGrpSpPr>
            <p:grpSpPr>
              <a:xfrm>
                <a:off x="1199050" y="1219704"/>
                <a:ext cx="7572050" cy="2022159"/>
                <a:chOff x="2440000" y="1228102"/>
                <a:chExt cx="7572050" cy="2022159"/>
              </a:xfrm>
            </p:grpSpPr>
            <p:sp>
              <p:nvSpPr>
                <p:cNvPr id="1048619" name="Google Shape;741;p52"/>
                <p:cNvSpPr/>
                <p:nvPr/>
              </p:nvSpPr>
              <p:spPr>
                <a:xfrm>
                  <a:off x="2440000" y="1763144"/>
                  <a:ext cx="3188100" cy="1354500"/>
                </a:xfrm>
                <a:prstGeom prst="roundRect">
                  <a:avLst>
                    <a:gd name="adj" fmla="val 16667"/>
                  </a:avLst>
                </a:prstGeom>
                <a:noFill/>
                <a:ln w="152400" cap="flat" cmpd="sng">
                  <a:solidFill>
                    <a:srgbClr val="95C0D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20" name="Google Shape;742;p52"/>
                <p:cNvSpPr/>
                <p:nvPr/>
              </p:nvSpPr>
              <p:spPr>
                <a:xfrm>
                  <a:off x="6823950" y="1763150"/>
                  <a:ext cx="3188100" cy="1401300"/>
                </a:xfrm>
                <a:prstGeom prst="roundRect">
                  <a:avLst>
                    <a:gd name="adj" fmla="val 16667"/>
                  </a:avLst>
                </a:prstGeom>
                <a:noFill/>
                <a:ln w="152400" cap="flat" cmpd="sng">
                  <a:solidFill>
                    <a:srgbClr val="E97F7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21" name="Google Shape;743;p52"/>
                <p:cNvSpPr txBox="1"/>
                <p:nvPr/>
              </p:nvSpPr>
              <p:spPr>
                <a:xfrm>
                  <a:off x="2593886" y="1809880"/>
                  <a:ext cx="2847900" cy="1106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800" dirty="0">
                      <a:solidFill>
                        <a:schemeClr val="accent1"/>
                      </a:solidFill>
                    </a:rPr>
                    <a:t>susceptible humans</a:t>
                  </a:r>
                  <a:endParaRPr sz="38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8622" name="Google Shape;744;p52"/>
                <p:cNvSpPr txBox="1"/>
                <p:nvPr/>
              </p:nvSpPr>
              <p:spPr>
                <a:xfrm>
                  <a:off x="6921586" y="1800889"/>
                  <a:ext cx="2847900" cy="1106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800">
                      <a:solidFill>
                        <a:schemeClr val="accent1"/>
                      </a:solidFill>
                    </a:rPr>
                    <a:t>infectious</a:t>
                  </a:r>
                  <a:endParaRPr sz="3800">
                    <a:solidFill>
                      <a:schemeClr val="accent1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800">
                      <a:solidFill>
                        <a:schemeClr val="accent1"/>
                      </a:solidFill>
                    </a:rPr>
                    <a:t>humans</a:t>
                  </a:r>
                  <a:endParaRPr sz="380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8623" name="Google Shape;745;p52"/>
                <p:cNvSpPr/>
                <p:nvPr/>
              </p:nvSpPr>
              <p:spPr>
                <a:xfrm rot="10800000" flipH="1">
                  <a:off x="5781986" y="1976111"/>
                  <a:ext cx="938514" cy="303675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F9900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24" name="Google Shape;746;p52"/>
                <p:cNvSpPr/>
                <p:nvPr/>
              </p:nvSpPr>
              <p:spPr>
                <a:xfrm flipH="1">
                  <a:off x="5740399" y="2521990"/>
                  <a:ext cx="938514" cy="28786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4FB04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25" name="Google Shape;747;p52"/>
                <p:cNvSpPr txBox="1"/>
                <p:nvPr/>
              </p:nvSpPr>
              <p:spPr>
                <a:xfrm>
                  <a:off x="5672316" y="2867684"/>
                  <a:ext cx="1077900" cy="3825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rgbClr val="4FB043"/>
                      </a:solidFill>
                    </a:rPr>
                    <a:t>recovery</a:t>
                  </a:r>
                  <a:endParaRPr sz="1800" dirty="0">
                    <a:solidFill>
                      <a:srgbClr val="4FB043"/>
                    </a:solidFill>
                  </a:endParaRPr>
                </a:p>
              </p:txBody>
            </p:sp>
            <p:sp>
              <p:nvSpPr>
                <p:cNvPr id="1048627" name="Google Shape;749;p52"/>
                <p:cNvSpPr/>
                <p:nvPr/>
              </p:nvSpPr>
              <p:spPr>
                <a:xfrm rot="10798723" flipV="1">
                  <a:off x="6581397" y="1228102"/>
                  <a:ext cx="1615200" cy="246701"/>
                </a:xfrm>
                <a:prstGeom prst="uturnArrow">
                  <a:avLst>
                    <a:gd name="adj1" fmla="val 25000"/>
                    <a:gd name="adj2" fmla="val 25000"/>
                    <a:gd name="adj3" fmla="val 25000"/>
                    <a:gd name="adj4" fmla="val 43750"/>
                    <a:gd name="adj5" fmla="val 75000"/>
                  </a:avLst>
                </a:prstGeom>
                <a:solidFill>
                  <a:srgbClr val="FF9900"/>
                </a:solidFill>
                <a:ln w="9525" cap="flat" cmpd="sng">
                  <a:solidFill>
                    <a:srgbClr val="BABCB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28" name="Google Shape;750;p52"/>
                <p:cNvSpPr txBox="1"/>
                <p:nvPr/>
              </p:nvSpPr>
              <p:spPr>
                <a:xfrm>
                  <a:off x="5489230" y="1249917"/>
                  <a:ext cx="1773600" cy="3825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rgbClr val="FF9900"/>
                      </a:solidFill>
                    </a:rPr>
                    <a:t>transmission</a:t>
                  </a:r>
                  <a:endParaRPr sz="1800" b="1" dirty="0">
                    <a:solidFill>
                      <a:srgbClr val="FF9900"/>
                    </a:solidFill>
                  </a:endParaRPr>
                </a:p>
              </p:txBody>
            </p:sp>
          </p:grpSp>
          <p:sp>
            <p:nvSpPr>
              <p:cNvPr id="1048629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36" y="1780069"/>
                <a:ext cx="86571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1048630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98" y="2731681"/>
                <a:ext cx="86571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0432BC-96D1-B03B-D7A0-9EFE12AF32D5}"/>
                </a:ext>
              </a:extLst>
            </p:cNvPr>
            <p:cNvGrpSpPr/>
            <p:nvPr/>
          </p:nvGrpSpPr>
          <p:grpSpPr>
            <a:xfrm>
              <a:off x="2842929" y="4360790"/>
              <a:ext cx="6699779" cy="1568387"/>
              <a:chOff x="1913993" y="4360790"/>
              <a:chExt cx="6699779" cy="156838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A684479-05A0-6CFF-CD69-69AE53F91303}"/>
                  </a:ext>
                </a:extLst>
              </p:cNvPr>
              <p:cNvGrpSpPr/>
              <p:nvPr/>
            </p:nvGrpSpPr>
            <p:grpSpPr>
              <a:xfrm>
                <a:off x="5961621" y="4360790"/>
                <a:ext cx="2652151" cy="1568387"/>
                <a:chOff x="6025127" y="3817275"/>
                <a:chExt cx="2102190" cy="13347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D6CBACB-7316-1C78-3BF0-DA4F10A534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5140" y="3817275"/>
                      <a:ext cx="2102177" cy="5760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𝒅𝑺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𝒅𝒕</m:t>
                                </m:r>
                              </m:den>
                            </m:f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f>
                              <m:f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𝑺𝑰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l-GR" sz="2000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76D619BF-AFC4-4A44-B5D8-D9BA2739BC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5140" y="3817275"/>
                      <a:ext cx="2102177" cy="57607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590EF119-E6E1-F97E-2E3E-E02DAA66E0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5127" y="4575935"/>
                      <a:ext cx="2102177" cy="5760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𝒅𝑰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𝒅𝒕</m:t>
                                </m:r>
                              </m:den>
                            </m:f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f>
                              <m:f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𝑺𝑰</m:t>
                                </m:r>
                              </m:num>
                              <m:den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den>
                            </m:f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l-GR" sz="2000" b="1" i="1" smtClean="0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734674EB-BAD0-4238-A864-B3BEBE8548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5127" y="4575935"/>
                      <a:ext cx="2102177" cy="57607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" name="Google Shape;748;p52">
                <a:extLst>
                  <a:ext uri="{FF2B5EF4-FFF2-40B4-BE49-F238E27FC236}">
                    <a16:creationId xmlns:a16="http://schemas.microsoft.com/office/drawing/2014/main" id="{6B5E1666-CE13-AC7C-FCCF-2275BBA81039}"/>
                  </a:ext>
                </a:extLst>
              </p:cNvPr>
              <p:cNvSpPr txBox="1"/>
              <p:nvPr/>
            </p:nvSpPr>
            <p:spPr>
              <a:xfrm>
                <a:off x="1913993" y="4813527"/>
                <a:ext cx="2943697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b="1" dirty="0">
                    <a:solidFill>
                      <a:schemeClr val="accent1"/>
                    </a:solidFill>
                    <a:latin typeface="+mj-lt"/>
                  </a:rPr>
                  <a:t>SIS Model</a:t>
                </a:r>
                <a:endParaRPr sz="3200" b="1" dirty="0">
                  <a:solidFill>
                    <a:schemeClr val="accent1"/>
                  </a:solidFill>
                  <a:latin typeface="+mj-lt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AF1B99-A00E-5CFE-8322-EDF7690585FC}"/>
              </a:ext>
            </a:extLst>
          </p:cNvPr>
          <p:cNvGrpSpPr/>
          <p:nvPr/>
        </p:nvGrpSpPr>
        <p:grpSpPr>
          <a:xfrm>
            <a:off x="677721" y="1344765"/>
            <a:ext cx="10839212" cy="4168469"/>
            <a:chOff x="261295" y="1336013"/>
            <a:chExt cx="10839212" cy="4168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4C6B90-B891-E676-7D48-EC2504E9A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95" y="1336014"/>
              <a:ext cx="5630622" cy="41684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525AB8-07E1-CEF9-303C-F45FF9083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1800" y="1336013"/>
              <a:ext cx="5008707" cy="416846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3FEA26-9C2F-6A32-E213-FFAC187B4F7E}"/>
              </a:ext>
            </a:extLst>
          </p:cNvPr>
          <p:cNvGrpSpPr/>
          <p:nvPr/>
        </p:nvGrpSpPr>
        <p:grpSpPr>
          <a:xfrm>
            <a:off x="676394" y="1336013"/>
            <a:ext cx="10839212" cy="4168469"/>
            <a:chOff x="261295" y="1336013"/>
            <a:chExt cx="10839212" cy="41684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66BD7-085C-034B-2032-4BE6151D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295" y="1336014"/>
              <a:ext cx="5630622" cy="416846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989C8E2-C093-57E1-4C9A-E5791F84E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1800" y="1336013"/>
              <a:ext cx="5008707" cy="4168467"/>
            </a:xfrm>
            <a:prstGeom prst="rect">
              <a:avLst/>
            </a:prstGeom>
          </p:spPr>
        </p:pic>
      </p:grpSp>
      <p:sp>
        <p:nvSpPr>
          <p:cNvPr id="13" name="Title 2">
            <a:extLst>
              <a:ext uri="{FF2B5EF4-FFF2-40B4-BE49-F238E27FC236}">
                <a16:creationId xmlns:a16="http://schemas.microsoft.com/office/drawing/2014/main" id="{4A7A8E58-9B08-0A27-D614-EDC7B36C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1" y="366186"/>
            <a:ext cx="10850100" cy="745200"/>
          </a:xfrm>
        </p:spPr>
        <p:txBody>
          <a:bodyPr/>
          <a:lstStyle/>
          <a:p>
            <a:r>
              <a:rPr lang="en-US" dirty="0"/>
              <a:t>Network 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0486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 </a:t>
            </a:r>
          </a:p>
        </p:txBody>
      </p:sp>
      <p:sp>
        <p:nvSpPr>
          <p:cNvPr id="1048636" name="Text Placeholder 4"/>
          <p:cNvSpPr>
            <a:spLocks noGrp="1"/>
          </p:cNvSpPr>
          <p:nvPr>
            <p:ph type="body" idx="2"/>
          </p:nvPr>
        </p:nvSpPr>
        <p:spPr>
          <a:xfrm>
            <a:off x="488182" y="1221319"/>
            <a:ext cx="11215637" cy="4940400"/>
          </a:xfrm>
        </p:spPr>
        <p:txBody>
          <a:bodyPr/>
          <a:lstStyle/>
          <a:p>
            <a:pPr marL="8255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What is betweenness centrality. Redraw the network with node sizes proportional to the node betweenness. How does this differ from degree centrality?</a:t>
            </a:r>
          </a:p>
          <a:p>
            <a:pPr marL="82550" indent="0">
              <a:buNone/>
            </a:pPr>
            <a:r>
              <a:rPr lang="en-US" b="1" dirty="0">
                <a:solidFill>
                  <a:srgbClr val="333333"/>
                </a:solidFill>
                <a:latin typeface="+mn-lt"/>
              </a:rPr>
              <a:t>Answers</a:t>
            </a:r>
            <a:endParaRPr lang="en-US" b="1" i="0" dirty="0">
              <a:solidFill>
                <a:srgbClr val="333333"/>
              </a:solidFill>
              <a:effectLst/>
              <a:latin typeface="+mn-lt"/>
            </a:endParaRPr>
          </a:p>
          <a:p>
            <a:pPr marL="342900" indent="-342900" algn="just"/>
            <a:r>
              <a:rPr lang="en-US" b="1" dirty="0">
                <a:latin typeface="+mn-lt"/>
                <a:cs typeface="Arial" panose="020B0604020202020204" pitchFamily="34" charset="0"/>
              </a:rPr>
              <a:t>B</a:t>
            </a:r>
            <a:r>
              <a:rPr lang="en-US" b="1" dirty="0">
                <a:latin typeface="+mn-lt"/>
              </a:rPr>
              <a:t>etweenness centrality </a:t>
            </a:r>
            <a:r>
              <a:rPr lang="en-US" dirty="0">
                <a:latin typeface="+mn-lt"/>
              </a:rPr>
              <a:t>measures how often that node lies on the shortest paths between other pairs of nodes in the network.</a:t>
            </a:r>
          </a:p>
          <a:p>
            <a:pPr marL="0" indent="0" algn="just">
              <a:buNone/>
            </a:pPr>
            <a:endParaRPr lang="en-US" b="1" dirty="0">
              <a:latin typeface="+mn-lt"/>
            </a:endParaRPr>
          </a:p>
          <a:p>
            <a:pPr marL="0" indent="0" algn="just">
              <a:buNone/>
            </a:pPr>
            <a:r>
              <a:rPr lang="en-US" b="1" dirty="0">
                <a:latin typeface="+mn-lt"/>
                <a:cs typeface="Arial" panose="020B0604020202020204" pitchFamily="34" charset="0"/>
              </a:rPr>
              <a:t>Example: Connection of</a:t>
            </a:r>
          </a:p>
          <a:p>
            <a:pPr marL="0" indent="0" algn="just">
              <a:buNone/>
            </a:pPr>
            <a:r>
              <a:rPr lang="en-US" dirty="0">
                <a:latin typeface="+mn-lt"/>
                <a:cs typeface="Arial" panose="020B0604020202020204" pitchFamily="34" charset="0"/>
              </a:rPr>
              <a:t>ZN --- BA --- MY --- LY    where BA= Highest , MY= second highest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      |                           betweenness = 4    betweenness = 2 </a:t>
            </a:r>
          </a:p>
          <a:p>
            <a:pPr marL="0" indent="0" algn="just">
              <a:buNone/>
            </a:pPr>
            <a:r>
              <a:rPr lang="en-US" dirty="0">
                <a:latin typeface="+mn-lt"/>
                <a:cs typeface="Arial" panose="020B0604020202020204" pitchFamily="34" charset="0"/>
              </a:rPr>
              <a:t>     SH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Roboto" panose="020B060402020202020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048666" name="Title 2"/>
          <p:cNvSpPr>
            <a:spLocks noGrp="1"/>
          </p:cNvSpPr>
          <p:nvPr>
            <p:ph type="title"/>
          </p:nvPr>
        </p:nvSpPr>
        <p:spPr>
          <a:xfrm>
            <a:off x="666751" y="183277"/>
            <a:ext cx="10850099" cy="928109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Exercise 1: Network with Node sizes proportional: Degree and  betweenness centrality </a:t>
            </a:r>
            <a:endParaRPr lang="en-US" sz="2800" dirty="0"/>
          </a:p>
        </p:txBody>
      </p:sp>
      <p:grpSp>
        <p:nvGrpSpPr>
          <p:cNvPr id="94" name="Group 9"/>
          <p:cNvGrpSpPr/>
          <p:nvPr/>
        </p:nvGrpSpPr>
        <p:grpSpPr>
          <a:xfrm>
            <a:off x="548838" y="1765526"/>
            <a:ext cx="11094324" cy="3326949"/>
            <a:chOff x="666752" y="1422344"/>
            <a:chExt cx="10978711" cy="3226607"/>
          </a:xfrm>
        </p:grpSpPr>
        <p:pic>
          <p:nvPicPr>
            <p:cNvPr id="2097162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52" y="1422344"/>
              <a:ext cx="5375527" cy="3226607"/>
            </a:xfrm>
            <a:prstGeom prst="rect">
              <a:avLst/>
            </a:prstGeom>
          </p:spPr>
        </p:pic>
        <p:pic>
          <p:nvPicPr>
            <p:cNvPr id="2097163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1671" y="1422345"/>
              <a:ext cx="5573792" cy="322660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538A3C-18B7-5FB1-F0A1-67541352B9A4}"/>
              </a:ext>
            </a:extLst>
          </p:cNvPr>
          <p:cNvSpPr txBox="1"/>
          <p:nvPr/>
        </p:nvSpPr>
        <p:spPr>
          <a:xfrm>
            <a:off x="666751" y="4528969"/>
            <a:ext cx="542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ext Placeholder 4"/>
          <p:cNvSpPr>
            <a:spLocks noGrp="1"/>
          </p:cNvSpPr>
          <p:nvPr>
            <p:ph type="body" idx="1"/>
          </p:nvPr>
        </p:nvSpPr>
        <p:spPr>
          <a:xfrm>
            <a:off x="454959" y="1931172"/>
            <a:ext cx="5105293" cy="4023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Kenya participants - Mean betweenness: 9.77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</a:rPr>
              <a:t>Kenya participants are </a:t>
            </a:r>
            <a:r>
              <a:rPr lang="en-US" dirty="0"/>
              <a:t>1.8</a:t>
            </a:r>
            <a:r>
              <a:rPr lang="en-US" dirty="0">
                <a:solidFill>
                  <a:srgbClr val="333333"/>
                </a:solidFill>
              </a:rPr>
              <a:t> times more connected</a:t>
            </a:r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Kenya act as main bridge in the network.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48671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1048672" name="Title 2"/>
          <p:cNvSpPr>
            <a:spLocks noGrp="1"/>
          </p:cNvSpPr>
          <p:nvPr>
            <p:ph type="title"/>
          </p:nvPr>
        </p:nvSpPr>
        <p:spPr>
          <a:xfrm>
            <a:off x="666749" y="183277"/>
            <a:ext cx="10850100" cy="745200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Exercise 1.2: Calculate and compare betweenness centrality for Kenya vs other countries</a:t>
            </a:r>
          </a:p>
        </p:txBody>
      </p:sp>
      <p:sp>
        <p:nvSpPr>
          <p:cNvPr id="1048673" name="Text Placeholder 7"/>
          <p:cNvSpPr>
            <a:spLocks noGrp="1"/>
          </p:cNvSpPr>
          <p:nvPr>
            <p:ph type="body" idx="4"/>
          </p:nvPr>
        </p:nvSpPr>
        <p:spPr>
          <a:xfrm>
            <a:off x="6729404" y="1207417"/>
            <a:ext cx="4469600" cy="847293"/>
          </a:xfrm>
        </p:spPr>
        <p:txBody>
          <a:bodyPr/>
          <a:lstStyle/>
          <a:p>
            <a:pPr marL="0" indent="0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Countries</a:t>
            </a:r>
          </a:p>
          <a:p>
            <a:pPr marL="0" indent="0" algn="l"/>
            <a:endParaRPr lang="en-US" b="1" i="0" dirty="0">
              <a:solidFill>
                <a:schemeClr val="tx1"/>
              </a:solidFill>
              <a:effectLst/>
              <a:latin typeface="Roboto" panose="020B0604020202020204" charset="0"/>
            </a:endParaRPr>
          </a:p>
        </p:txBody>
      </p:sp>
      <p:sp>
        <p:nvSpPr>
          <p:cNvPr id="1048675" name="Text Placeholder 4"/>
          <p:cNvSpPr txBox="1"/>
          <p:nvPr/>
        </p:nvSpPr>
        <p:spPr>
          <a:xfrm>
            <a:off x="6729404" y="1931172"/>
            <a:ext cx="4469600" cy="388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Arial"/>
              <a:buChar char="•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TR"/>
              <a:buChar char="-"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</a:rPr>
              <a:t>Other countries - Mean betweenness: 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Zero mean betweenness for other countries implies that they are still connected but they are at the edges of the network.</a:t>
            </a:r>
            <a:endParaRPr lang="en-US" dirty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Roboto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AEDBFE0-2A32-8D26-DADE-5718660A2991}"/>
              </a:ext>
            </a:extLst>
          </p:cNvPr>
          <p:cNvSpPr txBox="1">
            <a:spLocks/>
          </p:cNvSpPr>
          <p:nvPr/>
        </p:nvSpPr>
        <p:spPr>
          <a:xfrm>
            <a:off x="454959" y="1207417"/>
            <a:ext cx="5105293" cy="84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Arial"/>
              <a:buNone/>
              <a:defRPr sz="1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TR"/>
              <a:buChar char="-"/>
              <a:defRPr sz="2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TR"/>
              <a:buChar char="-"/>
              <a:defRPr sz="1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Kenya</a:t>
            </a:r>
            <a:endParaRPr lang="en-US" b="1" dirty="0">
              <a:solidFill>
                <a:schemeClr val="tx1"/>
              </a:solidFill>
              <a:latin typeface="Roboto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F43BB-0A26-7DEB-7420-04F0F157C2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A4681-C017-EAD9-4A8B-FD6133F5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1.3 - Identify least 3 connected individuals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888BE-28A8-049C-F450-842B447FE4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6858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</a:rPr>
              <a:t>THU (Uganda) = 22 connections</a:t>
            </a:r>
          </a:p>
          <a:p>
            <a:pPr marL="6858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</a:rPr>
              <a:t>BAS (Nigeria) = 22 connections</a:t>
            </a:r>
          </a:p>
          <a:p>
            <a:pPr marL="6858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Roboto" panose="020B0604020202020204" charset="0"/>
              </a:rPr>
              <a:t>MUS (Zimbabwe) = 22 connections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/>
            <a:endParaRPr lang="en-US" altLang="en-US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three individuals each have 22 direct connections, which is the lowest degree value.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4BB01-5EAC-5172-A1F1-4B19C75D727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47540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ext Placeholder 11"/>
          <p:cNvSpPr>
            <a:spLocks noGrp="1"/>
          </p:cNvSpPr>
          <p:nvPr>
            <p:ph type="body" idx="2"/>
          </p:nvPr>
        </p:nvSpPr>
        <p:spPr>
          <a:xfrm>
            <a:off x="666751" y="1111663"/>
            <a:ext cx="10850100" cy="544513"/>
          </a:xfrm>
        </p:spPr>
        <p:txBody>
          <a:bodyPr/>
          <a:lstStyle/>
          <a:p>
            <a:r>
              <a:rPr lang="en-US" i="0" dirty="0">
                <a:solidFill>
                  <a:srgbClr val="333333"/>
                </a:solidFill>
                <a:effectLst/>
                <a:latin typeface="Roboto" panose="020B0604020202020204" charset="0"/>
              </a:rPr>
              <a:t>Run SIS model with different β values and plot</a:t>
            </a:r>
            <a:endParaRPr lang="en-US" dirty="0"/>
          </a:p>
        </p:txBody>
      </p:sp>
      <p:sp>
        <p:nvSpPr>
          <p:cNvPr id="1048677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1048678" name="Title 2"/>
          <p:cNvSpPr>
            <a:spLocks noGrp="1"/>
          </p:cNvSpPr>
          <p:nvPr>
            <p:ph type="title"/>
          </p:nvPr>
        </p:nvSpPr>
        <p:spPr>
          <a:xfrm>
            <a:off x="666751" y="76006"/>
            <a:ext cx="10850100" cy="544513"/>
          </a:xfrm>
        </p:spPr>
        <p:txBody>
          <a:bodyPr/>
          <a:lstStyle/>
          <a:p>
            <a:pPr algn="ctr"/>
            <a:r>
              <a:rPr lang="en-US" sz="2800" b="1" i="0" dirty="0">
                <a:solidFill>
                  <a:srgbClr val="113D59"/>
                </a:solidFill>
                <a:effectLst/>
                <a:latin typeface="+mn-lt"/>
              </a:rPr>
              <a:t>Exercise 2: Parameter Sensitivity Analysis</a:t>
            </a:r>
            <a:endParaRPr lang="en-US" sz="2800" b="1" dirty="0">
              <a:latin typeface="+mn-lt"/>
            </a:endParaRPr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295" y="1879286"/>
            <a:ext cx="5891605" cy="4231104"/>
          </a:xfrm>
          <a:prstGeom prst="rect">
            <a:avLst/>
          </a:prstGeom>
          <a:noFill/>
        </p:spPr>
      </p:pic>
      <p:sp>
        <p:nvSpPr>
          <p:cNvPr id="1048680" name="Text Placeholder 18"/>
          <p:cNvSpPr>
            <a:spLocks noGrp="1"/>
          </p:cNvSpPr>
          <p:nvPr>
            <p:ph type="body" idx="1"/>
          </p:nvPr>
        </p:nvSpPr>
        <p:spPr>
          <a:xfrm>
            <a:off x="6464389" y="1871611"/>
            <a:ext cx="5247300" cy="4377300"/>
          </a:xfrm>
        </p:spPr>
        <p:txBody>
          <a:bodyPr/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infection plateaus at (Beta=0.071, I=40)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epidemic reaches an equilibrium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where no more people can be infected.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Once the susceptible compartment is exhausted: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outbreak stops, regardless of how high the transmission rate (β) is.</a:t>
            </a:r>
          </a:p>
          <a:p>
            <a:pPr lvl="1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plateau simply reflects the infected population limit, not the strength of transmission rate.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EC9C1-C053-0A73-795A-7633F7C23923}"/>
              </a:ext>
            </a:extLst>
          </p:cNvPr>
          <p:cNvSpPr txBox="1"/>
          <p:nvPr/>
        </p:nvSpPr>
        <p:spPr>
          <a:xfrm>
            <a:off x="739542" y="681425"/>
            <a:ext cx="1046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</a:rPr>
              <a:t>Exercise 2.1 - Why does the infection plateau? What's the epidemiological phenomenon?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wiss TPH">
      <a:dk1>
        <a:srgbClr val="000000"/>
      </a:dk1>
      <a:lt1>
        <a:srgbClr val="EFEFF0"/>
      </a:lt1>
      <a:dk2>
        <a:srgbClr val="BABCBE"/>
      </a:dk2>
      <a:lt2>
        <a:srgbClr val="717073"/>
      </a:lt2>
      <a:accent1>
        <a:srgbClr val="222222"/>
      </a:accent1>
      <a:accent2>
        <a:srgbClr val="BF3227"/>
      </a:accent2>
      <a:accent3>
        <a:srgbClr val="468AB2"/>
      </a:accent3>
      <a:accent4>
        <a:srgbClr val="EDCD64"/>
      </a:accent4>
      <a:accent5>
        <a:srgbClr val="B5C751"/>
      </a:accent5>
      <a:accent6>
        <a:srgbClr val="868686"/>
      </a:accent6>
      <a:hlink>
        <a:srgbClr val="00344B"/>
      </a:hlink>
      <a:folHlink>
        <a:srgbClr val="7FB9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1347</Words>
  <Application>Microsoft Office PowerPoint</Application>
  <PresentationFormat>Widescreen</PresentationFormat>
  <Paragraphs>163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Lucida Console</vt:lpstr>
      <vt:lpstr>Arial</vt:lpstr>
      <vt:lpstr>fkGroteskNeue</vt:lpstr>
      <vt:lpstr>KaTeX_Math</vt:lpstr>
      <vt:lpstr>Cambria Math</vt:lpstr>
      <vt:lpstr>KaTeX_Main</vt:lpstr>
      <vt:lpstr>Roboto</vt:lpstr>
      <vt:lpstr>Calibri</vt:lpstr>
      <vt:lpstr>NTR</vt:lpstr>
      <vt:lpstr>Wingdings</vt:lpstr>
      <vt:lpstr>Custom Design</vt:lpstr>
      <vt:lpstr>PowerPoint Presentation</vt:lpstr>
      <vt:lpstr>Project Description </vt:lpstr>
      <vt:lpstr>Flow Diagram &amp; Differential Equation</vt:lpstr>
      <vt:lpstr>Network Description</vt:lpstr>
      <vt:lpstr>Exercise 1.1 </vt:lpstr>
      <vt:lpstr>Exercise 1: Network with Node sizes proportional: Degree and  betweenness centrality </vt:lpstr>
      <vt:lpstr>Exercise 1.2: Calculate and compare betweenness centrality for Kenya vs other countries</vt:lpstr>
      <vt:lpstr>Exercise 1.3 - Identify least 3 connected individuals</vt:lpstr>
      <vt:lpstr>Exercise 2: Parameter Sensitivity Analysis</vt:lpstr>
      <vt:lpstr>Exercise 2.2: What is R₀? How would you use the knowledge of R₀ for disease control? What’s another way to calculate R₀ as Billy showed in class?</vt:lpstr>
      <vt:lpstr>Mask Intervention Analysis</vt:lpstr>
      <vt:lpstr>Question 3.1: Who are the top 6 most connected individuals abased on betweenness? Do they differ from those based on degree centrality? Comment on whether they are different or the same - why?</vt:lpstr>
      <vt:lpstr>Question 3.3: Calculate the superspreader effect based on betweenness centrality, and compare most connected as superspreader and random people as superspreader vs baseline? Do they differ from when using degree centrality</vt:lpstr>
      <vt:lpstr>Exercise 3.4:How many infections are prevented if we consider betweenness centrality isolation?</vt:lpstr>
      <vt:lpstr>Interventions Comparison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Cameline Orlendo</dc:creator>
  <cp:lastModifiedBy>Sineshaw Legese</cp:lastModifiedBy>
  <cp:revision>28</cp:revision>
  <dcterms:created xsi:type="dcterms:W3CDTF">2025-08-28T15:23:58Z</dcterms:created>
  <dcterms:modified xsi:type="dcterms:W3CDTF">2025-08-28T21:00:57Z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d72a9eb8d5bf49a986b75ead725ee474</vt:lpwstr>
  </property>
</Properties>
</file>