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MenuPrint</a:t>
            </a:r>
            <a:r>
              <a:rPr lang="en-US" altLang="ko-KR" b="1" dirty="0" smtClean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 smtClean="0"/>
              <a:t>반</a:t>
            </a:r>
            <a:r>
              <a:rPr lang="ko-KR" altLang="en-US" b="1" dirty="0"/>
              <a:t>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메뉴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 및 선택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ko-KR" altLang="en-US" b="1" dirty="0" smtClean="0"/>
              <a:t>선택에 따른 </a:t>
            </a:r>
            <a:r>
              <a:rPr lang="ko-KR" altLang="en-US" b="1" dirty="0" err="1" smtClean="0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디자인패턴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싱글톤</a:t>
            </a:r>
            <a:r>
              <a:rPr lang="ko-KR" altLang="en-US" sz="2000" b="1" dirty="0" smtClean="0"/>
              <a:t> 패턴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객체를 하나만 생성할 수 있는 클래스를 만들고 싶다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생성자가 외부로 노출되면 안됨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해당 클래스에서 내부적으로 객체를 만든다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객체를 선언하고 생성</a:t>
            </a:r>
            <a:r>
              <a:rPr lang="en-US" altLang="ko-KR" dirty="0" smtClean="0"/>
              <a:t>!(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3)  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 smtClean="0">
                <a:solidFill>
                  <a:srgbClr val="FF0000"/>
                </a:solidFill>
              </a:rPr>
              <a:t>static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-number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 smtClean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b="1" dirty="0" smtClean="0">
                <a:solidFill>
                  <a:schemeClr val="tx1"/>
                </a:solidFill>
              </a:rPr>
              <a:t>() : void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다중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[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    [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 [111]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010-1111-1111 </a:t>
            </a:r>
            <a:r>
              <a:rPr lang="ko-KR" altLang="en-US" b="1" dirty="0" smtClean="0">
                <a:solidFill>
                  <a:srgbClr val="FF0000"/>
                </a:solidFill>
              </a:rPr>
              <a:t>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데이터및기능관리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배열자료구조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2"/>
            <a:endCxn id="17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5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accid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	       //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name : String           //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balance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  //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newtime</a:t>
            </a:r>
            <a:r>
              <a:rPr lang="en-US" altLang="ko-KR" dirty="0" smtClean="0">
                <a:solidFill>
                  <a:schemeClr val="tx1"/>
                </a:solidFill>
              </a:rPr>
              <a:t> : Calendar //</a:t>
            </a:r>
            <a:r>
              <a:rPr lang="ko-KR" altLang="en-US" dirty="0" err="1" smtClean="0">
                <a:solidFill>
                  <a:schemeClr val="tx1"/>
                </a:solidFill>
              </a:rPr>
              <a:t>개설일시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3140968"/>
            <a:ext cx="446449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97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Step1) </a:t>
            </a:r>
            <a:r>
              <a:rPr lang="ko-KR" altLang="en-US" b="1" dirty="0" smtClean="0"/>
              <a:t>데이터 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923928" y="3140968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개설일시는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현재일시를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49949" y="3429000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잔액은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으로 설정해서 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b="1" dirty="0" smtClean="0">
                <a:solidFill>
                  <a:srgbClr val="FF0000"/>
                </a:solidFill>
              </a:rPr>
              <a:t> 명시적 호출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86104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get &amp; private set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InputMoney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4077072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증액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3568" y="5013176"/>
            <a:ext cx="3753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OutputMoney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: void  : 5</a:t>
            </a:r>
            <a:r>
              <a:rPr lang="ko-KR" altLang="en-US" dirty="0" smtClean="0"/>
              <a:t>개 라인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+ Print() : void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076056" y="5085184"/>
            <a:ext cx="3639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감액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잔액이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부족할때</a:t>
            </a:r>
            <a:r>
              <a:rPr lang="ko-KR" altLang="en-US" b="1" dirty="0" smtClean="0">
                <a:solidFill>
                  <a:srgbClr val="FF0000"/>
                </a:solidFill>
              </a:rPr>
              <a:t> 예외발생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잔액이 부족합니다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39752" y="5877272"/>
            <a:ext cx="234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이전코드와 유사하게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일자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시간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204864"/>
            <a:ext cx="446449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InputMax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7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Step2)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123728" y="227687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InputMax</a:t>
            </a:r>
            <a:r>
              <a:rPr lang="ko-KR" altLang="en-US" b="1" dirty="0" smtClean="0">
                <a:solidFill>
                  <a:srgbClr val="FF0000"/>
                </a:solidFill>
              </a:rPr>
              <a:t>함수를 활용하여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7824" y="321297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</a:t>
            </a:r>
            <a:r>
              <a:rPr lang="ko-KR" altLang="en-US" b="1" smtClean="0">
                <a:solidFill>
                  <a:srgbClr val="FF0000"/>
                </a:solidFill>
              </a:rPr>
              <a:t>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3568" y="3284984"/>
            <a:ext cx="47436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MakeAccount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SelectAccount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InputMoney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OutputMoney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DeleteAccount</a:t>
            </a:r>
            <a:r>
              <a:rPr lang="en-US" altLang="ko-KR" dirty="0" smtClean="0"/>
              <a:t>() : void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NumberToIdx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IsAccNumberCheck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: </a:t>
            </a:r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73016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(Insert)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386104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(select)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4293096"/>
            <a:ext cx="430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(Update)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653136"/>
            <a:ext cx="42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(Delete)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계좌번호로 검색해서 인덱스 반환하는 기능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Select, Update, Delete</a:t>
            </a:r>
            <a:r>
              <a:rPr lang="ko-KR" altLang="en-US" b="1" dirty="0" smtClean="0">
                <a:solidFill>
                  <a:srgbClr val="FF0000"/>
                </a:solidFill>
              </a:rPr>
              <a:t>에서 활용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6096" y="5934670"/>
            <a:ext cx="3838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MakeAccount</a:t>
            </a:r>
            <a:r>
              <a:rPr lang="ko-KR" altLang="en-US" b="1" dirty="0" smtClean="0">
                <a:solidFill>
                  <a:srgbClr val="FF0000"/>
                </a:solidFill>
              </a:rPr>
              <a:t>에서 입력된 계좌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번호 중복여부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중복시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false, </a:t>
            </a:r>
            <a:r>
              <a:rPr lang="ko-KR" altLang="en-US" b="1" dirty="0" smtClean="0">
                <a:solidFill>
                  <a:srgbClr val="FF0000"/>
                </a:solidFill>
              </a:rPr>
              <a:t>중복이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아닐경우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true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Step3) </a:t>
            </a:r>
            <a:r>
              <a:rPr lang="ko-KR" altLang="en-US" b="1" dirty="0" smtClean="0"/>
              <a:t>실행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흐</a:t>
            </a:r>
            <a:r>
              <a:rPr lang="ko-KR" altLang="en-US" b="1" dirty="0"/>
              <a:t>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220486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1196752"/>
            <a:ext cx="24134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[0] </a:t>
            </a:r>
            <a:r>
              <a:rPr lang="ko-KR" altLang="en-US" b="1" dirty="0" smtClean="0"/>
              <a:t>프로그램 종료</a:t>
            </a:r>
            <a:endParaRPr lang="en-US" altLang="ko-KR" b="1" dirty="0"/>
          </a:p>
          <a:p>
            <a:r>
              <a:rPr lang="en-US" altLang="ko-KR" b="1" dirty="0" smtClean="0"/>
              <a:t>[1] </a:t>
            </a:r>
            <a:r>
              <a:rPr lang="ko-KR" altLang="en-US" b="1" dirty="0" smtClean="0"/>
              <a:t>계좌 생성</a:t>
            </a:r>
            <a:r>
              <a:rPr lang="en-US" altLang="ko-KR" b="1" dirty="0" smtClean="0"/>
              <a:t>(insert)</a:t>
            </a:r>
          </a:p>
          <a:p>
            <a:r>
              <a:rPr lang="en-US" altLang="ko-KR" b="1" dirty="0" smtClean="0"/>
              <a:t>[2] </a:t>
            </a:r>
            <a:r>
              <a:rPr lang="ko-KR" altLang="en-US" b="1" dirty="0" smtClean="0"/>
              <a:t>계좌 검색</a:t>
            </a:r>
            <a:r>
              <a:rPr lang="en-US" altLang="ko-KR" b="1" dirty="0" smtClean="0"/>
              <a:t>(select)</a:t>
            </a:r>
          </a:p>
          <a:p>
            <a:r>
              <a:rPr lang="en-US" altLang="ko-KR" b="1" dirty="0" smtClean="0"/>
              <a:t>[3] </a:t>
            </a:r>
            <a:r>
              <a:rPr lang="ko-KR" altLang="en-US" b="1" dirty="0" smtClean="0"/>
              <a:t>입금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[4] </a:t>
            </a:r>
            <a:r>
              <a:rPr lang="ko-KR" altLang="en-US" b="1" dirty="0" smtClean="0"/>
              <a:t>출금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[5] </a:t>
            </a:r>
            <a:r>
              <a:rPr lang="ko-KR" altLang="en-US" b="1" dirty="0" smtClean="0"/>
              <a:t>계좌 삭제</a:t>
            </a:r>
            <a:r>
              <a:rPr lang="en-US" altLang="ko-KR" b="1" dirty="0" smtClean="0"/>
              <a:t>(delete)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입출금 기능 추가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1) </a:t>
            </a:r>
            <a:r>
              <a:rPr lang="ko-KR" altLang="en-US" b="1" u="sng" dirty="0" smtClean="0"/>
              <a:t>입출금 관련된 데이터 클래스 정의</a:t>
            </a:r>
            <a:endParaRPr lang="en-US" altLang="ko-KR" b="1" u="sng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[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balance, </a:t>
            </a:r>
            <a:r>
              <a:rPr lang="en-US" altLang="ko-KR" b="1" dirty="0" err="1" smtClean="0"/>
              <a:t>Calrendar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2)  </a:t>
            </a:r>
            <a:r>
              <a:rPr lang="ko-KR" altLang="en-US" b="1" dirty="0" smtClean="0"/>
              <a:t>입출금을 저장할 데이터 저장공간 생성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기존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사용가능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3)  </a:t>
            </a:r>
            <a:r>
              <a:rPr lang="ko-KR" altLang="en-US" b="1" dirty="0" smtClean="0"/>
              <a:t>기능 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입출금 정보를 저장할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?[ </a:t>
            </a:r>
            <a:r>
              <a:rPr lang="ko-KR" altLang="en-US" b="1" dirty="0" smtClean="0">
                <a:solidFill>
                  <a:srgbClr val="FF0000"/>
                </a:solidFill>
              </a:rPr>
              <a:t>계좌개설</a:t>
            </a:r>
            <a:r>
              <a:rPr lang="en-US" altLang="ko-KR" b="1" dirty="0" smtClean="0">
                <a:solidFill>
                  <a:srgbClr val="FF0000"/>
                </a:solidFill>
              </a:rPr>
              <a:t> ,  </a:t>
            </a:r>
            <a:r>
              <a:rPr lang="ko-KR" altLang="en-US" b="1" dirty="0" smtClean="0">
                <a:solidFill>
                  <a:srgbClr val="FF0000"/>
                </a:solidFill>
              </a:rPr>
              <a:t>입금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출금</a:t>
            </a:r>
            <a:r>
              <a:rPr lang="en-US" altLang="ko-KR" b="1" dirty="0" smtClean="0">
                <a:solidFill>
                  <a:srgbClr val="FF0000"/>
                </a:solidFill>
              </a:rPr>
              <a:t>  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4)  </a:t>
            </a:r>
            <a:r>
              <a:rPr lang="ko-KR" altLang="en-US" b="1" dirty="0" smtClean="0"/>
              <a:t>기능 구현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출력기능을 사용할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[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삭제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해당 계좌를 삭제할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입출금 내용을 먼저 삭제 한 후 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         </a:t>
            </a:r>
            <a:r>
              <a:rPr lang="ko-KR" altLang="en-US" b="1" dirty="0" smtClean="0"/>
              <a:t>계좌를 삭제해 보세요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수정</a:t>
            </a:r>
            <a:r>
              <a:rPr lang="en-US" altLang="ko-KR" b="1" dirty="0" smtClean="0"/>
              <a:t>(X) </a:t>
            </a:r>
            <a:r>
              <a:rPr lang="ko-KR" altLang="en-US" b="1" dirty="0" smtClean="0"/>
              <a:t>은 존재할 수 없는 기능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날짜를 기반으로 검색할 수 있을 것 같습니다</a:t>
            </a:r>
            <a:r>
              <a:rPr lang="en-US" altLang="ko-KR" b="1" dirty="0" smtClean="0"/>
              <a:t>. …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80728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연결리스트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단일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환형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논리적으로 연결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8529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4208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208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9888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198884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155679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112474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7664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3501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07904" y="2996952"/>
            <a:ext cx="51845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67944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36296" y="54452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53012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36450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36096" y="234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연결리스트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5" idx="0"/>
          </p:cNvCxnSpPr>
          <p:nvPr/>
        </p:nvCxnSpPr>
        <p:spPr>
          <a:xfrm flipV="1">
            <a:off x="5148064" y="4581128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84168" y="3789040"/>
            <a:ext cx="936104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76056" y="3717032"/>
            <a:ext cx="201622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16016" y="4077072"/>
            <a:ext cx="244827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203848" y="5445224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76256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8104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6228184" y="3356992"/>
            <a:ext cx="158417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9592" y="2420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이중연결리스트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이동시</a:t>
            </a:r>
            <a:r>
              <a:rPr lang="en-US" altLang="ko-KR" dirty="0" smtClean="0"/>
              <a:t>, --, ++ </a:t>
            </a:r>
            <a:r>
              <a:rPr lang="ko-KR" altLang="en-US" dirty="0" smtClean="0"/>
              <a:t>연산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연산만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0" y="299695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555776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439144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256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83360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147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568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6368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27776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35888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3"/>
          </p:cNvCxnSpPr>
          <p:nvPr/>
        </p:nvCxnSpPr>
        <p:spPr>
          <a:xfrm>
            <a:off x="755576" y="317697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4999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01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39944" y="33569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8999984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71992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9592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83568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35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156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05983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27784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3204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44999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04248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63001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44016" y="501317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95" idx="1"/>
          </p:cNvCxnSpPr>
          <p:nvPr/>
        </p:nvCxnSpPr>
        <p:spPr>
          <a:xfrm>
            <a:off x="2483768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576" y="4293096"/>
            <a:ext cx="756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환형연결리스트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195736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3184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9952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04048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12160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7625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436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0" idx="3"/>
          </p:cNvCxnSpPr>
          <p:nvPr/>
        </p:nvCxnSpPr>
        <p:spPr>
          <a:xfrm>
            <a:off x="899592" y="519319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228184" y="512118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38842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8892480" y="5157192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691680" y="5733256"/>
            <a:ext cx="720080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2" idx="2"/>
          </p:cNvCxnSpPr>
          <p:nvPr/>
        </p:nvCxnSpPr>
        <p:spPr>
          <a:xfrm flipV="1">
            <a:off x="1691680" y="537321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9553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3648" y="314096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9552" y="3789040"/>
            <a:ext cx="7430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노드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데이터저장소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다음노드의</a:t>
            </a:r>
            <a:r>
              <a:rPr lang="ko-KR" altLang="en-US" dirty="0" smtClean="0"/>
              <a:t> 주소를 저장하는 공간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* </a:t>
            </a:r>
            <a:r>
              <a:rPr lang="ko-KR" altLang="en-US" b="1" dirty="0" smtClean="0">
                <a:solidFill>
                  <a:srgbClr val="FF0000"/>
                </a:solidFill>
              </a:rPr>
              <a:t>링크를 통해 논리적 선형구조 완성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1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단일연결리스트 구현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연결리스트 구조체 정의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42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256490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306896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60032" y="476672"/>
            <a:ext cx="31710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빈강의실에</a:t>
            </a:r>
            <a:r>
              <a:rPr lang="ko-KR" altLang="en-US" dirty="0" smtClean="0"/>
              <a:t> 학생입실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책상</a:t>
            </a:r>
            <a:r>
              <a:rPr lang="en-US" altLang="ko-KR" dirty="0" smtClean="0"/>
              <a:t>[NODE]</a:t>
            </a:r>
            <a:r>
              <a:rPr lang="ko-KR" altLang="en-US" dirty="0" smtClean="0"/>
              <a:t>을 들고 입실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아무데나 책상을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논리적 연결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32040" y="2276872"/>
            <a:ext cx="3804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노드를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데이터저장</a:t>
            </a:r>
            <a:r>
              <a:rPr lang="en-US" altLang="ko-KR" dirty="0" smtClean="0"/>
              <a:t>, null)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앞에 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front_insert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  3.1 : </a:t>
            </a:r>
            <a:r>
              <a:rPr lang="ko-KR" altLang="en-US" dirty="0" smtClean="0"/>
              <a:t>비어있을 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3.2 :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존재할 때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25215" y="342900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3768" y="3429000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342900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839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566124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032" y="458112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8032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6144" y="458112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067944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71800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9912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41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243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60240" y="476114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0152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28384" y="47251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88424" y="45091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60432" y="443711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2123728" y="2276872"/>
            <a:ext cx="1008112" cy="360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051720" y="56612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59832" y="566124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419872" y="58052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79912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51920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4" idx="0"/>
          </p:cNvCxnSpPr>
          <p:nvPr/>
        </p:nvCxnSpPr>
        <p:spPr>
          <a:xfrm>
            <a:off x="2123728" y="4797152"/>
            <a:ext cx="43204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203848" y="4941168"/>
            <a:ext cx="7200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75916" y="50851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3769" y="5085184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6206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비어있는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if(head == null)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76056" y="2924944"/>
            <a:ext cx="2696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newnode.next</a:t>
            </a:r>
            <a:r>
              <a:rPr lang="en-US" altLang="ko-KR" dirty="0" smtClean="0"/>
              <a:t> =  head;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newnode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1259632" y="623731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4" idx="1"/>
          </p:cNvCxnSpPr>
          <p:nvPr/>
        </p:nvCxnSpPr>
        <p:spPr>
          <a:xfrm flipV="1">
            <a:off x="1691680" y="584126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선형 순회 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0040" y="20608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0040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8152" y="206084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68152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139952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38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0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61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963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232248" y="224086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012160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00392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46043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532440" y="191683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63888" y="3789040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순회할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r>
              <a:rPr lang="en-US" altLang="ko-KR" dirty="0" smtClean="0"/>
              <a:t>Node cur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</a:t>
            </a:r>
            <a:r>
              <a:rPr lang="ko-KR" altLang="en-US" dirty="0" smtClean="0"/>
              <a:t>를 이동</a:t>
            </a:r>
            <a:endParaRPr lang="en-US" altLang="ko-KR" dirty="0" smtClean="0"/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cur.next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언제까지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cur == null  : </a:t>
            </a:r>
            <a:r>
              <a:rPr lang="ko-KR" altLang="en-US" dirty="0" smtClean="0"/>
              <a:t>이동을 멈춰야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275856" y="3068960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37" idx="2"/>
          </p:cNvCxnSpPr>
          <p:nvPr/>
        </p:nvCxnSpPr>
        <p:spPr>
          <a:xfrm flipV="1">
            <a:off x="4067944" y="2420888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6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back_insert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16024" y="256490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6024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4136" y="2564904"/>
            <a:ext cx="1043608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136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95936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7904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52120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2320" y="2564904"/>
            <a:ext cx="504056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88232" y="274492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68144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56376" y="270892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16416" y="249289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88424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1236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172400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44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604448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55" idx="0"/>
          </p:cNvCxnSpPr>
          <p:nvPr/>
        </p:nvCxnSpPr>
        <p:spPr>
          <a:xfrm>
            <a:off x="7704348" y="2924944"/>
            <a:ext cx="360040" cy="57606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956376" y="299695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76056" y="548680"/>
            <a:ext cx="2989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노드생성</a:t>
            </a:r>
            <a:r>
              <a:rPr lang="ko-KR" altLang="en-US" dirty="0" smtClean="0"/>
              <a:t>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2.1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비어있을 때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   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200" y="414908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516216" y="3645024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27584" y="3861048"/>
            <a:ext cx="40607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1) </a:t>
            </a:r>
            <a:r>
              <a:rPr lang="ko-KR" altLang="en-US" b="1" dirty="0" smtClean="0">
                <a:solidFill>
                  <a:srgbClr val="FF0000"/>
                </a:solidFill>
              </a:rPr>
              <a:t>마지막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.!(</a:t>
            </a:r>
            <a:r>
              <a:rPr lang="ko-KR" altLang="en-US" b="1" dirty="0" smtClean="0">
                <a:solidFill>
                  <a:srgbClr val="FF0000"/>
                </a:solidFill>
              </a:rPr>
              <a:t>순회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== null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2) </a:t>
            </a:r>
            <a:r>
              <a:rPr lang="ko-KR" altLang="en-US" b="1" dirty="0" smtClean="0">
                <a:solidFill>
                  <a:srgbClr val="FF0000"/>
                </a:solidFill>
              </a:rPr>
              <a:t>연결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15816" y="170080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39852" y="2060848"/>
            <a:ext cx="4068452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14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front_delete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79512" y="501317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9512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5013176"/>
            <a:ext cx="104360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7624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59424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6328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71392" y="5013176"/>
            <a:ext cx="5040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4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56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07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158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51720" y="5193196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3163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1986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279904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51912" y="486916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087216" y="5085184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Check!</a:t>
            </a:r>
          </a:p>
          <a:p>
            <a:pPr marL="342900" indent="-342900"/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삭제 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없을 경우와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있을 경우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구분이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필요 없다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79304" y="414908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03340" y="4509120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51520" y="328498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1520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259632" y="3284984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59632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35288" y="32849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43400" y="3284984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3" idx="1"/>
          </p:cNvCxnSpPr>
          <p:nvPr/>
        </p:nvCxnSpPr>
        <p:spPr>
          <a:xfrm>
            <a:off x="2123728" y="346500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67944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427984" y="32849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499992" y="32129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951312" y="24208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>
            <a:off x="3275348" y="2780928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92080" y="422108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364088" y="321297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123728" y="3356992"/>
            <a:ext cx="432048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2483768" y="3140968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555776" y="3068960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여러개인상황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031432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95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87616" y="3501008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97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87816" y="350100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03640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91872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51912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2392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58822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94826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40152" y="3789040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4077072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4149080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103948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572000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442204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r>
              <a:rPr lang="en-US" altLang="ko-KR" dirty="0" smtClean="0"/>
              <a:t>while(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 != null)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del;</a:t>
            </a:r>
          </a:p>
          <a:p>
            <a:r>
              <a:rPr lang="en-US" altLang="ko-KR" dirty="0" smtClean="0"/>
              <a:t>    del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prev.next</a:t>
            </a:r>
            <a:r>
              <a:rPr lang="en-US" altLang="ko-KR" dirty="0" smtClean="0"/>
              <a:t> = null;  // </a:t>
            </a:r>
            <a:r>
              <a:rPr lang="en-US" altLang="ko-KR" dirty="0" err="1" smtClean="0"/>
              <a:t>prev.next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19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한개인상황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67944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427984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99992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4786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70790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691680" y="3284984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547664" y="3212976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47664" y="3284984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591780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59832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head = null;  //head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del.next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869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random_insert</a:t>
            </a:r>
            <a:r>
              <a:rPr lang="en-US" altLang="ko-KR" dirty="0" smtClean="0"/>
              <a:t>(Node cur, Object value)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갖는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!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12160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20272" y="314096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80312" y="3284984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740352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12360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  <a:endCxn id="35" idx="2"/>
          </p:cNvCxnSpPr>
          <p:nvPr/>
        </p:nvCxnSpPr>
        <p:spPr>
          <a:xfrm flipV="1">
            <a:off x="7272300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2"/>
            <a:endCxn id="56" idx="0"/>
          </p:cNvCxnSpPr>
          <p:nvPr/>
        </p:nvCxnSpPr>
        <p:spPr>
          <a:xfrm>
            <a:off x="6336196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20072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6" idx="1"/>
          </p:cNvCxnSpPr>
          <p:nvPr/>
        </p:nvCxnSpPr>
        <p:spPr>
          <a:xfrm flipV="1">
            <a:off x="5652120" y="332098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961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524328" y="26369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76056" y="458112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40152" y="25649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41056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그림에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연결흐름작성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1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연결에 대한 다른 상황을 생각</a:t>
            </a:r>
            <a:r>
              <a:rPr lang="en-US" altLang="ko-KR" b="1" dirty="0" smtClean="0">
                <a:solidFill>
                  <a:srgbClr val="FF0000"/>
                </a:solidFill>
              </a:rPr>
              <a:t>!!    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   cur</a:t>
            </a:r>
            <a:r>
              <a:rPr lang="ko-KR" altLang="en-US" b="1" dirty="0" smtClean="0">
                <a:solidFill>
                  <a:srgbClr val="FF0000"/>
                </a:solidFill>
              </a:rPr>
              <a:t>의 위치가 마지막 노드일때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352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8step) 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random_delete</a:t>
            </a:r>
            <a:r>
              <a:rPr lang="en-US" altLang="ko-KR" dirty="0" smtClean="0"/>
              <a:t>(Node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의 다음 노드 삭제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995936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99992" y="2420888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959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73821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삭제 연결 연산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size 1</a:t>
            </a:r>
            <a:r>
              <a:rPr lang="ko-KR" altLang="en-US" dirty="0" smtClean="0"/>
              <a:t> 감소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을 삭제하는 상황</a:t>
            </a:r>
            <a:r>
              <a:rPr lang="en-US" altLang="ko-KR" dirty="0" smtClean="0">
                <a:solidFill>
                  <a:srgbClr val="FF0000"/>
                </a:solidFill>
              </a:rPr>
              <a:t>(1 or 2</a:t>
            </a:r>
            <a:r>
              <a:rPr lang="ko-KR" altLang="en-US" dirty="0" smtClean="0">
                <a:solidFill>
                  <a:srgbClr val="FF0000"/>
                </a:solidFill>
              </a:rPr>
              <a:t>를 삭제할 때와 </a:t>
            </a:r>
            <a:r>
              <a:rPr lang="ko-KR" altLang="en-US" b="1" dirty="0" smtClean="0">
                <a:solidFill>
                  <a:srgbClr val="FF0000"/>
                </a:solidFill>
              </a:rPr>
              <a:t>동일 연산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를 삭제하는 상황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상황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삭제연산 불가능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724128" y="170080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24128" y="134076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이중연결리스트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이동시</a:t>
            </a:r>
            <a:r>
              <a:rPr lang="en-US" altLang="ko-KR" b="1" dirty="0" smtClean="0"/>
              <a:t>, --, ++ </a:t>
            </a:r>
            <a:r>
              <a:rPr lang="ko-KR" altLang="en-US" b="1" dirty="0" smtClean="0"/>
              <a:t>연산 가능</a:t>
            </a:r>
            <a:r>
              <a:rPr lang="en-US" altLang="ko-KR" b="1" dirty="0" smtClean="0"/>
              <a:t>)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555776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39144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47256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83360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9147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556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6368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27776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35888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277380" y="2060848"/>
            <a:ext cx="48630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4999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3001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39944" y="2924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999984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71992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99592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3568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3568" y="2924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11560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5983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2627784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93204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44999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04248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63001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55576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308304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  <a:endCxn id="54" idx="0"/>
          </p:cNvCxnSpPr>
          <p:nvPr/>
        </p:nvCxnSpPr>
        <p:spPr>
          <a:xfrm flipH="1">
            <a:off x="7631832" y="2060848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411760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size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68690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이중연결리스트  필드 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(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,  data,     next)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연결리스트 구조체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head</a:t>
            </a:r>
          </a:p>
          <a:p>
            <a:pPr marL="342900" indent="-342900"/>
            <a:r>
              <a:rPr lang="en-US" altLang="ko-KR" dirty="0" smtClean="0"/>
              <a:t>    tail</a:t>
            </a:r>
          </a:p>
          <a:p>
            <a:pPr marL="342900" indent="-342900"/>
            <a:r>
              <a:rPr lang="en-US" altLang="ko-KR" dirty="0" smtClean="0"/>
              <a:t>    size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MyDList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1328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212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234888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DNode</a:t>
            </a:r>
            <a:r>
              <a:rPr lang="en-US" altLang="ko-KR" dirty="0" smtClean="0">
                <a:solidFill>
                  <a:schemeClr val="tx1"/>
                </a:solidFill>
              </a:rPr>
              <a:t>( data : Object)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36296" y="249289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참조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1298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b="1" dirty="0" err="1" smtClean="0"/>
              <a:t>MyDList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(default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49289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49289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13285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177281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177281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781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push_front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92494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92494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56490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22048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220486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3568" y="162880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99992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86814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28184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00192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79912" y="3284984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60032" y="285293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95936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0790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635896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07904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051720" y="278092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979712" y="242088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48672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43808" y="5013176"/>
            <a:ext cx="504056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03848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63888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635896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71800" y="450912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411760" y="4581128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31640" y="501317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043608" y="5157192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71600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043608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339752" y="5301208"/>
            <a:ext cx="86409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4" idx="3"/>
          </p:cNvCxnSpPr>
          <p:nvPr/>
        </p:nvCxnSpPr>
        <p:spPr>
          <a:xfrm>
            <a:off x="1223120" y="4473116"/>
            <a:ext cx="900608" cy="4680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8" idx="0"/>
          </p:cNvCxnSpPr>
          <p:nvPr/>
        </p:nvCxnSpPr>
        <p:spPr>
          <a:xfrm flipV="1">
            <a:off x="1367644" y="5373216"/>
            <a:ext cx="68407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624736" cy="39703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4step) void  </a:t>
            </a:r>
            <a:r>
              <a:rPr lang="en-US" altLang="ko-KR" dirty="0" err="1" smtClean="0"/>
              <a:t>Select_NextAll</a:t>
            </a:r>
            <a:r>
              <a:rPr lang="en-US" altLang="ko-KR" dirty="0" smtClean="0"/>
              <a:t>( )  </a:t>
            </a:r>
          </a:p>
          <a:p>
            <a:r>
              <a:rPr lang="en-US" altLang="ko-KR" b="1" dirty="0" smtClean="0"/>
              <a:t>                head </a:t>
            </a:r>
            <a:r>
              <a:rPr lang="en-US" altLang="ko-KR" b="1" dirty="0" smtClean="0">
                <a:sym typeface="Wingdings" pitchFamily="2" charset="2"/>
              </a:rPr>
              <a:t> tail [ next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         void </a:t>
            </a:r>
            <a:r>
              <a:rPr lang="en-US" altLang="ko-KR" dirty="0" err="1" smtClean="0"/>
              <a:t>Select_PrevAll</a:t>
            </a:r>
            <a:r>
              <a:rPr lang="en-US" altLang="ko-KR" dirty="0" smtClean="0"/>
              <a:t>()</a:t>
            </a:r>
          </a:p>
          <a:p>
            <a:r>
              <a:rPr lang="en-US" altLang="ko-KR" b="1" dirty="0" smtClean="0"/>
              <a:t>                tail </a:t>
            </a:r>
            <a:r>
              <a:rPr lang="en-US" altLang="ko-KR" b="1" dirty="0" smtClean="0">
                <a:sym typeface="Wingdings" pitchFamily="2" charset="2"/>
              </a:rPr>
              <a:t> head [ </a:t>
            </a:r>
            <a:r>
              <a:rPr lang="en-US" altLang="ko-KR" b="1" dirty="0" err="1" smtClean="0">
                <a:sym typeface="Wingdings" pitchFamily="2" charset="2"/>
              </a:rPr>
              <a:t>prev</a:t>
            </a:r>
            <a:r>
              <a:rPr lang="en-US" altLang="ko-KR" b="1" dirty="0" smtClean="0">
                <a:sym typeface="Wingdings" pitchFamily="2" charset="2"/>
              </a:rPr>
              <a:t>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단일연결리스트 코드 참조</a:t>
            </a:r>
            <a:endParaRPr lang="en-US" altLang="ko-KR" b="1" dirty="0" smtClean="0"/>
          </a:p>
          <a:p>
            <a:r>
              <a:rPr lang="en-US" altLang="ko-KR" b="1" dirty="0" smtClean="0"/>
              <a:t> public void </a:t>
            </a:r>
            <a:r>
              <a:rPr lang="en-US" altLang="ko-KR" b="1" dirty="0" err="1" smtClean="0"/>
              <a:t>selectall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557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push_back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5576" y="263691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263691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227687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227687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191683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1916832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23728" y="278092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83768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555776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123728" y="23488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83768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55776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5576" y="134076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7200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0112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94015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0019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7220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51920" y="299695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32040" y="2564904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67944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7991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7991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123728" y="249289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2051720" y="213285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44408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2249996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28184" y="42210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36296" y="4221088"/>
            <a:ext cx="504056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596336" y="43651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95637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028384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164288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6804248" y="3789040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24128" y="4221088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436096" y="44371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364088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43609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7" idx="0"/>
          </p:cNvCxnSpPr>
          <p:nvPr/>
        </p:nvCxnSpPr>
        <p:spPr>
          <a:xfrm flipH="1" flipV="1">
            <a:off x="6876256" y="4653136"/>
            <a:ext cx="252028" cy="11521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68144" y="4437112"/>
            <a:ext cx="360040" cy="1296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7380312" y="4581128"/>
            <a:ext cx="792088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7825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cur, Object data)  //cur</a:t>
            </a:r>
            <a:r>
              <a:rPr lang="ko-KR" altLang="en-US" dirty="0" smtClean="0"/>
              <a:t>다음에 저장</a:t>
            </a:r>
            <a:endParaRPr lang="en-US" altLang="ko-KR" dirty="0" smtClean="0"/>
          </a:p>
          <a:p>
            <a:r>
              <a:rPr lang="en-US" altLang="ko-KR" dirty="0" smtClean="0"/>
              <a:t>1. Cur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== 2. Cur </a:t>
            </a:r>
            <a:r>
              <a:rPr lang="ko-KR" altLang="en-US" dirty="0" smtClean="0"/>
              <a:t>가 중간 노들일때</a:t>
            </a:r>
            <a:endParaRPr lang="en-US" altLang="ko-KR" dirty="0" smtClean="0"/>
          </a:p>
          <a:p>
            <a:r>
              <a:rPr lang="en-US" altLang="ko-KR" dirty="0" smtClean="0"/>
              <a:t>3. Cur </a:t>
            </a:r>
            <a:r>
              <a:rPr lang="ko-KR" altLang="en-US" dirty="0" smtClean="0"/>
              <a:t>가 마지막 노드일때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구현을 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!)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18762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95736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318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399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48072" y="3933056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32048" y="422108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2048" y="40770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60040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808312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339752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94826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6376" y="39330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460432" y="40770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8204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892480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24736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4283968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411760" y="3933056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283968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401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0851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047656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6012160" y="42210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979712" y="27089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835696" y="3068960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483768" y="51571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851920" y="53012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21196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4283968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979712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91680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1619672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69168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51720" y="587727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01" idx="0"/>
            <a:endCxn id="91" idx="2"/>
          </p:cNvCxnSpPr>
          <p:nvPr/>
        </p:nvCxnSpPr>
        <p:spPr>
          <a:xfrm flipH="1" flipV="1">
            <a:off x="2987824" y="5517232"/>
            <a:ext cx="5375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0"/>
          </p:cNvCxnSpPr>
          <p:nvPr/>
        </p:nvCxnSpPr>
        <p:spPr>
          <a:xfrm flipH="1" flipV="1">
            <a:off x="1907704" y="4293096"/>
            <a:ext cx="324036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3635896" y="4293096"/>
            <a:ext cx="216024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4" idx="2"/>
          </p:cNvCxnSpPr>
          <p:nvPr/>
        </p:nvCxnSpPr>
        <p:spPr>
          <a:xfrm>
            <a:off x="2358008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80312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236296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987824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erase_front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159224" y="4985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2015208" y="5345832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7559824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1187624" y="5085184"/>
            <a:ext cx="2376264" cy="10801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3275856" y="5589240"/>
            <a:ext cx="360040" cy="576064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3419872" y="5373216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3491880" y="5301208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erase_back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5004048" y="45091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delprev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5364088" y="486916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7308304" y="5057800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>
            <a:stCxn id="129" idx="1"/>
          </p:cNvCxnSpPr>
          <p:nvPr/>
        </p:nvCxnSpPr>
        <p:spPr>
          <a:xfrm flipH="1">
            <a:off x="5436096" y="4877780"/>
            <a:ext cx="1979712" cy="12875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228184" y="5733256"/>
            <a:ext cx="0" cy="504056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940152" y="5733256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940152" y="5661248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01506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del)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 Return false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첫번째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마지막 노드일때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중간 노드일때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104360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51720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878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95936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67544" y="393305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04056" y="508518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88032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88032" y="52292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16024" y="530120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66429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195736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23528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680424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812360" y="5085184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316416" y="522920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676456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8748464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480720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139952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267744" y="5085184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13995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7880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79613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464496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03640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5868144" y="5373216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987824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347864" y="378904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6984776" y="3933056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092280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051720" y="5373216"/>
            <a:ext cx="266429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763688" y="5085184"/>
            <a:ext cx="316835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0550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err="1" smtClean="0"/>
              <a:t>대기방</a:t>
            </a:r>
            <a:r>
              <a:rPr lang="en-US" altLang="ko-KR" dirty="0" smtClean="0"/>
              <a:t>,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1,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83568" y="2708920"/>
            <a:ext cx="64347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insert 10   :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 명령어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insert 20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gamein</a:t>
            </a:r>
            <a:r>
              <a:rPr lang="en-US" altLang="ko-KR" dirty="0" smtClean="0"/>
              <a:t> 1 10 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대기반에서는</a:t>
            </a:r>
            <a:r>
              <a:rPr lang="ko-KR" altLang="en-US" dirty="0" smtClean="0"/>
              <a:t> 퇴장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Gameout</a:t>
            </a:r>
            <a:r>
              <a:rPr lang="en-US" altLang="ko-KR" dirty="0" smtClean="0"/>
              <a:t> 1 10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게임방에에서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에서는 퇴장 대기방으로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delete 10  : </a:t>
            </a:r>
            <a:r>
              <a:rPr lang="ko-KR" altLang="en-US" dirty="0" err="1" smtClean="0"/>
              <a:t>대기방에서</a:t>
            </a:r>
            <a:r>
              <a:rPr lang="ko-KR" altLang="en-US" dirty="0" smtClean="0"/>
              <a:t> 퇴장 명령어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exit  : </a:t>
            </a:r>
            <a:r>
              <a:rPr lang="ko-KR" altLang="en-US" dirty="0" smtClean="0"/>
              <a:t>프로그램 종료명령어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76368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4380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92080" y="126876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smtClean="0">
                <a:solidFill>
                  <a:srgbClr val="FF0000"/>
                </a:solidFill>
              </a:rPr>
              <a:t>insert 80</a:t>
            </a:r>
          </a:p>
          <a:p>
            <a:pPr marL="342900" indent="-342900"/>
            <a:r>
              <a:rPr lang="en-US" altLang="ko-KR" dirty="0" smtClean="0"/>
              <a:t>     80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대기방으로</a:t>
            </a:r>
            <a:r>
              <a:rPr lang="ko-KR" altLang="en-US" dirty="0" smtClean="0"/>
              <a:t> 입장하였습니다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80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1 10</a:t>
            </a:r>
          </a:p>
          <a:p>
            <a:pPr marL="342900" indent="-342900"/>
            <a:r>
              <a:rPr lang="en-US" altLang="ko-KR" dirty="0" smtClean="0"/>
              <a:t>     10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이동하였습니다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  20  30   40          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* 10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은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제거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10 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1 90</a:t>
            </a:r>
          </a:p>
          <a:p>
            <a:pPr marL="342900" indent="-342900"/>
            <a:r>
              <a:rPr lang="en-US" altLang="ko-KR" dirty="0" smtClean="0"/>
              <a:t>     90</a:t>
            </a:r>
            <a:r>
              <a:rPr lang="ko-KR" altLang="en-US" dirty="0" smtClean="0"/>
              <a:t>번 회원은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없습니다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7839005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err="1" smtClean="0"/>
              <a:t>이중연결리트</a:t>
            </a:r>
            <a:r>
              <a:rPr lang="ko-KR" altLang="en-US" dirty="0" smtClean="0"/>
              <a:t> 클래스를 활용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[Room ]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이중연결리스트를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필드 </a:t>
            </a:r>
            <a:r>
              <a:rPr lang="ko-KR" altLang="en-US" dirty="0" err="1" smtClean="0"/>
              <a:t>맴버로</a:t>
            </a:r>
            <a:r>
              <a:rPr lang="ko-KR" altLang="en-US" dirty="0" smtClean="0"/>
              <a:t> 갖고 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+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이중연결리스트를 초기화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Insert(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Delete(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퇴장함수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GameIn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GameOut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방에서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void </a:t>
            </a:r>
            <a:r>
              <a:rPr lang="en-US" altLang="ko-KR" dirty="0" err="1" smtClean="0"/>
              <a:t>PrintAll</a:t>
            </a:r>
            <a:r>
              <a:rPr lang="en-US" altLang="ko-KR" dirty="0" smtClean="0"/>
              <a:t>()  //</a:t>
            </a:r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출력</a:t>
            </a:r>
            <a:r>
              <a:rPr lang="en-US" altLang="ko-KR" dirty="0" smtClean="0"/>
              <a:t>!!!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89964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[Start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Room </a:t>
            </a:r>
            <a:r>
              <a:rPr lang="en-US" altLang="ko-KR" dirty="0" err="1" smtClean="0"/>
              <a:t>room</a:t>
            </a:r>
            <a:r>
              <a:rPr lang="en-US" altLang="ko-KR" dirty="0" smtClean="0"/>
              <a:t> = new Room();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void Run(){</a:t>
            </a:r>
          </a:p>
          <a:p>
            <a:pPr marL="342900" indent="-342900"/>
            <a:r>
              <a:rPr lang="en-US" altLang="ko-KR" dirty="0" smtClean="0"/>
              <a:t>   // </a:t>
            </a:r>
            <a:r>
              <a:rPr lang="ko-KR" altLang="en-US" dirty="0" smtClean="0"/>
              <a:t>전체 정보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// &gt;&gt;    </a:t>
            </a:r>
            <a:r>
              <a:rPr lang="ko-KR" altLang="en-US" dirty="0" smtClean="0"/>
              <a:t>명령어를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그에 따른 </a:t>
            </a:r>
            <a:r>
              <a:rPr lang="ko-KR" altLang="en-US" smtClean="0"/>
              <a:t>분기 처리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}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static void main() {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new Start().Run();</a:t>
            </a:r>
          </a:p>
          <a:p>
            <a:pPr marL="342900" indent="-342900"/>
            <a:r>
              <a:rPr lang="en-US" altLang="ko-KR" dirty="0" smtClean="0"/>
              <a:t>    //Start s = new Start();</a:t>
            </a:r>
          </a:p>
          <a:p>
            <a:pPr marL="342900" indent="-342900"/>
            <a:r>
              <a:rPr lang="en-US" altLang="ko-KR" dirty="0" smtClean="0"/>
              <a:t>    //</a:t>
            </a:r>
            <a:r>
              <a:rPr lang="en-US" altLang="ko-KR" dirty="0" err="1" smtClean="0"/>
              <a:t>s.Run</a:t>
            </a:r>
            <a:r>
              <a:rPr lang="en-US" altLang="ko-KR" dirty="0" smtClean="0"/>
              <a:t>();</a:t>
            </a:r>
          </a:p>
          <a:p>
            <a:pPr marL="342900" indent="-342900"/>
            <a:r>
              <a:rPr lang="en-US" altLang="ko-KR" dirty="0" smtClean="0"/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선형자료구조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21613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선형자료구조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– </a:t>
            </a:r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/>
            <a:r>
              <a:rPr lang="ko-KR" altLang="en-US" b="1" dirty="0" err="1" smtClean="0"/>
              <a:t>스택</a:t>
            </a:r>
            <a:r>
              <a:rPr lang="en-US" altLang="ko-KR" b="1" dirty="0" smtClean="0"/>
              <a:t>(LIFO, Last In First Out)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ko-KR" altLang="en-US" b="1" dirty="0" smtClean="0"/>
              <a:t>큐</a:t>
            </a:r>
            <a:r>
              <a:rPr lang="en-US" altLang="ko-KR" b="1" dirty="0" smtClean="0"/>
              <a:t>(FIFO, First In First Out)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</a:t>
            </a:r>
            <a:r>
              <a:rPr lang="en-US" altLang="ko-KR" b="1" dirty="0" smtClean="0"/>
              <a:t>(LIFO, Last In First Out)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성질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입구와 출구가 동일하다</a:t>
            </a:r>
            <a:r>
              <a:rPr lang="en-US" altLang="ko-KR" b="1" dirty="0" smtClean="0"/>
              <a:t>. 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5576" y="4725144"/>
            <a:ext cx="22322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27687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115616" y="41490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75856" y="35010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5856" y="292494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41490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1490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3608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4725144"/>
            <a:ext cx="38949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++top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top–</a:t>
            </a:r>
            <a:r>
              <a:rPr lang="ko-KR" altLang="en-US" dirty="0" smtClean="0"/>
              <a:t> 이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데이터가 저장된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위치값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28" name="직선 화살표 연결선 27"/>
          <p:cNvCxnSpPr>
            <a:endCxn id="11" idx="3"/>
          </p:cNvCxnSpPr>
          <p:nvPr/>
        </p:nvCxnSpPr>
        <p:spPr>
          <a:xfrm flipH="1" flipV="1">
            <a:off x="2411760" y="4329100"/>
            <a:ext cx="1004840" cy="3240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19872" y="45091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push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저장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en-US" altLang="ko-KR" b="1" dirty="0" err="1" smtClean="0"/>
              <a:t>IsOverflow</a:t>
            </a:r>
            <a:r>
              <a:rPr lang="en-US" altLang="ko-KR" b="1" dirty="0" smtClean="0"/>
              <a:t>():</a:t>
            </a:r>
            <a:r>
              <a:rPr lang="ko-KR" altLang="en-US" b="1" dirty="0" smtClean="0"/>
              <a:t>저장공간이 없는가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3. pop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삭제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4. </a:t>
            </a:r>
            <a:r>
              <a:rPr lang="en-US" altLang="ko-KR" b="1" dirty="0" err="1" smtClean="0"/>
              <a:t>IsEmpty</a:t>
            </a:r>
            <a:r>
              <a:rPr lang="en-US" altLang="ko-KR" b="1" dirty="0" smtClean="0"/>
              <a:t>() : </a:t>
            </a:r>
            <a:r>
              <a:rPr lang="ko-KR" altLang="en-US" b="1" dirty="0" smtClean="0"/>
              <a:t>비어있는가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------------------------------------</a:t>
            </a:r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67544" y="1556792"/>
            <a:ext cx="259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b="1" dirty="0" smtClean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51219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Step1)  </a:t>
            </a:r>
            <a:r>
              <a:rPr lang="en-US" altLang="ko-KR" b="1" dirty="0" err="1" smtClean="0"/>
              <a:t>MyStack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ko-KR" altLang="en-US" b="1" dirty="0" err="1" smtClean="0"/>
              <a:t>맴버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필드 정의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err="1" smtClean="0"/>
              <a:t>생성자에서</a:t>
            </a:r>
            <a:r>
              <a:rPr lang="ko-KR" altLang="en-US" b="1" dirty="0" smtClean="0"/>
              <a:t> 초기화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       1.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(max 10</a:t>
            </a:r>
            <a:r>
              <a:rPr lang="ko-KR" altLang="en-US" b="1" dirty="0" smtClean="0"/>
              <a:t>으로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)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       2. max</a:t>
            </a:r>
            <a:r>
              <a:rPr lang="ko-KR" altLang="en-US" b="1" dirty="0" smtClean="0"/>
              <a:t>값을 인자로 받는 </a:t>
            </a:r>
            <a:r>
              <a:rPr lang="ko-KR" altLang="en-US" b="1" dirty="0" err="1" smtClean="0"/>
              <a:t>생성자</a:t>
            </a:r>
            <a:endParaRPr lang="en-US" altLang="ko-KR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403648" y="2348880"/>
            <a:ext cx="38949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++top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top–</a:t>
            </a:r>
            <a:r>
              <a:rPr lang="ko-KR" altLang="en-US" dirty="0" smtClean="0"/>
              <a:t> 이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940152" y="1196752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40152" y="1556792"/>
            <a:ext cx="30243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0152" y="2636912"/>
            <a:ext cx="302433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02557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Step2)  push / </a:t>
            </a:r>
            <a:r>
              <a:rPr lang="en-US" altLang="ko-KR" b="1" dirty="0" err="1" smtClean="0"/>
              <a:t>IsOverflow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Push(Object data)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Overflow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Top + 1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Top </a:t>
            </a:r>
            <a:r>
              <a:rPr lang="ko-KR" altLang="en-US" dirty="0" smtClean="0"/>
              <a:t>위치에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IsOverflow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2591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492468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Step3)  pop/ </a:t>
            </a:r>
            <a:r>
              <a:rPr lang="en-US" altLang="ko-KR" b="1" dirty="0" err="1" smtClean="0"/>
              <a:t>IsEmpty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Object Pop()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IsEmpty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Top </a:t>
            </a:r>
            <a:r>
              <a:rPr lang="ko-KR" altLang="en-US" b="1" dirty="0" smtClean="0">
                <a:solidFill>
                  <a:srgbClr val="FF0000"/>
                </a:solidFill>
              </a:rPr>
              <a:t>위치에 </a:t>
            </a:r>
            <a:r>
              <a:rPr lang="ko-KR" altLang="en-US" b="1" dirty="0" smtClean="0">
                <a:solidFill>
                  <a:srgbClr val="FF0000"/>
                </a:solidFill>
              </a:rPr>
              <a:t>있는 데이터를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임시변수에저장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Top - 1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</a:rPr>
              <a:t>임시변수에 저장된 정보를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비어있느냐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3052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Top  == -1  or top  &lt;= -1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9101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Step4)  pop/ </a:t>
            </a:r>
            <a:r>
              <a:rPr lang="en-US" altLang="ko-KR" b="1" dirty="0" err="1" smtClean="0"/>
              <a:t>IsEmpty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0</a:t>
            </a:r>
            <a:r>
              <a:rPr lang="ko-KR" altLang="en-US" b="1" dirty="0" smtClean="0"/>
              <a:t>번째 </a:t>
            </a:r>
            <a:r>
              <a:rPr lang="ko-KR" altLang="en-US" b="1" dirty="0" err="1" smtClean="0"/>
              <a:t>부터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까지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[</a:t>
            </a:r>
            <a:r>
              <a:rPr lang="ko-KR" altLang="en-US" b="1" dirty="0" err="1" smtClean="0"/>
              <a:t>한줄</a:t>
            </a:r>
            <a:r>
              <a:rPr lang="en-US" altLang="ko-KR" b="1" dirty="0" smtClean="0"/>
              <a:t>]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제일 위에 저장된 값을 반환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비어있을 때는 예외처리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(“</a:t>
            </a:r>
            <a:r>
              <a:rPr lang="ko-KR" altLang="en-US" b="1" dirty="0" smtClean="0"/>
              <a:t>비어있습니다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문장으로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초기화</a:t>
            </a:r>
            <a:r>
              <a:rPr lang="en-US" altLang="ko-KR" b="1" dirty="0" smtClean="0"/>
              <a:t>.(top</a:t>
            </a:r>
            <a:r>
              <a:rPr lang="ko-KR" altLang="en-US" b="1" dirty="0" smtClean="0"/>
              <a:t>의 값의 설정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GetTop</a:t>
            </a:r>
            <a:r>
              <a:rPr lang="en-US" altLang="ko-KR" dirty="0" smtClean="0">
                <a:solidFill>
                  <a:schemeClr val="tx1"/>
                </a:solidFill>
              </a:rPr>
              <a:t>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push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저장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en-US" altLang="ko-KR" b="1" dirty="0" err="1" smtClean="0"/>
              <a:t>IsOverflow</a:t>
            </a:r>
            <a:r>
              <a:rPr lang="en-US" altLang="ko-KR" b="1" dirty="0" smtClean="0"/>
              <a:t>():</a:t>
            </a:r>
            <a:r>
              <a:rPr lang="ko-KR" altLang="en-US" b="1" dirty="0" smtClean="0"/>
              <a:t>저장공간이 없는가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3. pop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삭제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4. </a:t>
            </a:r>
            <a:r>
              <a:rPr lang="en-US" altLang="ko-KR" b="1" dirty="0" err="1" smtClean="0"/>
              <a:t>IsEmpty</a:t>
            </a:r>
            <a:r>
              <a:rPr lang="en-US" altLang="ko-KR" b="1" dirty="0" smtClean="0"/>
              <a:t>() : </a:t>
            </a:r>
            <a:r>
              <a:rPr lang="ko-KR" altLang="en-US" b="1" dirty="0" smtClean="0"/>
              <a:t>비어있는가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------------------------------------</a:t>
            </a:r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push_front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Push_back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Erase_front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Erase_back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MyLinkedStack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</a:rPr>
              <a:t> = new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4996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성질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입구와 출구가 다르다</a:t>
            </a:r>
            <a:r>
              <a:rPr lang="en-US" altLang="ko-KR" b="1" dirty="0" smtClean="0"/>
              <a:t>. 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13285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627784" y="1124744"/>
            <a:ext cx="1512168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411760" y="4509120"/>
            <a:ext cx="36004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1) </a:t>
            </a:r>
            <a:r>
              <a:rPr lang="ko-KR" altLang="en-US" dirty="0" err="1" smtClean="0"/>
              <a:t>선형큐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3) </a:t>
            </a:r>
            <a:r>
              <a:rPr lang="ko-KR" altLang="en-US" b="1" dirty="0" smtClean="0"/>
              <a:t>개선된 </a:t>
            </a:r>
            <a:r>
              <a:rPr lang="ko-KR" altLang="en-US" b="1" dirty="0" err="1" smtClean="0"/>
              <a:t>원형큐</a:t>
            </a:r>
            <a:r>
              <a:rPr lang="ko-KR" altLang="en-US" b="1" dirty="0" smtClean="0"/>
              <a:t> 알고리즘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선형큐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rear++, front++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2080" y="393305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55776" y="191683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8000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Max(5)  &lt;= rear(5) 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front == rear</a:t>
            </a:r>
          </a:p>
          <a:p>
            <a:r>
              <a:rPr lang="en-US" altLang="ko-KR" b="1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Front</a:t>
            </a:r>
            <a:r>
              <a:rPr lang="ko-KR" altLang="en-US" dirty="0" smtClean="0">
                <a:solidFill>
                  <a:srgbClr val="FF0000"/>
                </a:solidFill>
              </a:rPr>
              <a:t>가 이동하여 하단이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비어있어도 </a:t>
            </a: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ko-KR" altLang="en-US" dirty="0" smtClean="0">
                <a:solidFill>
                  <a:srgbClr val="FF0000"/>
                </a:solidFill>
              </a:rPr>
              <a:t>상태이다</a:t>
            </a:r>
            <a:r>
              <a:rPr lang="en-US" altLang="ko-KR" dirty="0" smtClean="0">
                <a:solidFill>
                  <a:srgbClr val="FF0000"/>
                </a:solidFill>
              </a:rPr>
              <a:t>.  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7784" y="30689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rear = (rear+1)%max(5);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635896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978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 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front == rear(</a:t>
            </a:r>
            <a:r>
              <a:rPr lang="ko-KR" altLang="en-US" dirty="0" err="1" smtClean="0"/>
              <a:t>선형큐와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Empty</a:t>
            </a:r>
            <a:r>
              <a:rPr lang="ko-KR" altLang="en-US" dirty="0" smtClean="0">
                <a:solidFill>
                  <a:srgbClr val="FF0000"/>
                </a:solidFill>
              </a:rPr>
              <a:t>가 조건 동일</a:t>
            </a:r>
            <a:r>
              <a:rPr lang="en-US" altLang="ko-KR" dirty="0" smtClean="0">
                <a:solidFill>
                  <a:srgbClr val="FF0000"/>
                </a:solidFill>
              </a:rPr>
              <a:t>!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9792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15616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개선된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rear = (rear+1)%max(5);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>
                <a:solidFill>
                  <a:srgbClr val="FF0000"/>
                </a:solidFill>
              </a:rPr>
              <a:t>공간하나를 비워두자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62778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67748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(rear +1)%max(5)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front == rear(</a:t>
            </a:r>
            <a:r>
              <a:rPr lang="ko-KR" altLang="en-US" dirty="0" err="1" smtClean="0"/>
              <a:t>선형큐와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7784" y="378904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0072" y="378904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4088</Words>
  <Application>Microsoft Office PowerPoint</Application>
  <PresentationFormat>화면 슬라이드 쇼(4:3)</PresentationFormat>
  <Paragraphs>1157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109</cp:revision>
  <dcterms:created xsi:type="dcterms:W3CDTF">2021-02-09T00:04:02Z</dcterms:created>
  <dcterms:modified xsi:type="dcterms:W3CDTF">2021-02-16T02:35:18Z</dcterms:modified>
</cp:coreProperties>
</file>