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9" r:id="rId63"/>
    <p:sldId id="320" r:id="rId64"/>
    <p:sldId id="322" r:id="rId65"/>
    <p:sldId id="321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연결리스트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단일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이중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환형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논리적으로 연결</a:t>
            </a:r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</a:t>
            </a:r>
            <a:r>
              <a:rPr lang="ko-KR" altLang="en-US" sz="2000" b="1" dirty="0" smtClean="0"/>
              <a:t>트리</a:t>
            </a:r>
            <a:r>
              <a:rPr lang="en-US" altLang="ko-KR" sz="2000" b="1" dirty="0" smtClean="0"/>
              <a:t>( </a:t>
            </a:r>
            <a:r>
              <a:rPr lang="ko-KR" altLang="en-US" sz="2000" b="1" dirty="0" smtClean="0"/>
              <a:t>개념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순회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수식나무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이진탐색트리</a:t>
            </a:r>
            <a:r>
              <a:rPr lang="en-US" altLang="ko-KR" sz="2000" b="1" dirty="0" smtClean="0"/>
              <a:t>)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+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MenuPrint</a:t>
            </a:r>
            <a:r>
              <a:rPr lang="en-US" altLang="ko-KR" b="1" dirty="0" smtClean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최초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로고출력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종료시단한번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엔딩문구출력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반복적흐름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 smtClean="0"/>
              <a:t>반</a:t>
            </a:r>
            <a:r>
              <a:rPr lang="ko-KR" altLang="en-US" b="1" dirty="0"/>
              <a:t>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/>
              <a:t>메뉴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 및 선택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ko-KR" altLang="en-US" b="1" dirty="0" smtClean="0"/>
              <a:t>선택에 따른 </a:t>
            </a:r>
            <a:r>
              <a:rPr lang="ko-KR" altLang="en-US" b="1" dirty="0" err="1" smtClean="0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Gof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디자인패턴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싱글톤</a:t>
            </a:r>
            <a:r>
              <a:rPr lang="ko-KR" altLang="en-US" sz="2000" b="1" dirty="0" smtClean="0"/>
              <a:t> 패턴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객체를 하나만 생성할 수 있는 클래스를 만들고 싶다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생성자가 외부로 노출되면 안됨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해당 클래스에서 내부적으로 객체를 만든다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객체를 선언하고 생성</a:t>
            </a:r>
            <a:r>
              <a:rPr lang="en-US" altLang="ko-KR" dirty="0" smtClean="0"/>
              <a:t>!(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3)   </a:t>
            </a:r>
            <a:r>
              <a:rPr lang="ko-KR" altLang="en-US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 smtClean="0">
                <a:solidFill>
                  <a:srgbClr val="FF0000"/>
                </a:solidFill>
              </a:rPr>
              <a:t>static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b="1" dirty="0" smtClean="0">
                <a:solidFill>
                  <a:srgbClr val="FF0000"/>
                </a:solidFill>
              </a:rPr>
              <a:t> 제공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-number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Member(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 smtClean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b="1" dirty="0" smtClean="0">
                <a:solidFill>
                  <a:schemeClr val="tx1"/>
                </a:solidFill>
              </a:rPr>
              <a:t>() : void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다중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[</a:t>
            </a:r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    [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 smtClean="0">
                <a:solidFill>
                  <a:srgbClr val="FF0000"/>
                </a:solidFill>
              </a:rPr>
              <a:t>)   [111] </a:t>
            </a:r>
            <a:r>
              <a:rPr lang="ko-KR" altLang="en-US" b="1" dirty="0" smtClean="0">
                <a:solidFill>
                  <a:srgbClr val="FF0000"/>
                </a:solidFill>
              </a:rPr>
              <a:t>홍길동 </a:t>
            </a:r>
            <a:r>
              <a:rPr lang="en-US" altLang="ko-KR" b="1" dirty="0" smtClean="0">
                <a:solidFill>
                  <a:srgbClr val="FF0000"/>
                </a:solidFill>
              </a:rPr>
              <a:t>010-1111-1111 </a:t>
            </a:r>
            <a:r>
              <a:rPr lang="ko-KR" altLang="en-US" b="1" dirty="0" smtClean="0">
                <a:solidFill>
                  <a:srgbClr val="FF0000"/>
                </a:solidFill>
              </a:rPr>
              <a:t>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b="1" dirty="0" smtClean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회원번호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데이터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accid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	       //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balance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  //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newtime</a:t>
            </a:r>
            <a:r>
              <a:rPr lang="en-US" altLang="ko-KR" dirty="0" smtClean="0">
                <a:solidFill>
                  <a:schemeClr val="tx1"/>
                </a:solidFill>
              </a:rPr>
              <a:t> : Calendar //</a:t>
            </a:r>
            <a:r>
              <a:rPr lang="ko-KR" altLang="en-US" dirty="0" err="1" smtClean="0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Step1) </a:t>
            </a:r>
            <a:r>
              <a:rPr lang="ko-KR" altLang="en-US" b="1" dirty="0" smtClean="0"/>
              <a:t>데이터 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개설일시는</a:t>
            </a:r>
            <a:r>
              <a:rPr lang="ko-KR" altLang="en-US" b="1" dirty="0" smtClean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현재일시를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잔액은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b="1" dirty="0" smtClean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 smtClean="0">
                <a:solidFill>
                  <a:schemeClr val="tx1"/>
                </a:solidFill>
              </a:rPr>
              <a:t>메서드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InputMoney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OutputMoney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 : void  : 5</a:t>
            </a:r>
            <a:r>
              <a:rPr lang="ko-KR" altLang="en-US" dirty="0" smtClean="0"/>
              <a:t>개 라인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부족할때</a:t>
            </a:r>
            <a:r>
              <a:rPr lang="ko-KR" altLang="en-US" b="1" dirty="0" smtClean="0">
                <a:solidFill>
                  <a:srgbClr val="FF0000"/>
                </a:solidFill>
              </a:rPr>
              <a:t> 예외발생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(“</a:t>
            </a:r>
            <a:r>
              <a:rPr lang="ko-KR" altLang="en-US" b="1" dirty="0" smtClean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이전코드와 유사하게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일자 </a:t>
            </a:r>
            <a:r>
              <a:rPr lang="en-US" altLang="ko-KR" b="1" dirty="0" smtClean="0">
                <a:solidFill>
                  <a:srgbClr val="FF000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Step2)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정의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InputMax</a:t>
            </a:r>
            <a:r>
              <a:rPr lang="ko-KR" altLang="en-US" b="1" dirty="0" smtClean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</a:t>
            </a:r>
            <a:r>
              <a:rPr lang="ko-KR" altLang="en-US" b="1" smtClean="0">
                <a:solidFill>
                  <a:srgbClr val="FF0000"/>
                </a:solidFill>
              </a:rPr>
              <a:t>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MakeAccount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SelectAccount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InputMoney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OutputMoney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DeleteAccount</a:t>
            </a:r>
            <a:r>
              <a:rPr lang="en-US" altLang="ko-KR" dirty="0" smtClean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NumberToIdx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IsAccNumberCheck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: </a:t>
            </a:r>
            <a:r>
              <a:rPr lang="en-US" altLang="ko-KR" dirty="0" err="1" smtClean="0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 smtClean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 smtClean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MakeAccount</a:t>
            </a:r>
            <a:r>
              <a:rPr lang="ko-KR" altLang="en-US" b="1" dirty="0" smtClean="0">
                <a:solidFill>
                  <a:srgbClr val="FF0000"/>
                </a:solidFill>
              </a:rPr>
              <a:t>에서 입력된 계좌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번호 중복여부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중복시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false, </a:t>
            </a:r>
            <a:r>
              <a:rPr lang="ko-KR" altLang="en-US" b="1" dirty="0" smtClean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아닐경우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Step3) </a:t>
            </a:r>
            <a:r>
              <a:rPr lang="ko-KR" altLang="en-US" b="1" dirty="0" smtClean="0"/>
              <a:t>실행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흐</a:t>
            </a:r>
            <a:r>
              <a:rPr lang="ko-KR" altLang="en-US" b="1" dirty="0"/>
              <a:t>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[0] </a:t>
            </a: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r>
              <a:rPr lang="en-US" altLang="ko-KR" b="1" dirty="0" smtClean="0"/>
              <a:t>[1] </a:t>
            </a:r>
            <a:r>
              <a:rPr lang="ko-KR" altLang="en-US" b="1" dirty="0" smtClean="0"/>
              <a:t>계좌 생성</a:t>
            </a:r>
            <a:r>
              <a:rPr lang="en-US" altLang="ko-KR" b="1" dirty="0" smtClean="0"/>
              <a:t>(insert)</a:t>
            </a:r>
          </a:p>
          <a:p>
            <a:r>
              <a:rPr lang="en-US" altLang="ko-KR" b="1" dirty="0" smtClean="0"/>
              <a:t>[2] </a:t>
            </a:r>
            <a:r>
              <a:rPr lang="ko-KR" altLang="en-US" b="1" dirty="0" smtClean="0"/>
              <a:t>계좌 검색</a:t>
            </a:r>
            <a:r>
              <a:rPr lang="en-US" altLang="ko-KR" b="1" dirty="0" smtClean="0"/>
              <a:t>(select)</a:t>
            </a:r>
          </a:p>
          <a:p>
            <a:r>
              <a:rPr lang="en-US" altLang="ko-KR" b="1" dirty="0" smtClean="0"/>
              <a:t>[3] </a:t>
            </a:r>
            <a:r>
              <a:rPr lang="ko-KR" altLang="en-US" b="1" dirty="0" smtClean="0"/>
              <a:t>입금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[4] </a:t>
            </a:r>
            <a:r>
              <a:rPr lang="ko-KR" altLang="en-US" b="1" dirty="0" smtClean="0"/>
              <a:t>출금</a:t>
            </a:r>
            <a:r>
              <a:rPr lang="en-US" altLang="ko-KR" b="1" dirty="0" smtClean="0"/>
              <a:t>(update)</a:t>
            </a:r>
          </a:p>
          <a:p>
            <a:r>
              <a:rPr lang="en-US" altLang="ko-KR" b="1" dirty="0" smtClean="0"/>
              <a:t>[5] </a:t>
            </a:r>
            <a:r>
              <a:rPr lang="ko-KR" altLang="en-US" b="1" dirty="0" smtClean="0"/>
              <a:t>계좌 삭제</a:t>
            </a:r>
            <a:r>
              <a:rPr lang="en-US" altLang="ko-KR" b="1" dirty="0" smtClean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프로그램 실습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 smtClean="0"/>
              <a:t> 관리 프로그램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입출금 기능 추가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1) </a:t>
            </a:r>
            <a:r>
              <a:rPr lang="ko-KR" altLang="en-US" b="1" u="sng" dirty="0" smtClean="0"/>
              <a:t>입출금 관련된 데이터 클래스 정의</a:t>
            </a:r>
            <a:endParaRPr lang="en-US" altLang="ko-KR" b="1" u="sng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[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balance, </a:t>
            </a:r>
            <a:r>
              <a:rPr lang="en-US" altLang="ko-KR" b="1" dirty="0" err="1" smtClean="0"/>
              <a:t>Calrendar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2)  </a:t>
            </a:r>
            <a:r>
              <a:rPr lang="ko-KR" altLang="en-US" b="1" dirty="0" smtClean="0"/>
              <a:t>입출금을 저장할 데이터 저장공간 생성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BitArray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사용가능</a:t>
            </a:r>
            <a:r>
              <a:rPr lang="en-US" altLang="ko-KR" b="1" dirty="0" smtClean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3)  </a:t>
            </a:r>
            <a:r>
              <a:rPr lang="ko-KR" altLang="en-US" b="1" dirty="0" smtClean="0"/>
              <a:t>기능 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?[ </a:t>
            </a:r>
            <a:r>
              <a:rPr lang="ko-KR" altLang="en-US" b="1" dirty="0" smtClean="0">
                <a:solidFill>
                  <a:srgbClr val="FF0000"/>
                </a:solidFill>
              </a:rPr>
              <a:t>계좌개설</a:t>
            </a:r>
            <a:r>
              <a:rPr lang="en-US" altLang="ko-KR" b="1" dirty="0" smtClean="0">
                <a:solidFill>
                  <a:srgbClr val="FF0000"/>
                </a:solidFill>
              </a:rPr>
              <a:t> ,  </a:t>
            </a:r>
            <a:r>
              <a:rPr lang="ko-KR" altLang="en-US" b="1" dirty="0" smtClean="0">
                <a:solidFill>
                  <a:srgbClr val="FF0000"/>
                </a:solidFill>
              </a:rPr>
              <a:t>입금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출금</a:t>
            </a:r>
            <a:r>
              <a:rPr lang="en-US" altLang="ko-KR" b="1" dirty="0" smtClean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단계</a:t>
            </a:r>
            <a:r>
              <a:rPr lang="en-US" altLang="ko-KR" b="1" dirty="0" smtClean="0"/>
              <a:t>4)  </a:t>
            </a:r>
            <a:r>
              <a:rPr lang="ko-KR" altLang="en-US" b="1" dirty="0" smtClean="0"/>
              <a:t>기능 구현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[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 smtClean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삭제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해당 계좌를 삭제할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입출금 내용을 먼저 삭제 한 후 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en-US" altLang="ko-KR" b="1" dirty="0" smtClean="0"/>
              <a:t>          </a:t>
            </a:r>
            <a:r>
              <a:rPr lang="ko-KR" altLang="en-US" b="1" dirty="0" smtClean="0"/>
              <a:t>계좌를 삭제해 보세요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수정</a:t>
            </a:r>
            <a:r>
              <a:rPr lang="en-US" altLang="ko-KR" b="1" dirty="0" smtClean="0"/>
              <a:t>(X) </a:t>
            </a:r>
            <a:r>
              <a:rPr lang="ko-KR" altLang="en-US" b="1" dirty="0" smtClean="0"/>
              <a:t>은 존재할 수 없는 기능</a:t>
            </a:r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날짜를 기반으로 검색할 수 있을 것 같습니다</a:t>
            </a:r>
            <a:r>
              <a:rPr lang="en-US" altLang="ko-KR" b="1" dirty="0" smtClean="0"/>
              <a:t>. …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자료구조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데이터 집합체를 어떻게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구조</a:t>
            </a:r>
            <a:r>
              <a:rPr lang="ko-KR" altLang="en-US" sz="2000" dirty="0" smtClean="0"/>
              <a:t>화 시키고 관리할 것인가</a:t>
            </a:r>
            <a:r>
              <a:rPr lang="en-US" altLang="ko-KR" sz="2000" dirty="0" smtClean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400" b="1" dirty="0" smtClean="0"/>
              <a:t>연접리스트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배열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메모리적으로 연결</a:t>
            </a:r>
            <a:endParaRPr lang="en-US" altLang="ko-KR" sz="2400" b="1" dirty="0" smtClean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단일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환형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------------------------------------------------------------------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* </a:t>
            </a:r>
            <a:r>
              <a:rPr lang="ko-KR" altLang="en-US" sz="2000" dirty="0" smtClean="0"/>
              <a:t>나머지 자료구조들은 배열이나 연결리스트를 응용해서 구현</a:t>
            </a:r>
            <a:r>
              <a:rPr lang="en-US" altLang="ko-KR" sz="2000" dirty="0" smtClean="0"/>
              <a:t>!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스택</a:t>
            </a:r>
            <a:endParaRPr lang="en-US" altLang="ko-KR" sz="2000" dirty="0" smtClean="0"/>
          </a:p>
          <a:p>
            <a:r>
              <a:rPr lang="en-US" altLang="ko-KR" sz="2000" dirty="0" smtClean="0"/>
              <a:t>   </a:t>
            </a:r>
            <a:r>
              <a:rPr lang="ko-KR" altLang="en-US" sz="2000" dirty="0" smtClean="0"/>
              <a:t>큐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덱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 smtClean="0"/>
              <a:t>비선형자료구조</a:t>
            </a:r>
            <a:endParaRPr lang="en-US" altLang="ko-KR" sz="2000" b="1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트리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그래프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연접리스트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물리적 선형 자료구조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데이터 저장 관리를 배열이라는 자료구조로 하겠다</a:t>
            </a:r>
            <a:r>
              <a:rPr lang="en-US" altLang="ko-KR" sz="2000" b="1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 smtClean="0"/>
              <a:t>INSERT(</a:t>
            </a:r>
            <a:r>
              <a:rPr lang="ko-KR" altLang="en-US" sz="2000" b="1" dirty="0" smtClean="0"/>
              <a:t>저장</a:t>
            </a:r>
            <a:r>
              <a:rPr lang="en-US" altLang="ko-KR" sz="2000" b="1" dirty="0" smtClean="0"/>
              <a:t>),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), UPDATE(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), DELETE(</a:t>
            </a:r>
            <a:r>
              <a:rPr lang="ko-KR" altLang="en-US" sz="2000" b="1" dirty="0" smtClean="0"/>
              <a:t>삭제</a:t>
            </a:r>
            <a:r>
              <a:rPr lang="en-US" altLang="ko-KR" sz="2000" b="1" dirty="0" smtClean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이중연결리스트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이동시</a:t>
            </a:r>
            <a:r>
              <a:rPr lang="en-US" altLang="ko-KR" dirty="0" smtClean="0"/>
              <a:t>, --, ++ </a:t>
            </a:r>
            <a:r>
              <a:rPr lang="ko-KR" altLang="en-US" dirty="0" smtClean="0"/>
              <a:t>연산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연산만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환형연결리스트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단일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단일연결리스트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데이터저장소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다음노드의</a:t>
            </a:r>
            <a:r>
              <a:rPr lang="ko-KR" altLang="en-US" dirty="0" smtClean="0"/>
              <a:t> 주소를 저장하는 공간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                            * </a:t>
            </a:r>
            <a:r>
              <a:rPr lang="ko-KR" altLang="en-US" b="1" dirty="0" smtClean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단일연결리스트 구현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연결리스트 구조체 정의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빈강의실에</a:t>
            </a:r>
            <a:r>
              <a:rPr lang="ko-KR" altLang="en-US" dirty="0" smtClean="0"/>
              <a:t> 학생입실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책상</a:t>
            </a:r>
            <a:r>
              <a:rPr lang="en-US" altLang="ko-KR" dirty="0" smtClean="0"/>
              <a:t>[NODE]</a:t>
            </a:r>
            <a:r>
              <a:rPr lang="ko-KR" altLang="en-US" dirty="0" smtClean="0"/>
              <a:t>을 들고 입실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아무데나 책상을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논리적 연결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노드를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데이터저장</a:t>
            </a:r>
            <a:r>
              <a:rPr lang="en-US" altLang="ko-KR" dirty="0" smtClean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앞에 연결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front_insert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  3.1 : </a:t>
            </a:r>
            <a:r>
              <a:rPr lang="ko-KR" altLang="en-US" dirty="0" smtClean="0"/>
              <a:t>비어있을 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3.2 :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존재할 때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dirty="0" err="1" smtClean="0"/>
              <a:t>front_Insert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비어있는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if(head == null)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newnode.next</a:t>
            </a:r>
            <a:r>
              <a:rPr lang="en-US" altLang="ko-KR" dirty="0" smtClean="0"/>
              <a:t> =  head;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연결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newnode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selectall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선형 순회 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순회할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 선언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r>
              <a:rPr lang="en-US" altLang="ko-KR" dirty="0" smtClean="0"/>
              <a:t>Node cur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</a:t>
            </a:r>
            <a:r>
              <a:rPr lang="ko-KR" altLang="en-US" dirty="0" smtClean="0"/>
              <a:t>를 이동</a:t>
            </a:r>
            <a:endParaRPr lang="en-US" altLang="ko-KR" dirty="0" smtClean="0"/>
          </a:p>
          <a:p>
            <a:r>
              <a:rPr lang="en-US" altLang="ko-KR" dirty="0" smtClean="0"/>
              <a:t>cur = </a:t>
            </a:r>
            <a:r>
              <a:rPr lang="en-US" altLang="ko-KR" dirty="0" err="1" smtClean="0"/>
              <a:t>cur.next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언제까지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cur == null  : </a:t>
            </a:r>
            <a:r>
              <a:rPr lang="ko-KR" altLang="en-US" dirty="0" smtClean="0"/>
              <a:t>이동을 멈춰야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back_insert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노드생성</a:t>
            </a:r>
            <a:r>
              <a:rPr lang="ko-KR" altLang="en-US" dirty="0" smtClean="0"/>
              <a:t>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2.1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비어있을 때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 2.2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존재할 때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1) </a:t>
            </a:r>
            <a:r>
              <a:rPr lang="ko-KR" altLang="en-US" b="1" dirty="0" smtClean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.!(</a:t>
            </a:r>
            <a:r>
              <a:rPr lang="ko-KR" altLang="en-US" b="1" dirty="0" smtClean="0">
                <a:solidFill>
                  <a:srgbClr val="FF0000"/>
                </a:solidFill>
              </a:rPr>
              <a:t>순회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2) </a:t>
            </a:r>
            <a:r>
              <a:rPr lang="ko-KR" altLang="en-US" b="1" dirty="0" smtClean="0">
                <a:solidFill>
                  <a:srgbClr val="FF0000"/>
                </a:solidFill>
              </a:rPr>
              <a:t>연결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cur.next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newnode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14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front_delete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79512" y="501317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9512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5013176"/>
            <a:ext cx="104360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624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59424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6328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1392" y="5013176"/>
            <a:ext cx="5040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4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56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07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158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51720" y="5193196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3163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1986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79904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51912" y="486916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087216" y="5085184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Check!</a:t>
            </a:r>
          </a:p>
          <a:p>
            <a:pPr marL="342900" indent="-342900"/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경우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삭제 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없을 경우와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있을 경우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구분이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필요 없다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79304" y="414908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03340" y="4509120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1520" y="328498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1520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3284984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59632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35288" y="32849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43400" y="3284984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3" idx="1"/>
          </p:cNvCxnSpPr>
          <p:nvPr/>
        </p:nvCxnSpPr>
        <p:spPr>
          <a:xfrm>
            <a:off x="2123728" y="346500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7944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27984" y="32849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499992" y="32129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951312" y="24208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>
            <a:off x="3275348" y="2780928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92080" y="422108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64088" y="32129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head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23728" y="3356992"/>
            <a:ext cx="432048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483768" y="3140968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555776" y="3068960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시작</a:t>
            </a:r>
            <a:r>
              <a:rPr lang="ko-KR" altLang="en-US" b="1">
                <a:solidFill>
                  <a:srgbClr val="FF0000"/>
                </a:solidFill>
              </a:rPr>
              <a:t>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실행흐름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필요한것들을</a:t>
            </a:r>
            <a:r>
              <a:rPr lang="en-US" altLang="ko-KR" b="1" dirty="0" smtClean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031432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95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87616" y="3501008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97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87816" y="350100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03640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91872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51912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2392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8822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94826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40152" y="3789040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4077072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4149080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103948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572000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44220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r>
              <a:rPr lang="en-US" altLang="ko-KR" dirty="0" smtClean="0"/>
              <a:t>while(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 != null)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del;</a:t>
            </a:r>
          </a:p>
          <a:p>
            <a:r>
              <a:rPr lang="en-US" altLang="ko-KR" dirty="0" smtClean="0"/>
              <a:t>    del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dirty="0" err="1" smtClean="0"/>
              <a:t>prev.next</a:t>
            </a:r>
            <a:r>
              <a:rPr lang="en-US" altLang="ko-KR" dirty="0" smtClean="0"/>
              <a:t> = null;  // </a:t>
            </a:r>
            <a:r>
              <a:rPr lang="en-US" altLang="ko-KR" dirty="0" err="1" smtClean="0"/>
              <a:t>prev.next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del.next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back_delete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한개인상황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27984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99992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- </a:t>
            </a:r>
            <a:r>
              <a:rPr lang="ko-KR" altLang="en-US" b="1" dirty="0" smtClean="0">
                <a:solidFill>
                  <a:srgbClr val="FF0000"/>
                </a:solidFill>
              </a:rPr>
              <a:t>꼬리 찾기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b="1" dirty="0" smtClean="0">
                <a:solidFill>
                  <a:srgbClr val="FF0000"/>
                </a:solidFill>
              </a:rPr>
              <a:t> 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4786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0790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691680" y="3284984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547664" y="3212976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47664" y="3284984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91780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59832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del =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 head;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삭제연산</a:t>
            </a:r>
            <a:r>
              <a:rPr lang="en-US" altLang="ko-KR" dirty="0" smtClean="0"/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head = null;  //head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del.next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869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random_insert</a:t>
            </a:r>
            <a:r>
              <a:rPr lang="en-US" altLang="ko-KR" dirty="0" smtClean="0"/>
              <a:t>(Node cur, Object value)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갖는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!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12160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20272" y="314096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80312" y="3284984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740352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12360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  <a:endCxn id="35" idx="2"/>
          </p:cNvCxnSpPr>
          <p:nvPr/>
        </p:nvCxnSpPr>
        <p:spPr>
          <a:xfrm flipV="1">
            <a:off x="7272300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2"/>
            <a:endCxn id="56" idx="0"/>
          </p:cNvCxnSpPr>
          <p:nvPr/>
        </p:nvCxnSpPr>
        <p:spPr>
          <a:xfrm>
            <a:off x="6336196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20072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6" idx="1"/>
          </p:cNvCxnSpPr>
          <p:nvPr/>
        </p:nvCxnSpPr>
        <p:spPr>
          <a:xfrm flipV="1">
            <a:off x="5652120" y="332098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961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524328" y="26369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76056" y="458112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연결시</a:t>
            </a:r>
            <a:r>
              <a:rPr lang="ko-KR" altLang="en-US" b="1" dirty="0" smtClean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노드의</a:t>
            </a:r>
            <a:r>
              <a:rPr lang="ko-KR" altLang="en-US" b="1" dirty="0" smtClean="0">
                <a:solidFill>
                  <a:srgbClr val="FF0000"/>
                </a:solidFill>
              </a:rPr>
              <a:t> 연결을 먼저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40152" y="25649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41056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생성 및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그림에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연결흐름작성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1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연결에 대한 다른 상황을 생각</a:t>
            </a:r>
            <a:r>
              <a:rPr lang="en-US" altLang="ko-KR" b="1" dirty="0" smtClean="0">
                <a:solidFill>
                  <a:srgbClr val="FF0000"/>
                </a:solidFill>
              </a:rPr>
              <a:t>!!    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    cur</a:t>
            </a:r>
            <a:r>
              <a:rPr lang="ko-KR" altLang="en-US" b="1" dirty="0" smtClean="0">
                <a:solidFill>
                  <a:srgbClr val="FF0000"/>
                </a:solidFill>
              </a:rPr>
              <a:t>의 위치가 마지막 노드일때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35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8step) 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random_delete</a:t>
            </a:r>
            <a:r>
              <a:rPr lang="en-US" altLang="ko-KR" dirty="0" smtClean="0"/>
              <a:t>(Node 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cur </a:t>
            </a:r>
            <a:r>
              <a:rPr lang="ko-KR" altLang="en-US" dirty="0" smtClean="0"/>
              <a:t>의 다음 노드 삭제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995936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99992" y="2420888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959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prev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73821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삭제 연결 연산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size 1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True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을 삭제하는 상황</a:t>
            </a:r>
            <a:r>
              <a:rPr lang="en-US" altLang="ko-KR" dirty="0" smtClean="0">
                <a:solidFill>
                  <a:srgbClr val="FF0000"/>
                </a:solidFill>
              </a:rPr>
              <a:t>(1 or 2</a:t>
            </a:r>
            <a:r>
              <a:rPr lang="ko-KR" altLang="en-US" dirty="0" smtClean="0">
                <a:solidFill>
                  <a:srgbClr val="FF0000"/>
                </a:solidFill>
              </a:rPr>
              <a:t>를 삭제할 때와 </a:t>
            </a:r>
            <a:r>
              <a:rPr lang="ko-KR" altLang="en-US" b="1" dirty="0" smtClean="0">
                <a:solidFill>
                  <a:srgbClr val="FF0000"/>
                </a:solidFill>
              </a:rPr>
              <a:t>동일 연산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만약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를 삭제하는 상황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노드가</a:t>
            </a:r>
            <a:r>
              <a:rPr lang="ko-KR" altLang="en-US" b="1" dirty="0" smtClean="0">
                <a:solidFill>
                  <a:srgbClr val="FF0000"/>
                </a:solidFill>
              </a:rPr>
              <a:t> 없는 상황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삭제연산 불가능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4128" y="170080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24128" y="134076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이중연결리스트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이동시</a:t>
            </a:r>
            <a:r>
              <a:rPr lang="en-US" altLang="ko-KR" b="1" dirty="0" smtClean="0"/>
              <a:t>, --, ++ </a:t>
            </a:r>
            <a:r>
              <a:rPr lang="ko-KR" altLang="en-US" b="1" dirty="0" smtClean="0"/>
              <a:t>연산 가능</a:t>
            </a:r>
            <a:r>
              <a:rPr lang="en-US" altLang="ko-KR" b="1" dirty="0" smtClean="0"/>
              <a:t>)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555776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3914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47256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83360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9147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556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6368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2777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35888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277380" y="2060848"/>
            <a:ext cx="48630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4999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3001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39944" y="2924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9984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71992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99592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3568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3568" y="2924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11560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5983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2627784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93204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44999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04248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63001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55576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308304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  <a:endCxn id="54" idx="0"/>
          </p:cNvCxnSpPr>
          <p:nvPr/>
        </p:nvCxnSpPr>
        <p:spPr>
          <a:xfrm flipH="1">
            <a:off x="7631832" y="2060848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411760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size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68690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1step) </a:t>
            </a:r>
            <a:r>
              <a:rPr lang="ko-KR" altLang="en-US" dirty="0" smtClean="0"/>
              <a:t>이중연결리스트  필드 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(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,  data,     next)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연결리스트 구조체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head</a:t>
            </a:r>
          </a:p>
          <a:p>
            <a:pPr marL="342900" indent="-342900"/>
            <a:r>
              <a:rPr lang="en-US" altLang="ko-KR" dirty="0" smtClean="0"/>
              <a:t>    tail</a:t>
            </a:r>
          </a:p>
          <a:p>
            <a:pPr marL="342900" indent="-342900"/>
            <a:r>
              <a:rPr lang="en-US" altLang="ko-KR" dirty="0" smtClean="0"/>
              <a:t>    size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data: Object       //</a:t>
            </a:r>
            <a:r>
              <a:rPr lang="ko-KR" altLang="en-US" dirty="0" smtClean="0">
                <a:solidFill>
                  <a:schemeClr val="tx1"/>
                </a:solidFill>
              </a:rPr>
              <a:t>저장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next : Node        //</a:t>
            </a:r>
            <a:r>
              <a:rPr lang="ko-KR" altLang="en-US" dirty="0" smtClean="0">
                <a:solidFill>
                  <a:schemeClr val="tx1"/>
                </a:solidFill>
              </a:rPr>
              <a:t>다음 </a:t>
            </a:r>
            <a:r>
              <a:rPr lang="ko-KR" altLang="en-US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dirty="0" smtClean="0">
                <a:solidFill>
                  <a:schemeClr val="tx1"/>
                </a:solidFill>
              </a:rPr>
              <a:t> 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MyDList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head: Object    //</a:t>
            </a:r>
            <a:r>
              <a:rPr lang="ko-KR" altLang="en-US" dirty="0" smtClean="0">
                <a:solidFill>
                  <a:schemeClr val="tx1"/>
                </a:solidFill>
              </a:rPr>
              <a:t>시작 </a:t>
            </a:r>
            <a:r>
              <a:rPr lang="ko-KR" altLang="en-US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dirty="0" smtClean="0">
                <a:solidFill>
                  <a:schemeClr val="tx1"/>
                </a:solidFill>
              </a:rPr>
              <a:t> 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       //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1328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12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234888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DNode</a:t>
            </a:r>
            <a:r>
              <a:rPr lang="en-US" altLang="ko-KR" dirty="0" smtClean="0">
                <a:solidFill>
                  <a:schemeClr val="tx1"/>
                </a:solidFill>
              </a:rPr>
              <a:t>( data : Object)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36296" y="249289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Node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참조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129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2step) </a:t>
            </a:r>
            <a:r>
              <a:rPr lang="en-US" altLang="ko-KR" b="1" dirty="0" err="1" smtClean="0"/>
              <a:t>MyDList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(default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49289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49289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13285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77281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177281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78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push_front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92494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92494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56490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2048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220486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3568" y="162880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86814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28184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00192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9912" y="3284984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60032" y="285293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95936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0790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635896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051720" y="278092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979712" y="242088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48672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43808" y="5013176"/>
            <a:ext cx="504056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03848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63888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635896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71800" y="450912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411760" y="4581128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31640" y="501317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043608" y="5157192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71600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43608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339752" y="5301208"/>
            <a:ext cx="86409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4" idx="3"/>
          </p:cNvCxnSpPr>
          <p:nvPr/>
        </p:nvCxnSpPr>
        <p:spPr>
          <a:xfrm>
            <a:off x="1223120" y="4473116"/>
            <a:ext cx="900608" cy="4680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8" idx="0"/>
          </p:cNvCxnSpPr>
          <p:nvPr/>
        </p:nvCxnSpPr>
        <p:spPr>
          <a:xfrm flipV="1">
            <a:off x="1367644" y="5373216"/>
            <a:ext cx="68407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624736" cy="39703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4step) void  </a:t>
            </a:r>
            <a:r>
              <a:rPr lang="en-US" altLang="ko-KR" dirty="0" err="1" smtClean="0"/>
              <a:t>Select_NextAll</a:t>
            </a:r>
            <a:r>
              <a:rPr lang="en-US" altLang="ko-KR" dirty="0" smtClean="0"/>
              <a:t>( )  </a:t>
            </a:r>
          </a:p>
          <a:p>
            <a:r>
              <a:rPr lang="en-US" altLang="ko-KR" b="1" dirty="0" smtClean="0"/>
              <a:t>                head </a:t>
            </a:r>
            <a:r>
              <a:rPr lang="en-US" altLang="ko-KR" b="1" dirty="0" smtClean="0">
                <a:sym typeface="Wingdings" pitchFamily="2" charset="2"/>
              </a:rPr>
              <a:t> tail [ next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         void </a:t>
            </a:r>
            <a:r>
              <a:rPr lang="en-US" altLang="ko-KR" dirty="0" err="1" smtClean="0"/>
              <a:t>Select_PrevAll</a:t>
            </a:r>
            <a:r>
              <a:rPr lang="en-US" altLang="ko-KR" dirty="0" smtClean="0"/>
              <a:t>()</a:t>
            </a:r>
          </a:p>
          <a:p>
            <a:r>
              <a:rPr lang="en-US" altLang="ko-KR" b="1" dirty="0" smtClean="0"/>
              <a:t>                tail </a:t>
            </a:r>
            <a:r>
              <a:rPr lang="en-US" altLang="ko-KR" b="1" dirty="0" smtClean="0">
                <a:sym typeface="Wingdings" pitchFamily="2" charset="2"/>
              </a:rPr>
              <a:t> head [ </a:t>
            </a:r>
            <a:r>
              <a:rPr lang="en-US" altLang="ko-KR" b="1" dirty="0" err="1" smtClean="0">
                <a:sym typeface="Wingdings" pitchFamily="2" charset="2"/>
              </a:rPr>
              <a:t>prev</a:t>
            </a:r>
            <a:r>
              <a:rPr lang="en-US" altLang="ko-KR" b="1" dirty="0" smtClean="0">
                <a:sym typeface="Wingdings" pitchFamily="2" charset="2"/>
              </a:rPr>
              <a:t> ]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r>
              <a:rPr lang="ko-KR" altLang="en-US" b="1" dirty="0" smtClean="0"/>
              <a:t>단일연결리스트 코드 참조</a:t>
            </a:r>
            <a:endParaRPr lang="en-US" altLang="ko-KR" b="1" dirty="0" smtClean="0"/>
          </a:p>
          <a:p>
            <a:r>
              <a:rPr lang="en-US" altLang="ko-KR" b="1" dirty="0" smtClean="0"/>
              <a:t> public void </a:t>
            </a:r>
            <a:r>
              <a:rPr lang="en-US" altLang="ko-KR" b="1" dirty="0" err="1" smtClean="0"/>
              <a:t>selectall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557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push_back</a:t>
            </a:r>
            <a:r>
              <a:rPr lang="en-US" altLang="ko-KR" dirty="0" smtClean="0"/>
              <a:t>(Object data)  : </a:t>
            </a:r>
            <a:r>
              <a:rPr lang="ko-KR" altLang="en-US" dirty="0" err="1" smtClean="0"/>
              <a:t>노드생성</a:t>
            </a:r>
            <a:r>
              <a:rPr lang="ko-KR" altLang="en-US" dirty="0" smtClean="0"/>
              <a:t> 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연결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55576" y="263691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263691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27687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227687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191683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1916832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23728" y="278092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83768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123728" y="23488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83768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5776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5576" y="13407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비어있는 상황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존재하는 상황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7200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2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4015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0019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7220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51920" y="299695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32040" y="2564904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7944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7991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7991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123728" y="249289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051720" y="213285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44408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2249996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28184" y="42210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36296" y="4221088"/>
            <a:ext cx="504056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596336" y="43651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95637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028384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164288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6804248" y="3789040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24128" y="4221088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436096" y="44371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64088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43609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7" idx="0"/>
          </p:cNvCxnSpPr>
          <p:nvPr/>
        </p:nvCxnSpPr>
        <p:spPr>
          <a:xfrm flipH="1" flipV="1">
            <a:off x="6876256" y="4653136"/>
            <a:ext cx="252028" cy="11521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68144" y="4437112"/>
            <a:ext cx="360040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7380312" y="4581128"/>
            <a:ext cx="792088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 smtClean="0"/>
              <a:t>배열 자료구조 성질</a:t>
            </a:r>
            <a:r>
              <a:rPr lang="en-US" altLang="ko-KR" sz="2000" b="1" dirty="0" smtClean="0"/>
              <a:t>!</a:t>
            </a:r>
          </a:p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항상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 smtClean="0"/>
              <a:t>최대크기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</a:t>
            </a:r>
            <a:r>
              <a:rPr lang="ko-KR" altLang="en-US" b="1" dirty="0" smtClean="0"/>
              <a:t>저장개수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7825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push_random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cur, Object data)  //cur</a:t>
            </a:r>
            <a:r>
              <a:rPr lang="ko-KR" altLang="en-US" dirty="0" smtClean="0"/>
              <a:t>다음에 저장</a:t>
            </a:r>
            <a:endParaRPr lang="en-US" altLang="ko-KR" dirty="0" smtClean="0"/>
          </a:p>
          <a:p>
            <a:r>
              <a:rPr lang="en-US" altLang="ko-KR" dirty="0" smtClean="0"/>
              <a:t>1. Cur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== 2. Cur </a:t>
            </a:r>
            <a:r>
              <a:rPr lang="ko-KR" altLang="en-US" dirty="0" smtClean="0"/>
              <a:t>가 중간 노들일때</a:t>
            </a:r>
            <a:endParaRPr lang="en-US" altLang="ko-KR" dirty="0" smtClean="0"/>
          </a:p>
          <a:p>
            <a:r>
              <a:rPr lang="en-US" altLang="ko-KR" dirty="0" smtClean="0"/>
              <a:t>3. Cur </a:t>
            </a:r>
            <a:r>
              <a:rPr lang="ko-KR" altLang="en-US" dirty="0" smtClean="0"/>
              <a:t>가 마지막 노드일때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구현을 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!)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18762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5736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318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399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48072" y="3933056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32048" y="422108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2048" y="40770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60040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808312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339752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94826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6376" y="39330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60432" y="40770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8204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892480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24736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83968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411760" y="3933056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283968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401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0851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47656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6012160" y="42210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979712" y="27089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cur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835696" y="3068960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483768" y="51571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851920" y="53012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1196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283968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979712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91680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619672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69168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51720" y="587727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newnode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01" idx="0"/>
            <a:endCxn id="91" idx="2"/>
          </p:cNvCxnSpPr>
          <p:nvPr/>
        </p:nvCxnSpPr>
        <p:spPr>
          <a:xfrm flipH="1" flipV="1">
            <a:off x="2987824" y="5517232"/>
            <a:ext cx="5375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0"/>
          </p:cNvCxnSpPr>
          <p:nvPr/>
        </p:nvCxnSpPr>
        <p:spPr>
          <a:xfrm flipH="1" flipV="1">
            <a:off x="1907704" y="4293096"/>
            <a:ext cx="324036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3635896" y="4293096"/>
            <a:ext cx="216024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2"/>
          </p:cNvCxnSpPr>
          <p:nvPr/>
        </p:nvCxnSpPr>
        <p:spPr>
          <a:xfrm>
            <a:off x="2358008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80312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236296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987824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erase_front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159224" y="4985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2015208" y="5345832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7559824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1187624" y="5085184"/>
            <a:ext cx="2376264" cy="10801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3275856" y="5589240"/>
            <a:ext cx="360040" cy="576064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3419872" y="5373216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491880" y="5301208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erase_back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없을때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하나일때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삭제할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004048" y="45091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delprev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5364088" y="486916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7308304" y="5057800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>
            <a:stCxn id="129" idx="1"/>
          </p:cNvCxnSpPr>
          <p:nvPr/>
        </p:nvCxnSpPr>
        <p:spPr>
          <a:xfrm flipH="1">
            <a:off x="5436096" y="4877780"/>
            <a:ext cx="1979712" cy="12875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228184" y="5733256"/>
            <a:ext cx="0" cy="504056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940152" y="5733256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940152" y="5661248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01506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7step)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erase_random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DNode</a:t>
            </a:r>
            <a:r>
              <a:rPr lang="en-US" altLang="ko-KR" dirty="0" smtClean="0"/>
              <a:t> del)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 Return false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첫번째 </a:t>
            </a:r>
            <a:r>
              <a:rPr lang="ko-KR" altLang="en-US" dirty="0" err="1" smtClean="0"/>
              <a:t>노드일때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마지막 노드일때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미리 구현되어 있다</a:t>
            </a:r>
            <a:r>
              <a:rPr lang="en-US" altLang="ko-KR" dirty="0" smtClean="0"/>
              <a:t>. : </a:t>
            </a:r>
            <a:r>
              <a:rPr lang="ko-KR" altLang="en-US" dirty="0" smtClean="0"/>
              <a:t>기존 함수 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Del</a:t>
            </a:r>
            <a:r>
              <a:rPr lang="ko-KR" altLang="en-US" dirty="0" smtClean="0"/>
              <a:t>이 중간 노드일때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104360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51720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878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95936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67544" y="393305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04056" y="508518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88032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88032" y="52292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6024" y="530120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6429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195736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23528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80424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812360" y="5085184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316416" y="522920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676456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8748464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480720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139952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267744" y="5085184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13995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7880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79613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64496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03640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5868144" y="5373216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87824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347864" y="378904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6984776" y="3933056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092280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tail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051720" y="5373216"/>
            <a:ext cx="266429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763688" y="5085184"/>
            <a:ext cx="316835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0550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err="1" smtClean="0"/>
              <a:t>대기방</a:t>
            </a:r>
            <a:r>
              <a:rPr lang="en-US" altLang="ko-KR" dirty="0" smtClean="0"/>
              <a:t>,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1,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3568" y="2708920"/>
            <a:ext cx="64347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insert 10   :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 명령어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insert 20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gamein</a:t>
            </a:r>
            <a:r>
              <a:rPr lang="en-US" altLang="ko-KR" dirty="0" smtClean="0"/>
              <a:t> 1 10 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대기반에서는</a:t>
            </a:r>
            <a:r>
              <a:rPr lang="ko-KR" altLang="en-US" dirty="0" smtClean="0"/>
              <a:t> 퇴장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Gameout</a:t>
            </a:r>
            <a:r>
              <a:rPr lang="en-US" altLang="ko-KR" dirty="0" smtClean="0"/>
              <a:t> 1 10 :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게임방에에서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번이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smtClean="0"/>
              <a:t>전제조건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번이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존재하는 상황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     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에서는 퇴장 대기방으로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delete 10  : </a:t>
            </a:r>
            <a:r>
              <a:rPr lang="ko-KR" altLang="en-US" dirty="0" err="1" smtClean="0"/>
              <a:t>대기방에서</a:t>
            </a:r>
            <a:r>
              <a:rPr lang="ko-KR" altLang="en-US" dirty="0" smtClean="0"/>
              <a:t> 퇴장 명령어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exit  : </a:t>
            </a:r>
            <a:r>
              <a:rPr lang="ko-KR" altLang="en-US" dirty="0" smtClean="0"/>
              <a:t>프로그램 종료명령어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76368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92080" y="126876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smtClean="0">
                <a:solidFill>
                  <a:srgbClr val="FF0000"/>
                </a:solidFill>
              </a:rPr>
              <a:t>insert 80</a:t>
            </a:r>
          </a:p>
          <a:p>
            <a:pPr marL="342900" indent="-342900"/>
            <a:r>
              <a:rPr lang="en-US" altLang="ko-KR" dirty="0" smtClean="0"/>
              <a:t>     80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대기방으로</a:t>
            </a:r>
            <a:r>
              <a:rPr lang="ko-KR" altLang="en-US" dirty="0" smtClean="0"/>
              <a:t> 입장하였습니다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80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출력 화면 예 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[4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 </a:t>
            </a:r>
            <a:r>
              <a:rPr lang="en-US" altLang="ko-KR" dirty="0" smtClean="0"/>
              <a:t>10 </a:t>
            </a:r>
            <a:r>
              <a:rPr lang="en-US" altLang="ko-KR" dirty="0" smtClean="0">
                <a:sym typeface="Wingdings" pitchFamily="2" charset="2"/>
              </a:rPr>
              <a:t>  20  30   40 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1 10</a:t>
            </a:r>
          </a:p>
          <a:p>
            <a:pPr marL="342900" indent="-342900"/>
            <a:r>
              <a:rPr lang="en-US" altLang="ko-KR" dirty="0" smtClean="0"/>
              <a:t>     10</a:t>
            </a:r>
            <a:r>
              <a:rPr lang="ko-KR" altLang="en-US" dirty="0" smtClean="0"/>
              <a:t>번 회원이 </a:t>
            </a:r>
            <a:r>
              <a:rPr lang="ko-KR" altLang="en-US" dirty="0" err="1" smtClean="0"/>
              <a:t>게임방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이동하였습니다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 smtClean="0"/>
              <a:t>대기방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20  30   40          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* 10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은</a:t>
            </a:r>
            <a:r>
              <a:rPr lang="en-US" altLang="ko-KR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sym typeface="Wingdings" pitchFamily="2" charset="2"/>
              </a:rPr>
              <a:t>제거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1  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명</a:t>
            </a:r>
            <a:r>
              <a:rPr lang="en-US" altLang="ko-KR" dirty="0" smtClean="0"/>
              <a:t>]   50 </a:t>
            </a:r>
            <a:r>
              <a:rPr lang="en-US" altLang="ko-KR" dirty="0" smtClean="0">
                <a:sym typeface="Wingdings" pitchFamily="2" charset="2"/>
              </a:rPr>
              <a:t> 60 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10 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2  [1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   70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게임방</a:t>
            </a:r>
            <a:r>
              <a:rPr lang="en-US" altLang="ko-KR" dirty="0" smtClean="0"/>
              <a:t>3  [0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&gt;&gt;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gamein</a:t>
            </a:r>
            <a:r>
              <a:rPr lang="en-US" altLang="ko-KR" b="1" dirty="0" smtClean="0">
                <a:solidFill>
                  <a:srgbClr val="FF0000"/>
                </a:solidFill>
              </a:rPr>
              <a:t> 1 90</a:t>
            </a:r>
          </a:p>
          <a:p>
            <a:pPr marL="342900" indent="-342900"/>
            <a:r>
              <a:rPr lang="en-US" altLang="ko-KR" dirty="0" smtClean="0"/>
              <a:t>     90</a:t>
            </a:r>
            <a:r>
              <a:rPr lang="ko-KR" altLang="en-US" dirty="0" smtClean="0"/>
              <a:t>번 회원은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없습니다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7839005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err="1" smtClean="0"/>
              <a:t>이중연결리트</a:t>
            </a:r>
            <a:r>
              <a:rPr lang="ko-KR" altLang="en-US" dirty="0" smtClean="0"/>
              <a:t> 클래스를 활용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[Room ]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이중연결리스트를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필드 </a:t>
            </a:r>
            <a:r>
              <a:rPr lang="ko-KR" altLang="en-US" dirty="0" err="1" smtClean="0"/>
              <a:t>맴버로</a:t>
            </a:r>
            <a:r>
              <a:rPr lang="ko-KR" altLang="en-US" dirty="0" smtClean="0"/>
              <a:t> 갖고 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+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이중연결리스트를 초기화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Insert(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입장함수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Delete(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number);  // </a:t>
            </a:r>
            <a:r>
              <a:rPr lang="ko-KR" altLang="en-US" dirty="0" err="1" smtClean="0"/>
              <a:t>대기방</a:t>
            </a:r>
            <a:r>
              <a:rPr lang="ko-KR" altLang="en-US" dirty="0" smtClean="0"/>
              <a:t> 퇴장함수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GameIn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입장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있던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GameOut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number) //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방에서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번호가 퇴장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</a:t>
            </a:r>
            <a:r>
              <a:rPr lang="ko-KR" altLang="en-US" dirty="0" err="1" smtClean="0"/>
              <a:t>대기방에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- 1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게임방에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+ void </a:t>
            </a:r>
            <a:r>
              <a:rPr lang="en-US" altLang="ko-KR" dirty="0" err="1" smtClean="0"/>
              <a:t>PrintAll</a:t>
            </a:r>
            <a:r>
              <a:rPr lang="en-US" altLang="ko-KR" dirty="0" smtClean="0"/>
              <a:t>()  //</a:t>
            </a:r>
            <a:r>
              <a:rPr lang="ko-KR" altLang="en-US" dirty="0" smtClean="0"/>
              <a:t>연결리스트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개를 출력</a:t>
            </a:r>
            <a:r>
              <a:rPr lang="en-US" altLang="ko-KR" dirty="0" smtClean="0"/>
              <a:t>!!!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연결리스트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최종 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89964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[Start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-----------------------------------------------------------------------</a:t>
            </a:r>
          </a:p>
          <a:p>
            <a:pPr marL="342900" indent="-342900"/>
            <a:r>
              <a:rPr lang="en-US" altLang="ko-KR" dirty="0" smtClean="0"/>
              <a:t>Room </a:t>
            </a:r>
            <a:r>
              <a:rPr lang="en-US" altLang="ko-KR" dirty="0" err="1" smtClean="0"/>
              <a:t>room</a:t>
            </a:r>
            <a:r>
              <a:rPr lang="en-US" altLang="ko-KR" dirty="0" smtClean="0"/>
              <a:t> = new Room();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void Run(){</a:t>
            </a:r>
          </a:p>
          <a:p>
            <a:pPr marL="342900" indent="-342900"/>
            <a:r>
              <a:rPr lang="en-US" altLang="ko-KR" dirty="0" smtClean="0"/>
              <a:t>   // </a:t>
            </a:r>
            <a:r>
              <a:rPr lang="ko-KR" altLang="en-US" dirty="0" smtClean="0"/>
              <a:t>전체 정보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// &gt;&gt;   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그에 따른 </a:t>
            </a:r>
            <a:r>
              <a:rPr lang="ko-KR" altLang="en-US" smtClean="0"/>
              <a:t>분기 처리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}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static void main() {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new Start().Run();</a:t>
            </a:r>
          </a:p>
          <a:p>
            <a:pPr marL="342900" indent="-342900"/>
            <a:r>
              <a:rPr lang="en-US" altLang="ko-KR" dirty="0" smtClean="0"/>
              <a:t>    //Start s = new Start();</a:t>
            </a:r>
          </a:p>
          <a:p>
            <a:pPr marL="342900" indent="-342900"/>
            <a:r>
              <a:rPr lang="en-US" altLang="ko-KR" dirty="0" smtClean="0"/>
              <a:t>    //</a:t>
            </a:r>
            <a:r>
              <a:rPr lang="en-US" altLang="ko-KR" dirty="0" err="1" smtClean="0"/>
              <a:t>s.Run</a:t>
            </a:r>
            <a:r>
              <a:rPr lang="en-US" altLang="ko-KR" dirty="0" smtClean="0"/>
              <a:t>();</a:t>
            </a:r>
          </a:p>
          <a:p>
            <a:pPr marL="342900" indent="-342900"/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선형자료구조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21613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[ </a:t>
            </a:r>
            <a:r>
              <a:rPr lang="ko-KR" altLang="en-US" dirty="0" smtClean="0"/>
              <a:t>선형자료구조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– </a:t>
            </a:r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ko-KR" altLang="en-US" b="1" dirty="0" smtClean="0"/>
              <a:t>큐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클래스 정의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맴버필드</a:t>
            </a:r>
            <a:r>
              <a:rPr lang="ko-KR" altLang="en-US" sz="2000" b="1" dirty="0" smtClean="0"/>
              <a:t> 구성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클래스명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BitArray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저장소 </a:t>
            </a:r>
            <a:r>
              <a:rPr lang="en-US" altLang="ko-KR" b="1" dirty="0" smtClean="0"/>
              <a:t>: </a:t>
            </a:r>
            <a:r>
              <a:rPr lang="ko-KR" altLang="en-US" b="1" dirty="0"/>
              <a:t> </a:t>
            </a:r>
            <a:r>
              <a:rPr lang="en-US" altLang="ko-KR" b="1" dirty="0" smtClean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 smtClean="0"/>
              <a:t>size     :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</a:t>
            </a:r>
            <a:r>
              <a:rPr lang="en-US" altLang="ko-KR" b="1" dirty="0" smtClean="0"/>
              <a:t>(LIFO, Last In First Out)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동일하다</a:t>
            </a:r>
            <a:r>
              <a:rPr lang="en-US" altLang="ko-KR" b="1" dirty="0" smtClean="0"/>
              <a:t>. 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5576" y="4725144"/>
            <a:ext cx="22322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27687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115616" y="41490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35010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5856" y="292494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41490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1490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4725144"/>
            <a:ext cx="38949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데이터가 저장된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위치값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28" name="직선 화살표 연결선 27"/>
          <p:cNvCxnSpPr>
            <a:endCxn id="11" idx="3"/>
          </p:cNvCxnSpPr>
          <p:nvPr/>
        </p:nvCxnSpPr>
        <p:spPr>
          <a:xfrm flipH="1" flipV="1">
            <a:off x="2411760" y="4329100"/>
            <a:ext cx="1004840" cy="3240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19872" y="45091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67544" y="1556792"/>
            <a:ext cx="259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51219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Step1)  </a:t>
            </a:r>
            <a:r>
              <a:rPr lang="en-US" altLang="ko-KR" b="1" dirty="0" err="1" smtClean="0"/>
              <a:t>MyStack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r>
              <a:rPr lang="ko-KR" altLang="en-US" b="1" dirty="0" err="1" smtClean="0"/>
              <a:t>맴버</a:t>
            </a:r>
            <a:r>
              <a:rPr lang="ko-KR" altLang="en-US" b="1" dirty="0" smtClean="0"/>
              <a:t> 필드 정의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       </a:t>
            </a:r>
            <a:r>
              <a:rPr lang="ko-KR" altLang="en-US" b="1" dirty="0" err="1" smtClean="0"/>
              <a:t>생성자에서</a:t>
            </a:r>
            <a:r>
              <a:rPr lang="ko-KR" altLang="en-US" b="1" dirty="0" smtClean="0"/>
              <a:t> 초기화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        1. </a:t>
            </a:r>
            <a:r>
              <a:rPr lang="ko-KR" altLang="en-US" b="1" dirty="0" err="1" smtClean="0"/>
              <a:t>인자없는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en-US" altLang="ko-KR" b="1" dirty="0" smtClean="0"/>
              <a:t>(max 10</a:t>
            </a:r>
            <a:r>
              <a:rPr lang="ko-KR" altLang="en-US" b="1" dirty="0" smtClean="0"/>
              <a:t>으로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)</a:t>
            </a:r>
          </a:p>
          <a:p>
            <a:pPr marL="342900" indent="-342900"/>
            <a:r>
              <a:rPr lang="en-US" altLang="ko-KR" b="1" dirty="0" smtClean="0"/>
              <a:t>            2. max</a:t>
            </a:r>
            <a:r>
              <a:rPr lang="ko-KR" altLang="en-US" b="1" dirty="0" smtClean="0"/>
              <a:t>값을 인자로 받는 </a:t>
            </a:r>
            <a:r>
              <a:rPr lang="ko-KR" altLang="en-US" b="1" dirty="0" err="1" smtClean="0"/>
              <a:t>생성자</a:t>
            </a:r>
            <a:endParaRPr lang="en-US" altLang="ko-KR" b="1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1403648" y="2348880"/>
            <a:ext cx="38949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top = -1;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++top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top–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940152" y="1196752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40152" y="1556792"/>
            <a:ext cx="30243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0152" y="2636912"/>
            <a:ext cx="302433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02557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Step2)  push / </a:t>
            </a:r>
            <a:r>
              <a:rPr lang="en-US" altLang="ko-KR" b="1" dirty="0" err="1" smtClean="0"/>
              <a:t>IsOverflow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Push(Object data)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Overflow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+ 1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Top </a:t>
            </a:r>
            <a:r>
              <a:rPr lang="ko-KR" altLang="en-US" dirty="0" smtClean="0"/>
              <a:t>위치에 저장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IsOverflow</a:t>
            </a:r>
            <a:r>
              <a:rPr lang="en-US" altLang="ko-KR" dirty="0" smtClean="0"/>
              <a:t>()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 </a:t>
            </a: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259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492468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Step3)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Object Pop()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IsEmpty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Top </a:t>
            </a:r>
            <a:r>
              <a:rPr lang="ko-KR" altLang="en-US" b="1" dirty="0" smtClean="0">
                <a:solidFill>
                  <a:srgbClr val="FF0000"/>
                </a:solidFill>
              </a:rPr>
              <a:t>위치에 있는 데이터를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임시변수에저장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Top - 1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임시변수에 저장된 정보를 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IsEmpty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비어있느냐</a:t>
            </a:r>
            <a:r>
              <a:rPr lang="en-US" altLang="ko-KR" dirty="0" smtClean="0"/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3052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Top  == -1  or top  &lt;= -1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9101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/>
              <a:t>Step4)  pop/ </a:t>
            </a:r>
            <a:r>
              <a:rPr lang="en-US" altLang="ko-KR" b="1" dirty="0" err="1" smtClean="0"/>
              <a:t>IsEmpty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0</a:t>
            </a:r>
            <a:r>
              <a:rPr lang="ko-KR" altLang="en-US" b="1" dirty="0" smtClean="0"/>
              <a:t>번째 </a:t>
            </a:r>
            <a:r>
              <a:rPr lang="ko-KR" altLang="en-US" b="1" dirty="0" err="1" smtClean="0"/>
              <a:t>부터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까지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[</a:t>
            </a:r>
            <a:r>
              <a:rPr lang="ko-KR" altLang="en-US" b="1" dirty="0" err="1" smtClean="0"/>
              <a:t>한줄</a:t>
            </a:r>
            <a:r>
              <a:rPr lang="en-US" altLang="ko-KR" b="1" dirty="0" smtClean="0"/>
              <a:t>]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r>
              <a:rPr lang="en-US" altLang="ko-KR" b="1" dirty="0" smtClean="0"/>
              <a:t>    </a:t>
            </a:r>
            <a:r>
              <a:rPr lang="ko-KR" altLang="en-US" b="1" dirty="0" smtClean="0"/>
              <a:t>제일 위에 저장된 값을 반환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</a:t>
            </a:r>
            <a:r>
              <a:rPr lang="ko-KR" altLang="en-US" b="1" dirty="0" smtClean="0"/>
              <a:t>비어있을 때는 예외처리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 (“</a:t>
            </a:r>
            <a:r>
              <a:rPr lang="ko-KR" altLang="en-US" b="1" dirty="0" smtClean="0"/>
              <a:t>비어있습니다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문장으로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    </a:t>
            </a:r>
            <a:r>
              <a:rPr lang="ko-KR" altLang="en-US" b="1" dirty="0" smtClean="0"/>
              <a:t>초기화</a:t>
            </a:r>
            <a:r>
              <a:rPr lang="en-US" altLang="ko-KR" b="1" dirty="0" smtClean="0"/>
              <a:t>.(top</a:t>
            </a:r>
            <a:r>
              <a:rPr lang="ko-KR" altLang="en-US" b="1" dirty="0" smtClean="0"/>
              <a:t>의 값의 설정</a:t>
            </a:r>
            <a:r>
              <a:rPr lang="en-US" altLang="ko-KR" b="1" dirty="0" smtClean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top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MyStack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GetTop</a:t>
            </a:r>
            <a:r>
              <a:rPr lang="en-US" altLang="ko-KR" dirty="0" smtClean="0">
                <a:solidFill>
                  <a:schemeClr val="tx1"/>
                </a:solidFill>
              </a:rPr>
              <a:t>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 smtClean="0"/>
              <a:t>스택의</a:t>
            </a:r>
            <a:r>
              <a:rPr lang="ko-KR" altLang="en-US" b="1" dirty="0" smtClean="0"/>
              <a:t>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push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저장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2.  </a:t>
            </a:r>
            <a:r>
              <a:rPr lang="en-US" altLang="ko-KR" b="1" dirty="0" err="1" smtClean="0"/>
              <a:t>IsOverflow</a:t>
            </a:r>
            <a:r>
              <a:rPr lang="en-US" altLang="ko-KR" b="1" dirty="0" smtClean="0"/>
              <a:t>():</a:t>
            </a:r>
            <a:r>
              <a:rPr lang="ko-KR" altLang="en-US" b="1" dirty="0" smtClean="0"/>
              <a:t>저장공간이 없는가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3. pop </a:t>
            </a:r>
            <a:r>
              <a:rPr lang="ko-KR" altLang="en-US" b="1" dirty="0" smtClean="0"/>
              <a:t>연산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데이터 삭제</a:t>
            </a:r>
            <a:r>
              <a:rPr lang="en-US" altLang="ko-KR" b="1" dirty="0" smtClean="0"/>
              <a:t>)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4. </a:t>
            </a:r>
            <a:r>
              <a:rPr lang="en-US" altLang="ko-KR" b="1" dirty="0" err="1" smtClean="0"/>
              <a:t>IsEmpty</a:t>
            </a:r>
            <a:r>
              <a:rPr lang="en-US" altLang="ko-KR" b="1" dirty="0" smtClean="0"/>
              <a:t>() : </a:t>
            </a:r>
            <a:r>
              <a:rPr lang="ko-KR" altLang="en-US" b="1" dirty="0" smtClean="0"/>
              <a:t>비어있는가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------------------------------------</a:t>
            </a:r>
          </a:p>
          <a:p>
            <a:pPr marL="342900" indent="-342900"/>
            <a:r>
              <a:rPr lang="en-US" altLang="ko-KR" b="1" dirty="0" smtClean="0"/>
              <a:t>5. </a:t>
            </a:r>
            <a:r>
              <a:rPr lang="en-US" altLang="ko-KR" b="1" dirty="0" err="1" smtClean="0"/>
              <a:t>printAll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전체출력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6. </a:t>
            </a:r>
            <a:r>
              <a:rPr lang="en-US" altLang="ko-KR" b="1" dirty="0" err="1" smtClean="0"/>
              <a:t>GetTop</a:t>
            </a:r>
            <a:r>
              <a:rPr lang="en-US" altLang="ko-KR" b="1" dirty="0" smtClean="0"/>
              <a:t> : </a:t>
            </a:r>
            <a:r>
              <a:rPr lang="ko-KR" altLang="en-US" b="1" dirty="0" smtClean="0"/>
              <a:t>제일 위에 저장된 값</a:t>
            </a:r>
            <a:r>
              <a:rPr lang="en-US" altLang="ko-KR" b="1" dirty="0" smtClean="0"/>
              <a:t>?</a:t>
            </a:r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7. Clear : </a:t>
            </a:r>
            <a:r>
              <a:rPr lang="ko-KR" altLang="en-US" b="1" dirty="0" smtClean="0"/>
              <a:t>초기화 함수</a:t>
            </a:r>
            <a:endParaRPr lang="en-US" altLang="ko-KR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push_front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Erase_front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Erase_back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MyLinkedStack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4996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성질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입구와 출구가 다르다</a:t>
            </a:r>
            <a:r>
              <a:rPr lang="en-US" altLang="ko-KR" b="1" dirty="0" smtClean="0"/>
              <a:t>. </a:t>
            </a:r>
          </a:p>
          <a:p>
            <a:pPr marL="342900" indent="-342900"/>
            <a:r>
              <a:rPr lang="en-US" altLang="ko-KR" b="1" dirty="0" smtClean="0"/>
              <a:t>   </a:t>
            </a:r>
            <a:r>
              <a:rPr lang="ko-KR" altLang="en-US" b="1" dirty="0" smtClean="0"/>
              <a:t>구현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배열</a:t>
            </a:r>
            <a:r>
              <a:rPr lang="en-US" altLang="ko-KR" b="1" dirty="0" smtClean="0"/>
              <a:t> 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13285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627784" y="1124744"/>
            <a:ext cx="1512168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11760" y="4509120"/>
            <a:ext cx="36004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1) </a:t>
            </a: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3) </a:t>
            </a:r>
            <a:r>
              <a:rPr lang="ko-KR" altLang="en-US" b="1" dirty="0" smtClean="0"/>
              <a:t>개선된 </a:t>
            </a:r>
            <a:r>
              <a:rPr lang="ko-KR" altLang="en-US" b="1" dirty="0" err="1" smtClean="0"/>
              <a:t>원형큐</a:t>
            </a:r>
            <a:r>
              <a:rPr lang="ko-KR" altLang="en-US" b="1" dirty="0" smtClean="0"/>
              <a:t> 알고리즘</a:t>
            </a:r>
            <a:endParaRPr lang="en-US" altLang="ko-KR" b="1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선형큐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    rear++, front++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92080" y="393305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55776" y="191683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8000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Max(5)  &lt;= rear(5)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Front</a:t>
            </a:r>
            <a:r>
              <a:rPr lang="ko-KR" altLang="en-US" dirty="0" smtClean="0">
                <a:solidFill>
                  <a:srgbClr val="FF0000"/>
                </a:solidFill>
              </a:rPr>
              <a:t>가 이동하여 하단이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비어있어도 </a:t>
            </a: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상태이다</a:t>
            </a:r>
            <a:r>
              <a:rPr lang="en-US" altLang="ko-KR" dirty="0" smtClean="0">
                <a:solidFill>
                  <a:srgbClr val="FF0000"/>
                </a:solidFill>
              </a:rPr>
              <a:t>.  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7784" y="30689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정의</a:t>
            </a:r>
            <a:r>
              <a:rPr lang="en-US" altLang="ko-KR" sz="2000" b="1" dirty="0" smtClean="0"/>
              <a:t>[</a:t>
            </a:r>
            <a:r>
              <a:rPr lang="ko-KR" altLang="en-US" sz="2000" b="1" dirty="0" err="1" smtClean="0"/>
              <a:t>맴버필드의</a:t>
            </a:r>
            <a:r>
              <a:rPr lang="ko-KR" altLang="en-US" sz="2000" b="1" dirty="0" smtClean="0"/>
              <a:t> 초기화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</a:rPr>
              <a:t>값 초기화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매개변수 전달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배열을</a:t>
            </a:r>
            <a:r>
              <a:rPr lang="en-US" altLang="ko-KR" dirty="0" smtClean="0"/>
              <a:t> max</a:t>
            </a:r>
            <a:r>
              <a:rPr lang="ko-KR" altLang="en-US" dirty="0" smtClean="0"/>
              <a:t>값 크기에 맞추어 동적 할당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    rear = (rear+1)%max(5);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635896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978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 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Empty</a:t>
            </a:r>
            <a:r>
              <a:rPr lang="ko-KR" altLang="en-US" dirty="0" smtClean="0">
                <a:solidFill>
                  <a:srgbClr val="FF0000"/>
                </a:solidFill>
              </a:rPr>
              <a:t>가 조건 동일</a:t>
            </a:r>
            <a:r>
              <a:rPr lang="en-US" altLang="ko-KR" dirty="0" smtClean="0">
                <a:solidFill>
                  <a:srgbClr val="FF0000"/>
                </a:solidFill>
              </a:rPr>
              <a:t>!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9792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15616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 </a:t>
            </a:r>
            <a:r>
              <a:rPr lang="en-US" altLang="ko-KR" b="1" dirty="0" smtClean="0"/>
              <a:t>(FIFO, First In First Out) : </a:t>
            </a:r>
            <a:r>
              <a:rPr lang="ko-KR" altLang="en-US" b="1" dirty="0" smtClean="0"/>
              <a:t>배열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2) </a:t>
            </a:r>
            <a:r>
              <a:rPr lang="ko-KR" altLang="en-US" dirty="0" smtClean="0"/>
              <a:t>개선된 </a:t>
            </a:r>
            <a:r>
              <a:rPr lang="ko-KR" altLang="en-US" dirty="0" err="1" smtClean="0"/>
              <a:t>원형큐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marL="342900" indent="-342900"/>
            <a:r>
              <a:rPr lang="en-US" altLang="ko-KR" b="1" dirty="0" smtClean="0"/>
              <a:t>     rear = (rear+1)%max(5);</a:t>
            </a:r>
          </a:p>
          <a:p>
            <a:pPr marL="342900" indent="-342900"/>
            <a:r>
              <a:rPr lang="en-US" altLang="ko-KR" b="1" dirty="0" smtClean="0"/>
              <a:t>     </a:t>
            </a:r>
            <a:r>
              <a:rPr lang="ko-KR" altLang="en-US" b="1" dirty="0" smtClean="0">
                <a:solidFill>
                  <a:srgbClr val="FF0000"/>
                </a:solidFill>
              </a:rPr>
              <a:t>공간하나를 비워두자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max = 5;</a:t>
            </a:r>
          </a:p>
          <a:p>
            <a:r>
              <a:rPr lang="en-US" altLang="ko-KR" dirty="0" smtClean="0"/>
              <a:t>Object[]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Object[max];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rear = 0;     //</a:t>
            </a:r>
            <a:r>
              <a:rPr lang="ko-KR" altLang="en-US" dirty="0" smtClean="0"/>
              <a:t>입구 </a:t>
            </a:r>
            <a:r>
              <a:rPr lang="en-US" altLang="ko-KR" dirty="0" smtClean="0"/>
              <a:t>: rear++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front =0;    //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 front++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삭제할 위치정보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                 //</a:t>
            </a:r>
            <a:r>
              <a:rPr lang="ko-KR" altLang="en-US" dirty="0" smtClean="0"/>
              <a:t>관리하는 변수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62778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67748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Overflow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(rear +1)%max(5)</a:t>
            </a:r>
          </a:p>
          <a:p>
            <a:r>
              <a:rPr lang="en-US" altLang="ko-KR" b="1" dirty="0" smtClean="0"/>
              <a:t>Empty</a:t>
            </a:r>
            <a:r>
              <a:rPr lang="ko-KR" altLang="en-US" b="1" dirty="0" smtClean="0"/>
              <a:t>조건</a:t>
            </a:r>
            <a:endParaRPr lang="en-US" altLang="ko-KR" b="1" dirty="0" smtClean="0"/>
          </a:p>
          <a:p>
            <a:r>
              <a:rPr lang="en-US" altLang="ko-KR" dirty="0" smtClean="0"/>
              <a:t>      front == rear(</a:t>
            </a:r>
            <a:r>
              <a:rPr lang="ko-KR" altLang="en-US" dirty="0" err="1" smtClean="0"/>
              <a:t>선형큐와</a:t>
            </a:r>
            <a:r>
              <a:rPr lang="ko-KR" altLang="en-US" dirty="0" smtClean="0"/>
              <a:t> 동일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7784" y="378904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0072" y="378904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611560" y="1124744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1484784"/>
            <a:ext cx="36004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 : Object[]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rear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front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2852936"/>
            <a:ext cx="36004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+&lt;&lt;con&gt;&gt; </a:t>
            </a:r>
            <a:r>
              <a:rPr lang="en-US" altLang="ko-KR" dirty="0" err="1" smtClean="0">
                <a:solidFill>
                  <a:schemeClr val="tx1"/>
                </a:solidFill>
              </a:rPr>
              <a:t>MyQueue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put(data : Object)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IsOverflow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get() : Object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dirty="0" smtClean="0">
                <a:solidFill>
                  <a:schemeClr val="tx1"/>
                </a:solidFill>
              </a:rPr>
              <a:t>() : </a:t>
            </a:r>
            <a:r>
              <a:rPr lang="en-US" altLang="ko-KR" dirty="0" err="1" smtClean="0">
                <a:solidFill>
                  <a:schemeClr val="tx1"/>
                </a:solidFill>
              </a:rPr>
              <a:t>boolean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err="1" smtClean="0">
                <a:solidFill>
                  <a:schemeClr val="tx1"/>
                </a:solidFill>
              </a:rPr>
              <a:t>PrintAll</a:t>
            </a:r>
            <a:r>
              <a:rPr lang="en-US" altLang="ko-KR" dirty="0" smtClean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2996952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5976" y="3717032"/>
            <a:ext cx="278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front == (rear +1)%max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1556792"/>
            <a:ext cx="3388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Rear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front </a:t>
            </a:r>
            <a:r>
              <a:rPr lang="ko-KR" altLang="en-US" b="1" dirty="0" err="1" smtClean="0"/>
              <a:t>이동시</a:t>
            </a:r>
            <a:r>
              <a:rPr lang="ko-KR" altLang="en-US" b="1" dirty="0" smtClean="0"/>
              <a:t> 원형이동</a:t>
            </a:r>
            <a:r>
              <a:rPr lang="en-US" altLang="ko-KR" b="1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rear = (rear+1)%max;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4221088"/>
            <a:ext cx="157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front == rear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976" y="4581128"/>
            <a:ext cx="300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[front]                    [rear]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7984" y="4941168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큐</a:t>
            </a:r>
            <a:r>
              <a:rPr lang="en-US" altLang="ko-KR" sz="2000" b="1" dirty="0" smtClean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/>
              <a:t>큐의 구현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연결리스트</a:t>
            </a:r>
            <a:endParaRPr lang="en-US" altLang="ko-KR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기능함수들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pPr marL="342900" indent="-342900"/>
            <a:r>
              <a:rPr lang="ko-KR" altLang="en-US" b="1" dirty="0" err="1" smtClean="0"/>
              <a:t>배열스택에서</a:t>
            </a:r>
            <a:r>
              <a:rPr lang="ko-KR" altLang="en-US" b="1" dirty="0" smtClean="0"/>
              <a:t> 사용했었던</a:t>
            </a:r>
            <a:endParaRPr lang="en-US" altLang="ko-KR" b="1" dirty="0" smtClean="0"/>
          </a:p>
          <a:p>
            <a:pPr marL="342900" indent="-342900"/>
            <a:r>
              <a:rPr lang="ko-KR" altLang="en-US" b="1" dirty="0" err="1" smtClean="0"/>
              <a:t>함수명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기능을 동일하게 </a:t>
            </a:r>
            <a:endParaRPr lang="en-US" altLang="ko-KR" b="1" dirty="0" smtClean="0"/>
          </a:p>
          <a:p>
            <a:pPr marL="342900" indent="-342900"/>
            <a:r>
              <a:rPr lang="en-US" altLang="ko-KR" b="1" dirty="0" err="1" smtClean="0"/>
              <a:t>MyLinkedQueue</a:t>
            </a:r>
            <a:r>
              <a:rPr lang="ko-KR" altLang="en-US" b="1" dirty="0" smtClean="0"/>
              <a:t>에 구현</a:t>
            </a:r>
            <a:r>
              <a:rPr lang="en-US" altLang="ko-KR" b="1" dirty="0" smtClean="0"/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push_front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0070C0"/>
                </a:solidFill>
              </a:rPr>
              <a:t>Push_back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push_random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b="1" dirty="0" err="1" smtClean="0">
                <a:solidFill>
                  <a:srgbClr val="0070C0"/>
                </a:solidFill>
              </a:rPr>
              <a:t>Erase_front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Erase_back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en-US" altLang="ko-KR" dirty="0" err="1" smtClean="0">
                <a:solidFill>
                  <a:schemeClr val="tx1"/>
                </a:solidFill>
              </a:rPr>
              <a:t>erase_random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MyLinkedQueue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list</a:t>
            </a:r>
            <a:r>
              <a:rPr lang="en-US" altLang="ko-KR" dirty="0" smtClean="0">
                <a:solidFill>
                  <a:schemeClr val="tx1"/>
                </a:solidFill>
              </a:rPr>
              <a:t> = new </a:t>
            </a:r>
            <a:r>
              <a:rPr lang="en-US" altLang="ko-KR" dirty="0" err="1" smtClean="0">
                <a:solidFill>
                  <a:schemeClr val="tx1"/>
                </a:solidFill>
              </a:rPr>
              <a:t>MyDList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75056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exam2) </a:t>
            </a:r>
          </a:p>
          <a:p>
            <a:r>
              <a:rPr lang="en-US" altLang="ko-KR" dirty="0" smtClean="0"/>
              <a:t>          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"</a:t>
            </a:r>
            <a:r>
              <a:rPr lang="en-US" altLang="ko-KR" dirty="0" err="1" smtClean="0"/>
              <a:t>abcdefg</a:t>
            </a:r>
            <a:r>
              <a:rPr lang="en-US" altLang="ko-KR" dirty="0" smtClean="0"/>
              <a:t>";</a:t>
            </a:r>
          </a:p>
          <a:p>
            <a:r>
              <a:rPr lang="en-US" altLang="ko-KR" dirty="0" smtClean="0"/>
              <a:t>	String </a:t>
            </a:r>
            <a:r>
              <a:rPr lang="en-US" altLang="ko-KR" dirty="0" err="1" smtClean="0"/>
              <a:t>rstr</a:t>
            </a:r>
            <a:r>
              <a:rPr lang="en-US" altLang="ko-KR" dirty="0" smtClean="0"/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ReverseString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		//</a:t>
            </a:r>
            <a:r>
              <a:rPr lang="en-US" altLang="ko-KR" dirty="0" err="1" smtClean="0"/>
              <a:t>abcdefg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rstr</a:t>
            </a:r>
            <a:r>
              <a:rPr lang="en-US" altLang="ko-KR" dirty="0" smtClean="0"/>
              <a:t>);	           //</a:t>
            </a:r>
            <a:r>
              <a:rPr lang="en-US" altLang="ko-KR" dirty="0" err="1" smtClean="0"/>
              <a:t>gfedcba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</a:t>
            </a:r>
            <a:r>
              <a:rPr lang="en-US" altLang="ko-KR" dirty="0" err="1" smtClean="0"/>
              <a:t>ReverseString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구현할 것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원본의 문자를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PUSH]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POP</a:t>
            </a:r>
            <a:r>
              <a:rPr lang="ko-KR" altLang="en-US" dirty="0" smtClean="0"/>
              <a:t>한 문자를 문자열에 저장하여 반환</a:t>
            </a:r>
            <a:r>
              <a:rPr lang="en-US" altLang="ko-KR" dirty="0" smtClean="0"/>
              <a:t>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exam2)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출력하는 함수 구현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void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dectobinary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data)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//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 while(  </a:t>
            </a:r>
            <a:r>
              <a:rPr lang="ko-KR" altLang="en-US" dirty="0" smtClean="0"/>
              <a:t>종료조건 고민</a:t>
            </a:r>
            <a:r>
              <a:rPr lang="en-US" altLang="ko-KR" dirty="0" smtClean="0"/>
              <a:t>!(data</a:t>
            </a:r>
            <a:r>
              <a:rPr lang="ko-KR" altLang="en-US" dirty="0" smtClean="0"/>
              <a:t>가 어떤값을 </a:t>
            </a:r>
            <a:r>
              <a:rPr lang="ko-KR" altLang="en-US" dirty="0" err="1" smtClean="0"/>
              <a:t>가질때</a:t>
            </a:r>
            <a:r>
              <a:rPr lang="ko-KR" altLang="en-US" dirty="0" smtClean="0"/>
              <a:t> 까지 반복할 것인가</a:t>
            </a:r>
            <a:r>
              <a:rPr lang="en-US" altLang="ko-KR" dirty="0" smtClean="0"/>
              <a:t>? )</a:t>
            </a:r>
          </a:p>
          <a:p>
            <a:r>
              <a:rPr lang="en-US" altLang="ko-KR" dirty="0" smtClean="0"/>
              <a:t>    {</a:t>
            </a:r>
          </a:p>
          <a:p>
            <a:r>
              <a:rPr lang="en-US" altLang="ko-KR" dirty="0" smtClean="0"/>
              <a:t>          data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2</a:t>
            </a:r>
            <a:r>
              <a:rPr lang="ko-KR" altLang="en-US" dirty="0" smtClean="0"/>
              <a:t>로 나눈 나머지를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          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나눈 몫을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en-US" altLang="ko-KR" dirty="0" smtClean="0"/>
              <a:t>    }	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마지막 남은 데이터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   //------------------------------------------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while (</a:t>
            </a:r>
            <a:r>
              <a:rPr lang="ko-KR" altLang="en-US" dirty="0" err="1" smtClean="0"/>
              <a:t>스택이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비워질때까지</a:t>
            </a:r>
            <a:r>
              <a:rPr lang="ko-KR" altLang="en-US" dirty="0" smtClean="0"/>
              <a:t> 반복</a:t>
            </a:r>
            <a:r>
              <a:rPr lang="en-US" altLang="ko-KR" dirty="0" smtClean="0"/>
              <a:t>)   {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팝한</a:t>
            </a:r>
            <a:r>
              <a:rPr lang="ko-KR" altLang="en-US" dirty="0" smtClean="0"/>
              <a:t> 값을 출력</a:t>
            </a:r>
            <a:endParaRPr lang="en-US" altLang="ko-KR" dirty="0" smtClean="0"/>
          </a:p>
          <a:p>
            <a:r>
              <a:rPr lang="en-US" altLang="ko-KR" dirty="0" smtClean="0"/>
              <a:t>   }		</a:t>
            </a:r>
          </a:p>
          <a:p>
            <a:r>
              <a:rPr lang="en-US" altLang="ko-KR" dirty="0" smtClean="0"/>
              <a:t>}  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5536" y="6021288"/>
            <a:ext cx="8271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 함수를 변경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String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dectobinary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data) // 10</a:t>
            </a:r>
            <a:r>
              <a:rPr lang="ko-KR" altLang="en-US" b="1" dirty="0" smtClean="0">
                <a:solidFill>
                  <a:srgbClr val="FF0000"/>
                </a:solidFill>
              </a:rPr>
              <a:t>진수를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입력받아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진수형태의 문자열 반환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스택활용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/>
              <a:t>연산 표기법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중위</a:t>
            </a:r>
            <a:r>
              <a:rPr lang="en-US" altLang="ko-KR" dirty="0" smtClean="0"/>
              <a:t>( A + B) /</a:t>
            </a:r>
            <a:r>
              <a:rPr lang="ko-KR" altLang="en-US" dirty="0" smtClean="0"/>
              <a:t>후위</a:t>
            </a:r>
            <a:r>
              <a:rPr lang="en-US" altLang="ko-KR" dirty="0" smtClean="0"/>
              <a:t>(A B +)/</a:t>
            </a:r>
            <a:r>
              <a:rPr lang="ko-KR" altLang="en-US" dirty="0" smtClean="0"/>
              <a:t>전위 표기법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중위 표기법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후위 표기법</a:t>
            </a:r>
            <a:endParaRPr lang="en-US" altLang="ko-KR" dirty="0" smtClean="0">
              <a:sym typeface="Wingdings" pitchFamily="2" charset="2"/>
            </a:endParaRPr>
          </a:p>
          <a:p>
            <a:pPr marL="342900" indent="-342900"/>
            <a:r>
              <a:rPr lang="en-US" altLang="ko-KR" dirty="0" smtClean="0">
                <a:sym typeface="Wingdings" pitchFamily="2" charset="2"/>
              </a:rPr>
              <a:t>    “(A + (B * C))”        A </a:t>
            </a:r>
            <a:r>
              <a:rPr lang="en-US" altLang="ko-KR" u="sng" dirty="0" smtClean="0">
                <a:sym typeface="Wingdings" pitchFamily="2" charset="2"/>
              </a:rPr>
              <a:t>B  C * </a:t>
            </a:r>
            <a:r>
              <a:rPr lang="en-US" altLang="ko-KR" dirty="0" smtClean="0">
                <a:sym typeface="Wingdings" pitchFamily="2" charset="2"/>
              </a:rPr>
              <a:t>+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7544" y="2276872"/>
            <a:ext cx="590465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//</a:t>
            </a:r>
            <a:r>
              <a:rPr lang="ko-KR" altLang="en-US" dirty="0" smtClean="0">
                <a:sym typeface="Wingdings" pitchFamily="2" charset="2"/>
              </a:rPr>
              <a:t>전달된 중위 표기법 문자열을 후위 표기법으로 출력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r>
              <a:rPr lang="en-US" altLang="ko-KR" dirty="0" smtClean="0">
                <a:sym typeface="Wingdings" pitchFamily="2" charset="2"/>
              </a:rPr>
              <a:t>void postfix( String </a:t>
            </a:r>
            <a:r>
              <a:rPr lang="en-US" altLang="ko-KR" dirty="0" err="1" smtClean="0">
                <a:sym typeface="Wingdings" pitchFamily="2" charset="2"/>
              </a:rPr>
              <a:t>str</a:t>
            </a:r>
            <a:r>
              <a:rPr lang="en-US" altLang="ko-KR" dirty="0" smtClean="0">
                <a:sym typeface="Wingdings" pitchFamily="2" charset="2"/>
              </a:rPr>
              <a:t>){</a:t>
            </a:r>
          </a:p>
          <a:p>
            <a:r>
              <a:rPr lang="en-US" altLang="ko-KR" dirty="0" smtClean="0">
                <a:sym typeface="Wingdings" pitchFamily="2" charset="2"/>
              </a:rPr>
              <a:t>  </a:t>
            </a:r>
          </a:p>
          <a:p>
            <a:r>
              <a:rPr lang="en-US" altLang="ko-KR" dirty="0" smtClean="0">
                <a:sym typeface="Wingdings" pitchFamily="2" charset="2"/>
              </a:rPr>
              <a:t>   //1. </a:t>
            </a:r>
            <a:r>
              <a:rPr lang="ko-KR" altLang="en-US" dirty="0" err="1" smtClean="0">
                <a:sym typeface="Wingdings" pitchFamily="2" charset="2"/>
              </a:rPr>
              <a:t>스택</a:t>
            </a:r>
            <a:r>
              <a:rPr lang="ko-KR" altLang="en-US" dirty="0" smtClean="0">
                <a:sym typeface="Wingdings" pitchFamily="2" charset="2"/>
              </a:rPr>
              <a:t> 생성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//2. </a:t>
            </a:r>
            <a:r>
              <a:rPr lang="ko-KR" altLang="en-US" dirty="0" smtClean="0">
                <a:sym typeface="Wingdings" pitchFamily="2" charset="2"/>
              </a:rPr>
              <a:t>순환</a:t>
            </a:r>
            <a:r>
              <a:rPr lang="en-US" altLang="ko-KR" dirty="0" smtClean="0">
                <a:sym typeface="Wingdings" pitchFamily="2" charset="2"/>
              </a:rPr>
              <a:t>( </a:t>
            </a:r>
            <a:r>
              <a:rPr lang="ko-KR" altLang="en-US" dirty="0" smtClean="0">
                <a:sym typeface="Wingdings" pitchFamily="2" charset="2"/>
              </a:rPr>
              <a:t>전달된 문자열의 끝까지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r>
              <a:rPr lang="en-US" altLang="ko-KR" dirty="0" smtClean="0">
                <a:sym typeface="Wingdings" pitchFamily="2" charset="2"/>
              </a:rPr>
              <a:t>         2.1 ‘(‘ </a:t>
            </a:r>
            <a:r>
              <a:rPr lang="ko-KR" altLang="en-US" dirty="0" smtClean="0">
                <a:sym typeface="Wingdings" pitchFamily="2" charset="2"/>
              </a:rPr>
              <a:t>무시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        2.2 </a:t>
            </a:r>
            <a:r>
              <a:rPr lang="ko-KR" altLang="en-US" dirty="0" err="1" smtClean="0">
                <a:sym typeface="Wingdings" pitchFamily="2" charset="2"/>
              </a:rPr>
              <a:t>피연산자라면</a:t>
            </a:r>
            <a:r>
              <a:rPr lang="en-US" altLang="ko-KR" dirty="0" smtClean="0">
                <a:sym typeface="Wingdings" pitchFamily="2" charset="2"/>
              </a:rPr>
              <a:t>(‘A’ ~ ‘Z’)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출력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!!!!!</a:t>
            </a:r>
          </a:p>
          <a:p>
            <a:r>
              <a:rPr lang="en-US" altLang="ko-KR" dirty="0" smtClean="0">
                <a:sym typeface="Wingdings" pitchFamily="2" charset="2"/>
              </a:rPr>
              <a:t>         2.3 </a:t>
            </a:r>
            <a:r>
              <a:rPr lang="ko-KR" altLang="en-US" dirty="0" smtClean="0">
                <a:sym typeface="Wingdings" pitchFamily="2" charset="2"/>
              </a:rPr>
              <a:t>연산자라면</a:t>
            </a:r>
            <a:r>
              <a:rPr lang="en-US" altLang="ko-KR" dirty="0" smtClean="0">
                <a:sym typeface="Wingdings" pitchFamily="2" charset="2"/>
              </a:rPr>
              <a:t>(+, -, *, / )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</a:t>
            </a:r>
            <a:r>
              <a:rPr lang="ko-KR" altLang="en-US" dirty="0" err="1" smtClean="0">
                <a:sym typeface="Wingdings" pitchFamily="2" charset="2"/>
              </a:rPr>
              <a:t>스택에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PUSH</a:t>
            </a:r>
          </a:p>
          <a:p>
            <a:r>
              <a:rPr lang="en-US" altLang="ko-KR" dirty="0" smtClean="0">
                <a:sym typeface="Wingdings" pitchFamily="2" charset="2"/>
              </a:rPr>
              <a:t>         2.4 ‘)’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</a:t>
            </a:r>
            <a:r>
              <a:rPr lang="ko-KR" altLang="en-US" dirty="0" err="1" smtClean="0">
                <a:sym typeface="Wingdings" pitchFamily="2" charset="2"/>
              </a:rPr>
              <a:t>스택에서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POP</a:t>
            </a:r>
          </a:p>
          <a:p>
            <a:r>
              <a:rPr lang="en-US" altLang="ko-KR" dirty="0" smtClean="0">
                <a:sym typeface="Wingdings" pitchFamily="2" charset="2"/>
              </a:rPr>
              <a:t>            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POP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결과를 출력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!!!!</a:t>
            </a:r>
          </a:p>
          <a:p>
            <a:r>
              <a:rPr lang="en-US" altLang="ko-KR" dirty="0" smtClean="0">
                <a:sym typeface="Wingdings" pitchFamily="2" charset="2"/>
              </a:rPr>
              <a:t>         </a:t>
            </a:r>
            <a:r>
              <a:rPr lang="ko-KR" altLang="en-US" dirty="0" smtClean="0">
                <a:sym typeface="Wingdings" pitchFamily="2" charset="2"/>
              </a:rPr>
              <a:t>한 문자를 이동해가면서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}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820472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92280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092280" y="6309320"/>
            <a:ext cx="1728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96336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04248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스택활용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획득시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십의 자리 이상 문자열 형태 적용 가능한 알고리즘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67544" y="1844824"/>
            <a:ext cx="590465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If (  </a:t>
            </a:r>
            <a:r>
              <a:rPr lang="ko-KR" altLang="en-US" dirty="0" err="1" smtClean="0"/>
              <a:t>피연산자라면</a:t>
            </a:r>
            <a:r>
              <a:rPr lang="en-US" altLang="ko-KR" dirty="0" smtClean="0"/>
              <a:t>? ) {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do{</a:t>
            </a:r>
          </a:p>
          <a:p>
            <a:r>
              <a:rPr lang="en-US" altLang="ko-KR" dirty="0" smtClean="0"/>
              <a:t>         result += t;</a:t>
            </a:r>
          </a:p>
          <a:p>
            <a:r>
              <a:rPr lang="en-US" altLang="ko-KR" dirty="0" smtClean="0"/>
              <a:t>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문자의 이동처리</a:t>
            </a:r>
            <a:r>
              <a:rPr lang="en-US" altLang="ko-KR" b="1" dirty="0" smtClean="0">
                <a:solidFill>
                  <a:srgbClr val="FF0000"/>
                </a:solidFill>
              </a:rPr>
              <a:t>!!!!!</a:t>
            </a:r>
          </a:p>
          <a:p>
            <a:r>
              <a:rPr lang="en-US" altLang="ko-KR" dirty="0" smtClean="0"/>
              <a:t>     }while(</a:t>
            </a:r>
            <a:r>
              <a:rPr lang="ko-KR" altLang="en-US" dirty="0" err="1" smtClean="0"/>
              <a:t>피연산자라면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result = “ “;  //</a:t>
            </a:r>
            <a:r>
              <a:rPr lang="ko-KR" altLang="en-US" dirty="0" smtClean="0"/>
              <a:t>공백 처리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스택활용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실습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</a:t>
            </a:r>
            <a:r>
              <a:rPr lang="ko-KR" altLang="en-US" dirty="0" smtClean="0"/>
              <a:t>일자리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………</a:t>
            </a:r>
          </a:p>
          <a:p>
            <a:pPr marL="342900" indent="-342900"/>
            <a:r>
              <a:rPr lang="ko-KR" altLang="en-US" dirty="0" smtClean="0"/>
              <a:t>후위 표기법에 대한 연산 수행  </a:t>
            </a:r>
            <a:r>
              <a:rPr lang="en-US" altLang="ko-KR" dirty="0" smtClean="0"/>
              <a:t>1 2 3 * 4 5 - - 6 + +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628800"/>
            <a:ext cx="7056784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postfix_cal</a:t>
            </a:r>
            <a:r>
              <a:rPr lang="en-US" altLang="ko-KR" dirty="0" smtClean="0"/>
              <a:t>(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){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//1. </a:t>
            </a:r>
            <a:r>
              <a:rPr lang="ko-KR" altLang="en-US" dirty="0" err="1" smtClean="0"/>
              <a:t>스택생성</a:t>
            </a:r>
            <a:endParaRPr lang="en-US" altLang="ko-KR" dirty="0" smtClean="0"/>
          </a:p>
          <a:p>
            <a:r>
              <a:rPr lang="en-US" altLang="ko-KR" dirty="0" smtClean="0"/>
              <a:t>   //2.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 끝까지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2.1 </a:t>
            </a:r>
            <a:r>
              <a:rPr lang="ko-KR" altLang="en-US" dirty="0" err="1" smtClean="0"/>
              <a:t>피연산자라면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            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PUSH(</a:t>
            </a:r>
            <a:r>
              <a:rPr lang="ko-KR" altLang="en-US" dirty="0" smtClean="0"/>
              <a:t>문자를 숫자로 변경해서</a:t>
            </a:r>
            <a:r>
              <a:rPr lang="en-US" altLang="ko-KR" dirty="0" smtClean="0"/>
              <a:t>, ‘1’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’0’)</a:t>
            </a:r>
          </a:p>
          <a:p>
            <a:r>
              <a:rPr lang="en-US" altLang="ko-KR" dirty="0" smtClean="0"/>
              <a:t>         2.2 </a:t>
            </a:r>
            <a:r>
              <a:rPr lang="ko-KR" altLang="en-US" dirty="0" smtClean="0"/>
              <a:t>연산자라면</a:t>
            </a:r>
            <a:endParaRPr lang="en-US" altLang="ko-KR" dirty="0" smtClean="0"/>
          </a:p>
          <a:p>
            <a:r>
              <a:rPr lang="en-US" altLang="ko-KR" dirty="0" smtClean="0"/>
              <a:t>               POP() </a:t>
            </a:r>
            <a:r>
              <a:rPr lang="ko-KR" altLang="en-US" dirty="0" smtClean="0"/>
              <a:t>연산자의 </a:t>
            </a:r>
            <a:r>
              <a:rPr lang="ko-KR" altLang="en-US" dirty="0" smtClean="0">
                <a:solidFill>
                  <a:srgbClr val="FF0000"/>
                </a:solidFill>
              </a:rPr>
              <a:t>오른쪽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             POP() </a:t>
            </a:r>
            <a:r>
              <a:rPr lang="ko-KR" altLang="en-US" dirty="0" smtClean="0"/>
              <a:t>연산자의 </a:t>
            </a:r>
            <a:r>
              <a:rPr lang="ko-KR" altLang="en-US" dirty="0" smtClean="0">
                <a:solidFill>
                  <a:srgbClr val="FF0000"/>
                </a:solidFill>
              </a:rPr>
              <a:t>왼쪽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               </a:t>
            </a:r>
            <a:r>
              <a:rPr lang="ko-KR" altLang="en-US" dirty="0" smtClean="0"/>
              <a:t>연산자를 이용해 결과값을 생성</a:t>
            </a:r>
            <a:endParaRPr lang="en-US" altLang="ko-KR" dirty="0" smtClean="0"/>
          </a:p>
          <a:p>
            <a:r>
              <a:rPr lang="en-US" altLang="ko-KR" dirty="0" smtClean="0"/>
              <a:t>               </a:t>
            </a:r>
            <a:r>
              <a:rPr lang="ko-KR" altLang="en-US" dirty="0" smtClean="0"/>
              <a:t>결과를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</a:p>
          <a:p>
            <a:r>
              <a:rPr lang="en-US" altLang="ko-KR" dirty="0" smtClean="0"/>
              <a:t>   //3.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r>
              <a:rPr lang="en-US" altLang="ko-KR" dirty="0" smtClean="0"/>
              <a:t>   //4. POP</a:t>
            </a:r>
            <a:r>
              <a:rPr lang="ko-KR" altLang="en-US" dirty="0" err="1" smtClean="0"/>
              <a:t>한값을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820472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92280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092280" y="6309320"/>
            <a:ext cx="1728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452320" y="57332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팀별</a:t>
            </a:r>
            <a:r>
              <a:rPr lang="ko-KR" altLang="en-US" sz="2000" b="1" dirty="0" smtClean="0"/>
              <a:t> 프로젝트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764704"/>
            <a:ext cx="491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어떻게 구현할 것인가</a:t>
            </a:r>
            <a:r>
              <a:rPr lang="en-US" altLang="ko-KR" dirty="0" smtClean="0"/>
              <a:t>?(</a:t>
            </a:r>
            <a:r>
              <a:rPr lang="ko-KR" altLang="en-US" dirty="0" smtClean="0"/>
              <a:t>클래스의 추상적 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916832"/>
            <a:ext cx="36004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계좌번호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잔액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36004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입금액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출금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출금액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Insert(</a:t>
            </a:r>
            <a:r>
              <a:rPr lang="ko-KR" altLang="en-US" sz="2000" b="1" dirty="0" smtClean="0"/>
              <a:t>저장 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IsOverflow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저장공간이 다 찬 상태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return;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base[size] =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Insert(Object </a:t>
            </a:r>
            <a:r>
              <a:rPr lang="en-US" altLang="ko-KR" dirty="0" err="1" smtClean="0">
                <a:solidFill>
                  <a:schemeClr val="tx1"/>
                </a:solidFill>
              </a:rPr>
              <a:t>obj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팀별</a:t>
            </a:r>
            <a:r>
              <a:rPr lang="ko-KR" altLang="en-US" sz="2000" b="1" dirty="0" smtClean="0"/>
              <a:t> 프로젝트</a:t>
            </a:r>
            <a:r>
              <a:rPr lang="en-US" altLang="ko-KR" sz="2000" b="1" dirty="0" smtClean="0"/>
              <a:t>)  : 5</a:t>
            </a:r>
            <a:r>
              <a:rPr lang="ko-KR" altLang="en-US" sz="2000" b="1" dirty="0" smtClean="0"/>
              <a:t>시 </a:t>
            </a:r>
            <a:r>
              <a:rPr lang="en-US" altLang="ko-KR" sz="2000" b="1" dirty="0" smtClean="0"/>
              <a:t>30</a:t>
            </a:r>
            <a:r>
              <a:rPr lang="ko-KR" altLang="en-US" sz="2000" b="1" dirty="0" smtClean="0"/>
              <a:t>분</a:t>
            </a:r>
            <a:r>
              <a:rPr lang="en-US" altLang="ko-KR" sz="2000" b="1" dirty="0" smtClean="0"/>
              <a:t>..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764704"/>
            <a:ext cx="813690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SRT or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좌석 예약프로그램</a:t>
            </a:r>
            <a:r>
              <a:rPr lang="en-US" altLang="ko-KR" dirty="0" smtClean="0"/>
              <a:t>!!!!!!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회원관리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SRT or </a:t>
            </a:r>
            <a:r>
              <a:rPr lang="ko-KR" altLang="en-US" dirty="0" smtClean="0"/>
              <a:t>버스의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좌석 예약 상황 관리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 배열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예약이 다 찬 경우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좌석을 예약한 사람이 취소를 할 경우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자동으로 해당 좌석에 예약 처리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2" y="3861048"/>
            <a:ext cx="280831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회원 관리 기능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3861048"/>
            <a:ext cx="367240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버스 좌석 정보를 관리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5373216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회원의 정보를 담고 있는 파일</a:t>
            </a:r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27784" y="5877272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버스 좌석 정보를 관리하는 파일</a:t>
            </a:r>
            <a:r>
              <a:rPr lang="en-US" altLang="ko-KR" dirty="0" smtClean="0"/>
              <a:t>IO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99792" y="4653136"/>
            <a:ext cx="1008112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644008" y="4581128"/>
            <a:ext cx="57606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트리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7993136" cy="369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</a:pP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트리란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[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다중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(multiway)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kumimoji="1"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기준은 자식의 최대 </a:t>
            </a:r>
            <a:r>
              <a:rPr kumimoji="1" lang="ko-KR" altLang="en-US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endParaRPr kumimoji="1"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비선형자료구조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(Non-Linear Structure)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-Node(vertex)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Link(edge)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</a:p>
          <a:p>
            <a:pPr eaLnBrk="1" hangingPunct="1">
              <a:buClr>
                <a:schemeClr val="hlink"/>
              </a:buClr>
              <a:buSzPct val="70000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Node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최상위노드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하나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-root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제외한 모든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하나의 </a:t>
            </a:r>
            <a:r>
              <a:rPr kumimoji="1"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부모를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가져야함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-node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여러 개의 </a:t>
            </a:r>
            <a:r>
              <a:rPr kumimoji="1"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자식을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갖을 수 있음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kumimoji="1" lang="en-US" altLang="ko-KR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부터 다른 </a:t>
            </a:r>
            <a:r>
              <a:rPr kumimoji="1" lang="en-US" altLang="ko-KR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</a:t>
            </a:r>
            <a:r>
              <a:rPr kumimoji="1" lang="ko-KR" altLang="en-US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가는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경로는 </a:t>
            </a:r>
            <a:r>
              <a:rPr kumimoji="1" lang="ko-KR" altLang="en-US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유일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해야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-n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노드를 가졌을 경우 링크는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n-1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  <a:p>
            <a:pPr eaLnBrk="1" hangingPunct="1">
              <a:buClr>
                <a:schemeClr val="hlink"/>
              </a:buClr>
              <a:buSzPct val="70000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고교야구대회 대전표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기구도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족보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buClr>
                <a:schemeClr val="hlink"/>
              </a:buClr>
              <a:buSzPct val="70000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windows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directory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C15245AF-B08D-4875-B285-92E91DD4E767}" type="slidenum">
              <a:rPr kumimoji="1" lang="en-US" altLang="ko-KR" sz="1400" b="0"/>
              <a:pPr algn="r" eaLnBrk="1" hangingPunct="1"/>
              <a:t>72</a:t>
            </a:fld>
            <a:endParaRPr kumimoji="1" lang="en-US" altLang="ko-KR" sz="1400" b="0"/>
          </a:p>
        </p:txBody>
      </p:sp>
      <p:sp>
        <p:nvSpPr>
          <p:cNvPr id="36249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32385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 </a:t>
            </a:r>
            <a:r>
              <a:rPr kumimoji="1" lang="ko-KR" altLang="en-US" sz="1500" b="0">
                <a:solidFill>
                  <a:schemeClr val="bg2"/>
                </a:solidFill>
                <a:latin typeface="Arial" panose="020B0604020202020204" pitchFamily="34" charset="0"/>
              </a:rPr>
              <a:t>표현</a:t>
            </a:r>
          </a:p>
        </p:txBody>
      </p:sp>
      <p:sp>
        <p:nvSpPr>
          <p:cNvPr id="362500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81629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6858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괄호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(Nested Parenthesis)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집합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(Nested Set)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들여쓰기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(Indentation)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(N-Link)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가변 포인터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해결을 위해 다음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경우로 표현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endParaRPr kumimoji="1"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오른쪽형제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(left child, right sibling)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</a:p>
          <a:p>
            <a:pPr lvl="2"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 child :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</a:p>
          <a:p>
            <a:pPr lvl="2"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sibling :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자신과 인접한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sibling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</a:p>
          <a:p>
            <a:pPr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트리 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형제들은 반드시 순서가 존재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LEFT 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buClr>
                <a:schemeClr val="hlink"/>
              </a:buClr>
              <a:buSzPct val="70000"/>
              <a:buFont typeface="굴림" panose="020B0600000101010101" pitchFamily="50" charset="-127"/>
              <a:buAutoNum type="arabicPeriod"/>
            </a:pP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sibling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 chil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표시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6227763" y="188913"/>
            <a:ext cx="2343150" cy="1284287"/>
            <a:chOff x="3515" y="117"/>
            <a:chExt cx="1476" cy="809"/>
          </a:xfrm>
        </p:grpSpPr>
        <p:sp>
          <p:nvSpPr>
            <p:cNvPr id="362502" name="Oval 4"/>
            <p:cNvSpPr>
              <a:spLocks noChangeArrowheads="1"/>
            </p:cNvSpPr>
            <p:nvPr/>
          </p:nvSpPr>
          <p:spPr bwMode="auto">
            <a:xfrm>
              <a:off x="4286" y="117"/>
              <a:ext cx="181" cy="15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2503" name="Oval 5"/>
            <p:cNvSpPr>
              <a:spLocks noChangeArrowheads="1"/>
            </p:cNvSpPr>
            <p:nvPr/>
          </p:nvSpPr>
          <p:spPr bwMode="auto">
            <a:xfrm>
              <a:off x="4810" y="461"/>
              <a:ext cx="181" cy="157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2504" name="Oval 6"/>
            <p:cNvSpPr>
              <a:spLocks noChangeArrowheads="1"/>
            </p:cNvSpPr>
            <p:nvPr/>
          </p:nvSpPr>
          <p:spPr bwMode="auto">
            <a:xfrm>
              <a:off x="4286" y="461"/>
              <a:ext cx="181" cy="157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62505" name="Oval 12"/>
            <p:cNvSpPr>
              <a:spLocks noChangeArrowheads="1"/>
            </p:cNvSpPr>
            <p:nvPr/>
          </p:nvSpPr>
          <p:spPr bwMode="auto">
            <a:xfrm>
              <a:off x="3696" y="463"/>
              <a:ext cx="182" cy="157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2506" name="Oval 13"/>
            <p:cNvSpPr>
              <a:spLocks noChangeArrowheads="1"/>
            </p:cNvSpPr>
            <p:nvPr/>
          </p:nvSpPr>
          <p:spPr bwMode="auto">
            <a:xfrm>
              <a:off x="3817" y="770"/>
              <a:ext cx="182" cy="15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62507" name="Oval 14"/>
            <p:cNvSpPr>
              <a:spLocks noChangeArrowheads="1"/>
            </p:cNvSpPr>
            <p:nvPr/>
          </p:nvSpPr>
          <p:spPr bwMode="auto">
            <a:xfrm>
              <a:off x="3515" y="770"/>
              <a:ext cx="181" cy="156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r>
                <a:rPr kumimoji="1" lang="en-US" altLang="ko-KR" sz="12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2508" name="Line 15"/>
            <p:cNvSpPr>
              <a:spLocks noChangeShapeType="1"/>
            </p:cNvSpPr>
            <p:nvPr/>
          </p:nvSpPr>
          <p:spPr bwMode="auto">
            <a:xfrm flipH="1">
              <a:off x="3871" y="217"/>
              <a:ext cx="408" cy="2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09" name="Line 16"/>
            <p:cNvSpPr>
              <a:spLocks noChangeShapeType="1"/>
            </p:cNvSpPr>
            <p:nvPr/>
          </p:nvSpPr>
          <p:spPr bwMode="auto">
            <a:xfrm flipH="1">
              <a:off x="3616" y="617"/>
              <a:ext cx="121" cy="1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10" name="Line 17"/>
            <p:cNvSpPr>
              <a:spLocks noChangeShapeType="1"/>
            </p:cNvSpPr>
            <p:nvPr/>
          </p:nvSpPr>
          <p:spPr bwMode="auto">
            <a:xfrm>
              <a:off x="3817" y="617"/>
              <a:ext cx="81" cy="1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11" name="Line 18"/>
            <p:cNvSpPr>
              <a:spLocks noChangeShapeType="1"/>
            </p:cNvSpPr>
            <p:nvPr/>
          </p:nvSpPr>
          <p:spPr bwMode="auto">
            <a:xfrm>
              <a:off x="4386" y="270"/>
              <a:ext cx="0" cy="1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2512" name="Line 24"/>
            <p:cNvSpPr>
              <a:spLocks noChangeShapeType="1"/>
            </p:cNvSpPr>
            <p:nvPr/>
          </p:nvSpPr>
          <p:spPr bwMode="auto">
            <a:xfrm>
              <a:off x="4447" y="232"/>
              <a:ext cx="403" cy="2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C6179F40-425A-4ED2-8393-AF32284D914B}" type="slidenum">
              <a:rPr kumimoji="1" lang="en-US" altLang="ko-KR" sz="1400" b="0"/>
              <a:pPr algn="r" eaLnBrk="1" hangingPunct="1"/>
              <a:t>73</a:t>
            </a:fld>
            <a:endParaRPr kumimoji="1" lang="en-US" altLang="ko-KR" sz="1400" b="0"/>
          </a:p>
        </p:txBody>
      </p:sp>
      <p:sp>
        <p:nvSpPr>
          <p:cNvPr id="363523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323850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363524" name="Text Box 3"/>
          <p:cNvSpPr txBox="1">
            <a:spLocks noChangeArrowheads="1"/>
          </p:cNvSpPr>
          <p:nvPr/>
        </p:nvSpPr>
        <p:spPr bwMode="auto">
          <a:xfrm>
            <a:off x="251520" y="980728"/>
            <a:ext cx="69453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포화 이진 트리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(full binary tree)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레벨이 꽉 차 있는 이진 나무</a:t>
            </a:r>
            <a:b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완전 이진 트리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(complete binary tree</a:t>
            </a:r>
            <a:r>
              <a:rPr kumimoji="1"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kumimoji="1"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마지막 레벨을 제외한 나머지 레벨의 노드들이</a:t>
            </a:r>
            <a:b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꽉 차 있는 것</a:t>
            </a:r>
          </a:p>
          <a:p>
            <a:pPr eaLnBrk="1" hangingPunct="1"/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사향이진트리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(skewed tree)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단말 노트를 제외한 모드 노드들이 한 방향의 자식 노드만 가짐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3573463"/>
            <a:ext cx="3240087" cy="2520950"/>
            <a:chOff x="336" y="288"/>
            <a:chExt cx="4656" cy="33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3558" name="Oval 5"/>
            <p:cNvSpPr>
              <a:spLocks noChangeArrowheads="1"/>
            </p:cNvSpPr>
            <p:nvPr/>
          </p:nvSpPr>
          <p:spPr bwMode="auto">
            <a:xfrm>
              <a:off x="2352" y="288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</a:t>
              </a:r>
            </a:p>
          </p:txBody>
        </p:sp>
        <p:sp>
          <p:nvSpPr>
            <p:cNvPr id="363559" name="Oval 6"/>
            <p:cNvSpPr>
              <a:spLocks noChangeArrowheads="1"/>
            </p:cNvSpPr>
            <p:nvPr/>
          </p:nvSpPr>
          <p:spPr bwMode="auto">
            <a:xfrm>
              <a:off x="1776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5</a:t>
              </a:r>
            </a:p>
          </p:txBody>
        </p:sp>
        <p:sp>
          <p:nvSpPr>
            <p:cNvPr id="363560" name="Oval 7"/>
            <p:cNvSpPr>
              <a:spLocks noChangeArrowheads="1"/>
            </p:cNvSpPr>
            <p:nvPr/>
          </p:nvSpPr>
          <p:spPr bwMode="auto">
            <a:xfrm>
              <a:off x="3024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6</a:t>
              </a:r>
            </a:p>
          </p:txBody>
        </p:sp>
        <p:sp>
          <p:nvSpPr>
            <p:cNvPr id="363561" name="Oval 8"/>
            <p:cNvSpPr>
              <a:spLocks noChangeArrowheads="1"/>
            </p:cNvSpPr>
            <p:nvPr/>
          </p:nvSpPr>
          <p:spPr bwMode="auto">
            <a:xfrm>
              <a:off x="3648" y="1200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3</a:t>
              </a:r>
            </a:p>
          </p:txBody>
        </p:sp>
        <p:sp>
          <p:nvSpPr>
            <p:cNvPr id="363562" name="Oval 9"/>
            <p:cNvSpPr>
              <a:spLocks noChangeArrowheads="1"/>
            </p:cNvSpPr>
            <p:nvPr/>
          </p:nvSpPr>
          <p:spPr bwMode="auto">
            <a:xfrm>
              <a:off x="624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4</a:t>
              </a:r>
            </a:p>
          </p:txBody>
        </p:sp>
        <p:sp>
          <p:nvSpPr>
            <p:cNvPr id="363563" name="Oval 10"/>
            <p:cNvSpPr>
              <a:spLocks noChangeArrowheads="1"/>
            </p:cNvSpPr>
            <p:nvPr/>
          </p:nvSpPr>
          <p:spPr bwMode="auto">
            <a:xfrm>
              <a:off x="100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9</a:t>
              </a:r>
            </a:p>
          </p:txBody>
        </p:sp>
        <p:sp>
          <p:nvSpPr>
            <p:cNvPr id="363564" name="Oval 11"/>
            <p:cNvSpPr>
              <a:spLocks noChangeArrowheads="1"/>
            </p:cNvSpPr>
            <p:nvPr/>
          </p:nvSpPr>
          <p:spPr bwMode="auto">
            <a:xfrm>
              <a:off x="4272" y="2256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7</a:t>
              </a:r>
            </a:p>
          </p:txBody>
        </p:sp>
        <p:sp>
          <p:nvSpPr>
            <p:cNvPr id="363565" name="Oval 12"/>
            <p:cNvSpPr>
              <a:spLocks noChangeArrowheads="1"/>
            </p:cNvSpPr>
            <p:nvPr/>
          </p:nvSpPr>
          <p:spPr bwMode="auto">
            <a:xfrm>
              <a:off x="336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8</a:t>
              </a:r>
            </a:p>
          </p:txBody>
        </p:sp>
        <p:sp>
          <p:nvSpPr>
            <p:cNvPr id="363566" name="Oval 13"/>
            <p:cNvSpPr>
              <a:spLocks noChangeArrowheads="1"/>
            </p:cNvSpPr>
            <p:nvPr/>
          </p:nvSpPr>
          <p:spPr bwMode="auto">
            <a:xfrm>
              <a:off x="1200" y="1248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2</a:t>
              </a:r>
            </a:p>
          </p:txBody>
        </p:sp>
        <p:sp>
          <p:nvSpPr>
            <p:cNvPr id="363567" name="Line 14"/>
            <p:cNvSpPr>
              <a:spLocks noChangeShapeType="1"/>
            </p:cNvSpPr>
            <p:nvPr/>
          </p:nvSpPr>
          <p:spPr bwMode="auto">
            <a:xfrm flipH="1">
              <a:off x="1488" y="576"/>
              <a:ext cx="912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68" name="Line 15"/>
            <p:cNvSpPr>
              <a:spLocks noChangeShapeType="1"/>
            </p:cNvSpPr>
            <p:nvPr/>
          </p:nvSpPr>
          <p:spPr bwMode="auto">
            <a:xfrm>
              <a:off x="2688" y="576"/>
              <a:ext cx="1056" cy="624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69" name="Line 16"/>
            <p:cNvSpPr>
              <a:spLocks noChangeShapeType="1"/>
            </p:cNvSpPr>
            <p:nvPr/>
          </p:nvSpPr>
          <p:spPr bwMode="auto">
            <a:xfrm flipH="1">
              <a:off x="864" y="1584"/>
              <a:ext cx="432" cy="720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0" name="Line 17"/>
            <p:cNvSpPr>
              <a:spLocks noChangeShapeType="1"/>
            </p:cNvSpPr>
            <p:nvPr/>
          </p:nvSpPr>
          <p:spPr bwMode="auto">
            <a:xfrm>
              <a:off x="1536" y="1536"/>
              <a:ext cx="384" cy="720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1" name="Line 18"/>
            <p:cNvSpPr>
              <a:spLocks noChangeShapeType="1"/>
            </p:cNvSpPr>
            <p:nvPr/>
          </p:nvSpPr>
          <p:spPr bwMode="auto">
            <a:xfrm flipH="1">
              <a:off x="528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2" name="Line 19"/>
            <p:cNvSpPr>
              <a:spLocks noChangeShapeType="1"/>
            </p:cNvSpPr>
            <p:nvPr/>
          </p:nvSpPr>
          <p:spPr bwMode="auto">
            <a:xfrm>
              <a:off x="912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3" name="Line 20"/>
            <p:cNvSpPr>
              <a:spLocks noChangeShapeType="1"/>
            </p:cNvSpPr>
            <p:nvPr/>
          </p:nvSpPr>
          <p:spPr bwMode="auto">
            <a:xfrm flipH="1">
              <a:off x="3312" y="1536"/>
              <a:ext cx="480" cy="720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4" name="Line 21"/>
            <p:cNvSpPr>
              <a:spLocks noChangeShapeType="1"/>
            </p:cNvSpPr>
            <p:nvPr/>
          </p:nvSpPr>
          <p:spPr bwMode="auto">
            <a:xfrm>
              <a:off x="3936" y="1536"/>
              <a:ext cx="480" cy="768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5" name="Oval 22"/>
            <p:cNvSpPr>
              <a:spLocks noChangeArrowheads="1"/>
            </p:cNvSpPr>
            <p:nvPr/>
          </p:nvSpPr>
          <p:spPr bwMode="auto">
            <a:xfrm>
              <a:off x="2160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11</a:t>
              </a:r>
            </a:p>
          </p:txBody>
        </p:sp>
        <p:sp>
          <p:nvSpPr>
            <p:cNvPr id="363576" name="Oval 23"/>
            <p:cNvSpPr>
              <a:spLocks noChangeArrowheads="1"/>
            </p:cNvSpPr>
            <p:nvPr/>
          </p:nvSpPr>
          <p:spPr bwMode="auto">
            <a:xfrm>
              <a:off x="148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10</a:t>
              </a:r>
            </a:p>
          </p:txBody>
        </p:sp>
        <p:sp>
          <p:nvSpPr>
            <p:cNvPr id="363577" name="Line 24"/>
            <p:cNvSpPr>
              <a:spLocks noChangeShapeType="1"/>
            </p:cNvSpPr>
            <p:nvPr/>
          </p:nvSpPr>
          <p:spPr bwMode="auto">
            <a:xfrm flipH="1">
              <a:off x="1680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8" name="Line 25"/>
            <p:cNvSpPr>
              <a:spLocks noChangeShapeType="1"/>
            </p:cNvSpPr>
            <p:nvPr/>
          </p:nvSpPr>
          <p:spPr bwMode="auto">
            <a:xfrm>
              <a:off x="2064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79" name="Oval 26"/>
            <p:cNvSpPr>
              <a:spLocks noChangeArrowheads="1"/>
            </p:cNvSpPr>
            <p:nvPr/>
          </p:nvSpPr>
          <p:spPr bwMode="auto">
            <a:xfrm>
              <a:off x="3360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13</a:t>
              </a:r>
            </a:p>
          </p:txBody>
        </p:sp>
        <p:sp>
          <p:nvSpPr>
            <p:cNvPr id="363580" name="Oval 27"/>
            <p:cNvSpPr>
              <a:spLocks noChangeArrowheads="1"/>
            </p:cNvSpPr>
            <p:nvPr/>
          </p:nvSpPr>
          <p:spPr bwMode="auto">
            <a:xfrm>
              <a:off x="268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12</a:t>
              </a:r>
            </a:p>
          </p:txBody>
        </p:sp>
        <p:sp>
          <p:nvSpPr>
            <p:cNvPr id="363581" name="Line 28"/>
            <p:cNvSpPr>
              <a:spLocks noChangeShapeType="1"/>
            </p:cNvSpPr>
            <p:nvPr/>
          </p:nvSpPr>
          <p:spPr bwMode="auto">
            <a:xfrm flipH="1">
              <a:off x="2880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82" name="Line 29"/>
            <p:cNvSpPr>
              <a:spLocks noChangeShapeType="1"/>
            </p:cNvSpPr>
            <p:nvPr/>
          </p:nvSpPr>
          <p:spPr bwMode="auto">
            <a:xfrm>
              <a:off x="3264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83" name="Oval 30"/>
            <p:cNvSpPr>
              <a:spLocks noChangeArrowheads="1"/>
            </p:cNvSpPr>
            <p:nvPr/>
          </p:nvSpPr>
          <p:spPr bwMode="auto">
            <a:xfrm>
              <a:off x="4608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15</a:t>
              </a:r>
            </a:p>
          </p:txBody>
        </p:sp>
        <p:sp>
          <p:nvSpPr>
            <p:cNvPr id="363584" name="Oval 31"/>
            <p:cNvSpPr>
              <a:spLocks noChangeArrowheads="1"/>
            </p:cNvSpPr>
            <p:nvPr/>
          </p:nvSpPr>
          <p:spPr bwMode="auto">
            <a:xfrm>
              <a:off x="3936" y="3264"/>
              <a:ext cx="384" cy="336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14</a:t>
              </a:r>
            </a:p>
          </p:txBody>
        </p:sp>
        <p:sp>
          <p:nvSpPr>
            <p:cNvPr id="363585" name="Line 32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86" name="Line 33"/>
            <p:cNvSpPr>
              <a:spLocks noChangeShapeType="1"/>
            </p:cNvSpPr>
            <p:nvPr/>
          </p:nvSpPr>
          <p:spPr bwMode="auto">
            <a:xfrm>
              <a:off x="4512" y="2592"/>
              <a:ext cx="240" cy="67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63535" name="Oval 35"/>
          <p:cNvSpPr>
            <a:spLocks noChangeArrowheads="1"/>
          </p:cNvSpPr>
          <p:nvPr/>
        </p:nvSpPr>
        <p:spPr bwMode="auto">
          <a:xfrm>
            <a:off x="5129220" y="3573465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1</a:t>
            </a:r>
          </a:p>
        </p:txBody>
      </p:sp>
      <p:sp>
        <p:nvSpPr>
          <p:cNvPr id="363536" name="Oval 36"/>
          <p:cNvSpPr>
            <a:spLocks noChangeArrowheads="1"/>
          </p:cNvSpPr>
          <p:nvPr/>
        </p:nvSpPr>
        <p:spPr bwMode="auto">
          <a:xfrm>
            <a:off x="4727582" y="5072066"/>
            <a:ext cx="268288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5</a:t>
            </a:r>
          </a:p>
        </p:txBody>
      </p:sp>
      <p:sp>
        <p:nvSpPr>
          <p:cNvPr id="363537" name="Oval 37"/>
          <p:cNvSpPr>
            <a:spLocks noChangeArrowheads="1"/>
          </p:cNvSpPr>
          <p:nvPr/>
        </p:nvSpPr>
        <p:spPr bwMode="auto">
          <a:xfrm>
            <a:off x="5595946" y="5072066"/>
            <a:ext cx="268288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6</a:t>
            </a:r>
          </a:p>
        </p:txBody>
      </p:sp>
      <p:sp>
        <p:nvSpPr>
          <p:cNvPr id="363538" name="Oval 38"/>
          <p:cNvSpPr>
            <a:spLocks noChangeArrowheads="1"/>
          </p:cNvSpPr>
          <p:nvPr/>
        </p:nvSpPr>
        <p:spPr bwMode="auto">
          <a:xfrm>
            <a:off x="6030922" y="4267203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3</a:t>
            </a:r>
          </a:p>
        </p:txBody>
      </p:sp>
      <p:sp>
        <p:nvSpPr>
          <p:cNvPr id="363539" name="Oval 39"/>
          <p:cNvSpPr>
            <a:spLocks noChangeArrowheads="1"/>
          </p:cNvSpPr>
          <p:nvPr/>
        </p:nvSpPr>
        <p:spPr bwMode="auto">
          <a:xfrm>
            <a:off x="3925893" y="5072066"/>
            <a:ext cx="268288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4</a:t>
            </a:r>
          </a:p>
        </p:txBody>
      </p:sp>
      <p:sp>
        <p:nvSpPr>
          <p:cNvPr id="363540" name="Oval 40"/>
          <p:cNvSpPr>
            <a:spLocks noChangeArrowheads="1"/>
          </p:cNvSpPr>
          <p:nvPr/>
        </p:nvSpPr>
        <p:spPr bwMode="auto">
          <a:xfrm>
            <a:off x="4194181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9</a:t>
            </a:r>
          </a:p>
        </p:txBody>
      </p:sp>
      <p:sp>
        <p:nvSpPr>
          <p:cNvPr id="363541" name="Oval 41"/>
          <p:cNvSpPr>
            <a:spLocks noChangeArrowheads="1"/>
          </p:cNvSpPr>
          <p:nvPr/>
        </p:nvSpPr>
        <p:spPr bwMode="auto">
          <a:xfrm>
            <a:off x="6464310" y="5072066"/>
            <a:ext cx="268288" cy="2771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7</a:t>
            </a:r>
          </a:p>
        </p:txBody>
      </p:sp>
      <p:sp>
        <p:nvSpPr>
          <p:cNvPr id="363542" name="Oval 42"/>
          <p:cNvSpPr>
            <a:spLocks noChangeArrowheads="1"/>
          </p:cNvSpPr>
          <p:nvPr/>
        </p:nvSpPr>
        <p:spPr bwMode="auto">
          <a:xfrm>
            <a:off x="3725868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8</a:t>
            </a:r>
          </a:p>
        </p:txBody>
      </p:sp>
      <p:sp>
        <p:nvSpPr>
          <p:cNvPr id="363543" name="Oval 43"/>
          <p:cNvSpPr>
            <a:spLocks noChangeArrowheads="1"/>
          </p:cNvSpPr>
          <p:nvPr/>
        </p:nvSpPr>
        <p:spPr bwMode="auto">
          <a:xfrm>
            <a:off x="4327532" y="4303715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/>
              <a:t>2</a:t>
            </a:r>
          </a:p>
        </p:txBody>
      </p:sp>
      <p:sp>
        <p:nvSpPr>
          <p:cNvPr id="363544" name="Line 44"/>
          <p:cNvSpPr>
            <a:spLocks noChangeShapeType="1"/>
          </p:cNvSpPr>
          <p:nvPr/>
        </p:nvSpPr>
        <p:spPr bwMode="auto">
          <a:xfrm flipH="1">
            <a:off x="4527557" y="3792540"/>
            <a:ext cx="635001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5" name="Line 45"/>
          <p:cNvSpPr>
            <a:spLocks noChangeShapeType="1"/>
          </p:cNvSpPr>
          <p:nvPr/>
        </p:nvSpPr>
        <p:spPr bwMode="auto">
          <a:xfrm>
            <a:off x="5362583" y="3792540"/>
            <a:ext cx="735014" cy="4746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6" name="Line 46"/>
          <p:cNvSpPr>
            <a:spLocks noChangeShapeType="1"/>
          </p:cNvSpPr>
          <p:nvPr/>
        </p:nvSpPr>
        <p:spPr bwMode="auto">
          <a:xfrm flipH="1">
            <a:off x="4092581" y="4559303"/>
            <a:ext cx="301626" cy="549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7" name="Line 47"/>
          <p:cNvSpPr>
            <a:spLocks noChangeShapeType="1"/>
          </p:cNvSpPr>
          <p:nvPr/>
        </p:nvSpPr>
        <p:spPr bwMode="auto">
          <a:xfrm>
            <a:off x="4560894" y="4522790"/>
            <a:ext cx="266700" cy="549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8" name="Line 48"/>
          <p:cNvSpPr>
            <a:spLocks noChangeShapeType="1"/>
          </p:cNvSpPr>
          <p:nvPr/>
        </p:nvSpPr>
        <p:spPr bwMode="auto">
          <a:xfrm flipH="1">
            <a:off x="3859218" y="5327653"/>
            <a:ext cx="166688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49" name="Line 49"/>
          <p:cNvSpPr>
            <a:spLocks noChangeShapeType="1"/>
          </p:cNvSpPr>
          <p:nvPr/>
        </p:nvSpPr>
        <p:spPr bwMode="auto">
          <a:xfrm>
            <a:off x="4125919" y="5327653"/>
            <a:ext cx="1682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0" name="Line 50"/>
          <p:cNvSpPr>
            <a:spLocks noChangeShapeType="1"/>
          </p:cNvSpPr>
          <p:nvPr/>
        </p:nvSpPr>
        <p:spPr bwMode="auto">
          <a:xfrm flipH="1">
            <a:off x="5797559" y="4522790"/>
            <a:ext cx="333376" cy="549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1" name="Line 51"/>
          <p:cNvSpPr>
            <a:spLocks noChangeShapeType="1"/>
          </p:cNvSpPr>
          <p:nvPr/>
        </p:nvSpPr>
        <p:spPr bwMode="auto">
          <a:xfrm>
            <a:off x="6230947" y="4522790"/>
            <a:ext cx="334963" cy="5857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2" name="Oval 52"/>
          <p:cNvSpPr>
            <a:spLocks noChangeArrowheads="1"/>
          </p:cNvSpPr>
          <p:nvPr/>
        </p:nvSpPr>
        <p:spPr bwMode="auto">
          <a:xfrm>
            <a:off x="4995870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11</a:t>
            </a:r>
          </a:p>
        </p:txBody>
      </p:sp>
      <p:sp>
        <p:nvSpPr>
          <p:cNvPr id="363553" name="Oval 53"/>
          <p:cNvSpPr>
            <a:spLocks noChangeArrowheads="1"/>
          </p:cNvSpPr>
          <p:nvPr/>
        </p:nvSpPr>
        <p:spPr bwMode="auto">
          <a:xfrm>
            <a:off x="4527557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10</a:t>
            </a:r>
          </a:p>
        </p:txBody>
      </p:sp>
      <p:sp>
        <p:nvSpPr>
          <p:cNvPr id="363554" name="Line 54"/>
          <p:cNvSpPr>
            <a:spLocks noChangeShapeType="1"/>
          </p:cNvSpPr>
          <p:nvPr/>
        </p:nvSpPr>
        <p:spPr bwMode="auto">
          <a:xfrm flipH="1">
            <a:off x="4660907" y="5327653"/>
            <a:ext cx="166688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5" name="Line 55"/>
          <p:cNvSpPr>
            <a:spLocks noChangeShapeType="1"/>
          </p:cNvSpPr>
          <p:nvPr/>
        </p:nvSpPr>
        <p:spPr bwMode="auto">
          <a:xfrm>
            <a:off x="4927607" y="5327653"/>
            <a:ext cx="1682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3556" name="Oval 56"/>
          <p:cNvSpPr>
            <a:spLocks noChangeArrowheads="1"/>
          </p:cNvSpPr>
          <p:nvPr/>
        </p:nvSpPr>
        <p:spPr bwMode="auto">
          <a:xfrm>
            <a:off x="5362583" y="5838828"/>
            <a:ext cx="266700" cy="255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dirty="0"/>
              <a:t>12</a:t>
            </a:r>
          </a:p>
        </p:txBody>
      </p:sp>
      <p:sp>
        <p:nvSpPr>
          <p:cNvPr id="363557" name="Line 57"/>
          <p:cNvSpPr>
            <a:spLocks noChangeShapeType="1"/>
          </p:cNvSpPr>
          <p:nvPr/>
        </p:nvSpPr>
        <p:spPr bwMode="auto">
          <a:xfrm flipH="1">
            <a:off x="5495933" y="5327653"/>
            <a:ext cx="166688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056438" y="3573463"/>
            <a:ext cx="1836737" cy="2520950"/>
            <a:chOff x="4445" y="2251"/>
            <a:chExt cx="1157" cy="15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3528" name="Oval 59"/>
            <p:cNvSpPr>
              <a:spLocks noChangeArrowheads="1"/>
            </p:cNvSpPr>
            <p:nvPr/>
          </p:nvSpPr>
          <p:spPr bwMode="auto">
            <a:xfrm>
              <a:off x="4445" y="2251"/>
              <a:ext cx="168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</a:t>
              </a:r>
            </a:p>
          </p:txBody>
        </p:sp>
        <p:sp>
          <p:nvSpPr>
            <p:cNvPr id="363529" name="Oval 60"/>
            <p:cNvSpPr>
              <a:spLocks noChangeArrowheads="1"/>
            </p:cNvSpPr>
            <p:nvPr/>
          </p:nvSpPr>
          <p:spPr bwMode="auto">
            <a:xfrm>
              <a:off x="5013" y="2688"/>
              <a:ext cx="168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3</a:t>
              </a:r>
            </a:p>
          </p:txBody>
        </p:sp>
        <p:sp>
          <p:nvSpPr>
            <p:cNvPr id="363530" name="Oval 61"/>
            <p:cNvSpPr>
              <a:spLocks noChangeArrowheads="1"/>
            </p:cNvSpPr>
            <p:nvPr/>
          </p:nvSpPr>
          <p:spPr bwMode="auto">
            <a:xfrm>
              <a:off x="5286" y="3195"/>
              <a:ext cx="169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7</a:t>
              </a:r>
            </a:p>
          </p:txBody>
        </p:sp>
        <p:sp>
          <p:nvSpPr>
            <p:cNvPr id="363531" name="Line 62"/>
            <p:cNvSpPr>
              <a:spLocks noChangeShapeType="1"/>
            </p:cNvSpPr>
            <p:nvPr/>
          </p:nvSpPr>
          <p:spPr bwMode="auto">
            <a:xfrm>
              <a:off x="4592" y="2389"/>
              <a:ext cx="463" cy="299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32" name="Line 63"/>
            <p:cNvSpPr>
              <a:spLocks noChangeShapeType="1"/>
            </p:cNvSpPr>
            <p:nvPr/>
          </p:nvSpPr>
          <p:spPr bwMode="auto">
            <a:xfrm>
              <a:off x="5139" y="2849"/>
              <a:ext cx="211" cy="369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533" name="Oval 64"/>
            <p:cNvSpPr>
              <a:spLocks noChangeArrowheads="1"/>
            </p:cNvSpPr>
            <p:nvPr/>
          </p:nvSpPr>
          <p:spPr bwMode="auto">
            <a:xfrm>
              <a:off x="5434" y="3678"/>
              <a:ext cx="168" cy="161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/>
                <a:t>15</a:t>
              </a:r>
            </a:p>
          </p:txBody>
        </p:sp>
        <p:sp>
          <p:nvSpPr>
            <p:cNvPr id="363534" name="Line 65"/>
            <p:cNvSpPr>
              <a:spLocks noChangeShapeType="1"/>
            </p:cNvSpPr>
            <p:nvPr/>
          </p:nvSpPr>
          <p:spPr bwMode="auto">
            <a:xfrm>
              <a:off x="5392" y="3356"/>
              <a:ext cx="105" cy="322"/>
            </a:xfrm>
            <a:prstGeom prst="line">
              <a:avLst/>
            </a:prstGeom>
            <a:grp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E2BC1EA6-DCA9-4479-BAF6-A21AF2AE3448}" type="slidenum">
              <a:rPr kumimoji="1" lang="en-US" altLang="ko-KR" sz="1400" b="0"/>
              <a:pPr algn="r" eaLnBrk="1" hangingPunct="1"/>
              <a:t>74</a:t>
            </a:fld>
            <a:endParaRPr kumimoji="1" lang="en-US" altLang="ko-KR" sz="1400" b="0"/>
          </a:p>
        </p:txBody>
      </p:sp>
      <p:sp>
        <p:nvSpPr>
          <p:cNvPr id="364547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linked_list</a:t>
            </a:r>
          </a:p>
        </p:txBody>
      </p:sp>
      <p:sp>
        <p:nvSpPr>
          <p:cNvPr id="364548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26654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typedef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_node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	//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이진나무정의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key;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_node *left;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_node *right;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node;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4549" name="Text Box 4"/>
          <p:cNvSpPr txBox="1">
            <a:spLocks noChangeArrowheads="1"/>
          </p:cNvSpPr>
          <p:nvPr/>
        </p:nvSpPr>
        <p:spPr bwMode="auto">
          <a:xfrm>
            <a:off x="3348038" y="3644900"/>
            <a:ext cx="426878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init_tree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(void)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	//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 = (node*)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malloc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(node));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tail = (node*)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malloc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sizeof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(node));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head-&gt;left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head-&gt;right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tail-&gt;left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tail-&gt;right = tail;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2275" y="3573463"/>
            <a:ext cx="792163" cy="863600"/>
            <a:chOff x="1077" y="2572"/>
            <a:chExt cx="228" cy="276"/>
          </a:xfrm>
        </p:grpSpPr>
        <p:sp>
          <p:nvSpPr>
            <p:cNvPr id="364562" name="Rectangle 6"/>
            <p:cNvSpPr>
              <a:spLocks noChangeArrowheads="1"/>
            </p:cNvSpPr>
            <p:nvPr/>
          </p:nvSpPr>
          <p:spPr bwMode="auto">
            <a:xfrm>
              <a:off x="1077" y="2572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head</a:t>
              </a:r>
            </a:p>
          </p:txBody>
        </p:sp>
        <p:sp>
          <p:nvSpPr>
            <p:cNvPr id="364563" name="Rectangle 7"/>
            <p:cNvSpPr>
              <a:spLocks noChangeArrowheads="1"/>
            </p:cNvSpPr>
            <p:nvPr/>
          </p:nvSpPr>
          <p:spPr bwMode="auto">
            <a:xfrm>
              <a:off x="1077" y="2753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4564" name="Rectangle 8"/>
            <p:cNvSpPr>
              <a:spLocks noChangeArrowheads="1"/>
            </p:cNvSpPr>
            <p:nvPr/>
          </p:nvSpPr>
          <p:spPr bwMode="auto">
            <a:xfrm>
              <a:off x="1201" y="2753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</p:grpSp>
      <p:cxnSp>
        <p:nvCxnSpPr>
          <p:cNvPr id="364551" name="AutoShape 9"/>
          <p:cNvCxnSpPr>
            <a:cxnSpLocks noChangeShapeType="1"/>
            <a:stCxn id="364564" idx="3"/>
            <a:endCxn id="364559" idx="0"/>
          </p:cNvCxnSpPr>
          <p:nvPr/>
        </p:nvCxnSpPr>
        <p:spPr bwMode="auto">
          <a:xfrm flipH="1">
            <a:off x="2097088" y="4289425"/>
            <a:ext cx="398462" cy="931863"/>
          </a:xfrm>
          <a:prstGeom prst="curvedConnector4">
            <a:avLst>
              <a:gd name="adj1" fmla="val -53787"/>
              <a:gd name="adj2" fmla="val 58602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4552" name="AutoShape 10"/>
          <p:cNvCxnSpPr>
            <a:cxnSpLocks noChangeShapeType="1"/>
            <a:stCxn id="364563" idx="1"/>
            <a:endCxn id="364559" idx="0"/>
          </p:cNvCxnSpPr>
          <p:nvPr/>
        </p:nvCxnSpPr>
        <p:spPr bwMode="auto">
          <a:xfrm rot="10800000" flipH="1" flipV="1">
            <a:off x="1677988" y="4289425"/>
            <a:ext cx="419100" cy="931863"/>
          </a:xfrm>
          <a:prstGeom prst="curvedConnector4">
            <a:avLst>
              <a:gd name="adj1" fmla="val -51134"/>
              <a:gd name="adj2" fmla="val 58602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709738" y="5235575"/>
            <a:ext cx="774700" cy="857250"/>
            <a:chOff x="1077" y="3298"/>
            <a:chExt cx="229" cy="272"/>
          </a:xfrm>
        </p:grpSpPr>
        <p:sp>
          <p:nvSpPr>
            <p:cNvPr id="364559" name="Rectangle 12"/>
            <p:cNvSpPr>
              <a:spLocks noChangeArrowheads="1"/>
            </p:cNvSpPr>
            <p:nvPr/>
          </p:nvSpPr>
          <p:spPr bwMode="auto">
            <a:xfrm>
              <a:off x="1077" y="3298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tail</a:t>
              </a:r>
            </a:p>
          </p:txBody>
        </p:sp>
        <p:sp>
          <p:nvSpPr>
            <p:cNvPr id="364560" name="Rectangle 13"/>
            <p:cNvSpPr>
              <a:spLocks noChangeArrowheads="1"/>
            </p:cNvSpPr>
            <p:nvPr/>
          </p:nvSpPr>
          <p:spPr bwMode="auto">
            <a:xfrm>
              <a:off x="1077" y="347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4561" name="Rectangle 14"/>
            <p:cNvSpPr>
              <a:spLocks noChangeArrowheads="1"/>
            </p:cNvSpPr>
            <p:nvPr/>
          </p:nvSpPr>
          <p:spPr bwMode="auto">
            <a:xfrm>
              <a:off x="1202" y="347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</p:grpSp>
      <p:sp>
        <p:nvSpPr>
          <p:cNvPr id="364554" name="Rectangle 15"/>
          <p:cNvSpPr>
            <a:spLocks noChangeArrowheads="1"/>
          </p:cNvSpPr>
          <p:nvPr/>
        </p:nvSpPr>
        <p:spPr bwMode="auto">
          <a:xfrm>
            <a:off x="3492500" y="1336675"/>
            <a:ext cx="936625" cy="7477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key</a:t>
            </a:r>
          </a:p>
        </p:txBody>
      </p:sp>
      <p:sp>
        <p:nvSpPr>
          <p:cNvPr id="364555" name="Rectangle 16"/>
          <p:cNvSpPr>
            <a:spLocks noChangeArrowheads="1"/>
          </p:cNvSpPr>
          <p:nvPr/>
        </p:nvSpPr>
        <p:spPr bwMode="auto">
          <a:xfrm>
            <a:off x="3492500" y="2143125"/>
            <a:ext cx="423863" cy="4222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 b="0">
                <a:latin typeface="Times New Roman" panose="02020603050405020304" pitchFamily="18" charset="0"/>
                <a:ea typeface="HY헤드라인M" panose="02030600000101010101" pitchFamily="18" charset="-127"/>
              </a:rPr>
              <a:t>left</a:t>
            </a:r>
          </a:p>
        </p:txBody>
      </p:sp>
      <p:sp>
        <p:nvSpPr>
          <p:cNvPr id="364556" name="Rectangle 17"/>
          <p:cNvSpPr>
            <a:spLocks noChangeArrowheads="1"/>
          </p:cNvSpPr>
          <p:nvPr/>
        </p:nvSpPr>
        <p:spPr bwMode="auto">
          <a:xfrm>
            <a:off x="4002088" y="2143125"/>
            <a:ext cx="422275" cy="4222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 b="0">
                <a:latin typeface="Times New Roman" panose="02020603050405020304" pitchFamily="18" charset="0"/>
                <a:ea typeface="HY헤드라인M" panose="02030600000101010101" pitchFamily="18" charset="-127"/>
              </a:rPr>
              <a:t>right</a:t>
            </a:r>
          </a:p>
        </p:txBody>
      </p:sp>
      <p:cxnSp>
        <p:nvCxnSpPr>
          <p:cNvPr id="364557" name="AutoShape 18"/>
          <p:cNvCxnSpPr>
            <a:cxnSpLocks noChangeShapeType="1"/>
            <a:stCxn id="364560" idx="1"/>
            <a:endCxn id="364559" idx="0"/>
          </p:cNvCxnSpPr>
          <p:nvPr/>
        </p:nvCxnSpPr>
        <p:spPr bwMode="auto">
          <a:xfrm rot="10800000" flipH="1">
            <a:off x="1695450" y="5221288"/>
            <a:ext cx="401638" cy="722312"/>
          </a:xfrm>
          <a:prstGeom prst="curvedConnector4">
            <a:avLst>
              <a:gd name="adj1" fmla="val -53361"/>
              <a:gd name="adj2" fmla="val 12967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4558" name="AutoShape 19"/>
          <p:cNvCxnSpPr>
            <a:cxnSpLocks noChangeShapeType="1"/>
            <a:stCxn id="364561" idx="3"/>
            <a:endCxn id="364559" idx="0"/>
          </p:cNvCxnSpPr>
          <p:nvPr/>
        </p:nvCxnSpPr>
        <p:spPr bwMode="auto">
          <a:xfrm flipH="1" flipV="1">
            <a:off x="2097088" y="5221288"/>
            <a:ext cx="398462" cy="722312"/>
          </a:xfrm>
          <a:prstGeom prst="curvedConnector4">
            <a:avLst>
              <a:gd name="adj1" fmla="val -54583"/>
              <a:gd name="adj2" fmla="val 12967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 개체 틀 3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95CED301-46A4-40A1-8A62-44F37D519FE0}" type="slidenum">
              <a:rPr kumimoji="1" lang="en-US" altLang="ko-KR" sz="1400" b="0"/>
              <a:pPr algn="r" eaLnBrk="1" hangingPunct="1"/>
              <a:t>75</a:t>
            </a:fld>
            <a:endParaRPr kumimoji="1" lang="en-US" altLang="ko-KR" sz="1400" b="0"/>
          </a:p>
        </p:txBody>
      </p:sp>
      <p:sp>
        <p:nvSpPr>
          <p:cNvPr id="36557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tail or NULL</a:t>
            </a:r>
          </a:p>
        </p:txBody>
      </p:sp>
      <p:sp>
        <p:nvSpPr>
          <p:cNvPr id="365572" name="Rectangle 3"/>
          <p:cNvSpPr>
            <a:spLocks noChangeArrowheads="1"/>
          </p:cNvSpPr>
          <p:nvPr/>
        </p:nvSpPr>
        <p:spPr bwMode="auto">
          <a:xfrm>
            <a:off x="2263775" y="5518150"/>
            <a:ext cx="363538" cy="25876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tail</a:t>
            </a:r>
          </a:p>
        </p:txBody>
      </p:sp>
      <p:sp>
        <p:nvSpPr>
          <p:cNvPr id="365573" name="Rectangle 4"/>
          <p:cNvSpPr>
            <a:spLocks noChangeArrowheads="1"/>
          </p:cNvSpPr>
          <p:nvPr/>
        </p:nvSpPr>
        <p:spPr bwMode="auto">
          <a:xfrm>
            <a:off x="2263775" y="5799138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74" name="Rectangle 5"/>
          <p:cNvSpPr>
            <a:spLocks noChangeArrowheads="1"/>
          </p:cNvSpPr>
          <p:nvPr/>
        </p:nvSpPr>
        <p:spPr bwMode="auto">
          <a:xfrm>
            <a:off x="2462213" y="5799138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62475" y="1412875"/>
            <a:ext cx="3465513" cy="3392488"/>
            <a:chOff x="2874" y="890"/>
            <a:chExt cx="2183" cy="2137"/>
          </a:xfrm>
        </p:grpSpPr>
        <p:sp>
          <p:nvSpPr>
            <p:cNvPr id="365621" name="Rectangle 7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65622" name="Rectangle 8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23" name="Rectangle 9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24" name="Rectangle 10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65625" name="Rectangle 11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26" name="Rectangle 12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27" name="Rectangle 13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65628" name="Rectangle 14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29" name="Rectangle 15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5630" name="AutoShape 16"/>
            <p:cNvCxnSpPr>
              <a:cxnSpLocks noChangeShapeType="1"/>
              <a:stCxn id="365629" idx="3"/>
              <a:endCxn id="365624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31" name="AutoShape 17"/>
            <p:cNvCxnSpPr>
              <a:cxnSpLocks noChangeShapeType="1"/>
              <a:stCxn id="365628" idx="1"/>
              <a:endCxn id="365621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632" name="Rectangle 18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65633" name="Rectangle 19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34" name="Rectangle 20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35" name="Rectangle 21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65636" name="Rectangle 22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37" name="Rectangle 23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5638" name="AutoShape 24"/>
            <p:cNvCxnSpPr>
              <a:cxnSpLocks noChangeShapeType="1"/>
              <a:stCxn id="365637" idx="3"/>
              <a:endCxn id="365632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39" name="AutoShape 25"/>
            <p:cNvCxnSpPr>
              <a:cxnSpLocks noChangeShapeType="1"/>
              <a:stCxn id="365636" idx="1"/>
              <a:endCxn id="365627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640" name="Rectangle 26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65641" name="Rectangle 27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42" name="Rectangle 28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43" name="Rectangle 29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65644" name="Rectangle 30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5645" name="Rectangle 31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5646" name="AutoShape 32"/>
            <p:cNvCxnSpPr>
              <a:cxnSpLocks noChangeShapeType="1"/>
              <a:stCxn id="365634" idx="3"/>
              <a:endCxn id="365643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47" name="AutoShape 33"/>
            <p:cNvCxnSpPr>
              <a:cxnSpLocks noChangeShapeType="1"/>
              <a:stCxn id="365644" idx="1"/>
              <a:endCxn id="365640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648" name="Rectangle 34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65649" name="Rectangle 35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50" name="Rectangle 36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51" name="Rectangle 37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65652" name="Rectangle 38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5653" name="Rectangle 39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5654" name="AutoShape 40"/>
            <p:cNvCxnSpPr>
              <a:cxnSpLocks noChangeShapeType="1"/>
              <a:stCxn id="365622" idx="1"/>
              <a:endCxn id="365648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655" name="AutoShape 41"/>
            <p:cNvCxnSpPr>
              <a:cxnSpLocks noChangeShapeType="1"/>
              <a:stCxn id="365623" idx="3"/>
              <a:endCxn id="365651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65576" name="AutoShape 42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224756" y="4282282"/>
            <a:ext cx="684213" cy="1758950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77" name="AutoShape 43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323975" y="4381500"/>
            <a:ext cx="684213" cy="1560513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78" name="AutoShape 44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658144" y="4715669"/>
            <a:ext cx="685800" cy="890588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79" name="AutoShape 45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756569" y="4814094"/>
            <a:ext cx="685800" cy="693738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0" name="AutoShape 46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332706" y="4390232"/>
            <a:ext cx="1846263" cy="381000"/>
          </a:xfrm>
          <a:prstGeom prst="curvedConnector3">
            <a:avLst>
              <a:gd name="adj1" fmla="val 49958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1" name="AutoShape 47"/>
          <p:cNvCxnSpPr>
            <a:cxnSpLocks noChangeShapeType="1"/>
            <a:endCxn id="365572" idx="0"/>
          </p:cNvCxnSpPr>
          <p:nvPr/>
        </p:nvCxnSpPr>
        <p:spPr bwMode="auto">
          <a:xfrm rot="16200000" flipH="1">
            <a:off x="1431131" y="4488657"/>
            <a:ext cx="1846263" cy="184150"/>
          </a:xfrm>
          <a:prstGeom prst="curvedConnector3">
            <a:avLst>
              <a:gd name="adj1" fmla="val 49958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2" name="AutoShape 48"/>
          <p:cNvCxnSpPr>
            <a:cxnSpLocks noChangeShapeType="1"/>
            <a:endCxn id="365572" idx="0"/>
          </p:cNvCxnSpPr>
          <p:nvPr/>
        </p:nvCxnSpPr>
        <p:spPr bwMode="auto">
          <a:xfrm rot="5400000">
            <a:off x="1488282" y="3642519"/>
            <a:ext cx="2819400" cy="903287"/>
          </a:xfrm>
          <a:prstGeom prst="curvedConnector3">
            <a:avLst>
              <a:gd name="adj1" fmla="val 49944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3" name="AutoShape 49"/>
          <p:cNvCxnSpPr>
            <a:cxnSpLocks noChangeShapeType="1"/>
            <a:endCxn id="365572" idx="0"/>
          </p:cNvCxnSpPr>
          <p:nvPr/>
        </p:nvCxnSpPr>
        <p:spPr bwMode="auto">
          <a:xfrm rot="5400000">
            <a:off x="2482851" y="4775200"/>
            <a:ext cx="692150" cy="765175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4" name="AutoShape 50"/>
          <p:cNvCxnSpPr>
            <a:cxnSpLocks noChangeShapeType="1"/>
            <a:endCxn id="365572" idx="0"/>
          </p:cNvCxnSpPr>
          <p:nvPr/>
        </p:nvCxnSpPr>
        <p:spPr bwMode="auto">
          <a:xfrm rot="5400000">
            <a:off x="2582069" y="4675982"/>
            <a:ext cx="692150" cy="963612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85" name="AutoShape 51"/>
          <p:cNvCxnSpPr>
            <a:cxnSpLocks noChangeShapeType="1"/>
            <a:endCxn id="365572" idx="0"/>
          </p:cNvCxnSpPr>
          <p:nvPr/>
        </p:nvCxnSpPr>
        <p:spPr bwMode="auto">
          <a:xfrm rot="5400000">
            <a:off x="2297906" y="3813970"/>
            <a:ext cx="1838325" cy="1541462"/>
          </a:xfrm>
          <a:prstGeom prst="curvedConnector3">
            <a:avLst>
              <a:gd name="adj1" fmla="val 88338"/>
            </a:avLst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586" name="Rectangle 52"/>
          <p:cNvSpPr>
            <a:spLocks noChangeArrowheads="1"/>
          </p:cNvSpPr>
          <p:nvPr/>
        </p:nvSpPr>
        <p:spPr bwMode="auto">
          <a:xfrm>
            <a:off x="1042988" y="3213100"/>
            <a:ext cx="363537" cy="25876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D</a:t>
            </a:r>
          </a:p>
        </p:txBody>
      </p:sp>
      <p:sp>
        <p:nvSpPr>
          <p:cNvPr id="365587" name="Rectangle 53"/>
          <p:cNvSpPr>
            <a:spLocks noChangeArrowheads="1"/>
          </p:cNvSpPr>
          <p:nvPr/>
        </p:nvSpPr>
        <p:spPr bwMode="auto">
          <a:xfrm>
            <a:off x="1042988" y="3494088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88" name="Rectangle 54"/>
          <p:cNvSpPr>
            <a:spLocks noChangeArrowheads="1"/>
          </p:cNvSpPr>
          <p:nvPr/>
        </p:nvSpPr>
        <p:spPr bwMode="auto">
          <a:xfrm>
            <a:off x="1241425" y="3494088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89" name="Rectangle 55"/>
          <p:cNvSpPr>
            <a:spLocks noChangeArrowheads="1"/>
          </p:cNvSpPr>
          <p:nvPr/>
        </p:nvSpPr>
        <p:spPr bwMode="auto">
          <a:xfrm>
            <a:off x="1982788" y="3213100"/>
            <a:ext cx="361950" cy="258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65590" name="Rectangle 56"/>
          <p:cNvSpPr>
            <a:spLocks noChangeArrowheads="1"/>
          </p:cNvSpPr>
          <p:nvPr/>
        </p:nvSpPr>
        <p:spPr bwMode="auto">
          <a:xfrm>
            <a:off x="1982788" y="349250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591" name="Rectangle 57"/>
          <p:cNvSpPr>
            <a:spLocks noChangeArrowheads="1"/>
          </p:cNvSpPr>
          <p:nvPr/>
        </p:nvSpPr>
        <p:spPr bwMode="auto">
          <a:xfrm>
            <a:off x="2179638" y="349250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592" name="Rectangle 58"/>
          <p:cNvSpPr>
            <a:spLocks noChangeArrowheads="1"/>
          </p:cNvSpPr>
          <p:nvPr/>
        </p:nvSpPr>
        <p:spPr bwMode="auto">
          <a:xfrm>
            <a:off x="1554163" y="2205038"/>
            <a:ext cx="363537" cy="2952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B</a:t>
            </a:r>
          </a:p>
        </p:txBody>
      </p:sp>
      <p:sp>
        <p:nvSpPr>
          <p:cNvPr id="365593" name="Rectangle 59"/>
          <p:cNvSpPr>
            <a:spLocks noChangeArrowheads="1"/>
          </p:cNvSpPr>
          <p:nvPr/>
        </p:nvSpPr>
        <p:spPr bwMode="auto">
          <a:xfrm>
            <a:off x="1554163" y="252095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594" name="Rectangle 60"/>
          <p:cNvSpPr>
            <a:spLocks noChangeArrowheads="1"/>
          </p:cNvSpPr>
          <p:nvPr/>
        </p:nvSpPr>
        <p:spPr bwMode="auto">
          <a:xfrm>
            <a:off x="1751013" y="2520950"/>
            <a:ext cx="165100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65595" name="AutoShape 61"/>
          <p:cNvCxnSpPr>
            <a:cxnSpLocks noChangeShapeType="1"/>
            <a:stCxn id="365594" idx="3"/>
            <a:endCxn id="365589" idx="0"/>
          </p:cNvCxnSpPr>
          <p:nvPr/>
        </p:nvCxnSpPr>
        <p:spPr bwMode="auto">
          <a:xfrm>
            <a:off x="1930400" y="2597150"/>
            <a:ext cx="233363" cy="601663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596" name="AutoShape 62"/>
          <p:cNvCxnSpPr>
            <a:cxnSpLocks noChangeShapeType="1"/>
            <a:stCxn id="365593" idx="1"/>
            <a:endCxn id="365586" idx="0"/>
          </p:cNvCxnSpPr>
          <p:nvPr/>
        </p:nvCxnSpPr>
        <p:spPr bwMode="auto">
          <a:xfrm rot="10800000" flipV="1">
            <a:off x="1225550" y="2597150"/>
            <a:ext cx="314325" cy="601663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597" name="Rectangle 63"/>
          <p:cNvSpPr>
            <a:spLocks noChangeArrowheads="1"/>
          </p:cNvSpPr>
          <p:nvPr/>
        </p:nvSpPr>
        <p:spPr bwMode="auto">
          <a:xfrm>
            <a:off x="3267075" y="2205038"/>
            <a:ext cx="361950" cy="2936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C</a:t>
            </a:r>
          </a:p>
        </p:txBody>
      </p:sp>
      <p:sp>
        <p:nvSpPr>
          <p:cNvPr id="365598" name="Rectangle 64"/>
          <p:cNvSpPr>
            <a:spLocks noChangeArrowheads="1"/>
          </p:cNvSpPr>
          <p:nvPr/>
        </p:nvSpPr>
        <p:spPr bwMode="auto">
          <a:xfrm>
            <a:off x="3267075" y="2519363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599" name="Rectangle 65"/>
          <p:cNvSpPr>
            <a:spLocks noChangeArrowheads="1"/>
          </p:cNvSpPr>
          <p:nvPr/>
        </p:nvSpPr>
        <p:spPr bwMode="auto">
          <a:xfrm>
            <a:off x="3463925" y="2519363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600" name="Rectangle 66"/>
          <p:cNvSpPr>
            <a:spLocks noChangeArrowheads="1"/>
          </p:cNvSpPr>
          <p:nvPr/>
        </p:nvSpPr>
        <p:spPr bwMode="auto">
          <a:xfrm>
            <a:off x="2411413" y="1412875"/>
            <a:ext cx="361950" cy="2667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A</a:t>
            </a:r>
          </a:p>
        </p:txBody>
      </p:sp>
      <p:sp>
        <p:nvSpPr>
          <p:cNvPr id="365601" name="Rectangle 67"/>
          <p:cNvSpPr>
            <a:spLocks noChangeArrowheads="1"/>
          </p:cNvSpPr>
          <p:nvPr/>
        </p:nvSpPr>
        <p:spPr bwMode="auto">
          <a:xfrm>
            <a:off x="2411413" y="1700213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602" name="Rectangle 68"/>
          <p:cNvSpPr>
            <a:spLocks noChangeArrowheads="1"/>
          </p:cNvSpPr>
          <p:nvPr/>
        </p:nvSpPr>
        <p:spPr bwMode="auto">
          <a:xfrm>
            <a:off x="2608263" y="1700213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65603" name="AutoShape 69"/>
          <p:cNvCxnSpPr>
            <a:cxnSpLocks noChangeShapeType="1"/>
            <a:stCxn id="365602" idx="3"/>
            <a:endCxn id="365597" idx="0"/>
          </p:cNvCxnSpPr>
          <p:nvPr/>
        </p:nvCxnSpPr>
        <p:spPr bwMode="auto">
          <a:xfrm>
            <a:off x="2786063" y="1776413"/>
            <a:ext cx="661987" cy="414337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604" name="AutoShape 70"/>
          <p:cNvCxnSpPr>
            <a:cxnSpLocks noChangeShapeType="1"/>
            <a:stCxn id="365601" idx="1"/>
            <a:endCxn id="365592" idx="0"/>
          </p:cNvCxnSpPr>
          <p:nvPr/>
        </p:nvCxnSpPr>
        <p:spPr bwMode="auto">
          <a:xfrm rot="10800000" flipV="1">
            <a:off x="1736725" y="1776413"/>
            <a:ext cx="660400" cy="414337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605" name="Rectangle 71"/>
          <p:cNvSpPr>
            <a:spLocks noChangeArrowheads="1"/>
          </p:cNvSpPr>
          <p:nvPr/>
        </p:nvSpPr>
        <p:spPr bwMode="auto">
          <a:xfrm>
            <a:off x="3128963" y="4365625"/>
            <a:ext cx="363537" cy="258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I</a:t>
            </a:r>
          </a:p>
        </p:txBody>
      </p:sp>
      <p:sp>
        <p:nvSpPr>
          <p:cNvPr id="365606" name="Rectangle 72"/>
          <p:cNvSpPr>
            <a:spLocks noChangeArrowheads="1"/>
          </p:cNvSpPr>
          <p:nvPr/>
        </p:nvSpPr>
        <p:spPr bwMode="auto">
          <a:xfrm>
            <a:off x="3128963" y="4646613"/>
            <a:ext cx="163512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07" name="Rectangle 73"/>
          <p:cNvSpPr>
            <a:spLocks noChangeArrowheads="1"/>
          </p:cNvSpPr>
          <p:nvPr/>
        </p:nvSpPr>
        <p:spPr bwMode="auto">
          <a:xfrm>
            <a:off x="3327400" y="4646613"/>
            <a:ext cx="163513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08" name="Rectangle 74"/>
          <p:cNvSpPr>
            <a:spLocks noChangeArrowheads="1"/>
          </p:cNvSpPr>
          <p:nvPr/>
        </p:nvSpPr>
        <p:spPr bwMode="auto">
          <a:xfrm>
            <a:off x="3708400" y="3213100"/>
            <a:ext cx="361950" cy="2667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F</a:t>
            </a:r>
          </a:p>
        </p:txBody>
      </p:sp>
      <p:sp>
        <p:nvSpPr>
          <p:cNvPr id="365609" name="Rectangle 75"/>
          <p:cNvSpPr>
            <a:spLocks noChangeArrowheads="1"/>
          </p:cNvSpPr>
          <p:nvPr/>
        </p:nvSpPr>
        <p:spPr bwMode="auto">
          <a:xfrm>
            <a:off x="3708400" y="3500438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65610" name="Rectangle 76"/>
          <p:cNvSpPr>
            <a:spLocks noChangeArrowheads="1"/>
          </p:cNvSpPr>
          <p:nvPr/>
        </p:nvSpPr>
        <p:spPr bwMode="auto">
          <a:xfrm>
            <a:off x="3905250" y="3500438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65611" name="AutoShape 77"/>
          <p:cNvCxnSpPr>
            <a:cxnSpLocks noChangeShapeType="1"/>
            <a:stCxn id="365599" idx="3"/>
            <a:endCxn id="365608" idx="0"/>
          </p:cNvCxnSpPr>
          <p:nvPr/>
        </p:nvCxnSpPr>
        <p:spPr bwMode="auto">
          <a:xfrm>
            <a:off x="3641725" y="2595563"/>
            <a:ext cx="247650" cy="6032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612" name="AutoShape 78"/>
          <p:cNvCxnSpPr>
            <a:cxnSpLocks noChangeShapeType="1"/>
            <a:stCxn id="365609" idx="1"/>
            <a:endCxn id="365605" idx="0"/>
          </p:cNvCxnSpPr>
          <p:nvPr/>
        </p:nvCxnSpPr>
        <p:spPr bwMode="auto">
          <a:xfrm rot="10800000" flipV="1">
            <a:off x="3311525" y="3576638"/>
            <a:ext cx="382588" cy="77470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5613" name="Rectangle 79"/>
          <p:cNvSpPr>
            <a:spLocks noChangeArrowheads="1"/>
          </p:cNvSpPr>
          <p:nvPr/>
        </p:nvSpPr>
        <p:spPr bwMode="auto">
          <a:xfrm>
            <a:off x="604838" y="4365625"/>
            <a:ext cx="363537" cy="266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G</a:t>
            </a:r>
          </a:p>
        </p:txBody>
      </p:sp>
      <p:sp>
        <p:nvSpPr>
          <p:cNvPr id="365614" name="Rectangle 80"/>
          <p:cNvSpPr>
            <a:spLocks noChangeArrowheads="1"/>
          </p:cNvSpPr>
          <p:nvPr/>
        </p:nvSpPr>
        <p:spPr bwMode="auto">
          <a:xfrm>
            <a:off x="604838" y="4654550"/>
            <a:ext cx="163512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15" name="Rectangle 81"/>
          <p:cNvSpPr>
            <a:spLocks noChangeArrowheads="1"/>
          </p:cNvSpPr>
          <p:nvPr/>
        </p:nvSpPr>
        <p:spPr bwMode="auto">
          <a:xfrm>
            <a:off x="803275" y="4654550"/>
            <a:ext cx="163513" cy="150813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16" name="Rectangle 82"/>
          <p:cNvSpPr>
            <a:spLocks noChangeArrowheads="1"/>
          </p:cNvSpPr>
          <p:nvPr/>
        </p:nvSpPr>
        <p:spPr bwMode="auto">
          <a:xfrm>
            <a:off x="1473200" y="4365625"/>
            <a:ext cx="361950" cy="266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H</a:t>
            </a:r>
          </a:p>
        </p:txBody>
      </p:sp>
      <p:sp>
        <p:nvSpPr>
          <p:cNvPr id="365617" name="Rectangle 83"/>
          <p:cNvSpPr>
            <a:spLocks noChangeArrowheads="1"/>
          </p:cNvSpPr>
          <p:nvPr/>
        </p:nvSpPr>
        <p:spPr bwMode="auto">
          <a:xfrm>
            <a:off x="1473200" y="4652963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65618" name="Rectangle 84"/>
          <p:cNvSpPr>
            <a:spLocks noChangeArrowheads="1"/>
          </p:cNvSpPr>
          <p:nvPr/>
        </p:nvSpPr>
        <p:spPr bwMode="auto">
          <a:xfrm>
            <a:off x="1670050" y="4652963"/>
            <a:ext cx="165100" cy="15081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65619" name="AutoShape 85"/>
          <p:cNvCxnSpPr>
            <a:cxnSpLocks noChangeShapeType="1"/>
            <a:stCxn id="365587" idx="1"/>
            <a:endCxn id="365613" idx="0"/>
          </p:cNvCxnSpPr>
          <p:nvPr/>
        </p:nvCxnSpPr>
        <p:spPr bwMode="auto">
          <a:xfrm rot="10800000" flipV="1">
            <a:off x="787400" y="3570288"/>
            <a:ext cx="241300" cy="7810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5620" name="AutoShape 86"/>
          <p:cNvCxnSpPr>
            <a:cxnSpLocks noChangeShapeType="1"/>
            <a:stCxn id="365588" idx="3"/>
            <a:endCxn id="365616" idx="0"/>
          </p:cNvCxnSpPr>
          <p:nvPr/>
        </p:nvCxnSpPr>
        <p:spPr bwMode="auto">
          <a:xfrm>
            <a:off x="1419225" y="3570288"/>
            <a:ext cx="234950" cy="7810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092CBBE-3002-43CB-B8A3-B51FF3F62949}" type="slidenum">
              <a:rPr kumimoji="1" lang="en-US" altLang="ko-KR" sz="1400" b="0"/>
              <a:pPr algn="r" eaLnBrk="1" hangingPunct="1"/>
              <a:t>76</a:t>
            </a:fld>
            <a:endParaRPr kumimoji="1" lang="en-US" altLang="ko-KR" sz="1400" b="0"/>
          </a:p>
        </p:txBody>
      </p:sp>
      <p:sp>
        <p:nvSpPr>
          <p:cNvPr id="366595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traverse</a:t>
            </a:r>
          </a:p>
        </p:txBody>
      </p:sp>
      <p:sp>
        <p:nvSpPr>
          <p:cNvPr id="366596" name="Text Box 3"/>
          <p:cNvSpPr txBox="1">
            <a:spLocks noChangeArrowheads="1"/>
          </p:cNvSpPr>
          <p:nvPr/>
        </p:nvSpPr>
        <p:spPr bwMode="auto">
          <a:xfrm>
            <a:off x="250825" y="1357313"/>
            <a:ext cx="4881563" cy="23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traverse (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타는 것에 따라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: A -&gt; B -&gt; C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[ B ] -&gt; A -&gt; [ C  ]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B -&gt; C -&gt; A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</a:p>
          <a:p>
            <a:pPr eaLnBrk="1" hangingPunct="1"/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LevelOrder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층별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순회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A - &gt; B -&gt; C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228184" y="2060848"/>
            <a:ext cx="702076" cy="575593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HY헤드라인M" pitchFamily="18" charset="-127"/>
              </a:rPr>
              <a:t>A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310084" y="2862612"/>
            <a:ext cx="702076" cy="575593"/>
          </a:xfrm>
          <a:prstGeom prst="ellipse">
            <a:avLst/>
          </a:prstGeom>
          <a:solidFill>
            <a:srgbClr val="CC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HY헤드라인M" pitchFamily="18" charset="-127"/>
              </a:rPr>
              <a:t>B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6856231" y="2925809"/>
            <a:ext cx="702076" cy="575593"/>
          </a:xfrm>
          <a:prstGeom prst="ellipse">
            <a:avLst/>
          </a:prstGeom>
          <a:solidFill>
            <a:srgbClr val="CC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HY헤드라인M" pitchFamily="18" charset="-127"/>
              </a:rPr>
              <a:t>C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HY헤드라인M" pitchFamily="18" charset="-127"/>
            </a:endParaRPr>
          </a:p>
        </p:txBody>
      </p:sp>
      <p:cxnSp>
        <p:nvCxnSpPr>
          <p:cNvPr id="5" name="직선 화살표 연결선 4"/>
          <p:cNvCxnSpPr>
            <a:stCxn id="6" idx="3"/>
            <a:endCxn id="7" idx="7"/>
          </p:cNvCxnSpPr>
          <p:nvPr/>
        </p:nvCxnSpPr>
        <p:spPr bwMode="auto">
          <a:xfrm flipH="1">
            <a:off x="5909343" y="2552147"/>
            <a:ext cx="421658" cy="394759"/>
          </a:xfrm>
          <a:prstGeom prst="straightConnector1">
            <a:avLst/>
          </a:prstGeom>
          <a:solidFill>
            <a:srgbClr val="CC00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5"/>
            <a:endCxn id="8" idx="0"/>
          </p:cNvCxnSpPr>
          <p:nvPr/>
        </p:nvCxnSpPr>
        <p:spPr bwMode="auto">
          <a:xfrm>
            <a:off x="6827443" y="2552147"/>
            <a:ext cx="379826" cy="373662"/>
          </a:xfrm>
          <a:prstGeom prst="straightConnector1">
            <a:avLst/>
          </a:prstGeom>
          <a:solidFill>
            <a:srgbClr val="CC00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646FBE07-E196-4376-98ED-A7C914AD8541}" type="slidenum">
              <a:rPr kumimoji="1" lang="en-US" altLang="ko-KR" sz="1400" b="0"/>
              <a:pPr algn="r" eaLnBrk="1" hangingPunct="1"/>
              <a:t>77</a:t>
            </a:fld>
            <a:endParaRPr kumimoji="1" lang="en-US" altLang="ko-KR" sz="1400" b="0"/>
          </a:p>
        </p:txBody>
      </p:sp>
      <p:sp>
        <p:nvSpPr>
          <p:cNvPr id="36761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preorder</a:t>
            </a:r>
          </a:p>
        </p:txBody>
      </p:sp>
      <p:sp>
        <p:nvSpPr>
          <p:cNvPr id="367620" name="Text Box 3"/>
          <p:cNvSpPr txBox="1">
            <a:spLocks noChangeArrowheads="1"/>
          </p:cNvSpPr>
          <p:nvPr/>
        </p:nvSpPr>
        <p:spPr bwMode="auto">
          <a:xfrm>
            <a:off x="600502" y="1341438"/>
            <a:ext cx="2840770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PreOrder</a:t>
            </a:r>
            <a:r>
              <a:rPr kumimoji="1"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전위순회</a:t>
            </a:r>
            <a:r>
              <a:rPr kumimoji="1"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2400" b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7621" name="Text Box 4"/>
          <p:cNvSpPr txBox="1">
            <a:spLocks noChangeArrowheads="1"/>
          </p:cNvSpPr>
          <p:nvPr/>
        </p:nvSpPr>
        <p:spPr bwMode="auto">
          <a:xfrm>
            <a:off x="3533775" y="1341438"/>
            <a:ext cx="40528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먼저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작은 나무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subTree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작은 나무를 방문</a:t>
            </a:r>
          </a:p>
        </p:txBody>
      </p:sp>
      <p:sp>
        <p:nvSpPr>
          <p:cNvPr id="367622" name="Text Box 5"/>
          <p:cNvSpPr txBox="1">
            <a:spLocks noChangeArrowheads="1"/>
          </p:cNvSpPr>
          <p:nvPr/>
        </p:nvSpPr>
        <p:spPr bwMode="auto">
          <a:xfrm>
            <a:off x="4816475" y="2420938"/>
            <a:ext cx="4003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먼저 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왼쪽 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왼쪽을 </a:t>
            </a:r>
            <a:r>
              <a:rPr kumimoji="1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r>
              <a:rPr kumimoji="1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자식을 다시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</p:txBody>
      </p:sp>
      <p:sp>
        <p:nvSpPr>
          <p:cNvPr id="367623" name="Text Box 6"/>
          <p:cNvSpPr txBox="1">
            <a:spLocks noChangeArrowheads="1"/>
          </p:cNvSpPr>
          <p:nvPr/>
        </p:nvSpPr>
        <p:spPr bwMode="auto">
          <a:xfrm>
            <a:off x="149225" y="5459413"/>
            <a:ext cx="2289175" cy="5540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67624" name="Text Box 7"/>
          <p:cNvSpPr txBox="1">
            <a:spLocks noChangeArrowheads="1"/>
          </p:cNvSpPr>
          <p:nvPr/>
        </p:nvSpPr>
        <p:spPr bwMode="auto">
          <a:xfrm>
            <a:off x="2286000" y="228600"/>
            <a:ext cx="4024313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자신을 빼고</a:t>
            </a:r>
            <a:r>
              <a:rPr kumimoji="1" lang="en-US" altLang="ko-KR" sz="1500" b="0"/>
              <a:t>(pop) </a:t>
            </a:r>
            <a:r>
              <a:rPr kumimoji="1" lang="ko-KR" altLang="en-US" sz="1500" b="0"/>
              <a:t>오른쪽</a:t>
            </a:r>
            <a:r>
              <a:rPr kumimoji="1" lang="en-US" altLang="ko-KR" sz="1500" b="0"/>
              <a:t>(push), </a:t>
            </a:r>
            <a:r>
              <a:rPr kumimoji="1" lang="ko-KR" altLang="en-US" sz="1500" b="0"/>
              <a:t>왼쪽</a:t>
            </a:r>
            <a:r>
              <a:rPr kumimoji="1" lang="en-US" altLang="ko-KR" sz="1500" b="0"/>
              <a:t>(push)</a:t>
            </a:r>
          </a:p>
          <a:p>
            <a:pPr eaLnBrk="1" hangingPunct="1"/>
            <a:r>
              <a:rPr kumimoji="1" lang="ko-KR" altLang="en-US" sz="1500" b="0"/>
              <a:t>마지막 이후 오른쪽 자식 빼오기</a:t>
            </a:r>
            <a:r>
              <a:rPr kumimoji="1" lang="en-US" altLang="ko-KR" sz="1500" b="0"/>
              <a:t>(pop)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67676" name="Rectangle 9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67677" name="Rectangle 10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78" name="Rectangle 11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79" name="Rectangle 12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67680" name="Rectangle 13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81" name="Rectangle 14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82" name="Rectangle 15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67683" name="Rectangle 16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84" name="Rectangle 17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7685" name="AutoShape 18"/>
            <p:cNvCxnSpPr>
              <a:cxnSpLocks noChangeShapeType="1"/>
              <a:stCxn id="367684" idx="3"/>
              <a:endCxn id="367679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686" name="AutoShape 19"/>
            <p:cNvCxnSpPr>
              <a:cxnSpLocks noChangeShapeType="1"/>
              <a:stCxn id="367683" idx="1"/>
              <a:endCxn id="367676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7687" name="Rectangle 20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67688" name="Rectangle 21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89" name="Rectangle 22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90" name="Rectangle 23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67691" name="Rectangle 24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692" name="Rectangle 25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7693" name="AutoShape 26"/>
            <p:cNvCxnSpPr>
              <a:cxnSpLocks noChangeShapeType="1"/>
              <a:stCxn id="367692" idx="3"/>
              <a:endCxn id="367687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694" name="AutoShape 27"/>
            <p:cNvCxnSpPr>
              <a:cxnSpLocks noChangeShapeType="1"/>
              <a:stCxn id="367691" idx="1"/>
              <a:endCxn id="367682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7695" name="Rectangle 28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67696" name="Rectangle 29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97" name="Rectangle 30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698" name="Rectangle 31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67699" name="Rectangle 32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7700" name="Rectangle 33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7701" name="AutoShape 34"/>
            <p:cNvCxnSpPr>
              <a:cxnSpLocks noChangeShapeType="1"/>
              <a:stCxn id="367689" idx="3"/>
              <a:endCxn id="367698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702" name="AutoShape 35"/>
            <p:cNvCxnSpPr>
              <a:cxnSpLocks noChangeShapeType="1"/>
              <a:stCxn id="367699" idx="1"/>
              <a:endCxn id="367695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7703" name="Rectangle 36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67704" name="Rectangle 37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705" name="Rectangle 38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706" name="Rectangle 39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67707" name="Rectangle 40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7708" name="Rectangle 41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7709" name="AutoShape 42"/>
            <p:cNvCxnSpPr>
              <a:cxnSpLocks noChangeShapeType="1"/>
              <a:stCxn id="367677" idx="1"/>
              <a:endCxn id="367703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710" name="AutoShape 43"/>
            <p:cNvCxnSpPr>
              <a:cxnSpLocks noChangeShapeType="1"/>
              <a:stCxn id="367678" idx="3"/>
              <a:endCxn id="367706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603750" y="3925888"/>
            <a:ext cx="3929063" cy="1960562"/>
            <a:chOff x="2900" y="2473"/>
            <a:chExt cx="2475" cy="1235"/>
          </a:xfrm>
        </p:grpSpPr>
        <p:sp>
          <p:nvSpPr>
            <p:cNvPr id="367636" name="Rectangle 45"/>
            <p:cNvSpPr>
              <a:spLocks noChangeArrowheads="1"/>
            </p:cNvSpPr>
            <p:nvPr/>
          </p:nvSpPr>
          <p:spPr bwMode="auto">
            <a:xfrm rot="5400000">
              <a:off x="2906" y="2467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37" name="Rectangle 46"/>
            <p:cNvSpPr>
              <a:spLocks noChangeArrowheads="1"/>
            </p:cNvSpPr>
            <p:nvPr/>
          </p:nvSpPr>
          <p:spPr bwMode="auto">
            <a:xfrm rot="5400000">
              <a:off x="2906" y="2716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38" name="Rectangle 47"/>
            <p:cNvSpPr>
              <a:spLocks noChangeArrowheads="1"/>
            </p:cNvSpPr>
            <p:nvPr/>
          </p:nvSpPr>
          <p:spPr bwMode="auto">
            <a:xfrm rot="5400000">
              <a:off x="2906" y="296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39" name="Rectangle 48"/>
            <p:cNvSpPr>
              <a:spLocks noChangeArrowheads="1"/>
            </p:cNvSpPr>
            <p:nvPr/>
          </p:nvSpPr>
          <p:spPr bwMode="auto">
            <a:xfrm rot="5400000">
              <a:off x="2906" y="320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7640" name="Rectangle 49"/>
            <p:cNvSpPr>
              <a:spLocks noChangeArrowheads="1"/>
            </p:cNvSpPr>
            <p:nvPr/>
          </p:nvSpPr>
          <p:spPr bwMode="auto">
            <a:xfrm rot="5400000">
              <a:off x="2906" y="345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41" name="Rectangle 50"/>
            <p:cNvSpPr>
              <a:spLocks noChangeArrowheads="1"/>
            </p:cNvSpPr>
            <p:nvPr/>
          </p:nvSpPr>
          <p:spPr bwMode="auto">
            <a:xfrm rot="5400000">
              <a:off x="3224" y="246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42" name="Rectangle 51"/>
            <p:cNvSpPr>
              <a:spLocks noChangeArrowheads="1"/>
            </p:cNvSpPr>
            <p:nvPr/>
          </p:nvSpPr>
          <p:spPr bwMode="auto">
            <a:xfrm rot="5400000">
              <a:off x="3224" y="27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43" name="Rectangle 52"/>
            <p:cNvSpPr>
              <a:spLocks noChangeArrowheads="1"/>
            </p:cNvSpPr>
            <p:nvPr/>
          </p:nvSpPr>
          <p:spPr bwMode="auto">
            <a:xfrm rot="5400000">
              <a:off x="3224" y="296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D</a:t>
              </a:r>
            </a:p>
          </p:txBody>
        </p:sp>
        <p:sp>
          <p:nvSpPr>
            <p:cNvPr id="367644" name="Rectangle 53"/>
            <p:cNvSpPr>
              <a:spLocks noChangeArrowheads="1"/>
            </p:cNvSpPr>
            <p:nvPr/>
          </p:nvSpPr>
          <p:spPr bwMode="auto">
            <a:xfrm rot="5400000">
              <a:off x="3224" y="321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45" name="Rectangle 54"/>
            <p:cNvSpPr>
              <a:spLocks noChangeArrowheads="1"/>
            </p:cNvSpPr>
            <p:nvPr/>
          </p:nvSpPr>
          <p:spPr bwMode="auto">
            <a:xfrm rot="5400000">
              <a:off x="3224" y="3456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46" name="Rectangle 55"/>
            <p:cNvSpPr>
              <a:spLocks noChangeArrowheads="1"/>
            </p:cNvSpPr>
            <p:nvPr/>
          </p:nvSpPr>
          <p:spPr bwMode="auto">
            <a:xfrm rot="5400000">
              <a:off x="3541" y="246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47" name="Rectangle 56"/>
            <p:cNvSpPr>
              <a:spLocks noChangeArrowheads="1"/>
            </p:cNvSpPr>
            <p:nvPr/>
          </p:nvSpPr>
          <p:spPr bwMode="auto">
            <a:xfrm rot="5400000">
              <a:off x="3541" y="27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G</a:t>
              </a:r>
            </a:p>
          </p:txBody>
        </p:sp>
        <p:sp>
          <p:nvSpPr>
            <p:cNvPr id="367648" name="Rectangle 57"/>
            <p:cNvSpPr>
              <a:spLocks noChangeArrowheads="1"/>
            </p:cNvSpPr>
            <p:nvPr/>
          </p:nvSpPr>
          <p:spPr bwMode="auto">
            <a:xfrm rot="5400000">
              <a:off x="3541" y="296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7649" name="Rectangle 58"/>
            <p:cNvSpPr>
              <a:spLocks noChangeArrowheads="1"/>
            </p:cNvSpPr>
            <p:nvPr/>
          </p:nvSpPr>
          <p:spPr bwMode="auto">
            <a:xfrm rot="5400000">
              <a:off x="3541" y="321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50" name="Rectangle 59"/>
            <p:cNvSpPr>
              <a:spLocks noChangeArrowheads="1"/>
            </p:cNvSpPr>
            <p:nvPr/>
          </p:nvSpPr>
          <p:spPr bwMode="auto">
            <a:xfrm rot="5400000">
              <a:off x="3541" y="3456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51" name="Rectangle 60"/>
            <p:cNvSpPr>
              <a:spLocks noChangeArrowheads="1"/>
            </p:cNvSpPr>
            <p:nvPr/>
          </p:nvSpPr>
          <p:spPr bwMode="auto">
            <a:xfrm rot="5400000">
              <a:off x="3859" y="247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2" name="Rectangle 61"/>
            <p:cNvSpPr>
              <a:spLocks noChangeArrowheads="1"/>
            </p:cNvSpPr>
            <p:nvPr/>
          </p:nvSpPr>
          <p:spPr bwMode="auto">
            <a:xfrm rot="5400000">
              <a:off x="3859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3" name="Rectangle 62"/>
            <p:cNvSpPr>
              <a:spLocks noChangeArrowheads="1"/>
            </p:cNvSpPr>
            <p:nvPr/>
          </p:nvSpPr>
          <p:spPr bwMode="auto">
            <a:xfrm rot="5400000">
              <a:off x="3859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7654" name="Rectangle 63"/>
            <p:cNvSpPr>
              <a:spLocks noChangeArrowheads="1"/>
            </p:cNvSpPr>
            <p:nvPr/>
          </p:nvSpPr>
          <p:spPr bwMode="auto">
            <a:xfrm rot="5400000">
              <a:off x="3859" y="321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55" name="Rectangle 64"/>
            <p:cNvSpPr>
              <a:spLocks noChangeArrowheads="1"/>
            </p:cNvSpPr>
            <p:nvPr/>
          </p:nvSpPr>
          <p:spPr bwMode="auto">
            <a:xfrm rot="5400000">
              <a:off x="3859" y="345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56" name="Rectangle 65"/>
            <p:cNvSpPr>
              <a:spLocks noChangeArrowheads="1"/>
            </p:cNvSpPr>
            <p:nvPr/>
          </p:nvSpPr>
          <p:spPr bwMode="auto">
            <a:xfrm rot="5400000">
              <a:off x="4176" y="247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7" name="Rectangle 66"/>
            <p:cNvSpPr>
              <a:spLocks noChangeArrowheads="1"/>
            </p:cNvSpPr>
            <p:nvPr/>
          </p:nvSpPr>
          <p:spPr bwMode="auto">
            <a:xfrm rot="5400000">
              <a:off x="4176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8" name="Rectangle 67"/>
            <p:cNvSpPr>
              <a:spLocks noChangeArrowheads="1"/>
            </p:cNvSpPr>
            <p:nvPr/>
          </p:nvSpPr>
          <p:spPr bwMode="auto">
            <a:xfrm rot="5400000">
              <a:off x="4176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59" name="Rectangle 68"/>
            <p:cNvSpPr>
              <a:spLocks noChangeArrowheads="1"/>
            </p:cNvSpPr>
            <p:nvPr/>
          </p:nvSpPr>
          <p:spPr bwMode="auto">
            <a:xfrm rot="5400000">
              <a:off x="4176" y="321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7660" name="Rectangle 69"/>
            <p:cNvSpPr>
              <a:spLocks noChangeArrowheads="1"/>
            </p:cNvSpPr>
            <p:nvPr/>
          </p:nvSpPr>
          <p:spPr bwMode="auto">
            <a:xfrm rot="5400000">
              <a:off x="4176" y="345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61" name="Rectangle 70"/>
            <p:cNvSpPr>
              <a:spLocks noChangeArrowheads="1"/>
            </p:cNvSpPr>
            <p:nvPr/>
          </p:nvSpPr>
          <p:spPr bwMode="auto">
            <a:xfrm rot="5400000">
              <a:off x="4494" y="247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2" name="Rectangle 71"/>
            <p:cNvSpPr>
              <a:spLocks noChangeArrowheads="1"/>
            </p:cNvSpPr>
            <p:nvPr/>
          </p:nvSpPr>
          <p:spPr bwMode="auto">
            <a:xfrm rot="5400000">
              <a:off x="4494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3" name="Rectangle 72"/>
            <p:cNvSpPr>
              <a:spLocks noChangeArrowheads="1"/>
            </p:cNvSpPr>
            <p:nvPr/>
          </p:nvSpPr>
          <p:spPr bwMode="auto">
            <a:xfrm rot="5400000">
              <a:off x="4494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4" name="Rectangle 73"/>
            <p:cNvSpPr>
              <a:spLocks noChangeArrowheads="1"/>
            </p:cNvSpPr>
            <p:nvPr/>
          </p:nvSpPr>
          <p:spPr bwMode="auto">
            <a:xfrm rot="5400000">
              <a:off x="4494" y="321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 dirty="0"/>
            </a:p>
          </p:txBody>
        </p:sp>
        <p:sp>
          <p:nvSpPr>
            <p:cNvPr id="367665" name="Rectangle 74"/>
            <p:cNvSpPr>
              <a:spLocks noChangeArrowheads="1"/>
            </p:cNvSpPr>
            <p:nvPr/>
          </p:nvSpPr>
          <p:spPr bwMode="auto">
            <a:xfrm rot="5400000">
              <a:off x="4494" y="345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7666" name="Rectangle 75"/>
            <p:cNvSpPr>
              <a:spLocks noChangeArrowheads="1"/>
            </p:cNvSpPr>
            <p:nvPr/>
          </p:nvSpPr>
          <p:spPr bwMode="auto">
            <a:xfrm rot="5400000">
              <a:off x="4812" y="2475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7" name="Rectangle 76"/>
            <p:cNvSpPr>
              <a:spLocks noChangeArrowheads="1"/>
            </p:cNvSpPr>
            <p:nvPr/>
          </p:nvSpPr>
          <p:spPr bwMode="auto">
            <a:xfrm rot="5400000">
              <a:off x="4812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8" name="Rectangle 77"/>
            <p:cNvSpPr>
              <a:spLocks noChangeArrowheads="1"/>
            </p:cNvSpPr>
            <p:nvPr/>
          </p:nvSpPr>
          <p:spPr bwMode="auto">
            <a:xfrm rot="5400000">
              <a:off x="4812" y="297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69" name="Rectangle 78"/>
            <p:cNvSpPr>
              <a:spLocks noChangeArrowheads="1"/>
            </p:cNvSpPr>
            <p:nvPr/>
          </p:nvSpPr>
          <p:spPr bwMode="auto">
            <a:xfrm rot="5400000">
              <a:off x="4812" y="321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0" name="Rectangle 79"/>
            <p:cNvSpPr>
              <a:spLocks noChangeArrowheads="1"/>
            </p:cNvSpPr>
            <p:nvPr/>
          </p:nvSpPr>
          <p:spPr bwMode="auto">
            <a:xfrm rot="5400000">
              <a:off x="4812" y="346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 smtClean="0"/>
                <a:t>F</a:t>
              </a:r>
              <a:endParaRPr kumimoji="1" lang="ko-KR" altLang="ko-KR" sz="2400" dirty="0"/>
            </a:p>
          </p:txBody>
        </p:sp>
        <p:sp>
          <p:nvSpPr>
            <p:cNvPr id="367671" name="Rectangle 80"/>
            <p:cNvSpPr>
              <a:spLocks noChangeArrowheads="1"/>
            </p:cNvSpPr>
            <p:nvPr/>
          </p:nvSpPr>
          <p:spPr bwMode="auto">
            <a:xfrm rot="5400000">
              <a:off x="5129" y="2475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2" name="Rectangle 81"/>
            <p:cNvSpPr>
              <a:spLocks noChangeArrowheads="1"/>
            </p:cNvSpPr>
            <p:nvPr/>
          </p:nvSpPr>
          <p:spPr bwMode="auto">
            <a:xfrm rot="5400000">
              <a:off x="5129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3" name="Rectangle 82"/>
            <p:cNvSpPr>
              <a:spLocks noChangeArrowheads="1"/>
            </p:cNvSpPr>
            <p:nvPr/>
          </p:nvSpPr>
          <p:spPr bwMode="auto">
            <a:xfrm rot="5400000">
              <a:off x="5129" y="297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4" name="Rectangle 83"/>
            <p:cNvSpPr>
              <a:spLocks noChangeArrowheads="1"/>
            </p:cNvSpPr>
            <p:nvPr/>
          </p:nvSpPr>
          <p:spPr bwMode="auto">
            <a:xfrm rot="5400000">
              <a:off x="5129" y="321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7675" name="Rectangle 84"/>
            <p:cNvSpPr>
              <a:spLocks noChangeArrowheads="1"/>
            </p:cNvSpPr>
            <p:nvPr/>
          </p:nvSpPr>
          <p:spPr bwMode="auto">
            <a:xfrm rot="5400000">
              <a:off x="5129" y="346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 smtClean="0"/>
                <a:t>I</a:t>
              </a:r>
              <a:endParaRPr kumimoji="1" lang="ko-KR" altLang="ko-KR" sz="2400" dirty="0"/>
            </a:p>
          </p:txBody>
        </p:sp>
      </p:grpSp>
      <p:sp>
        <p:nvSpPr>
          <p:cNvPr id="367627" name="Rectangle 85"/>
          <p:cNvSpPr>
            <a:spLocks noChangeArrowheads="1"/>
          </p:cNvSpPr>
          <p:nvPr/>
        </p:nvSpPr>
        <p:spPr bwMode="auto">
          <a:xfrm rot="5400000">
            <a:off x="4614069" y="597931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/>
              <a:t>B</a:t>
            </a:r>
          </a:p>
        </p:txBody>
      </p:sp>
      <p:sp>
        <p:nvSpPr>
          <p:cNvPr id="367628" name="Rectangle 86"/>
          <p:cNvSpPr>
            <a:spLocks noChangeArrowheads="1"/>
          </p:cNvSpPr>
          <p:nvPr/>
        </p:nvSpPr>
        <p:spPr bwMode="auto">
          <a:xfrm rot="5400000">
            <a:off x="5118894" y="59824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/>
              <a:t>D</a:t>
            </a:r>
          </a:p>
        </p:txBody>
      </p:sp>
      <p:sp>
        <p:nvSpPr>
          <p:cNvPr id="367629" name="Rectangle 87"/>
          <p:cNvSpPr>
            <a:spLocks noChangeArrowheads="1"/>
          </p:cNvSpPr>
          <p:nvPr/>
        </p:nvSpPr>
        <p:spPr bwMode="auto">
          <a:xfrm rot="5400000">
            <a:off x="5622132" y="59824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dirty="0"/>
              <a:t>G</a:t>
            </a:r>
          </a:p>
        </p:txBody>
      </p:sp>
      <p:sp>
        <p:nvSpPr>
          <p:cNvPr id="367630" name="Rectangle 88"/>
          <p:cNvSpPr>
            <a:spLocks noChangeArrowheads="1"/>
          </p:cNvSpPr>
          <p:nvPr/>
        </p:nvSpPr>
        <p:spPr bwMode="auto">
          <a:xfrm rot="5400000">
            <a:off x="6126956" y="5987257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H</a:t>
            </a:r>
          </a:p>
        </p:txBody>
      </p:sp>
      <p:sp>
        <p:nvSpPr>
          <p:cNvPr id="367631" name="Rectangle 89"/>
          <p:cNvSpPr>
            <a:spLocks noChangeArrowheads="1"/>
          </p:cNvSpPr>
          <p:nvPr/>
        </p:nvSpPr>
        <p:spPr bwMode="auto">
          <a:xfrm rot="5400000">
            <a:off x="6630193" y="5987257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67632" name="Rectangle 90"/>
          <p:cNvSpPr>
            <a:spLocks noChangeArrowheads="1"/>
          </p:cNvSpPr>
          <p:nvPr/>
        </p:nvSpPr>
        <p:spPr bwMode="auto">
          <a:xfrm rot="5400000">
            <a:off x="7135018" y="5987257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67633" name="Rectangle 91"/>
          <p:cNvSpPr>
            <a:spLocks noChangeArrowheads="1"/>
          </p:cNvSpPr>
          <p:nvPr/>
        </p:nvSpPr>
        <p:spPr bwMode="auto">
          <a:xfrm rot="5400000">
            <a:off x="7639844" y="599201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sp>
        <p:nvSpPr>
          <p:cNvPr id="367634" name="Rectangle 92"/>
          <p:cNvSpPr>
            <a:spLocks noChangeArrowheads="1"/>
          </p:cNvSpPr>
          <p:nvPr/>
        </p:nvSpPr>
        <p:spPr bwMode="auto">
          <a:xfrm rot="5400000">
            <a:off x="8143082" y="599201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I</a:t>
            </a:r>
          </a:p>
        </p:txBody>
      </p:sp>
      <p:sp>
        <p:nvSpPr>
          <p:cNvPr id="367635" name="Rectangle 93"/>
          <p:cNvSpPr>
            <a:spLocks noChangeArrowheads="1"/>
          </p:cNvSpPr>
          <p:nvPr/>
        </p:nvSpPr>
        <p:spPr bwMode="auto">
          <a:xfrm rot="5400000">
            <a:off x="4109244" y="597614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267880BA-2A63-4186-B542-050482BCE110}" type="slidenum">
              <a:rPr kumimoji="1" lang="en-US" altLang="ko-KR" sz="1400" b="0"/>
              <a:pPr algn="r" eaLnBrk="1" hangingPunct="1"/>
              <a:t>78</a:t>
            </a:fld>
            <a:endParaRPr kumimoji="1" lang="en-US" altLang="ko-KR" sz="1400" b="0"/>
          </a:p>
        </p:txBody>
      </p:sp>
      <p:sp>
        <p:nvSpPr>
          <p:cNvPr id="368643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preorder</a:t>
            </a:r>
          </a:p>
        </p:txBody>
      </p:sp>
      <p:sp>
        <p:nvSpPr>
          <p:cNvPr id="368644" name="Text Box 3"/>
          <p:cNvSpPr txBox="1">
            <a:spLocks noChangeArrowheads="1"/>
          </p:cNvSpPr>
          <p:nvPr/>
        </p:nvSpPr>
        <p:spPr bwMode="auto">
          <a:xfrm>
            <a:off x="179388" y="1341438"/>
            <a:ext cx="6219900" cy="286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		//</a:t>
            </a:r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(t-&gt;left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	//</a:t>
            </a:r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재귀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(t-&gt;right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		//</a:t>
            </a:r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재귀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2B2765A7-DAB8-4961-8F69-C369B793FBB5}" type="slidenum">
              <a:rPr kumimoji="1" lang="en-US" altLang="ko-KR" sz="1400" b="0"/>
              <a:pPr algn="r" eaLnBrk="1" hangingPunct="1"/>
              <a:t>79</a:t>
            </a:fld>
            <a:endParaRPr kumimoji="1" lang="en-US" altLang="ko-KR" sz="1400" b="0"/>
          </a:p>
        </p:txBody>
      </p:sp>
      <p:sp>
        <p:nvSpPr>
          <p:cNvPr id="369667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inorder</a:t>
            </a:r>
          </a:p>
        </p:txBody>
      </p:sp>
      <p:sp>
        <p:nvSpPr>
          <p:cNvPr id="369668" name="Text Box 3"/>
          <p:cNvSpPr txBox="1">
            <a:spLocks noChangeArrowheads="1"/>
          </p:cNvSpPr>
          <p:nvPr/>
        </p:nvSpPr>
        <p:spPr bwMode="auto">
          <a:xfrm>
            <a:off x="629385" y="1412875"/>
            <a:ext cx="261314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InOrder(</a:t>
            </a:r>
            <a:r>
              <a:rPr kumimoji="1" lang="ko-KR" altLang="en-US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중위순회</a:t>
            </a:r>
            <a:r>
              <a:rPr kumimoji="1" lang="en-US" altLang="ko-KR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2400" b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9669" name="Text Box 4"/>
          <p:cNvSpPr txBox="1">
            <a:spLocks noChangeArrowheads="1"/>
          </p:cNvSpPr>
          <p:nvPr/>
        </p:nvSpPr>
        <p:spPr bwMode="auto">
          <a:xfrm>
            <a:off x="3416300" y="1268413"/>
            <a:ext cx="3921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작은 나무</a:t>
            </a:r>
            <a:r>
              <a:rPr kumimoji="1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(subTree)</a:t>
            </a: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를 방문 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작은 나무를 방문</a:t>
            </a:r>
          </a:p>
        </p:txBody>
      </p:sp>
      <p:sp>
        <p:nvSpPr>
          <p:cNvPr id="369670" name="Text Box 5"/>
          <p:cNvSpPr txBox="1">
            <a:spLocks noChangeArrowheads="1"/>
          </p:cNvSpPr>
          <p:nvPr/>
        </p:nvSpPr>
        <p:spPr bwMode="auto">
          <a:xfrm>
            <a:off x="4570413" y="2565400"/>
            <a:ext cx="4360862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먼저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마지막 자신을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부모를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pop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오른자식을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일경우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왼쪽 자식이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있기때문에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계속적</a:t>
            </a:r>
          </a:p>
          <a:p>
            <a:pPr eaLnBrk="1" hangingPunct="1"/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1"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9671" name="Text Box 6"/>
          <p:cNvSpPr txBox="1">
            <a:spLocks noChangeArrowheads="1"/>
          </p:cNvSpPr>
          <p:nvPr/>
        </p:nvSpPr>
        <p:spPr bwMode="auto">
          <a:xfrm>
            <a:off x="107950" y="5432425"/>
            <a:ext cx="2289175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왼쪽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69672" name="Text Box 7"/>
          <p:cNvSpPr txBox="1">
            <a:spLocks noChangeArrowheads="1"/>
          </p:cNvSpPr>
          <p:nvPr/>
        </p:nvSpPr>
        <p:spPr bwMode="auto">
          <a:xfrm>
            <a:off x="2286000" y="228600"/>
            <a:ext cx="3489325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왼쪽으로 끝까지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부모빼고</a:t>
            </a:r>
            <a:r>
              <a:rPr kumimoji="1" lang="en-US" altLang="ko-KR" sz="1500" b="0"/>
              <a:t>(pop) </a:t>
            </a:r>
          </a:p>
          <a:p>
            <a:pPr eaLnBrk="1" hangingPunct="1"/>
            <a:r>
              <a:rPr kumimoji="1" lang="ko-KR" altLang="en-US" sz="1500" b="0"/>
              <a:t>오른자식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후 다시 </a:t>
            </a:r>
            <a:r>
              <a:rPr kumimoji="1" lang="en-US" altLang="ko-KR" sz="1500" b="0"/>
              <a:t>pop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69720" name="Rectangle 9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69721" name="Rectangle 10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22" name="Rectangle 11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23" name="Rectangle 12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69724" name="Rectangle 13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25" name="Rectangle 14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26" name="Rectangle 15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69727" name="Rectangle 16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28" name="Rectangle 17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9729" name="AutoShape 18"/>
            <p:cNvCxnSpPr>
              <a:cxnSpLocks noChangeShapeType="1"/>
              <a:stCxn id="369728" idx="3"/>
              <a:endCxn id="369723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30" name="AutoShape 19"/>
            <p:cNvCxnSpPr>
              <a:cxnSpLocks noChangeShapeType="1"/>
              <a:stCxn id="369727" idx="1"/>
              <a:endCxn id="369720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31" name="Rectangle 20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69732" name="Rectangle 21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33" name="Rectangle 22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34" name="Rectangle 23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69735" name="Rectangle 24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36" name="Rectangle 25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69737" name="AutoShape 26"/>
            <p:cNvCxnSpPr>
              <a:cxnSpLocks noChangeShapeType="1"/>
              <a:stCxn id="369736" idx="3"/>
              <a:endCxn id="369731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38" name="AutoShape 27"/>
            <p:cNvCxnSpPr>
              <a:cxnSpLocks noChangeShapeType="1"/>
              <a:stCxn id="369735" idx="1"/>
              <a:endCxn id="369726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39" name="Rectangle 28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69740" name="Rectangle 29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41" name="Rectangle 30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42" name="Rectangle 31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69743" name="Rectangle 32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69744" name="Rectangle 33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9745" name="AutoShape 34"/>
            <p:cNvCxnSpPr>
              <a:cxnSpLocks noChangeShapeType="1"/>
              <a:stCxn id="369733" idx="3"/>
              <a:endCxn id="369742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46" name="AutoShape 35"/>
            <p:cNvCxnSpPr>
              <a:cxnSpLocks noChangeShapeType="1"/>
              <a:stCxn id="369743" idx="1"/>
              <a:endCxn id="369739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47" name="Rectangle 36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69748" name="Rectangle 37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49" name="Rectangle 38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50" name="Rectangle 39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69751" name="Rectangle 40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69752" name="Rectangle 41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69753" name="AutoShape 42"/>
            <p:cNvCxnSpPr>
              <a:cxnSpLocks noChangeShapeType="1"/>
              <a:stCxn id="369721" idx="1"/>
              <a:endCxn id="369747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54" name="AutoShape 43"/>
            <p:cNvCxnSpPr>
              <a:cxnSpLocks noChangeShapeType="1"/>
              <a:stCxn id="369722" idx="3"/>
              <a:endCxn id="369750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151313" y="4325938"/>
            <a:ext cx="4437062" cy="2017712"/>
            <a:chOff x="2615" y="2725"/>
            <a:chExt cx="2795" cy="1271"/>
          </a:xfrm>
        </p:grpSpPr>
        <p:sp>
          <p:nvSpPr>
            <p:cNvPr id="369675" name="Rectangle 45"/>
            <p:cNvSpPr>
              <a:spLocks noChangeArrowheads="1"/>
            </p:cNvSpPr>
            <p:nvPr/>
          </p:nvSpPr>
          <p:spPr bwMode="auto">
            <a:xfrm rot="5400000">
              <a:off x="2621" y="3742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G</a:t>
              </a:r>
            </a:p>
          </p:txBody>
        </p:sp>
        <p:sp>
          <p:nvSpPr>
            <p:cNvPr id="369676" name="Rectangle 46"/>
            <p:cNvSpPr>
              <a:spLocks noChangeArrowheads="1"/>
            </p:cNvSpPr>
            <p:nvPr/>
          </p:nvSpPr>
          <p:spPr bwMode="auto">
            <a:xfrm rot="5400000">
              <a:off x="2621" y="2719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G</a:t>
              </a:r>
            </a:p>
          </p:txBody>
        </p:sp>
        <p:sp>
          <p:nvSpPr>
            <p:cNvPr id="369677" name="Rectangle 47"/>
            <p:cNvSpPr>
              <a:spLocks noChangeArrowheads="1"/>
            </p:cNvSpPr>
            <p:nvPr/>
          </p:nvSpPr>
          <p:spPr bwMode="auto">
            <a:xfrm rot="5400000">
              <a:off x="2621" y="296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D</a:t>
              </a:r>
            </a:p>
          </p:txBody>
        </p:sp>
        <p:sp>
          <p:nvSpPr>
            <p:cNvPr id="369678" name="Rectangle 48"/>
            <p:cNvSpPr>
              <a:spLocks noChangeArrowheads="1"/>
            </p:cNvSpPr>
            <p:nvPr/>
          </p:nvSpPr>
          <p:spPr bwMode="auto">
            <a:xfrm rot="5400000">
              <a:off x="2621" y="321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B</a:t>
              </a:r>
            </a:p>
          </p:txBody>
        </p:sp>
        <p:sp>
          <p:nvSpPr>
            <p:cNvPr id="369679" name="Rectangle 49"/>
            <p:cNvSpPr>
              <a:spLocks noChangeArrowheads="1"/>
            </p:cNvSpPr>
            <p:nvPr/>
          </p:nvSpPr>
          <p:spPr bwMode="auto">
            <a:xfrm rot="5400000">
              <a:off x="2939" y="3744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D</a:t>
              </a:r>
            </a:p>
          </p:txBody>
        </p:sp>
        <p:sp>
          <p:nvSpPr>
            <p:cNvPr id="369680" name="Rectangle 50"/>
            <p:cNvSpPr>
              <a:spLocks noChangeArrowheads="1"/>
            </p:cNvSpPr>
            <p:nvPr/>
          </p:nvSpPr>
          <p:spPr bwMode="auto">
            <a:xfrm rot="5400000">
              <a:off x="2939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1" name="Rectangle 51"/>
            <p:cNvSpPr>
              <a:spLocks noChangeArrowheads="1"/>
            </p:cNvSpPr>
            <p:nvPr/>
          </p:nvSpPr>
          <p:spPr bwMode="auto">
            <a:xfrm rot="5400000">
              <a:off x="2939" y="296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D</a:t>
              </a:r>
            </a:p>
          </p:txBody>
        </p:sp>
        <p:sp>
          <p:nvSpPr>
            <p:cNvPr id="369682" name="Rectangle 52"/>
            <p:cNvSpPr>
              <a:spLocks noChangeArrowheads="1"/>
            </p:cNvSpPr>
            <p:nvPr/>
          </p:nvSpPr>
          <p:spPr bwMode="auto">
            <a:xfrm rot="5400000">
              <a:off x="2939" y="321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83" name="Rectangle 53"/>
            <p:cNvSpPr>
              <a:spLocks noChangeArrowheads="1"/>
            </p:cNvSpPr>
            <p:nvPr/>
          </p:nvSpPr>
          <p:spPr bwMode="auto">
            <a:xfrm rot="5400000">
              <a:off x="3256" y="3744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4" name="Rectangle 54"/>
            <p:cNvSpPr>
              <a:spLocks noChangeArrowheads="1"/>
            </p:cNvSpPr>
            <p:nvPr/>
          </p:nvSpPr>
          <p:spPr bwMode="auto">
            <a:xfrm rot="5400000">
              <a:off x="3256" y="2721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5" name="Rectangle 55"/>
            <p:cNvSpPr>
              <a:spLocks noChangeArrowheads="1"/>
            </p:cNvSpPr>
            <p:nvPr/>
          </p:nvSpPr>
          <p:spPr bwMode="auto">
            <a:xfrm rot="5400000">
              <a:off x="3256" y="296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9686" name="Rectangle 56"/>
            <p:cNvSpPr>
              <a:spLocks noChangeArrowheads="1"/>
            </p:cNvSpPr>
            <p:nvPr/>
          </p:nvSpPr>
          <p:spPr bwMode="auto">
            <a:xfrm rot="5400000">
              <a:off x="3256" y="321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87" name="Rectangle 57"/>
            <p:cNvSpPr>
              <a:spLocks noChangeArrowheads="1"/>
            </p:cNvSpPr>
            <p:nvPr/>
          </p:nvSpPr>
          <p:spPr bwMode="auto">
            <a:xfrm rot="5400000">
              <a:off x="3574" y="3747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9688" name="Rectangle 58"/>
            <p:cNvSpPr>
              <a:spLocks noChangeArrowheads="1"/>
            </p:cNvSpPr>
            <p:nvPr/>
          </p:nvSpPr>
          <p:spPr bwMode="auto">
            <a:xfrm rot="5400000">
              <a:off x="3574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89" name="Rectangle 59"/>
            <p:cNvSpPr>
              <a:spLocks noChangeArrowheads="1"/>
            </p:cNvSpPr>
            <p:nvPr/>
          </p:nvSpPr>
          <p:spPr bwMode="auto">
            <a:xfrm rot="5400000">
              <a:off x="3574" y="297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H</a:t>
              </a:r>
            </a:p>
          </p:txBody>
        </p:sp>
        <p:sp>
          <p:nvSpPr>
            <p:cNvPr id="369690" name="Rectangle 60"/>
            <p:cNvSpPr>
              <a:spLocks noChangeArrowheads="1"/>
            </p:cNvSpPr>
            <p:nvPr/>
          </p:nvSpPr>
          <p:spPr bwMode="auto">
            <a:xfrm rot="5400000">
              <a:off x="3574" y="321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91" name="Rectangle 61"/>
            <p:cNvSpPr>
              <a:spLocks noChangeArrowheads="1"/>
            </p:cNvSpPr>
            <p:nvPr/>
          </p:nvSpPr>
          <p:spPr bwMode="auto">
            <a:xfrm rot="5400000">
              <a:off x="3891" y="3747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92" name="Rectangle 62"/>
            <p:cNvSpPr>
              <a:spLocks noChangeArrowheads="1"/>
            </p:cNvSpPr>
            <p:nvPr/>
          </p:nvSpPr>
          <p:spPr bwMode="auto">
            <a:xfrm rot="5400000">
              <a:off x="3891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3" name="Rectangle 63"/>
            <p:cNvSpPr>
              <a:spLocks noChangeArrowheads="1"/>
            </p:cNvSpPr>
            <p:nvPr/>
          </p:nvSpPr>
          <p:spPr bwMode="auto">
            <a:xfrm rot="5400000">
              <a:off x="3891" y="297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4" name="Rectangle 64"/>
            <p:cNvSpPr>
              <a:spLocks noChangeArrowheads="1"/>
            </p:cNvSpPr>
            <p:nvPr/>
          </p:nvSpPr>
          <p:spPr bwMode="auto">
            <a:xfrm rot="5400000">
              <a:off x="3891" y="321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B</a:t>
              </a:r>
            </a:p>
          </p:txBody>
        </p:sp>
        <p:sp>
          <p:nvSpPr>
            <p:cNvPr id="369695" name="Rectangle 65"/>
            <p:cNvSpPr>
              <a:spLocks noChangeArrowheads="1"/>
            </p:cNvSpPr>
            <p:nvPr/>
          </p:nvSpPr>
          <p:spPr bwMode="auto">
            <a:xfrm rot="5400000">
              <a:off x="4209" y="3747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9696" name="Rectangle 66"/>
            <p:cNvSpPr>
              <a:spLocks noChangeArrowheads="1"/>
            </p:cNvSpPr>
            <p:nvPr/>
          </p:nvSpPr>
          <p:spPr bwMode="auto">
            <a:xfrm rot="5400000">
              <a:off x="4209" y="2724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7" name="Rectangle 67"/>
            <p:cNvSpPr>
              <a:spLocks noChangeArrowheads="1"/>
            </p:cNvSpPr>
            <p:nvPr/>
          </p:nvSpPr>
          <p:spPr bwMode="auto">
            <a:xfrm rot="5400000">
              <a:off x="4209" y="2970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698" name="Rectangle 68"/>
            <p:cNvSpPr>
              <a:spLocks noChangeArrowheads="1"/>
            </p:cNvSpPr>
            <p:nvPr/>
          </p:nvSpPr>
          <p:spPr bwMode="auto">
            <a:xfrm rot="5400000">
              <a:off x="4209" y="3215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E</a:t>
              </a:r>
            </a:p>
          </p:txBody>
        </p:sp>
        <p:sp>
          <p:nvSpPr>
            <p:cNvPr id="369699" name="Rectangle 69"/>
            <p:cNvSpPr>
              <a:spLocks noChangeArrowheads="1"/>
            </p:cNvSpPr>
            <p:nvPr/>
          </p:nvSpPr>
          <p:spPr bwMode="auto">
            <a:xfrm rot="5400000">
              <a:off x="4527" y="3750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00" name="Rectangle 70"/>
            <p:cNvSpPr>
              <a:spLocks noChangeArrowheads="1"/>
            </p:cNvSpPr>
            <p:nvPr/>
          </p:nvSpPr>
          <p:spPr bwMode="auto">
            <a:xfrm rot="5400000">
              <a:off x="4527" y="272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1" name="Rectangle 71"/>
            <p:cNvSpPr>
              <a:spLocks noChangeArrowheads="1"/>
            </p:cNvSpPr>
            <p:nvPr/>
          </p:nvSpPr>
          <p:spPr bwMode="auto">
            <a:xfrm rot="5400000">
              <a:off x="4527" y="297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2" name="Rectangle 72"/>
            <p:cNvSpPr>
              <a:spLocks noChangeArrowheads="1"/>
            </p:cNvSpPr>
            <p:nvPr/>
          </p:nvSpPr>
          <p:spPr bwMode="auto">
            <a:xfrm rot="5400000">
              <a:off x="4527" y="32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3" name="Rectangle 73"/>
            <p:cNvSpPr>
              <a:spLocks noChangeArrowheads="1"/>
            </p:cNvSpPr>
            <p:nvPr/>
          </p:nvSpPr>
          <p:spPr bwMode="auto">
            <a:xfrm rot="5400000">
              <a:off x="4844" y="3750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4" name="Rectangle 74"/>
            <p:cNvSpPr>
              <a:spLocks noChangeArrowheads="1"/>
            </p:cNvSpPr>
            <p:nvPr/>
          </p:nvSpPr>
          <p:spPr bwMode="auto">
            <a:xfrm rot="5400000">
              <a:off x="4844" y="2727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5" name="Rectangle 75"/>
            <p:cNvSpPr>
              <a:spLocks noChangeArrowheads="1"/>
            </p:cNvSpPr>
            <p:nvPr/>
          </p:nvSpPr>
          <p:spPr bwMode="auto">
            <a:xfrm rot="5400000">
              <a:off x="4844" y="297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6" name="Rectangle 76"/>
            <p:cNvSpPr>
              <a:spLocks noChangeArrowheads="1"/>
            </p:cNvSpPr>
            <p:nvPr/>
          </p:nvSpPr>
          <p:spPr bwMode="auto">
            <a:xfrm rot="5400000">
              <a:off x="4844" y="321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07" name="Rectangle 77"/>
            <p:cNvSpPr>
              <a:spLocks noChangeArrowheads="1"/>
            </p:cNvSpPr>
            <p:nvPr/>
          </p:nvSpPr>
          <p:spPr bwMode="auto">
            <a:xfrm rot="5400000">
              <a:off x="2621" y="3454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A</a:t>
              </a:r>
            </a:p>
          </p:txBody>
        </p:sp>
        <p:sp>
          <p:nvSpPr>
            <p:cNvPr id="369708" name="Rectangle 78"/>
            <p:cNvSpPr>
              <a:spLocks noChangeArrowheads="1"/>
            </p:cNvSpPr>
            <p:nvPr/>
          </p:nvSpPr>
          <p:spPr bwMode="auto">
            <a:xfrm rot="5400000">
              <a:off x="2939" y="3456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09" name="Rectangle 79"/>
            <p:cNvSpPr>
              <a:spLocks noChangeArrowheads="1"/>
            </p:cNvSpPr>
            <p:nvPr/>
          </p:nvSpPr>
          <p:spPr bwMode="auto">
            <a:xfrm rot="5400000">
              <a:off x="3256" y="3456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0" name="Rectangle 80"/>
            <p:cNvSpPr>
              <a:spLocks noChangeArrowheads="1"/>
            </p:cNvSpPr>
            <p:nvPr/>
          </p:nvSpPr>
          <p:spPr bwMode="auto">
            <a:xfrm rot="5400000">
              <a:off x="3574" y="345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1" name="Rectangle 81"/>
            <p:cNvSpPr>
              <a:spLocks noChangeArrowheads="1"/>
            </p:cNvSpPr>
            <p:nvPr/>
          </p:nvSpPr>
          <p:spPr bwMode="auto">
            <a:xfrm rot="5400000">
              <a:off x="3891" y="345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2" name="Rectangle 82"/>
            <p:cNvSpPr>
              <a:spLocks noChangeArrowheads="1"/>
            </p:cNvSpPr>
            <p:nvPr/>
          </p:nvSpPr>
          <p:spPr bwMode="auto">
            <a:xfrm rot="5400000">
              <a:off x="4209" y="3459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3" name="Rectangle 83"/>
            <p:cNvSpPr>
              <a:spLocks noChangeArrowheads="1"/>
            </p:cNvSpPr>
            <p:nvPr/>
          </p:nvSpPr>
          <p:spPr bwMode="auto">
            <a:xfrm rot="5400000">
              <a:off x="4527" y="346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A</a:t>
              </a:r>
            </a:p>
          </p:txBody>
        </p:sp>
        <p:sp>
          <p:nvSpPr>
            <p:cNvPr id="369714" name="Rectangle 84"/>
            <p:cNvSpPr>
              <a:spLocks noChangeArrowheads="1"/>
            </p:cNvSpPr>
            <p:nvPr/>
          </p:nvSpPr>
          <p:spPr bwMode="auto">
            <a:xfrm rot="5400000">
              <a:off x="4844" y="3462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  <p:sp>
          <p:nvSpPr>
            <p:cNvPr id="369715" name="Rectangle 85"/>
            <p:cNvSpPr>
              <a:spLocks noChangeArrowheads="1"/>
            </p:cNvSpPr>
            <p:nvPr/>
          </p:nvSpPr>
          <p:spPr bwMode="auto">
            <a:xfrm rot="5400000">
              <a:off x="5164" y="3745"/>
              <a:ext cx="240" cy="25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16" name="Rectangle 86"/>
            <p:cNvSpPr>
              <a:spLocks noChangeArrowheads="1"/>
            </p:cNvSpPr>
            <p:nvPr/>
          </p:nvSpPr>
          <p:spPr bwMode="auto">
            <a:xfrm rot="5400000">
              <a:off x="5164" y="2722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2400"/>
            </a:p>
          </p:txBody>
        </p:sp>
        <p:sp>
          <p:nvSpPr>
            <p:cNvPr id="369717" name="Rectangle 87"/>
            <p:cNvSpPr>
              <a:spLocks noChangeArrowheads="1"/>
            </p:cNvSpPr>
            <p:nvPr/>
          </p:nvSpPr>
          <p:spPr bwMode="auto">
            <a:xfrm rot="5400000">
              <a:off x="5164" y="2968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I</a:t>
              </a:r>
            </a:p>
          </p:txBody>
        </p:sp>
        <p:sp>
          <p:nvSpPr>
            <p:cNvPr id="369718" name="Rectangle 88"/>
            <p:cNvSpPr>
              <a:spLocks noChangeArrowheads="1"/>
            </p:cNvSpPr>
            <p:nvPr/>
          </p:nvSpPr>
          <p:spPr bwMode="auto">
            <a:xfrm rot="5400000">
              <a:off x="5164" y="3213"/>
              <a:ext cx="24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F</a:t>
              </a:r>
            </a:p>
          </p:txBody>
        </p:sp>
        <p:sp>
          <p:nvSpPr>
            <p:cNvPr id="369719" name="Rectangle 89"/>
            <p:cNvSpPr>
              <a:spLocks noChangeArrowheads="1"/>
            </p:cNvSpPr>
            <p:nvPr/>
          </p:nvSpPr>
          <p:spPr bwMode="auto">
            <a:xfrm rot="5400000">
              <a:off x="5164" y="3457"/>
              <a:ext cx="23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/>
                <a:t>C</a:t>
              </a: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251520" y="616530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 D H B E A C  I  F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Delete(</a:t>
            </a:r>
            <a:r>
              <a:rPr lang="ko-KR" altLang="en-US" sz="2000" b="1" dirty="0" smtClean="0"/>
              <a:t>삭제기능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base : </a:t>
            </a:r>
            <a:r>
              <a:rPr lang="en-US" altLang="ko-KR" b="1" dirty="0" smtClean="0">
                <a:solidFill>
                  <a:srgbClr val="FF0000"/>
                </a:solidFill>
              </a:rPr>
              <a:t>Object</a:t>
            </a:r>
            <a:r>
              <a:rPr lang="en-US" altLang="ko-KR" dirty="0" smtClean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 max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size :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클래스 다이어그램</a:t>
            </a:r>
            <a:r>
              <a:rPr lang="en-US" altLang="ko-KR" b="1" dirty="0" smtClean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유효한 인덱스인가</a:t>
            </a:r>
            <a:r>
              <a:rPr lang="en-US" altLang="ko-KR" dirty="0" smtClean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활용해서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Size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+ Delete(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idx</a:t>
            </a:r>
            <a:r>
              <a:rPr lang="en-US" altLang="ko-KR" dirty="0" smtClean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] = base[2];</a:t>
            </a:r>
          </a:p>
          <a:p>
            <a:r>
              <a:rPr lang="en-US" altLang="ko-KR" b="1" dirty="0" smtClean="0"/>
              <a:t>Base[2] = base[3];</a:t>
            </a:r>
          </a:p>
          <a:p>
            <a:r>
              <a:rPr lang="en-US" altLang="ko-KR" b="1" dirty="0" smtClean="0"/>
              <a:t>Base[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en-US" altLang="ko-KR" b="1" dirty="0" smtClean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idx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size-1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    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 = base[i+1];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FDB2EFCD-5961-40AA-A8E4-F28962DD10AE}" type="slidenum">
              <a:rPr kumimoji="1" lang="en-US" altLang="ko-KR" sz="1400" b="0"/>
              <a:pPr algn="r" eaLnBrk="1" hangingPunct="1"/>
              <a:t>80</a:t>
            </a:fld>
            <a:endParaRPr kumimoji="1" lang="en-US" altLang="ko-KR" sz="1400" b="0"/>
          </a:p>
        </p:txBody>
      </p:sp>
      <p:sp>
        <p:nvSpPr>
          <p:cNvPr id="370691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inorder</a:t>
            </a:r>
          </a:p>
        </p:txBody>
      </p:sp>
      <p:sp>
        <p:nvSpPr>
          <p:cNvPr id="370692" name="Text Box 3"/>
          <p:cNvSpPr txBox="1">
            <a:spLocks noChangeArrowheads="1"/>
          </p:cNvSpPr>
          <p:nvPr/>
        </p:nvSpPr>
        <p:spPr bwMode="auto">
          <a:xfrm>
            <a:off x="250825" y="1274763"/>
            <a:ext cx="35147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 (t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(t-&gt;left);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(t-&gt;right);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F44EE10E-0C35-4488-B0B0-A7B64A89C553}" type="slidenum">
              <a:rPr kumimoji="1" lang="en-US" altLang="ko-KR" sz="1400" b="0"/>
              <a:pPr algn="r" eaLnBrk="1" hangingPunct="1"/>
              <a:t>81</a:t>
            </a:fld>
            <a:endParaRPr kumimoji="1" lang="en-US" altLang="ko-KR" sz="1400" b="0"/>
          </a:p>
        </p:txBody>
      </p:sp>
      <p:sp>
        <p:nvSpPr>
          <p:cNvPr id="371715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postorder</a:t>
            </a:r>
          </a:p>
        </p:txBody>
      </p:sp>
      <p:sp>
        <p:nvSpPr>
          <p:cNvPr id="371716" name="Text Box 3"/>
          <p:cNvSpPr txBox="1">
            <a:spLocks noChangeArrowheads="1"/>
          </p:cNvSpPr>
          <p:nvPr/>
        </p:nvSpPr>
        <p:spPr bwMode="auto">
          <a:xfrm>
            <a:off x="611560" y="1124744"/>
            <a:ext cx="314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PostOrder(</a:t>
            </a:r>
            <a:r>
              <a:rPr kumimoji="1" lang="ko-KR" altLang="en-US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후위순회</a:t>
            </a:r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371717" name="Text Box 4"/>
          <p:cNvSpPr txBox="1">
            <a:spLocks noChangeArrowheads="1"/>
          </p:cNvSpPr>
          <p:nvPr/>
        </p:nvSpPr>
        <p:spPr bwMode="auto">
          <a:xfrm>
            <a:off x="3963988" y="1241425"/>
            <a:ext cx="4283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작은 나무를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작은 나무</a:t>
            </a:r>
            <a:r>
              <a:rPr kumimoji="1" lang="en-US" altLang="ko-KR" b="0">
                <a:latin typeface="맑은 고딕" panose="020B0503020000020004" pitchFamily="50" charset="-127"/>
                <a:ea typeface="맑은 고딕" panose="020B0503020000020004" pitchFamily="50" charset="-127"/>
              </a:rPr>
              <a:t>(subTree)</a:t>
            </a: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를 방문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뿌리를 방문</a:t>
            </a:r>
          </a:p>
        </p:txBody>
      </p:sp>
      <p:sp>
        <p:nvSpPr>
          <p:cNvPr id="371718" name="Text Box 5"/>
          <p:cNvSpPr txBox="1">
            <a:spLocks noChangeArrowheads="1"/>
          </p:cNvSpPr>
          <p:nvPr/>
        </p:nvSpPr>
        <p:spPr bwMode="auto">
          <a:xfrm>
            <a:off x="4433888" y="2424113"/>
            <a:ext cx="39751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스택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왼쪽자식의 끝까지 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부모를 잠시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pop </a:t>
            </a: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오른자식 확인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부모를 다시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push </a:t>
            </a:r>
            <a:r>
              <a:rPr kumimoji="1"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오른자식 </a:t>
            </a:r>
            <a:r>
              <a:rPr kumimoji="1"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push</a:t>
            </a:r>
          </a:p>
        </p:txBody>
      </p:sp>
      <p:sp>
        <p:nvSpPr>
          <p:cNvPr id="371719" name="Text Box 6"/>
          <p:cNvSpPr txBox="1">
            <a:spLocks noChangeArrowheads="1"/>
          </p:cNvSpPr>
          <p:nvPr/>
        </p:nvSpPr>
        <p:spPr bwMode="auto">
          <a:xfrm>
            <a:off x="179388" y="5843588"/>
            <a:ext cx="2289175" cy="5540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71720" name="Text Box 7"/>
          <p:cNvSpPr txBox="1">
            <a:spLocks noChangeArrowheads="1"/>
          </p:cNvSpPr>
          <p:nvPr/>
        </p:nvSpPr>
        <p:spPr bwMode="auto">
          <a:xfrm>
            <a:off x="2286000" y="228600"/>
            <a:ext cx="5705475" cy="5540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왼쪽 끝까지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부모 </a:t>
            </a:r>
            <a:r>
              <a:rPr kumimoji="1" lang="en-US" altLang="ko-KR" sz="1500" b="0"/>
              <a:t>pop</a:t>
            </a:r>
            <a:r>
              <a:rPr kumimoji="1" lang="ko-KR" altLang="en-US" sz="1500" b="0"/>
              <a:t>후 오른자식 존재 확인후 </a:t>
            </a:r>
          </a:p>
          <a:p>
            <a:pPr eaLnBrk="1" hangingPunct="1"/>
            <a:r>
              <a:rPr kumimoji="1" lang="ko-KR" altLang="en-US" sz="1500" b="0"/>
              <a:t>부모 다시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오른자식도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자식빼고</a:t>
            </a:r>
            <a:r>
              <a:rPr kumimoji="1" lang="en-US" altLang="ko-KR" sz="1500" b="0"/>
              <a:t>(pop) </a:t>
            </a:r>
            <a:r>
              <a:rPr kumimoji="1" lang="ko-KR" altLang="en-US" sz="1500" b="0"/>
              <a:t>부모빼기</a:t>
            </a:r>
            <a:r>
              <a:rPr kumimoji="1" lang="en-US" altLang="ko-KR" sz="1500" b="0"/>
              <a:t>(pop)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71776" name="Rectangle 9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71777" name="Rectangle 10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78" name="Rectangle 11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79" name="Rectangle 12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71780" name="Rectangle 13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81" name="Rectangle 14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82" name="Rectangle 15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71783" name="Rectangle 16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84" name="Rectangle 17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1785" name="AutoShape 18"/>
            <p:cNvCxnSpPr>
              <a:cxnSpLocks noChangeShapeType="1"/>
              <a:stCxn id="371784" idx="3"/>
              <a:endCxn id="371779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86" name="AutoShape 19"/>
            <p:cNvCxnSpPr>
              <a:cxnSpLocks noChangeShapeType="1"/>
              <a:stCxn id="371783" idx="1"/>
              <a:endCxn id="371776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787" name="Rectangle 20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71788" name="Rectangle 21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89" name="Rectangle 22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90" name="Rectangle 23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71791" name="Rectangle 24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792" name="Rectangle 25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1793" name="AutoShape 26"/>
            <p:cNvCxnSpPr>
              <a:cxnSpLocks noChangeShapeType="1"/>
              <a:stCxn id="371792" idx="3"/>
              <a:endCxn id="371787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94" name="AutoShape 27"/>
            <p:cNvCxnSpPr>
              <a:cxnSpLocks noChangeShapeType="1"/>
              <a:stCxn id="371791" idx="1"/>
              <a:endCxn id="371782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795" name="Rectangle 28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71796" name="Rectangle 29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97" name="Rectangle 30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798" name="Rectangle 31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71799" name="Rectangle 32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1800" name="Rectangle 33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1801" name="AutoShape 34"/>
            <p:cNvCxnSpPr>
              <a:cxnSpLocks noChangeShapeType="1"/>
              <a:stCxn id="371789" idx="3"/>
              <a:endCxn id="371798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802" name="AutoShape 35"/>
            <p:cNvCxnSpPr>
              <a:cxnSpLocks noChangeShapeType="1"/>
              <a:stCxn id="371799" idx="1"/>
              <a:endCxn id="371795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1803" name="Rectangle 36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71804" name="Rectangle 37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805" name="Rectangle 38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806" name="Rectangle 39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71807" name="Rectangle 40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1808" name="Rectangle 41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1809" name="AutoShape 42"/>
            <p:cNvCxnSpPr>
              <a:cxnSpLocks noChangeShapeType="1"/>
              <a:stCxn id="371777" idx="1"/>
              <a:endCxn id="371803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810" name="AutoShape 43"/>
            <p:cNvCxnSpPr>
              <a:cxnSpLocks noChangeShapeType="1"/>
              <a:stCxn id="371778" idx="3"/>
              <a:endCxn id="371806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1722" name="Rectangle 44"/>
          <p:cNvSpPr>
            <a:spLocks noChangeArrowheads="1"/>
          </p:cNvSpPr>
          <p:nvPr/>
        </p:nvSpPr>
        <p:spPr bwMode="auto">
          <a:xfrm rot="5400000">
            <a:off x="4150519" y="3915569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23" name="Rectangle 45"/>
          <p:cNvSpPr>
            <a:spLocks noChangeArrowheads="1"/>
          </p:cNvSpPr>
          <p:nvPr/>
        </p:nvSpPr>
        <p:spPr bwMode="auto">
          <a:xfrm rot="5400000">
            <a:off x="4149725" y="431165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G</a:t>
            </a:r>
          </a:p>
        </p:txBody>
      </p:sp>
      <p:sp>
        <p:nvSpPr>
          <p:cNvPr id="371724" name="Rectangle 46"/>
          <p:cNvSpPr>
            <a:spLocks noChangeArrowheads="1"/>
          </p:cNvSpPr>
          <p:nvPr/>
        </p:nvSpPr>
        <p:spPr bwMode="auto">
          <a:xfrm rot="5400000">
            <a:off x="4149725" y="47037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25" name="Rectangle 47"/>
          <p:cNvSpPr>
            <a:spLocks noChangeArrowheads="1"/>
          </p:cNvSpPr>
          <p:nvPr/>
        </p:nvSpPr>
        <p:spPr bwMode="auto">
          <a:xfrm rot="5400000">
            <a:off x="4149725" y="50942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26" name="Rectangle 48"/>
          <p:cNvSpPr>
            <a:spLocks noChangeArrowheads="1"/>
          </p:cNvSpPr>
          <p:nvPr/>
        </p:nvSpPr>
        <p:spPr bwMode="auto">
          <a:xfrm rot="5400000">
            <a:off x="4149725" y="5483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27" name="Rectangle 49"/>
          <p:cNvSpPr>
            <a:spLocks noChangeArrowheads="1"/>
          </p:cNvSpPr>
          <p:nvPr/>
        </p:nvSpPr>
        <p:spPr bwMode="auto">
          <a:xfrm rot="5400000">
            <a:off x="4655344" y="3918744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28" name="Rectangle 50"/>
          <p:cNvSpPr>
            <a:spLocks noChangeArrowheads="1"/>
          </p:cNvSpPr>
          <p:nvPr/>
        </p:nvSpPr>
        <p:spPr bwMode="auto">
          <a:xfrm rot="5400000">
            <a:off x="4654550" y="43148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H</a:t>
            </a:r>
          </a:p>
        </p:txBody>
      </p:sp>
      <p:sp>
        <p:nvSpPr>
          <p:cNvPr id="371729" name="Rectangle 51"/>
          <p:cNvSpPr>
            <a:spLocks noChangeArrowheads="1"/>
          </p:cNvSpPr>
          <p:nvPr/>
        </p:nvSpPr>
        <p:spPr bwMode="auto">
          <a:xfrm rot="5400000">
            <a:off x="4654550" y="470693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30" name="Rectangle 52"/>
          <p:cNvSpPr>
            <a:spLocks noChangeArrowheads="1"/>
          </p:cNvSpPr>
          <p:nvPr/>
        </p:nvSpPr>
        <p:spPr bwMode="auto">
          <a:xfrm rot="5400000">
            <a:off x="4654550" y="5097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31" name="Rectangle 53"/>
          <p:cNvSpPr>
            <a:spLocks noChangeArrowheads="1"/>
          </p:cNvSpPr>
          <p:nvPr/>
        </p:nvSpPr>
        <p:spPr bwMode="auto">
          <a:xfrm rot="5400000">
            <a:off x="4654550" y="54864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32" name="Rectangle 54"/>
          <p:cNvSpPr>
            <a:spLocks noChangeArrowheads="1"/>
          </p:cNvSpPr>
          <p:nvPr/>
        </p:nvSpPr>
        <p:spPr bwMode="auto">
          <a:xfrm rot="5400000">
            <a:off x="5158582" y="3918744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3" name="Rectangle 55"/>
          <p:cNvSpPr>
            <a:spLocks noChangeArrowheads="1"/>
          </p:cNvSpPr>
          <p:nvPr/>
        </p:nvSpPr>
        <p:spPr bwMode="auto">
          <a:xfrm rot="5400000">
            <a:off x="5157788" y="43148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4" name="Rectangle 56"/>
          <p:cNvSpPr>
            <a:spLocks noChangeArrowheads="1"/>
          </p:cNvSpPr>
          <p:nvPr/>
        </p:nvSpPr>
        <p:spPr bwMode="auto">
          <a:xfrm rot="5400000">
            <a:off x="5157788" y="470693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35" name="Rectangle 57"/>
          <p:cNvSpPr>
            <a:spLocks noChangeArrowheads="1"/>
          </p:cNvSpPr>
          <p:nvPr/>
        </p:nvSpPr>
        <p:spPr bwMode="auto">
          <a:xfrm rot="5400000">
            <a:off x="5157788" y="5097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36" name="Rectangle 58"/>
          <p:cNvSpPr>
            <a:spLocks noChangeArrowheads="1"/>
          </p:cNvSpPr>
          <p:nvPr/>
        </p:nvSpPr>
        <p:spPr bwMode="auto">
          <a:xfrm rot="5400000">
            <a:off x="5157788" y="54864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37" name="Rectangle 59"/>
          <p:cNvSpPr>
            <a:spLocks noChangeArrowheads="1"/>
          </p:cNvSpPr>
          <p:nvPr/>
        </p:nvSpPr>
        <p:spPr bwMode="auto">
          <a:xfrm rot="5400000">
            <a:off x="5663406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8" name="Rectangle 60"/>
          <p:cNvSpPr>
            <a:spLocks noChangeArrowheads="1"/>
          </p:cNvSpPr>
          <p:nvPr/>
        </p:nvSpPr>
        <p:spPr bwMode="auto">
          <a:xfrm rot="5400000">
            <a:off x="5662613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39" name="Rectangle 61"/>
          <p:cNvSpPr>
            <a:spLocks noChangeArrowheads="1"/>
          </p:cNvSpPr>
          <p:nvPr/>
        </p:nvSpPr>
        <p:spPr bwMode="auto">
          <a:xfrm rot="5400000">
            <a:off x="5662613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1740" name="Rectangle 62"/>
          <p:cNvSpPr>
            <a:spLocks noChangeArrowheads="1"/>
          </p:cNvSpPr>
          <p:nvPr/>
        </p:nvSpPr>
        <p:spPr bwMode="auto">
          <a:xfrm rot="5400000">
            <a:off x="5662613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41" name="Rectangle 63"/>
          <p:cNvSpPr>
            <a:spLocks noChangeArrowheads="1"/>
          </p:cNvSpPr>
          <p:nvPr/>
        </p:nvSpPr>
        <p:spPr bwMode="auto">
          <a:xfrm rot="5400000">
            <a:off x="5662613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42" name="Rectangle 64"/>
          <p:cNvSpPr>
            <a:spLocks noChangeArrowheads="1"/>
          </p:cNvSpPr>
          <p:nvPr/>
        </p:nvSpPr>
        <p:spPr bwMode="auto">
          <a:xfrm rot="5400000">
            <a:off x="6166643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3" name="Rectangle 65"/>
          <p:cNvSpPr>
            <a:spLocks noChangeArrowheads="1"/>
          </p:cNvSpPr>
          <p:nvPr/>
        </p:nvSpPr>
        <p:spPr bwMode="auto">
          <a:xfrm rot="5400000">
            <a:off x="6165850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4" name="Rectangle 66"/>
          <p:cNvSpPr>
            <a:spLocks noChangeArrowheads="1"/>
          </p:cNvSpPr>
          <p:nvPr/>
        </p:nvSpPr>
        <p:spPr bwMode="auto">
          <a:xfrm rot="5400000">
            <a:off x="6165850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1745" name="Rectangle 67"/>
          <p:cNvSpPr>
            <a:spLocks noChangeArrowheads="1"/>
          </p:cNvSpPr>
          <p:nvPr/>
        </p:nvSpPr>
        <p:spPr bwMode="auto">
          <a:xfrm rot="5400000">
            <a:off x="6165850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46" name="Rectangle 68"/>
          <p:cNvSpPr>
            <a:spLocks noChangeArrowheads="1"/>
          </p:cNvSpPr>
          <p:nvPr/>
        </p:nvSpPr>
        <p:spPr bwMode="auto">
          <a:xfrm rot="5400000">
            <a:off x="6165850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47" name="Rectangle 69"/>
          <p:cNvSpPr>
            <a:spLocks noChangeArrowheads="1"/>
          </p:cNvSpPr>
          <p:nvPr/>
        </p:nvSpPr>
        <p:spPr bwMode="auto">
          <a:xfrm rot="5400000">
            <a:off x="6671468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8" name="Rectangle 70"/>
          <p:cNvSpPr>
            <a:spLocks noChangeArrowheads="1"/>
          </p:cNvSpPr>
          <p:nvPr/>
        </p:nvSpPr>
        <p:spPr bwMode="auto">
          <a:xfrm rot="5400000">
            <a:off x="6670675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49" name="Rectangle 71"/>
          <p:cNvSpPr>
            <a:spLocks noChangeArrowheads="1"/>
          </p:cNvSpPr>
          <p:nvPr/>
        </p:nvSpPr>
        <p:spPr bwMode="auto">
          <a:xfrm rot="5400000">
            <a:off x="6670675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0" name="Rectangle 72"/>
          <p:cNvSpPr>
            <a:spLocks noChangeArrowheads="1"/>
          </p:cNvSpPr>
          <p:nvPr/>
        </p:nvSpPr>
        <p:spPr bwMode="auto">
          <a:xfrm rot="5400000">
            <a:off x="6670675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51" name="Rectangle 73"/>
          <p:cNvSpPr>
            <a:spLocks noChangeArrowheads="1"/>
          </p:cNvSpPr>
          <p:nvPr/>
        </p:nvSpPr>
        <p:spPr bwMode="auto">
          <a:xfrm rot="5400000">
            <a:off x="6670675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52" name="Rectangle 74"/>
          <p:cNvSpPr>
            <a:spLocks noChangeArrowheads="1"/>
          </p:cNvSpPr>
          <p:nvPr/>
        </p:nvSpPr>
        <p:spPr bwMode="auto">
          <a:xfrm rot="5400000">
            <a:off x="7176294" y="3928269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3" name="Rectangle 75"/>
          <p:cNvSpPr>
            <a:spLocks noChangeArrowheads="1"/>
          </p:cNvSpPr>
          <p:nvPr/>
        </p:nvSpPr>
        <p:spPr bwMode="auto">
          <a:xfrm rot="5400000">
            <a:off x="7175500" y="432435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4" name="Rectangle 76"/>
          <p:cNvSpPr>
            <a:spLocks noChangeArrowheads="1"/>
          </p:cNvSpPr>
          <p:nvPr/>
        </p:nvSpPr>
        <p:spPr bwMode="auto">
          <a:xfrm rot="5400000">
            <a:off x="7175500" y="4716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5" name="Rectangle 77"/>
          <p:cNvSpPr>
            <a:spLocks noChangeArrowheads="1"/>
          </p:cNvSpPr>
          <p:nvPr/>
        </p:nvSpPr>
        <p:spPr bwMode="auto">
          <a:xfrm rot="5400000">
            <a:off x="7175500" y="51069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6" name="Rectangle 78"/>
          <p:cNvSpPr>
            <a:spLocks noChangeArrowheads="1"/>
          </p:cNvSpPr>
          <p:nvPr/>
        </p:nvSpPr>
        <p:spPr bwMode="auto">
          <a:xfrm rot="5400000">
            <a:off x="7175500" y="54959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57" name="Rectangle 79"/>
          <p:cNvSpPr>
            <a:spLocks noChangeArrowheads="1"/>
          </p:cNvSpPr>
          <p:nvPr/>
        </p:nvSpPr>
        <p:spPr bwMode="auto">
          <a:xfrm rot="5400000">
            <a:off x="7679532" y="3928269"/>
            <a:ext cx="379412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58" name="Rectangle 80"/>
          <p:cNvSpPr>
            <a:spLocks noChangeArrowheads="1"/>
          </p:cNvSpPr>
          <p:nvPr/>
        </p:nvSpPr>
        <p:spPr bwMode="auto">
          <a:xfrm rot="5400000">
            <a:off x="7678738" y="432435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I</a:t>
            </a:r>
          </a:p>
        </p:txBody>
      </p:sp>
      <p:sp>
        <p:nvSpPr>
          <p:cNvPr id="371759" name="Rectangle 81"/>
          <p:cNvSpPr>
            <a:spLocks noChangeArrowheads="1"/>
          </p:cNvSpPr>
          <p:nvPr/>
        </p:nvSpPr>
        <p:spPr bwMode="auto">
          <a:xfrm rot="5400000">
            <a:off x="7678738" y="47164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sp>
        <p:nvSpPr>
          <p:cNvPr id="371760" name="Rectangle 82"/>
          <p:cNvSpPr>
            <a:spLocks noChangeArrowheads="1"/>
          </p:cNvSpPr>
          <p:nvPr/>
        </p:nvSpPr>
        <p:spPr bwMode="auto">
          <a:xfrm rot="5400000">
            <a:off x="7678738" y="51069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1761" name="Rectangle 83"/>
          <p:cNvSpPr>
            <a:spLocks noChangeArrowheads="1"/>
          </p:cNvSpPr>
          <p:nvPr/>
        </p:nvSpPr>
        <p:spPr bwMode="auto">
          <a:xfrm rot="5400000">
            <a:off x="7678738" y="54959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62" name="Rectangle 84"/>
          <p:cNvSpPr>
            <a:spLocks noChangeArrowheads="1"/>
          </p:cNvSpPr>
          <p:nvPr/>
        </p:nvSpPr>
        <p:spPr bwMode="auto">
          <a:xfrm rot="5400000">
            <a:off x="4150519" y="59062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G</a:t>
            </a:r>
          </a:p>
        </p:txBody>
      </p:sp>
      <p:sp>
        <p:nvSpPr>
          <p:cNvPr id="371763" name="Rectangle 85"/>
          <p:cNvSpPr>
            <a:spLocks noChangeArrowheads="1"/>
          </p:cNvSpPr>
          <p:nvPr/>
        </p:nvSpPr>
        <p:spPr bwMode="auto">
          <a:xfrm rot="5400000">
            <a:off x="4655344" y="590946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H</a:t>
            </a:r>
          </a:p>
        </p:txBody>
      </p:sp>
      <p:sp>
        <p:nvSpPr>
          <p:cNvPr id="371764" name="Rectangle 86"/>
          <p:cNvSpPr>
            <a:spLocks noChangeArrowheads="1"/>
          </p:cNvSpPr>
          <p:nvPr/>
        </p:nvSpPr>
        <p:spPr bwMode="auto">
          <a:xfrm rot="5400000">
            <a:off x="5158582" y="5909469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1765" name="Rectangle 87"/>
          <p:cNvSpPr>
            <a:spLocks noChangeArrowheads="1"/>
          </p:cNvSpPr>
          <p:nvPr/>
        </p:nvSpPr>
        <p:spPr bwMode="auto">
          <a:xfrm rot="5400000">
            <a:off x="5663406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66" name="Rectangle 88"/>
          <p:cNvSpPr>
            <a:spLocks noChangeArrowheads="1"/>
          </p:cNvSpPr>
          <p:nvPr/>
        </p:nvSpPr>
        <p:spPr bwMode="auto">
          <a:xfrm rot="5400000">
            <a:off x="6166643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1767" name="Rectangle 89"/>
          <p:cNvSpPr>
            <a:spLocks noChangeArrowheads="1"/>
          </p:cNvSpPr>
          <p:nvPr/>
        </p:nvSpPr>
        <p:spPr bwMode="auto">
          <a:xfrm rot="5400000">
            <a:off x="6671468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1768" name="Rectangle 90"/>
          <p:cNvSpPr>
            <a:spLocks noChangeArrowheads="1"/>
          </p:cNvSpPr>
          <p:nvPr/>
        </p:nvSpPr>
        <p:spPr bwMode="auto">
          <a:xfrm rot="5400000">
            <a:off x="7176294" y="59189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69" name="Rectangle 91"/>
          <p:cNvSpPr>
            <a:spLocks noChangeArrowheads="1"/>
          </p:cNvSpPr>
          <p:nvPr/>
        </p:nvSpPr>
        <p:spPr bwMode="auto">
          <a:xfrm rot="5400000">
            <a:off x="7679532" y="5918994"/>
            <a:ext cx="379412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I</a:t>
            </a:r>
          </a:p>
        </p:txBody>
      </p:sp>
      <p:sp>
        <p:nvSpPr>
          <p:cNvPr id="371770" name="Rectangle 92"/>
          <p:cNvSpPr>
            <a:spLocks noChangeArrowheads="1"/>
          </p:cNvSpPr>
          <p:nvPr/>
        </p:nvSpPr>
        <p:spPr bwMode="auto">
          <a:xfrm rot="5400000">
            <a:off x="8182768" y="3923507"/>
            <a:ext cx="3794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71" name="Rectangle 93"/>
          <p:cNvSpPr>
            <a:spLocks noChangeArrowheads="1"/>
          </p:cNvSpPr>
          <p:nvPr/>
        </p:nvSpPr>
        <p:spPr bwMode="auto">
          <a:xfrm rot="5400000">
            <a:off x="8181975" y="4319588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2400"/>
          </a:p>
        </p:txBody>
      </p:sp>
      <p:sp>
        <p:nvSpPr>
          <p:cNvPr id="371772" name="Rectangle 94"/>
          <p:cNvSpPr>
            <a:spLocks noChangeArrowheads="1"/>
          </p:cNvSpPr>
          <p:nvPr/>
        </p:nvSpPr>
        <p:spPr bwMode="auto">
          <a:xfrm rot="5400000">
            <a:off x="8181975" y="4711700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sp>
        <p:nvSpPr>
          <p:cNvPr id="371773" name="Rectangle 95"/>
          <p:cNvSpPr>
            <a:spLocks noChangeArrowheads="1"/>
          </p:cNvSpPr>
          <p:nvPr/>
        </p:nvSpPr>
        <p:spPr bwMode="auto">
          <a:xfrm rot="5400000">
            <a:off x="8181975" y="5102225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1774" name="Rectangle 96"/>
          <p:cNvSpPr>
            <a:spLocks noChangeArrowheads="1"/>
          </p:cNvSpPr>
          <p:nvPr/>
        </p:nvSpPr>
        <p:spPr bwMode="auto">
          <a:xfrm rot="5400000">
            <a:off x="8181975" y="5491163"/>
            <a:ext cx="3810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A</a:t>
            </a:r>
          </a:p>
        </p:txBody>
      </p:sp>
      <p:sp>
        <p:nvSpPr>
          <p:cNvPr id="371775" name="Rectangle 97"/>
          <p:cNvSpPr>
            <a:spLocks noChangeArrowheads="1"/>
          </p:cNvSpPr>
          <p:nvPr/>
        </p:nvSpPr>
        <p:spPr bwMode="auto">
          <a:xfrm rot="5400000">
            <a:off x="8182768" y="5914232"/>
            <a:ext cx="379413" cy="4000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404" tIns="45702" rIns="91404" bIns="45702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2EABF3A-2326-4067-9197-CE32D1A8B239}" type="slidenum">
              <a:rPr kumimoji="1" lang="en-US" altLang="ko-KR" sz="1400" b="0"/>
              <a:pPr algn="r" eaLnBrk="1" hangingPunct="1"/>
              <a:t>82</a:t>
            </a:fld>
            <a:endParaRPr kumimoji="1" lang="en-US" altLang="ko-KR" sz="1400" b="0"/>
          </a:p>
        </p:txBody>
      </p:sp>
      <p:sp>
        <p:nvSpPr>
          <p:cNvPr id="37273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postorder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979613" y="404813"/>
            <a:ext cx="4176712" cy="5329237"/>
            <a:chOff x="1837" y="436"/>
            <a:chExt cx="1950" cy="2994"/>
          </a:xfrm>
        </p:grpSpPr>
        <p:sp>
          <p:nvSpPr>
            <p:cNvPr id="372741" name="Rectangle 12"/>
            <p:cNvSpPr>
              <a:spLocks noChangeArrowheads="1"/>
            </p:cNvSpPr>
            <p:nvPr/>
          </p:nvSpPr>
          <p:spPr bwMode="auto">
            <a:xfrm>
              <a:off x="2243" y="1656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72742" name="Rectangle 13"/>
            <p:cNvSpPr>
              <a:spLocks noChangeArrowheads="1"/>
            </p:cNvSpPr>
            <p:nvPr/>
          </p:nvSpPr>
          <p:spPr bwMode="auto">
            <a:xfrm>
              <a:off x="2243" y="1832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43" name="Rectangle 14"/>
            <p:cNvSpPr>
              <a:spLocks noChangeArrowheads="1"/>
            </p:cNvSpPr>
            <p:nvPr/>
          </p:nvSpPr>
          <p:spPr bwMode="auto">
            <a:xfrm>
              <a:off x="2367" y="1832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44" name="Rectangle 15"/>
            <p:cNvSpPr>
              <a:spLocks noChangeArrowheads="1"/>
            </p:cNvSpPr>
            <p:nvPr/>
          </p:nvSpPr>
          <p:spPr bwMode="auto">
            <a:xfrm>
              <a:off x="1973" y="1021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72745" name="Rectangle 16"/>
            <p:cNvSpPr>
              <a:spLocks noChangeArrowheads="1"/>
            </p:cNvSpPr>
            <p:nvPr/>
          </p:nvSpPr>
          <p:spPr bwMode="auto">
            <a:xfrm>
              <a:off x="1973" y="122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46" name="Rectangle 17"/>
            <p:cNvSpPr>
              <a:spLocks noChangeArrowheads="1"/>
            </p:cNvSpPr>
            <p:nvPr/>
          </p:nvSpPr>
          <p:spPr bwMode="auto">
            <a:xfrm>
              <a:off x="2097" y="122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2747" name="AutoShape 18"/>
            <p:cNvCxnSpPr>
              <a:cxnSpLocks noChangeShapeType="1"/>
              <a:stCxn id="372746" idx="3"/>
              <a:endCxn id="372741" idx="0"/>
            </p:cNvCxnSpPr>
            <p:nvPr/>
          </p:nvCxnSpPr>
          <p:spPr bwMode="auto">
            <a:xfrm>
              <a:off x="2210" y="1268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48" name="Rectangle 20"/>
            <p:cNvSpPr>
              <a:spLocks noChangeArrowheads="1"/>
            </p:cNvSpPr>
            <p:nvPr/>
          </p:nvSpPr>
          <p:spPr bwMode="auto">
            <a:xfrm>
              <a:off x="3372" y="1021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72749" name="Rectangle 21"/>
            <p:cNvSpPr>
              <a:spLocks noChangeArrowheads="1"/>
            </p:cNvSpPr>
            <p:nvPr/>
          </p:nvSpPr>
          <p:spPr bwMode="auto">
            <a:xfrm>
              <a:off x="3372" y="121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50" name="Rectangle 22"/>
            <p:cNvSpPr>
              <a:spLocks noChangeArrowheads="1"/>
            </p:cNvSpPr>
            <p:nvPr/>
          </p:nvSpPr>
          <p:spPr bwMode="auto">
            <a:xfrm>
              <a:off x="3496" y="121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51" name="Rectangle 23"/>
            <p:cNvSpPr>
              <a:spLocks noChangeArrowheads="1"/>
            </p:cNvSpPr>
            <p:nvPr/>
          </p:nvSpPr>
          <p:spPr bwMode="auto">
            <a:xfrm>
              <a:off x="2606" y="436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72752" name="Rectangle 24"/>
            <p:cNvSpPr>
              <a:spLocks noChangeArrowheads="1"/>
            </p:cNvSpPr>
            <p:nvPr/>
          </p:nvSpPr>
          <p:spPr bwMode="auto">
            <a:xfrm>
              <a:off x="2606" y="61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53" name="Rectangle 25"/>
            <p:cNvSpPr>
              <a:spLocks noChangeArrowheads="1"/>
            </p:cNvSpPr>
            <p:nvPr/>
          </p:nvSpPr>
          <p:spPr bwMode="auto">
            <a:xfrm>
              <a:off x="2730" y="61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2754" name="AutoShape 26"/>
            <p:cNvCxnSpPr>
              <a:cxnSpLocks noChangeShapeType="1"/>
              <a:stCxn id="372753" idx="3"/>
              <a:endCxn id="372748" idx="0"/>
            </p:cNvCxnSpPr>
            <p:nvPr/>
          </p:nvCxnSpPr>
          <p:spPr bwMode="auto">
            <a:xfrm>
              <a:off x="2842" y="665"/>
              <a:ext cx="644" cy="3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755" name="AutoShape 27"/>
            <p:cNvCxnSpPr>
              <a:cxnSpLocks noChangeShapeType="1"/>
              <a:stCxn id="372752" idx="1"/>
              <a:endCxn id="372744" idx="0"/>
            </p:cNvCxnSpPr>
            <p:nvPr/>
          </p:nvCxnSpPr>
          <p:spPr bwMode="auto">
            <a:xfrm rot="10800000" flipV="1">
              <a:off x="2088" y="665"/>
              <a:ext cx="509" cy="34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756" name="AutoShape 35"/>
            <p:cNvCxnSpPr>
              <a:cxnSpLocks noChangeShapeType="1"/>
              <a:stCxn id="372771" idx="2"/>
              <a:endCxn id="372773" idx="0"/>
            </p:cNvCxnSpPr>
            <p:nvPr/>
          </p:nvCxnSpPr>
          <p:spPr bwMode="auto">
            <a:xfrm rot="5400000">
              <a:off x="3229" y="2762"/>
              <a:ext cx="476" cy="287"/>
            </a:xfrm>
            <a:prstGeom prst="curvedConnector3">
              <a:avLst>
                <a:gd name="adj1" fmla="val 49792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57" name="Rectangle 36"/>
            <p:cNvSpPr>
              <a:spLocks noChangeArrowheads="1"/>
            </p:cNvSpPr>
            <p:nvPr/>
          </p:nvSpPr>
          <p:spPr bwMode="auto">
            <a:xfrm>
              <a:off x="1837" y="2382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72758" name="Rectangle 37"/>
            <p:cNvSpPr>
              <a:spLocks noChangeArrowheads="1"/>
            </p:cNvSpPr>
            <p:nvPr/>
          </p:nvSpPr>
          <p:spPr bwMode="auto">
            <a:xfrm>
              <a:off x="1837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59" name="Rectangle 38"/>
            <p:cNvSpPr>
              <a:spLocks noChangeArrowheads="1"/>
            </p:cNvSpPr>
            <p:nvPr/>
          </p:nvSpPr>
          <p:spPr bwMode="auto">
            <a:xfrm>
              <a:off x="1962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2760" name="AutoShape 42"/>
            <p:cNvCxnSpPr>
              <a:cxnSpLocks noChangeShapeType="1"/>
              <a:stCxn id="372742" idx="1"/>
              <a:endCxn id="372757" idx="0"/>
            </p:cNvCxnSpPr>
            <p:nvPr/>
          </p:nvCxnSpPr>
          <p:spPr bwMode="auto">
            <a:xfrm rot="10800000" flipV="1">
              <a:off x="1952" y="1880"/>
              <a:ext cx="282" cy="493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61" name="Rectangle 98"/>
            <p:cNvSpPr>
              <a:spLocks noChangeArrowheads="1"/>
            </p:cNvSpPr>
            <p:nvPr/>
          </p:nvSpPr>
          <p:spPr bwMode="auto">
            <a:xfrm>
              <a:off x="3110" y="1651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 dirty="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72762" name="Rectangle 99"/>
            <p:cNvSpPr>
              <a:spLocks noChangeArrowheads="1"/>
            </p:cNvSpPr>
            <p:nvPr/>
          </p:nvSpPr>
          <p:spPr bwMode="auto">
            <a:xfrm>
              <a:off x="3110" y="1828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2763" name="Rectangle 100"/>
            <p:cNvSpPr>
              <a:spLocks noChangeArrowheads="1"/>
            </p:cNvSpPr>
            <p:nvPr/>
          </p:nvSpPr>
          <p:spPr bwMode="auto">
            <a:xfrm>
              <a:off x="3235" y="1828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2764" name="AutoShape 101"/>
            <p:cNvCxnSpPr>
              <a:cxnSpLocks noChangeShapeType="1"/>
              <a:stCxn id="372749" idx="1"/>
              <a:endCxn id="372761" idx="0"/>
            </p:cNvCxnSpPr>
            <p:nvPr/>
          </p:nvCxnSpPr>
          <p:spPr bwMode="auto">
            <a:xfrm rot="10800000" flipV="1">
              <a:off x="3225" y="1267"/>
              <a:ext cx="138" cy="375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65" name="Rectangle 102"/>
            <p:cNvSpPr>
              <a:spLocks noChangeArrowheads="1"/>
            </p:cNvSpPr>
            <p:nvPr/>
          </p:nvSpPr>
          <p:spPr bwMode="auto">
            <a:xfrm>
              <a:off x="2744" y="2377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72766" name="Rectangle 103"/>
            <p:cNvSpPr>
              <a:spLocks noChangeArrowheads="1"/>
            </p:cNvSpPr>
            <p:nvPr/>
          </p:nvSpPr>
          <p:spPr bwMode="auto">
            <a:xfrm>
              <a:off x="2744" y="255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67" name="Rectangle 104"/>
            <p:cNvSpPr>
              <a:spLocks noChangeArrowheads="1"/>
            </p:cNvSpPr>
            <p:nvPr/>
          </p:nvSpPr>
          <p:spPr bwMode="auto">
            <a:xfrm>
              <a:off x="2869" y="2559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2768" name="AutoShape 108"/>
            <p:cNvCxnSpPr>
              <a:cxnSpLocks noChangeShapeType="1"/>
              <a:stCxn id="372762" idx="1"/>
              <a:endCxn id="372765" idx="0"/>
            </p:cNvCxnSpPr>
            <p:nvPr/>
          </p:nvCxnSpPr>
          <p:spPr bwMode="auto">
            <a:xfrm rot="10800000" flipV="1">
              <a:off x="2859" y="1876"/>
              <a:ext cx="24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769" name="AutoShape 109"/>
            <p:cNvCxnSpPr>
              <a:cxnSpLocks noChangeShapeType="1"/>
              <a:stCxn id="372763" idx="3"/>
              <a:endCxn id="372770" idx="0"/>
            </p:cNvCxnSpPr>
            <p:nvPr/>
          </p:nvCxnSpPr>
          <p:spPr bwMode="auto">
            <a:xfrm>
              <a:off x="3347" y="1876"/>
              <a:ext cx="326" cy="497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2770" name="Rectangle 110"/>
            <p:cNvSpPr>
              <a:spLocks noChangeArrowheads="1"/>
            </p:cNvSpPr>
            <p:nvPr/>
          </p:nvSpPr>
          <p:spPr bwMode="auto">
            <a:xfrm>
              <a:off x="3558" y="2382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72771" name="Rectangle 111"/>
            <p:cNvSpPr>
              <a:spLocks noChangeArrowheads="1"/>
            </p:cNvSpPr>
            <p:nvPr/>
          </p:nvSpPr>
          <p:spPr bwMode="auto">
            <a:xfrm>
              <a:off x="3558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72" name="Rectangle 112"/>
            <p:cNvSpPr>
              <a:spLocks noChangeArrowheads="1"/>
            </p:cNvSpPr>
            <p:nvPr/>
          </p:nvSpPr>
          <p:spPr bwMode="auto">
            <a:xfrm>
              <a:off x="3683" y="2564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73" name="Rectangle 113"/>
            <p:cNvSpPr>
              <a:spLocks noChangeArrowheads="1"/>
            </p:cNvSpPr>
            <p:nvPr/>
          </p:nvSpPr>
          <p:spPr bwMode="auto">
            <a:xfrm>
              <a:off x="3208" y="3153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72774" name="Rectangle 114"/>
            <p:cNvSpPr>
              <a:spLocks noChangeArrowheads="1"/>
            </p:cNvSpPr>
            <p:nvPr/>
          </p:nvSpPr>
          <p:spPr bwMode="auto">
            <a:xfrm>
              <a:off x="3208" y="333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2775" name="Rectangle 115"/>
            <p:cNvSpPr>
              <a:spLocks noChangeArrowheads="1"/>
            </p:cNvSpPr>
            <p:nvPr/>
          </p:nvSpPr>
          <p:spPr bwMode="auto">
            <a:xfrm>
              <a:off x="3333" y="3335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95536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전위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 B C D E F G H I</a:t>
            </a:r>
          </a:p>
          <a:p>
            <a:pPr eaLnBrk="1" hangingPunct="1"/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중위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B D C A G F I H E</a:t>
            </a:r>
          </a:p>
          <a:p>
            <a:pPr eaLnBrk="1" hangingPunct="1"/>
            <a:r>
              <a:rPr kumimoji="1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후위 </a:t>
            </a:r>
            <a:r>
              <a:rPr kumimoji="1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 C B G I H F E A</a:t>
            </a:r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2EABF3A-2326-4067-9197-CE32D1A8B239}" type="slidenum">
              <a:rPr kumimoji="1" lang="en-US" altLang="ko-KR" sz="1400" b="0"/>
              <a:pPr algn="r" eaLnBrk="1" hangingPunct="1"/>
              <a:t>83</a:t>
            </a:fld>
            <a:endParaRPr kumimoji="1" lang="en-US" altLang="ko-KR" sz="1400" b="0"/>
          </a:p>
        </p:txBody>
      </p:sp>
      <p:sp>
        <p:nvSpPr>
          <p:cNvPr id="372741" name="Rectangle 12"/>
          <p:cNvSpPr>
            <a:spLocks noChangeArrowheads="1"/>
          </p:cNvSpPr>
          <p:nvPr/>
        </p:nvSpPr>
        <p:spPr bwMode="auto">
          <a:xfrm>
            <a:off x="2849226" y="2576379"/>
            <a:ext cx="488354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C</a:t>
            </a:r>
          </a:p>
        </p:txBody>
      </p:sp>
      <p:sp>
        <p:nvSpPr>
          <p:cNvPr id="372742" name="Rectangle 13"/>
          <p:cNvSpPr>
            <a:spLocks noChangeArrowheads="1"/>
          </p:cNvSpPr>
          <p:nvPr/>
        </p:nvSpPr>
        <p:spPr bwMode="auto">
          <a:xfrm>
            <a:off x="2849226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3" name="Rectangle 14"/>
          <p:cNvSpPr>
            <a:spLocks noChangeArrowheads="1"/>
          </p:cNvSpPr>
          <p:nvPr/>
        </p:nvSpPr>
        <p:spPr bwMode="auto">
          <a:xfrm>
            <a:off x="3114822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4" name="Rectangle 15"/>
          <p:cNvSpPr>
            <a:spLocks noChangeArrowheads="1"/>
          </p:cNvSpPr>
          <p:nvPr/>
        </p:nvSpPr>
        <p:spPr bwMode="auto">
          <a:xfrm>
            <a:off x="2270912" y="1446097"/>
            <a:ext cx="490496" cy="3310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B</a:t>
            </a:r>
          </a:p>
        </p:txBody>
      </p:sp>
      <p:sp>
        <p:nvSpPr>
          <p:cNvPr id="372745" name="Rectangle 16"/>
          <p:cNvSpPr>
            <a:spLocks noChangeArrowheads="1"/>
          </p:cNvSpPr>
          <p:nvPr/>
        </p:nvSpPr>
        <p:spPr bwMode="auto">
          <a:xfrm>
            <a:off x="2270912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46" name="Rectangle 17"/>
          <p:cNvSpPr>
            <a:spLocks noChangeArrowheads="1"/>
          </p:cNvSpPr>
          <p:nvPr/>
        </p:nvSpPr>
        <p:spPr bwMode="auto">
          <a:xfrm>
            <a:off x="2536508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47" name="AutoShape 18"/>
          <p:cNvCxnSpPr>
            <a:cxnSpLocks noChangeShapeType="1"/>
            <a:stCxn id="372746" idx="3"/>
            <a:endCxn id="372741" idx="0"/>
          </p:cNvCxnSpPr>
          <p:nvPr/>
        </p:nvCxnSpPr>
        <p:spPr bwMode="auto">
          <a:xfrm>
            <a:off x="2778543" y="1885750"/>
            <a:ext cx="314860" cy="674609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48" name="Rectangle 20"/>
          <p:cNvSpPr>
            <a:spLocks noChangeArrowheads="1"/>
          </p:cNvSpPr>
          <p:nvPr/>
        </p:nvSpPr>
        <p:spPr bwMode="auto">
          <a:xfrm>
            <a:off x="5267435" y="1446097"/>
            <a:ext cx="488354" cy="32929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72749" name="Rectangle 21"/>
          <p:cNvSpPr>
            <a:spLocks noChangeArrowheads="1"/>
          </p:cNvSpPr>
          <p:nvPr/>
        </p:nvSpPr>
        <p:spPr bwMode="auto">
          <a:xfrm>
            <a:off x="5267435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0" name="Rectangle 22"/>
          <p:cNvSpPr>
            <a:spLocks noChangeArrowheads="1"/>
          </p:cNvSpPr>
          <p:nvPr/>
        </p:nvSpPr>
        <p:spPr bwMode="auto">
          <a:xfrm>
            <a:off x="5533031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1" name="Rectangle 23"/>
          <p:cNvSpPr>
            <a:spLocks noChangeArrowheads="1"/>
          </p:cNvSpPr>
          <p:nvPr/>
        </p:nvSpPr>
        <p:spPr bwMode="auto">
          <a:xfrm>
            <a:off x="3626737" y="404813"/>
            <a:ext cx="488354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A</a:t>
            </a:r>
          </a:p>
        </p:txBody>
      </p:sp>
      <p:sp>
        <p:nvSpPr>
          <p:cNvPr id="372752" name="Rectangle 24"/>
          <p:cNvSpPr>
            <a:spLocks noChangeArrowheads="1"/>
          </p:cNvSpPr>
          <p:nvPr/>
        </p:nvSpPr>
        <p:spPr bwMode="auto">
          <a:xfrm>
            <a:off x="3626737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3" name="Rectangle 25"/>
          <p:cNvSpPr>
            <a:spLocks noChangeArrowheads="1"/>
          </p:cNvSpPr>
          <p:nvPr/>
        </p:nvSpPr>
        <p:spPr bwMode="auto">
          <a:xfrm>
            <a:off x="3892333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54" name="AutoShape 26"/>
          <p:cNvCxnSpPr>
            <a:cxnSpLocks noChangeShapeType="1"/>
            <a:stCxn id="372753" idx="3"/>
            <a:endCxn id="372748" idx="0"/>
          </p:cNvCxnSpPr>
          <p:nvPr/>
        </p:nvCxnSpPr>
        <p:spPr bwMode="auto">
          <a:xfrm>
            <a:off x="4132226" y="812427"/>
            <a:ext cx="1379386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55" name="AutoShape 27"/>
          <p:cNvCxnSpPr>
            <a:cxnSpLocks noChangeShapeType="1"/>
            <a:stCxn id="372752" idx="1"/>
            <a:endCxn id="372744" idx="0"/>
          </p:cNvCxnSpPr>
          <p:nvPr/>
        </p:nvCxnSpPr>
        <p:spPr bwMode="auto">
          <a:xfrm rot="10800000" flipV="1">
            <a:off x="2517231" y="812427"/>
            <a:ext cx="1090229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57" name="Rectangle 36"/>
          <p:cNvSpPr>
            <a:spLocks noChangeArrowheads="1"/>
          </p:cNvSpPr>
          <p:nvPr/>
        </p:nvSpPr>
        <p:spPr bwMode="auto">
          <a:xfrm>
            <a:off x="1500898" y="2826846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D</a:t>
            </a:r>
          </a:p>
        </p:txBody>
      </p:sp>
      <p:sp>
        <p:nvSpPr>
          <p:cNvPr id="372758" name="Rectangle 37"/>
          <p:cNvSpPr>
            <a:spLocks noChangeArrowheads="1"/>
          </p:cNvSpPr>
          <p:nvPr/>
        </p:nvSpPr>
        <p:spPr bwMode="auto">
          <a:xfrm>
            <a:off x="1500898" y="315080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9" name="Rectangle 38"/>
          <p:cNvSpPr>
            <a:spLocks noChangeArrowheads="1"/>
          </p:cNvSpPr>
          <p:nvPr/>
        </p:nvSpPr>
        <p:spPr bwMode="auto">
          <a:xfrm>
            <a:off x="1768636" y="315080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0" name="AutoShape 42"/>
          <p:cNvCxnSpPr>
            <a:cxnSpLocks noChangeShapeType="1"/>
          </p:cNvCxnSpPr>
          <p:nvPr/>
        </p:nvCxnSpPr>
        <p:spPr bwMode="auto">
          <a:xfrm rot="10800000" flipV="1">
            <a:off x="1730081" y="1945380"/>
            <a:ext cx="604017" cy="87752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1" name="Rectangle 98"/>
          <p:cNvSpPr>
            <a:spLocks noChangeArrowheads="1"/>
          </p:cNvSpPr>
          <p:nvPr/>
        </p:nvSpPr>
        <p:spPr bwMode="auto">
          <a:xfrm>
            <a:off x="4706256" y="2567479"/>
            <a:ext cx="490496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F</a:t>
            </a:r>
          </a:p>
        </p:txBody>
      </p:sp>
      <p:cxnSp>
        <p:nvCxnSpPr>
          <p:cNvPr id="372764" name="AutoShape 101"/>
          <p:cNvCxnSpPr>
            <a:cxnSpLocks noChangeShapeType="1"/>
            <a:stCxn id="372749" idx="1"/>
            <a:endCxn id="372761" idx="0"/>
          </p:cNvCxnSpPr>
          <p:nvPr/>
        </p:nvCxnSpPr>
        <p:spPr bwMode="auto">
          <a:xfrm rot="10800000" flipV="1">
            <a:off x="4952575" y="1883970"/>
            <a:ext cx="295583" cy="66749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6" name="Rectangle 103"/>
          <p:cNvSpPr>
            <a:spLocks noChangeArrowheads="1"/>
          </p:cNvSpPr>
          <p:nvPr/>
        </p:nvSpPr>
        <p:spPr bwMode="auto">
          <a:xfrm>
            <a:off x="4731959" y="290024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67" name="Rectangle 104"/>
          <p:cNvSpPr>
            <a:spLocks noChangeArrowheads="1"/>
          </p:cNvSpPr>
          <p:nvPr/>
        </p:nvSpPr>
        <p:spPr bwMode="auto">
          <a:xfrm>
            <a:off x="4999697" y="290024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9" name="AutoShape 109"/>
          <p:cNvCxnSpPr>
            <a:cxnSpLocks noChangeShapeType="1"/>
          </p:cNvCxnSpPr>
          <p:nvPr/>
        </p:nvCxnSpPr>
        <p:spPr bwMode="auto">
          <a:xfrm>
            <a:off x="5672753" y="1879076"/>
            <a:ext cx="698261" cy="88464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70" name="Rectangle 110"/>
          <p:cNvSpPr>
            <a:spLocks noChangeArrowheads="1"/>
          </p:cNvSpPr>
          <p:nvPr/>
        </p:nvSpPr>
        <p:spPr bwMode="auto">
          <a:xfrm>
            <a:off x="6100635" y="2742297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H</a:t>
            </a:r>
          </a:p>
        </p:txBody>
      </p:sp>
      <p:sp>
        <p:nvSpPr>
          <p:cNvPr id="372771" name="Rectangle 111"/>
          <p:cNvSpPr>
            <a:spLocks noChangeArrowheads="1"/>
          </p:cNvSpPr>
          <p:nvPr/>
        </p:nvSpPr>
        <p:spPr bwMode="auto">
          <a:xfrm>
            <a:off x="6100635" y="3066252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2" name="Rectangle 112"/>
          <p:cNvSpPr>
            <a:spLocks noChangeArrowheads="1"/>
          </p:cNvSpPr>
          <p:nvPr/>
        </p:nvSpPr>
        <p:spPr bwMode="auto">
          <a:xfrm>
            <a:off x="6368373" y="3066252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34" y="4847287"/>
            <a:ext cx="294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/>
              <a:t>전위</a:t>
            </a:r>
            <a:r>
              <a:rPr lang="en-US" altLang="ko-KR" b="0" dirty="0" smtClean="0"/>
              <a:t>(Pre) : A, B, D, C, E,F,H</a:t>
            </a:r>
            <a:endParaRPr lang="ko-KR" altLang="en-US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07647" y="5303747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/>
              <a:t>중</a:t>
            </a:r>
            <a:r>
              <a:rPr lang="ko-KR" altLang="en-US" b="0" dirty="0" smtClean="0"/>
              <a:t>위</a:t>
            </a:r>
            <a:r>
              <a:rPr lang="en-US" altLang="ko-KR" b="0" dirty="0" smtClean="0"/>
              <a:t>(IN) : D,B,C,A, F, E, H</a:t>
            </a:r>
            <a:endParaRPr lang="en-US" altLang="ko-KR" b="0" dirty="0"/>
          </a:p>
          <a:p>
            <a:r>
              <a:rPr lang="ko-KR" altLang="en-US" b="0" dirty="0" smtClean="0"/>
              <a:t>후위</a:t>
            </a:r>
            <a:r>
              <a:rPr lang="en-US" altLang="ko-KR" b="0" dirty="0" smtClean="0"/>
              <a:t>(POST) :D,C,B, F,H,E, A</a:t>
            </a:r>
            <a:endParaRPr lang="ko-KR" altLang="en-US" b="0" dirty="0"/>
          </a:p>
        </p:txBody>
      </p:sp>
    </p:spTree>
    <p:extLst>
      <p:ext uri="{BB962C8B-B14F-4D97-AF65-F5344CB8AC3E}">
        <p14:creationId xmlns="" xmlns:p14="http://schemas.microsoft.com/office/powerpoint/2010/main" val="40225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2EABF3A-2326-4067-9197-CE32D1A8B239}" type="slidenum">
              <a:rPr kumimoji="1" lang="en-US" altLang="ko-KR" sz="1400" b="0"/>
              <a:pPr algn="r" eaLnBrk="1" hangingPunct="1"/>
              <a:t>84</a:t>
            </a:fld>
            <a:endParaRPr kumimoji="1" lang="en-US" altLang="ko-KR" sz="1400" b="0"/>
          </a:p>
        </p:txBody>
      </p:sp>
      <p:sp>
        <p:nvSpPr>
          <p:cNvPr id="372739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postorder</a:t>
            </a:r>
          </a:p>
        </p:txBody>
      </p:sp>
      <p:sp>
        <p:nvSpPr>
          <p:cNvPr id="372741" name="Rectangle 12"/>
          <p:cNvSpPr>
            <a:spLocks noChangeArrowheads="1"/>
          </p:cNvSpPr>
          <p:nvPr/>
        </p:nvSpPr>
        <p:spPr bwMode="auto">
          <a:xfrm>
            <a:off x="2849226" y="2576379"/>
            <a:ext cx="488354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C</a:t>
            </a:r>
          </a:p>
        </p:txBody>
      </p:sp>
      <p:sp>
        <p:nvSpPr>
          <p:cNvPr id="372742" name="Rectangle 13"/>
          <p:cNvSpPr>
            <a:spLocks noChangeArrowheads="1"/>
          </p:cNvSpPr>
          <p:nvPr/>
        </p:nvSpPr>
        <p:spPr bwMode="auto">
          <a:xfrm>
            <a:off x="2849226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3" name="Rectangle 14"/>
          <p:cNvSpPr>
            <a:spLocks noChangeArrowheads="1"/>
          </p:cNvSpPr>
          <p:nvPr/>
        </p:nvSpPr>
        <p:spPr bwMode="auto">
          <a:xfrm>
            <a:off x="3114822" y="2889654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44" name="Rectangle 15"/>
          <p:cNvSpPr>
            <a:spLocks noChangeArrowheads="1"/>
          </p:cNvSpPr>
          <p:nvPr/>
        </p:nvSpPr>
        <p:spPr bwMode="auto">
          <a:xfrm>
            <a:off x="2270912" y="1446097"/>
            <a:ext cx="490496" cy="3310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B</a:t>
            </a:r>
          </a:p>
        </p:txBody>
      </p:sp>
      <p:sp>
        <p:nvSpPr>
          <p:cNvPr id="372745" name="Rectangle 16"/>
          <p:cNvSpPr>
            <a:spLocks noChangeArrowheads="1"/>
          </p:cNvSpPr>
          <p:nvPr/>
        </p:nvSpPr>
        <p:spPr bwMode="auto">
          <a:xfrm>
            <a:off x="2270912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46" name="Rectangle 17"/>
          <p:cNvSpPr>
            <a:spLocks noChangeArrowheads="1"/>
          </p:cNvSpPr>
          <p:nvPr/>
        </p:nvSpPr>
        <p:spPr bwMode="auto">
          <a:xfrm>
            <a:off x="2536508" y="1800311"/>
            <a:ext cx="222758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47" name="AutoShape 18"/>
          <p:cNvCxnSpPr>
            <a:cxnSpLocks noChangeShapeType="1"/>
            <a:stCxn id="372746" idx="3"/>
            <a:endCxn id="372741" idx="0"/>
          </p:cNvCxnSpPr>
          <p:nvPr/>
        </p:nvCxnSpPr>
        <p:spPr bwMode="auto">
          <a:xfrm>
            <a:off x="2778543" y="1885750"/>
            <a:ext cx="314860" cy="674609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48" name="Rectangle 20"/>
          <p:cNvSpPr>
            <a:spLocks noChangeArrowheads="1"/>
          </p:cNvSpPr>
          <p:nvPr/>
        </p:nvSpPr>
        <p:spPr bwMode="auto">
          <a:xfrm>
            <a:off x="5267435" y="1446097"/>
            <a:ext cx="488354" cy="32929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72749" name="Rectangle 21"/>
          <p:cNvSpPr>
            <a:spLocks noChangeArrowheads="1"/>
          </p:cNvSpPr>
          <p:nvPr/>
        </p:nvSpPr>
        <p:spPr bwMode="auto">
          <a:xfrm>
            <a:off x="5267435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0" name="Rectangle 22"/>
          <p:cNvSpPr>
            <a:spLocks noChangeArrowheads="1"/>
          </p:cNvSpPr>
          <p:nvPr/>
        </p:nvSpPr>
        <p:spPr bwMode="auto">
          <a:xfrm>
            <a:off x="5533031" y="1798531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1" name="Rectangle 23"/>
          <p:cNvSpPr>
            <a:spLocks noChangeArrowheads="1"/>
          </p:cNvSpPr>
          <p:nvPr/>
        </p:nvSpPr>
        <p:spPr bwMode="auto">
          <a:xfrm>
            <a:off x="3626737" y="404813"/>
            <a:ext cx="488354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A</a:t>
            </a:r>
          </a:p>
        </p:txBody>
      </p:sp>
      <p:sp>
        <p:nvSpPr>
          <p:cNvPr id="372752" name="Rectangle 24"/>
          <p:cNvSpPr>
            <a:spLocks noChangeArrowheads="1"/>
          </p:cNvSpPr>
          <p:nvPr/>
        </p:nvSpPr>
        <p:spPr bwMode="auto">
          <a:xfrm>
            <a:off x="3626737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53" name="Rectangle 25"/>
          <p:cNvSpPr>
            <a:spLocks noChangeArrowheads="1"/>
          </p:cNvSpPr>
          <p:nvPr/>
        </p:nvSpPr>
        <p:spPr bwMode="auto">
          <a:xfrm>
            <a:off x="3892333" y="726988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54" name="AutoShape 26"/>
          <p:cNvCxnSpPr>
            <a:cxnSpLocks noChangeShapeType="1"/>
            <a:stCxn id="372753" idx="3"/>
            <a:endCxn id="372748" idx="0"/>
          </p:cNvCxnSpPr>
          <p:nvPr/>
        </p:nvCxnSpPr>
        <p:spPr bwMode="auto">
          <a:xfrm>
            <a:off x="4132226" y="812427"/>
            <a:ext cx="1379386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55" name="AutoShape 27"/>
          <p:cNvCxnSpPr>
            <a:cxnSpLocks noChangeShapeType="1"/>
            <a:stCxn id="372752" idx="1"/>
            <a:endCxn id="372744" idx="0"/>
          </p:cNvCxnSpPr>
          <p:nvPr/>
        </p:nvCxnSpPr>
        <p:spPr bwMode="auto">
          <a:xfrm rot="10800000" flipV="1">
            <a:off x="2517231" y="812427"/>
            <a:ext cx="1090229" cy="61765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56" name="AutoShape 35"/>
          <p:cNvCxnSpPr>
            <a:cxnSpLocks noChangeShapeType="1"/>
            <a:stCxn id="372771" idx="2"/>
            <a:endCxn id="372773" idx="0"/>
          </p:cNvCxnSpPr>
          <p:nvPr/>
        </p:nvCxnSpPr>
        <p:spPr bwMode="auto">
          <a:xfrm rot="5400000">
            <a:off x="5047282" y="4493091"/>
            <a:ext cx="847267" cy="614726"/>
          </a:xfrm>
          <a:prstGeom prst="curvedConnector3">
            <a:avLst>
              <a:gd name="adj1" fmla="val 49792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57" name="Rectangle 36"/>
          <p:cNvSpPr>
            <a:spLocks noChangeArrowheads="1"/>
          </p:cNvSpPr>
          <p:nvPr/>
        </p:nvSpPr>
        <p:spPr bwMode="auto">
          <a:xfrm>
            <a:off x="1979613" y="3868639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>
                <a:latin typeface="Times New Roman" panose="02020603050405020304" pitchFamily="18" charset="0"/>
                <a:ea typeface="HY헤드라인M" panose="02030600000101010101" pitchFamily="18" charset="-127"/>
              </a:rPr>
              <a:t>D</a:t>
            </a:r>
          </a:p>
        </p:txBody>
      </p:sp>
      <p:sp>
        <p:nvSpPr>
          <p:cNvPr id="372758" name="Rectangle 37"/>
          <p:cNvSpPr>
            <a:spLocks noChangeArrowheads="1"/>
          </p:cNvSpPr>
          <p:nvPr/>
        </p:nvSpPr>
        <p:spPr bwMode="auto">
          <a:xfrm>
            <a:off x="1979613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59" name="Rectangle 38"/>
          <p:cNvSpPr>
            <a:spLocks noChangeArrowheads="1"/>
          </p:cNvSpPr>
          <p:nvPr/>
        </p:nvSpPr>
        <p:spPr bwMode="auto">
          <a:xfrm>
            <a:off x="2247351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0" name="AutoShape 42"/>
          <p:cNvCxnSpPr>
            <a:cxnSpLocks noChangeShapeType="1"/>
            <a:stCxn id="372742" idx="1"/>
            <a:endCxn id="372757" idx="0"/>
          </p:cNvCxnSpPr>
          <p:nvPr/>
        </p:nvCxnSpPr>
        <p:spPr bwMode="auto">
          <a:xfrm rot="10800000" flipV="1">
            <a:off x="2225932" y="2975093"/>
            <a:ext cx="604017" cy="87752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1" name="Rectangle 98"/>
          <p:cNvSpPr>
            <a:spLocks noChangeArrowheads="1"/>
          </p:cNvSpPr>
          <p:nvPr/>
        </p:nvSpPr>
        <p:spPr bwMode="auto">
          <a:xfrm>
            <a:off x="4706256" y="2567479"/>
            <a:ext cx="490496" cy="2901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F</a:t>
            </a:r>
          </a:p>
        </p:txBody>
      </p:sp>
      <p:sp>
        <p:nvSpPr>
          <p:cNvPr id="372762" name="Rectangle 99"/>
          <p:cNvSpPr>
            <a:spLocks noChangeArrowheads="1"/>
          </p:cNvSpPr>
          <p:nvPr/>
        </p:nvSpPr>
        <p:spPr bwMode="auto">
          <a:xfrm>
            <a:off x="4706256" y="288253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372763" name="Rectangle 100"/>
          <p:cNvSpPr>
            <a:spLocks noChangeArrowheads="1"/>
          </p:cNvSpPr>
          <p:nvPr/>
        </p:nvSpPr>
        <p:spPr bwMode="auto">
          <a:xfrm>
            <a:off x="4973994" y="288253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kumimoji="1" lang="ko-KR" altLang="ko-KR" sz="1300" b="0"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cxnSp>
        <p:nvCxnSpPr>
          <p:cNvPr id="372764" name="AutoShape 101"/>
          <p:cNvCxnSpPr>
            <a:cxnSpLocks noChangeShapeType="1"/>
            <a:stCxn id="372749" idx="1"/>
            <a:endCxn id="372761" idx="0"/>
          </p:cNvCxnSpPr>
          <p:nvPr/>
        </p:nvCxnSpPr>
        <p:spPr bwMode="auto">
          <a:xfrm rot="10800000" flipV="1">
            <a:off x="4952575" y="1883970"/>
            <a:ext cx="295583" cy="667490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65" name="Rectangle 102"/>
          <p:cNvSpPr>
            <a:spLocks noChangeArrowheads="1"/>
          </p:cNvSpPr>
          <p:nvPr/>
        </p:nvSpPr>
        <p:spPr bwMode="auto">
          <a:xfrm>
            <a:off x="3922320" y="3859739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G</a:t>
            </a:r>
          </a:p>
        </p:txBody>
      </p:sp>
      <p:sp>
        <p:nvSpPr>
          <p:cNvPr id="372766" name="Rectangle 103"/>
          <p:cNvSpPr>
            <a:spLocks noChangeArrowheads="1"/>
          </p:cNvSpPr>
          <p:nvPr/>
        </p:nvSpPr>
        <p:spPr bwMode="auto">
          <a:xfrm>
            <a:off x="3922320" y="41836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67" name="Rectangle 104"/>
          <p:cNvSpPr>
            <a:spLocks noChangeArrowheads="1"/>
          </p:cNvSpPr>
          <p:nvPr/>
        </p:nvSpPr>
        <p:spPr bwMode="auto">
          <a:xfrm>
            <a:off x="4190058" y="41836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cxnSp>
        <p:nvCxnSpPr>
          <p:cNvPr id="372768" name="AutoShape 108"/>
          <p:cNvCxnSpPr>
            <a:cxnSpLocks noChangeShapeType="1"/>
            <a:stCxn id="372762" idx="1"/>
            <a:endCxn id="372765" idx="0"/>
          </p:cNvCxnSpPr>
          <p:nvPr/>
        </p:nvCxnSpPr>
        <p:spPr bwMode="auto">
          <a:xfrm rot="10800000" flipV="1">
            <a:off x="4168638" y="2967973"/>
            <a:ext cx="518341" cy="87574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2769" name="AutoShape 109"/>
          <p:cNvCxnSpPr>
            <a:cxnSpLocks noChangeShapeType="1"/>
            <a:stCxn id="372763" idx="3"/>
            <a:endCxn id="372770" idx="0"/>
          </p:cNvCxnSpPr>
          <p:nvPr/>
        </p:nvCxnSpPr>
        <p:spPr bwMode="auto">
          <a:xfrm>
            <a:off x="5213887" y="2967973"/>
            <a:ext cx="698261" cy="884646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2770" name="Rectangle 110"/>
          <p:cNvSpPr>
            <a:spLocks noChangeArrowheads="1"/>
          </p:cNvSpPr>
          <p:nvPr/>
        </p:nvSpPr>
        <p:spPr bwMode="auto">
          <a:xfrm>
            <a:off x="5665829" y="3868639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H</a:t>
            </a:r>
          </a:p>
        </p:txBody>
      </p:sp>
      <p:sp>
        <p:nvSpPr>
          <p:cNvPr id="372771" name="Rectangle 111"/>
          <p:cNvSpPr>
            <a:spLocks noChangeArrowheads="1"/>
          </p:cNvSpPr>
          <p:nvPr/>
        </p:nvSpPr>
        <p:spPr bwMode="auto">
          <a:xfrm>
            <a:off x="5665829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2" name="Rectangle 112"/>
          <p:cNvSpPr>
            <a:spLocks noChangeArrowheads="1"/>
          </p:cNvSpPr>
          <p:nvPr/>
        </p:nvSpPr>
        <p:spPr bwMode="auto">
          <a:xfrm>
            <a:off x="5933567" y="4192594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3" name="Rectangle 113"/>
          <p:cNvSpPr>
            <a:spLocks noChangeArrowheads="1"/>
          </p:cNvSpPr>
          <p:nvPr/>
        </p:nvSpPr>
        <p:spPr bwMode="auto">
          <a:xfrm>
            <a:off x="4916163" y="5240998"/>
            <a:ext cx="490496" cy="29903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500" dirty="0">
                <a:latin typeface="Times New Roman" panose="02020603050405020304" pitchFamily="18" charset="0"/>
                <a:ea typeface="HY헤드라인M" panose="02030600000101010101" pitchFamily="18" charset="-127"/>
              </a:rPr>
              <a:t>I</a:t>
            </a:r>
          </a:p>
        </p:txBody>
      </p:sp>
      <p:sp>
        <p:nvSpPr>
          <p:cNvPr id="372774" name="Rectangle 114"/>
          <p:cNvSpPr>
            <a:spLocks noChangeArrowheads="1"/>
          </p:cNvSpPr>
          <p:nvPr/>
        </p:nvSpPr>
        <p:spPr bwMode="auto">
          <a:xfrm>
            <a:off x="4916163" y="5564953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72775" name="Rectangle 115"/>
          <p:cNvSpPr>
            <a:spLocks noChangeArrowheads="1"/>
          </p:cNvSpPr>
          <p:nvPr/>
        </p:nvSpPr>
        <p:spPr bwMode="auto">
          <a:xfrm>
            <a:off x="5183901" y="5564953"/>
            <a:ext cx="220616" cy="16909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1300">
                <a:latin typeface="Times New Roman" panose="02020603050405020304" pitchFamily="18" charset="0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34" y="4847287"/>
            <a:ext cx="359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/>
              <a:t>전위</a:t>
            </a:r>
            <a:r>
              <a:rPr lang="en-US" altLang="ko-KR" b="0" dirty="0" smtClean="0"/>
              <a:t>(Pre) : A, B, C, D, E, F, G, H, I</a:t>
            </a:r>
            <a:endParaRPr lang="ko-KR" altLang="en-US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07647" y="5303747"/>
            <a:ext cx="3813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/>
              <a:t>중</a:t>
            </a:r>
            <a:r>
              <a:rPr lang="ko-KR" altLang="en-US" b="0" dirty="0" smtClean="0"/>
              <a:t>위</a:t>
            </a:r>
            <a:r>
              <a:rPr lang="en-US" altLang="ko-KR" b="0" dirty="0" smtClean="0"/>
              <a:t>(IN) : B, D, C, A, G, F, I, H, E</a:t>
            </a:r>
          </a:p>
          <a:p>
            <a:endParaRPr lang="en-US" altLang="ko-KR" b="0" dirty="0"/>
          </a:p>
          <a:p>
            <a:r>
              <a:rPr lang="ko-KR" altLang="en-US" b="0" dirty="0" smtClean="0"/>
              <a:t>후위</a:t>
            </a:r>
            <a:r>
              <a:rPr lang="en-US" altLang="ko-KR" b="0" dirty="0" smtClean="0"/>
              <a:t>(POST) : D, C, B, G, I, H, F, E, A</a:t>
            </a:r>
            <a:endParaRPr lang="ko-KR" altLang="en-US" b="0" dirty="0"/>
          </a:p>
        </p:txBody>
      </p:sp>
    </p:spTree>
    <p:extLst>
      <p:ext uri="{BB962C8B-B14F-4D97-AF65-F5344CB8AC3E}">
        <p14:creationId xmlns="" xmlns:p14="http://schemas.microsoft.com/office/powerpoint/2010/main" val="32513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68FBBAA2-1AEA-441C-AA88-EDAA3F0735BB}" type="slidenum">
              <a:rPr kumimoji="1" lang="en-US" altLang="ko-KR" sz="1400" b="0"/>
              <a:pPr algn="r" eaLnBrk="1" hangingPunct="1"/>
              <a:t>85</a:t>
            </a:fld>
            <a:endParaRPr kumimoji="1" lang="en-US" altLang="ko-KR" sz="1400" b="0"/>
          </a:p>
        </p:txBody>
      </p:sp>
      <p:sp>
        <p:nvSpPr>
          <p:cNvPr id="373763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Tree(stack)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postorder</a:t>
            </a:r>
          </a:p>
        </p:txBody>
      </p:sp>
      <p:sp>
        <p:nvSpPr>
          <p:cNvPr id="373764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37782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 (t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(t-&gt;left);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(t-&gt;right);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eaLnBrk="1" hangingPunct="1"/>
            <a:endParaRPr kumimoji="1"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D754042-7394-495E-9153-73CBC6C8DDD4}" type="slidenum">
              <a:rPr kumimoji="1" lang="en-US" altLang="ko-KR" sz="1400" b="0"/>
              <a:pPr algn="r" eaLnBrk="1" hangingPunct="1"/>
              <a:t>86</a:t>
            </a:fld>
            <a:endParaRPr kumimoji="1" lang="en-US" altLang="ko-KR" sz="1400" b="0"/>
          </a:p>
        </p:txBody>
      </p:sp>
      <p:sp>
        <p:nvSpPr>
          <p:cNvPr id="374787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Tree(queue)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levelorder</a:t>
            </a:r>
          </a:p>
        </p:txBody>
      </p:sp>
      <p:sp>
        <p:nvSpPr>
          <p:cNvPr id="374788" name="Text Box 3"/>
          <p:cNvSpPr txBox="1">
            <a:spLocks noChangeArrowheads="1"/>
          </p:cNvSpPr>
          <p:nvPr/>
        </p:nvSpPr>
        <p:spPr bwMode="auto">
          <a:xfrm>
            <a:off x="602929" y="1268413"/>
            <a:ext cx="3159767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LevelOrder(</a:t>
            </a:r>
            <a:r>
              <a:rPr kumimoji="1" lang="ko-KR" altLang="en-US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층별순회</a:t>
            </a:r>
            <a:r>
              <a:rPr kumimoji="1" lang="en-US" altLang="ko-KR" sz="24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374789" name="Text Box 4"/>
          <p:cNvSpPr txBox="1">
            <a:spLocks noChangeArrowheads="1"/>
          </p:cNvSpPr>
          <p:nvPr/>
        </p:nvSpPr>
        <p:spPr bwMode="auto">
          <a:xfrm>
            <a:off x="3846513" y="1268413"/>
            <a:ext cx="4386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144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큐에 </a:t>
            </a:r>
            <a:r>
              <a:rPr kumimoji="1" lang="ko-KR" altLang="en-US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뿌리노드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put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큐가 비어있지 않으면</a:t>
            </a:r>
          </a:p>
          <a:p>
            <a:pPr lvl="1" eaLnBrk="1" hangingPunct="1">
              <a:buFontTx/>
              <a:buChar char="-"/>
            </a:pP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큐에서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대입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 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방문</a:t>
            </a:r>
          </a:p>
          <a:p>
            <a:pPr lvl="1" eaLnBrk="1" hangingPunct="1">
              <a:buFontTx/>
              <a:buChar char="-"/>
            </a:pP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왼쪽자식와 </a:t>
            </a:r>
            <a:r>
              <a:rPr kumimoji="1" lang="ko-KR" altLang="en-US" b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오른자식을</a:t>
            </a:r>
            <a:r>
              <a:rPr kumimoji="1" lang="ko-KR" altLang="en-US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put</a:t>
            </a:r>
          </a:p>
        </p:txBody>
      </p:sp>
      <p:sp>
        <p:nvSpPr>
          <p:cNvPr id="374790" name="Text Box 5"/>
          <p:cNvSpPr txBox="1">
            <a:spLocks noChangeArrowheads="1"/>
          </p:cNvSpPr>
          <p:nvPr/>
        </p:nvSpPr>
        <p:spPr bwMode="auto">
          <a:xfrm>
            <a:off x="4306888" y="2430463"/>
            <a:ext cx="2381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큐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ko-KR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get </a:t>
            </a:r>
            <a:r>
              <a:rPr kumimoji="1" lang="ko-KR" altLang="en-US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 자식은 </a:t>
            </a:r>
            <a:r>
              <a:rPr kumimoji="1" lang="en-US" altLang="ko-KR" sz="15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put</a:t>
            </a:r>
          </a:p>
        </p:txBody>
      </p:sp>
      <p:sp>
        <p:nvSpPr>
          <p:cNvPr id="374791" name="Text Box 6"/>
          <p:cNvSpPr txBox="1">
            <a:spLocks noChangeArrowheads="1"/>
          </p:cNvSpPr>
          <p:nvPr/>
        </p:nvSpPr>
        <p:spPr bwMode="auto">
          <a:xfrm>
            <a:off x="127000" y="5792788"/>
            <a:ext cx="2289175" cy="5540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1500" b="0"/>
              <a:t>마지막 </a:t>
            </a:r>
            <a:r>
              <a:rPr kumimoji="1" lang="en-US" altLang="ko-KR" sz="1500" b="0"/>
              <a:t>G</a:t>
            </a:r>
            <a:r>
              <a:rPr kumimoji="1" lang="ko-KR" altLang="en-US" sz="1500" b="0"/>
              <a:t>는 자식이</a:t>
            </a:r>
          </a:p>
          <a:p>
            <a:pPr eaLnBrk="1" hangingPunct="1"/>
            <a:r>
              <a:rPr kumimoji="1" lang="ko-KR" altLang="en-US" sz="1500" b="0"/>
              <a:t>없어 </a:t>
            </a:r>
            <a:r>
              <a:rPr kumimoji="1" lang="en-US" altLang="ko-KR" sz="1500" b="0"/>
              <a:t>push </a:t>
            </a:r>
            <a:r>
              <a:rPr kumimoji="1" lang="ko-KR" altLang="en-US" sz="1500" b="0"/>
              <a:t>할 것이 없다</a:t>
            </a:r>
            <a:r>
              <a:rPr kumimoji="1" lang="en-US" altLang="ko-KR" sz="1500" b="0"/>
              <a:t>.</a:t>
            </a:r>
          </a:p>
        </p:txBody>
      </p:sp>
      <p:sp>
        <p:nvSpPr>
          <p:cNvPr id="374792" name="Line 7"/>
          <p:cNvSpPr>
            <a:spLocks noChangeShapeType="1"/>
          </p:cNvSpPr>
          <p:nvPr/>
        </p:nvSpPr>
        <p:spPr bwMode="auto">
          <a:xfrm>
            <a:off x="5540375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3" name="Line 8"/>
          <p:cNvSpPr>
            <a:spLocks noChangeShapeType="1"/>
          </p:cNvSpPr>
          <p:nvPr/>
        </p:nvSpPr>
        <p:spPr bwMode="auto">
          <a:xfrm>
            <a:off x="5335588" y="4352925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4" name="Text Box 9"/>
          <p:cNvSpPr txBox="1">
            <a:spLocks noChangeArrowheads="1"/>
          </p:cNvSpPr>
          <p:nvPr/>
        </p:nvSpPr>
        <p:spPr bwMode="auto">
          <a:xfrm>
            <a:off x="5951538" y="3941763"/>
            <a:ext cx="401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4795" name="Line 10"/>
          <p:cNvSpPr>
            <a:spLocks noChangeShapeType="1"/>
          </p:cNvSpPr>
          <p:nvPr/>
        </p:nvSpPr>
        <p:spPr bwMode="auto">
          <a:xfrm>
            <a:off x="5335588" y="3941763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6" name="Text Box 11"/>
          <p:cNvSpPr txBox="1">
            <a:spLocks noChangeArrowheads="1"/>
          </p:cNvSpPr>
          <p:nvPr/>
        </p:nvSpPr>
        <p:spPr bwMode="auto">
          <a:xfrm>
            <a:off x="5568950" y="394176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B</a:t>
            </a:r>
          </a:p>
        </p:txBody>
      </p:sp>
      <p:sp>
        <p:nvSpPr>
          <p:cNvPr id="374797" name="Line 12"/>
          <p:cNvSpPr>
            <a:spLocks noChangeShapeType="1"/>
          </p:cNvSpPr>
          <p:nvPr/>
        </p:nvSpPr>
        <p:spPr bwMode="auto">
          <a:xfrm>
            <a:off x="7596188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8" name="Line 13"/>
          <p:cNvSpPr>
            <a:spLocks noChangeShapeType="1"/>
          </p:cNvSpPr>
          <p:nvPr/>
        </p:nvSpPr>
        <p:spPr bwMode="auto">
          <a:xfrm>
            <a:off x="7185025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799" name="Line 14"/>
          <p:cNvSpPr>
            <a:spLocks noChangeShapeType="1"/>
          </p:cNvSpPr>
          <p:nvPr/>
        </p:nvSpPr>
        <p:spPr bwMode="auto">
          <a:xfrm>
            <a:off x="6773863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0" name="Line 15"/>
          <p:cNvSpPr>
            <a:spLocks noChangeShapeType="1"/>
          </p:cNvSpPr>
          <p:nvPr/>
        </p:nvSpPr>
        <p:spPr bwMode="auto">
          <a:xfrm>
            <a:off x="6362700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1" name="Line 16"/>
          <p:cNvSpPr>
            <a:spLocks noChangeShapeType="1"/>
          </p:cNvSpPr>
          <p:nvPr/>
        </p:nvSpPr>
        <p:spPr bwMode="auto">
          <a:xfrm>
            <a:off x="5951538" y="39417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2" name="Line 17"/>
          <p:cNvSpPr>
            <a:spLocks noChangeShapeType="1"/>
          </p:cNvSpPr>
          <p:nvPr/>
        </p:nvSpPr>
        <p:spPr bwMode="auto">
          <a:xfrm>
            <a:off x="5540375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3" name="Line 18"/>
          <p:cNvSpPr>
            <a:spLocks noChangeShapeType="1"/>
          </p:cNvSpPr>
          <p:nvPr/>
        </p:nvSpPr>
        <p:spPr bwMode="auto">
          <a:xfrm>
            <a:off x="5335588" y="5038725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4" name="Text Box 19"/>
          <p:cNvSpPr txBox="1">
            <a:spLocks noChangeArrowheads="1"/>
          </p:cNvSpPr>
          <p:nvPr/>
        </p:nvSpPr>
        <p:spPr bwMode="auto">
          <a:xfrm>
            <a:off x="5953125" y="46259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4805" name="Line 20"/>
          <p:cNvSpPr>
            <a:spLocks noChangeShapeType="1"/>
          </p:cNvSpPr>
          <p:nvPr/>
        </p:nvSpPr>
        <p:spPr bwMode="auto">
          <a:xfrm>
            <a:off x="5335588" y="4627563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6" name="Text Box 21"/>
          <p:cNvSpPr txBox="1">
            <a:spLocks noChangeArrowheads="1"/>
          </p:cNvSpPr>
          <p:nvPr/>
        </p:nvSpPr>
        <p:spPr bwMode="auto">
          <a:xfrm>
            <a:off x="5562600" y="4625975"/>
            <a:ext cx="40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C</a:t>
            </a:r>
          </a:p>
        </p:txBody>
      </p:sp>
      <p:sp>
        <p:nvSpPr>
          <p:cNvPr id="374807" name="Line 22"/>
          <p:cNvSpPr>
            <a:spLocks noChangeShapeType="1"/>
          </p:cNvSpPr>
          <p:nvPr/>
        </p:nvSpPr>
        <p:spPr bwMode="auto">
          <a:xfrm>
            <a:off x="7596188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8" name="Line 23"/>
          <p:cNvSpPr>
            <a:spLocks noChangeShapeType="1"/>
          </p:cNvSpPr>
          <p:nvPr/>
        </p:nvSpPr>
        <p:spPr bwMode="auto">
          <a:xfrm>
            <a:off x="7185025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09" name="Line 24"/>
          <p:cNvSpPr>
            <a:spLocks noChangeShapeType="1"/>
          </p:cNvSpPr>
          <p:nvPr/>
        </p:nvSpPr>
        <p:spPr bwMode="auto">
          <a:xfrm>
            <a:off x="6773863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0" name="Line 25"/>
          <p:cNvSpPr>
            <a:spLocks noChangeShapeType="1"/>
          </p:cNvSpPr>
          <p:nvPr/>
        </p:nvSpPr>
        <p:spPr bwMode="auto">
          <a:xfrm>
            <a:off x="6362700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1" name="Line 26"/>
          <p:cNvSpPr>
            <a:spLocks noChangeShapeType="1"/>
          </p:cNvSpPr>
          <p:nvPr/>
        </p:nvSpPr>
        <p:spPr bwMode="auto">
          <a:xfrm>
            <a:off x="5951538" y="4627563"/>
            <a:ext cx="0" cy="4111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2" name="Line 27"/>
          <p:cNvSpPr>
            <a:spLocks noChangeShapeType="1"/>
          </p:cNvSpPr>
          <p:nvPr/>
        </p:nvSpPr>
        <p:spPr bwMode="auto">
          <a:xfrm>
            <a:off x="5540375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3" name="Line 28"/>
          <p:cNvSpPr>
            <a:spLocks noChangeShapeType="1"/>
          </p:cNvSpPr>
          <p:nvPr/>
        </p:nvSpPr>
        <p:spPr bwMode="auto">
          <a:xfrm>
            <a:off x="5335588" y="5722938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4" name="Text Box 29"/>
          <p:cNvSpPr txBox="1">
            <a:spLocks noChangeArrowheads="1"/>
          </p:cNvSpPr>
          <p:nvPr/>
        </p:nvSpPr>
        <p:spPr bwMode="auto">
          <a:xfrm>
            <a:off x="5964238" y="5311775"/>
            <a:ext cx="37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4815" name="Line 30"/>
          <p:cNvSpPr>
            <a:spLocks noChangeShapeType="1"/>
          </p:cNvSpPr>
          <p:nvPr/>
        </p:nvSpPr>
        <p:spPr bwMode="auto">
          <a:xfrm>
            <a:off x="5335588" y="5311775"/>
            <a:ext cx="25352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6" name="Text Box 31"/>
          <p:cNvSpPr txBox="1">
            <a:spLocks noChangeArrowheads="1"/>
          </p:cNvSpPr>
          <p:nvPr/>
        </p:nvSpPr>
        <p:spPr bwMode="auto">
          <a:xfrm>
            <a:off x="5562600" y="5311775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D</a:t>
            </a:r>
          </a:p>
        </p:txBody>
      </p:sp>
      <p:sp>
        <p:nvSpPr>
          <p:cNvPr id="374817" name="Line 32"/>
          <p:cNvSpPr>
            <a:spLocks noChangeShapeType="1"/>
          </p:cNvSpPr>
          <p:nvPr/>
        </p:nvSpPr>
        <p:spPr bwMode="auto">
          <a:xfrm>
            <a:off x="7596188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8" name="Line 33"/>
          <p:cNvSpPr>
            <a:spLocks noChangeShapeType="1"/>
          </p:cNvSpPr>
          <p:nvPr/>
        </p:nvSpPr>
        <p:spPr bwMode="auto">
          <a:xfrm>
            <a:off x="7185025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19" name="Line 34"/>
          <p:cNvSpPr>
            <a:spLocks noChangeShapeType="1"/>
          </p:cNvSpPr>
          <p:nvPr/>
        </p:nvSpPr>
        <p:spPr bwMode="auto">
          <a:xfrm>
            <a:off x="6773863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20" name="Line 35"/>
          <p:cNvSpPr>
            <a:spLocks noChangeShapeType="1"/>
          </p:cNvSpPr>
          <p:nvPr/>
        </p:nvSpPr>
        <p:spPr bwMode="auto">
          <a:xfrm>
            <a:off x="6362700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21" name="Line 36"/>
          <p:cNvSpPr>
            <a:spLocks noChangeShapeType="1"/>
          </p:cNvSpPr>
          <p:nvPr/>
        </p:nvSpPr>
        <p:spPr bwMode="auto">
          <a:xfrm>
            <a:off x="5951538" y="5311775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04" tIns="45702" rIns="91404" bIns="45702">
            <a:spAutoFit/>
          </a:bodyPr>
          <a:lstStyle/>
          <a:p>
            <a:endParaRPr lang="ko-KR" altLang="en-US"/>
          </a:p>
        </p:txBody>
      </p:sp>
      <p:sp>
        <p:nvSpPr>
          <p:cNvPr id="374822" name="Text Box 37"/>
          <p:cNvSpPr txBox="1">
            <a:spLocks noChangeArrowheads="1"/>
          </p:cNvSpPr>
          <p:nvPr/>
        </p:nvSpPr>
        <p:spPr bwMode="auto">
          <a:xfrm>
            <a:off x="6413500" y="4625975"/>
            <a:ext cx="37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E</a:t>
            </a:r>
          </a:p>
        </p:txBody>
      </p:sp>
      <p:sp>
        <p:nvSpPr>
          <p:cNvPr id="374823" name="Text Box 38"/>
          <p:cNvSpPr txBox="1">
            <a:spLocks noChangeArrowheads="1"/>
          </p:cNvSpPr>
          <p:nvPr/>
        </p:nvSpPr>
        <p:spPr bwMode="auto">
          <a:xfrm>
            <a:off x="6415088" y="531177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1" lang="en-US" altLang="ko-KR" sz="2400"/>
              <a:t>F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79388" y="1916113"/>
            <a:ext cx="3465512" cy="3392487"/>
            <a:chOff x="2874" y="890"/>
            <a:chExt cx="2183" cy="2137"/>
          </a:xfrm>
        </p:grpSpPr>
        <p:sp>
          <p:nvSpPr>
            <p:cNvPr id="374825" name="Rectangle 40"/>
            <p:cNvSpPr>
              <a:spLocks noChangeArrowheads="1"/>
            </p:cNvSpPr>
            <p:nvPr/>
          </p:nvSpPr>
          <p:spPr bwMode="auto">
            <a:xfrm>
              <a:off x="3150" y="2024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D</a:t>
              </a:r>
            </a:p>
          </p:txBody>
        </p:sp>
        <p:sp>
          <p:nvSpPr>
            <p:cNvPr id="374826" name="Rectangle 41"/>
            <p:cNvSpPr>
              <a:spLocks noChangeArrowheads="1"/>
            </p:cNvSpPr>
            <p:nvPr/>
          </p:nvSpPr>
          <p:spPr bwMode="auto">
            <a:xfrm>
              <a:off x="3150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27" name="Rectangle 42"/>
            <p:cNvSpPr>
              <a:spLocks noChangeArrowheads="1"/>
            </p:cNvSpPr>
            <p:nvPr/>
          </p:nvSpPr>
          <p:spPr bwMode="auto">
            <a:xfrm>
              <a:off x="3275" y="220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28" name="Rectangle 43"/>
            <p:cNvSpPr>
              <a:spLocks noChangeArrowheads="1"/>
            </p:cNvSpPr>
            <p:nvPr/>
          </p:nvSpPr>
          <p:spPr bwMode="auto">
            <a:xfrm>
              <a:off x="3742" y="2024"/>
              <a:ext cx="228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E</a:t>
              </a:r>
            </a:p>
          </p:txBody>
        </p:sp>
        <p:sp>
          <p:nvSpPr>
            <p:cNvPr id="374829" name="Rectangle 44"/>
            <p:cNvSpPr>
              <a:spLocks noChangeArrowheads="1"/>
            </p:cNvSpPr>
            <p:nvPr/>
          </p:nvSpPr>
          <p:spPr bwMode="auto">
            <a:xfrm>
              <a:off x="3742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30" name="Rectangle 45"/>
            <p:cNvSpPr>
              <a:spLocks noChangeArrowheads="1"/>
            </p:cNvSpPr>
            <p:nvPr/>
          </p:nvSpPr>
          <p:spPr bwMode="auto">
            <a:xfrm>
              <a:off x="3866" y="2200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31" name="Rectangle 46"/>
            <p:cNvSpPr>
              <a:spLocks noChangeArrowheads="1"/>
            </p:cNvSpPr>
            <p:nvPr/>
          </p:nvSpPr>
          <p:spPr bwMode="auto">
            <a:xfrm>
              <a:off x="3472" y="1389"/>
              <a:ext cx="229" cy="18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B</a:t>
              </a:r>
            </a:p>
          </p:txBody>
        </p:sp>
        <p:sp>
          <p:nvSpPr>
            <p:cNvPr id="374832" name="Rectangle 47"/>
            <p:cNvSpPr>
              <a:spLocks noChangeArrowheads="1"/>
            </p:cNvSpPr>
            <p:nvPr/>
          </p:nvSpPr>
          <p:spPr bwMode="auto">
            <a:xfrm>
              <a:off x="3472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33" name="Rectangle 48"/>
            <p:cNvSpPr>
              <a:spLocks noChangeArrowheads="1"/>
            </p:cNvSpPr>
            <p:nvPr/>
          </p:nvSpPr>
          <p:spPr bwMode="auto">
            <a:xfrm>
              <a:off x="3596" y="1588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4834" name="AutoShape 49"/>
            <p:cNvCxnSpPr>
              <a:cxnSpLocks noChangeShapeType="1"/>
              <a:stCxn id="374833" idx="3"/>
              <a:endCxn id="374828" idx="0"/>
            </p:cNvCxnSpPr>
            <p:nvPr/>
          </p:nvCxnSpPr>
          <p:spPr bwMode="auto">
            <a:xfrm>
              <a:off x="3709" y="1636"/>
              <a:ext cx="147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35" name="AutoShape 50"/>
            <p:cNvCxnSpPr>
              <a:cxnSpLocks noChangeShapeType="1"/>
              <a:stCxn id="374832" idx="1"/>
              <a:endCxn id="374825" idx="0"/>
            </p:cNvCxnSpPr>
            <p:nvPr/>
          </p:nvCxnSpPr>
          <p:spPr bwMode="auto">
            <a:xfrm rot="10800000" flipV="1">
              <a:off x="3265" y="1636"/>
              <a:ext cx="198" cy="379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836" name="Rectangle 51"/>
            <p:cNvSpPr>
              <a:spLocks noChangeArrowheads="1"/>
            </p:cNvSpPr>
            <p:nvPr/>
          </p:nvSpPr>
          <p:spPr bwMode="auto">
            <a:xfrm>
              <a:off x="4551" y="1389"/>
              <a:ext cx="228" cy="18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C</a:t>
              </a:r>
            </a:p>
          </p:txBody>
        </p:sp>
        <p:sp>
          <p:nvSpPr>
            <p:cNvPr id="374837" name="Rectangle 52"/>
            <p:cNvSpPr>
              <a:spLocks noChangeArrowheads="1"/>
            </p:cNvSpPr>
            <p:nvPr/>
          </p:nvSpPr>
          <p:spPr bwMode="auto">
            <a:xfrm>
              <a:off x="4551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38" name="Rectangle 53"/>
            <p:cNvSpPr>
              <a:spLocks noChangeArrowheads="1"/>
            </p:cNvSpPr>
            <p:nvPr/>
          </p:nvSpPr>
          <p:spPr bwMode="auto">
            <a:xfrm>
              <a:off x="4675" y="158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39" name="Rectangle 54"/>
            <p:cNvSpPr>
              <a:spLocks noChangeArrowheads="1"/>
            </p:cNvSpPr>
            <p:nvPr/>
          </p:nvSpPr>
          <p:spPr bwMode="auto">
            <a:xfrm>
              <a:off x="4012" y="89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A</a:t>
              </a:r>
            </a:p>
          </p:txBody>
        </p:sp>
        <p:sp>
          <p:nvSpPr>
            <p:cNvPr id="374840" name="Rectangle 55"/>
            <p:cNvSpPr>
              <a:spLocks noChangeArrowheads="1"/>
            </p:cNvSpPr>
            <p:nvPr/>
          </p:nvSpPr>
          <p:spPr bwMode="auto">
            <a:xfrm>
              <a:off x="4012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41" name="Rectangle 56"/>
            <p:cNvSpPr>
              <a:spLocks noChangeArrowheads="1"/>
            </p:cNvSpPr>
            <p:nvPr/>
          </p:nvSpPr>
          <p:spPr bwMode="auto">
            <a:xfrm>
              <a:off x="4136" y="1071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cxnSp>
          <p:nvCxnSpPr>
            <p:cNvPr id="374842" name="AutoShape 57"/>
            <p:cNvCxnSpPr>
              <a:cxnSpLocks noChangeShapeType="1"/>
              <a:stCxn id="374841" idx="3"/>
              <a:endCxn id="374836" idx="0"/>
            </p:cNvCxnSpPr>
            <p:nvPr/>
          </p:nvCxnSpPr>
          <p:spPr bwMode="auto">
            <a:xfrm>
              <a:off x="4248" y="1119"/>
              <a:ext cx="417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43" name="AutoShape 58"/>
            <p:cNvCxnSpPr>
              <a:cxnSpLocks noChangeShapeType="1"/>
              <a:stCxn id="374840" idx="1"/>
              <a:endCxn id="374831" idx="0"/>
            </p:cNvCxnSpPr>
            <p:nvPr/>
          </p:nvCxnSpPr>
          <p:spPr bwMode="auto">
            <a:xfrm rot="10800000" flipV="1">
              <a:off x="3587" y="1119"/>
              <a:ext cx="416" cy="261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844" name="Rectangle 59"/>
            <p:cNvSpPr>
              <a:spLocks noChangeArrowheads="1"/>
            </p:cNvSpPr>
            <p:nvPr/>
          </p:nvSpPr>
          <p:spPr bwMode="auto">
            <a:xfrm>
              <a:off x="4464" y="2750"/>
              <a:ext cx="229" cy="163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I</a:t>
              </a:r>
            </a:p>
          </p:txBody>
        </p:sp>
        <p:sp>
          <p:nvSpPr>
            <p:cNvPr id="374845" name="Rectangle 60"/>
            <p:cNvSpPr>
              <a:spLocks noChangeArrowheads="1"/>
            </p:cNvSpPr>
            <p:nvPr/>
          </p:nvSpPr>
          <p:spPr bwMode="auto">
            <a:xfrm>
              <a:off x="4464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46" name="Rectangle 61"/>
            <p:cNvSpPr>
              <a:spLocks noChangeArrowheads="1"/>
            </p:cNvSpPr>
            <p:nvPr/>
          </p:nvSpPr>
          <p:spPr bwMode="auto">
            <a:xfrm>
              <a:off x="4589" y="2927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47" name="Rectangle 62"/>
            <p:cNvSpPr>
              <a:spLocks noChangeArrowheads="1"/>
            </p:cNvSpPr>
            <p:nvPr/>
          </p:nvSpPr>
          <p:spPr bwMode="auto">
            <a:xfrm>
              <a:off x="4829" y="2024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F</a:t>
              </a:r>
            </a:p>
          </p:txBody>
        </p:sp>
        <p:sp>
          <p:nvSpPr>
            <p:cNvPr id="374848" name="Rectangle 63"/>
            <p:cNvSpPr>
              <a:spLocks noChangeArrowheads="1"/>
            </p:cNvSpPr>
            <p:nvPr/>
          </p:nvSpPr>
          <p:spPr bwMode="auto">
            <a:xfrm>
              <a:off x="4829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kumimoji="1" lang="ko-KR" altLang="ko-KR" sz="1300" b="0">
                <a:latin typeface="Times New Roman" panose="02020603050405020304" pitchFamily="18" charset="0"/>
                <a:ea typeface="HY헤드라인M" panose="02030600000101010101" pitchFamily="18" charset="-127"/>
              </a:endParaRPr>
            </a:p>
          </p:txBody>
        </p:sp>
        <p:sp>
          <p:nvSpPr>
            <p:cNvPr id="374849" name="Rectangle 64"/>
            <p:cNvSpPr>
              <a:spLocks noChangeArrowheads="1"/>
            </p:cNvSpPr>
            <p:nvPr/>
          </p:nvSpPr>
          <p:spPr bwMode="auto">
            <a:xfrm>
              <a:off x="4953" y="2205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4850" name="AutoShape 65"/>
            <p:cNvCxnSpPr>
              <a:cxnSpLocks noChangeShapeType="1"/>
              <a:stCxn id="374838" idx="3"/>
              <a:endCxn id="374847" idx="0"/>
            </p:cNvCxnSpPr>
            <p:nvPr/>
          </p:nvCxnSpPr>
          <p:spPr bwMode="auto">
            <a:xfrm>
              <a:off x="4787" y="1635"/>
              <a:ext cx="156" cy="380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51" name="AutoShape 66"/>
            <p:cNvCxnSpPr>
              <a:cxnSpLocks noChangeShapeType="1"/>
              <a:stCxn id="374848" idx="1"/>
              <a:endCxn id="374844" idx="0"/>
            </p:cNvCxnSpPr>
            <p:nvPr/>
          </p:nvCxnSpPr>
          <p:spPr bwMode="auto">
            <a:xfrm rot="10800000" flipV="1">
              <a:off x="4579" y="2253"/>
              <a:ext cx="241" cy="488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852" name="Rectangle 67"/>
            <p:cNvSpPr>
              <a:spLocks noChangeArrowheads="1"/>
            </p:cNvSpPr>
            <p:nvPr/>
          </p:nvSpPr>
          <p:spPr bwMode="auto">
            <a:xfrm>
              <a:off x="2874" y="2750"/>
              <a:ext cx="229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G</a:t>
              </a:r>
            </a:p>
          </p:txBody>
        </p:sp>
        <p:sp>
          <p:nvSpPr>
            <p:cNvPr id="374853" name="Rectangle 68"/>
            <p:cNvSpPr>
              <a:spLocks noChangeArrowheads="1"/>
            </p:cNvSpPr>
            <p:nvPr/>
          </p:nvSpPr>
          <p:spPr bwMode="auto">
            <a:xfrm>
              <a:off x="2874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54" name="Rectangle 69"/>
            <p:cNvSpPr>
              <a:spLocks noChangeArrowheads="1"/>
            </p:cNvSpPr>
            <p:nvPr/>
          </p:nvSpPr>
          <p:spPr bwMode="auto">
            <a:xfrm>
              <a:off x="2999" y="2932"/>
              <a:ext cx="103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55" name="Rectangle 70"/>
            <p:cNvSpPr>
              <a:spLocks noChangeArrowheads="1"/>
            </p:cNvSpPr>
            <p:nvPr/>
          </p:nvSpPr>
          <p:spPr bwMode="auto">
            <a:xfrm>
              <a:off x="3421" y="2750"/>
              <a:ext cx="228" cy="168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5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H</a:t>
              </a:r>
            </a:p>
          </p:txBody>
        </p:sp>
        <p:sp>
          <p:nvSpPr>
            <p:cNvPr id="374856" name="Rectangle 71"/>
            <p:cNvSpPr>
              <a:spLocks noChangeArrowheads="1"/>
            </p:cNvSpPr>
            <p:nvPr/>
          </p:nvSpPr>
          <p:spPr bwMode="auto">
            <a:xfrm>
              <a:off x="3421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sp>
          <p:nvSpPr>
            <p:cNvPr id="374857" name="Rectangle 72"/>
            <p:cNvSpPr>
              <a:spLocks noChangeArrowheads="1"/>
            </p:cNvSpPr>
            <p:nvPr/>
          </p:nvSpPr>
          <p:spPr bwMode="auto">
            <a:xfrm>
              <a:off x="3545" y="2931"/>
              <a:ext cx="104" cy="95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1300">
                  <a:latin typeface="Times New Roman" panose="02020603050405020304" pitchFamily="18" charset="0"/>
                  <a:ea typeface="HY헤드라인M" panose="02030600000101010101" pitchFamily="18" charset="-127"/>
                </a:rPr>
                <a:t>N</a:t>
              </a:r>
            </a:p>
          </p:txBody>
        </p:sp>
        <p:cxnSp>
          <p:nvCxnSpPr>
            <p:cNvPr id="374858" name="AutoShape 73"/>
            <p:cNvCxnSpPr>
              <a:cxnSpLocks noChangeShapeType="1"/>
              <a:stCxn id="374826" idx="1"/>
              <a:endCxn id="374852" idx="0"/>
            </p:cNvCxnSpPr>
            <p:nvPr/>
          </p:nvCxnSpPr>
          <p:spPr bwMode="auto">
            <a:xfrm rot="10800000" flipV="1">
              <a:off x="2989" y="2249"/>
              <a:ext cx="152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59" name="AutoShape 74"/>
            <p:cNvCxnSpPr>
              <a:cxnSpLocks noChangeShapeType="1"/>
              <a:stCxn id="374827" idx="3"/>
              <a:endCxn id="374855" idx="0"/>
            </p:cNvCxnSpPr>
            <p:nvPr/>
          </p:nvCxnSpPr>
          <p:spPr bwMode="auto">
            <a:xfrm>
              <a:off x="3387" y="2249"/>
              <a:ext cx="148" cy="492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7862BA0B-D460-4113-AC8A-F32CD38DD177}" type="slidenum">
              <a:rPr kumimoji="1" lang="en-US" altLang="ko-KR" sz="1400" b="0"/>
              <a:pPr algn="r" eaLnBrk="1" hangingPunct="1"/>
              <a:t>87</a:t>
            </a:fld>
            <a:endParaRPr kumimoji="1" lang="en-US" altLang="ko-KR" sz="1400" b="0"/>
          </a:p>
        </p:txBody>
      </p:sp>
      <p:sp>
        <p:nvSpPr>
          <p:cNvPr id="375811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Tree(queue)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levelorder</a:t>
            </a:r>
          </a:p>
        </p:txBody>
      </p:sp>
      <p:sp>
        <p:nvSpPr>
          <p:cNvPr id="375812" name="Text Box 3"/>
          <p:cNvSpPr txBox="1">
            <a:spLocks noChangeArrowheads="1"/>
          </p:cNvSpPr>
          <p:nvPr/>
        </p:nvSpPr>
        <p:spPr bwMode="auto">
          <a:xfrm>
            <a:off x="250825" y="1254125"/>
            <a:ext cx="359568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levelorder_traverse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(node *t)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put(t);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while (!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is_queue_empty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t = get();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1" lang="en-US" altLang="ko-KR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(“%c”, t-&gt;key);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(t-&gt;left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put(t-&gt;left);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(t-&gt;right != tail)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put(t-&gt;right);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pPr eaLnBrk="1" hangingPunct="1"/>
            <a:r>
              <a:rPr kumimoji="1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804522B0-4334-4162-9804-E984E084268B}" type="slidenum">
              <a:rPr kumimoji="1" lang="en-US" altLang="ko-KR" sz="1400" b="0"/>
              <a:pPr algn="r" eaLnBrk="1" hangingPunct="1"/>
              <a:t>88</a:t>
            </a:fld>
            <a:endParaRPr kumimoji="1" lang="en-US" altLang="ko-KR" sz="1400" b="0"/>
          </a:p>
        </p:txBody>
      </p:sp>
      <p:sp>
        <p:nvSpPr>
          <p:cNvPr id="376835" name="Comment 2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Pars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latin typeface="Arial" panose="020B0604020202020204" pitchFamily="34" charset="0"/>
              </a:rPr>
              <a:t>Tree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611560" y="2924944"/>
            <a:ext cx="5551735" cy="2581927"/>
            <a:chOff x="0" y="2420888"/>
            <a:chExt cx="5551735" cy="2581927"/>
          </a:xfrm>
        </p:grpSpPr>
        <p:sp>
          <p:nvSpPr>
            <p:cNvPr id="376838" name="Oval 5"/>
            <p:cNvSpPr>
              <a:spLocks noChangeArrowheads="1"/>
            </p:cNvSpPr>
            <p:nvPr/>
          </p:nvSpPr>
          <p:spPr bwMode="auto">
            <a:xfrm>
              <a:off x="2123728" y="2420888"/>
              <a:ext cx="547688" cy="547688"/>
            </a:xfrm>
            <a:prstGeom prst="ellipse">
              <a:avLst/>
            </a:prstGeom>
            <a:solidFill>
              <a:srgbClr val="CC00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1404" tIns="45702" rIns="91404" bIns="45702" anchor="ctr"/>
            <a:lstStyle>
              <a:lvl1pPr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kumimoji="1" lang="en-US" altLang="ko-KR" sz="2400" dirty="0"/>
                <a:t>+</a:t>
              </a:r>
            </a:p>
          </p:txBody>
        </p:sp>
        <p:grpSp>
          <p:nvGrpSpPr>
            <p:cNvPr id="3" name="그룹 45"/>
            <p:cNvGrpSpPr/>
            <p:nvPr/>
          </p:nvGrpSpPr>
          <p:grpSpPr>
            <a:xfrm>
              <a:off x="3563888" y="3501008"/>
              <a:ext cx="1987847" cy="1411784"/>
              <a:chOff x="1331640" y="2492896"/>
              <a:chExt cx="1987847" cy="1411784"/>
            </a:xfrm>
          </p:grpSpPr>
          <p:sp>
            <p:nvSpPr>
              <p:cNvPr id="376841" name="Oval 8"/>
              <p:cNvSpPr>
                <a:spLocks noChangeArrowheads="1"/>
              </p:cNvSpPr>
              <p:nvPr/>
            </p:nvSpPr>
            <p:spPr bwMode="auto">
              <a:xfrm>
                <a:off x="1979712" y="2492896"/>
                <a:ext cx="549275" cy="547687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*</a:t>
                </a:r>
              </a:p>
            </p:txBody>
          </p:sp>
          <p:sp>
            <p:nvSpPr>
              <p:cNvPr id="376842" name="Oval 9"/>
              <p:cNvSpPr>
                <a:spLocks noChangeArrowheads="1"/>
              </p:cNvSpPr>
              <p:nvPr/>
            </p:nvSpPr>
            <p:spPr bwMode="auto">
              <a:xfrm>
                <a:off x="2771800" y="3212976"/>
                <a:ext cx="547687" cy="547688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F</a:t>
                </a:r>
              </a:p>
            </p:txBody>
          </p:sp>
          <p:sp>
            <p:nvSpPr>
              <p:cNvPr id="376843" name="Oval 10"/>
              <p:cNvSpPr>
                <a:spLocks noChangeArrowheads="1"/>
              </p:cNvSpPr>
              <p:nvPr/>
            </p:nvSpPr>
            <p:spPr bwMode="auto">
              <a:xfrm>
                <a:off x="1331640" y="3356992"/>
                <a:ext cx="549275" cy="547688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K</a:t>
                </a:r>
              </a:p>
            </p:txBody>
          </p:sp>
          <p:sp>
            <p:nvSpPr>
              <p:cNvPr id="376845" name="Line 12"/>
              <p:cNvSpPr>
                <a:spLocks noChangeShapeType="1"/>
              </p:cNvSpPr>
              <p:nvPr/>
            </p:nvSpPr>
            <p:spPr bwMode="auto">
              <a:xfrm flipH="1">
                <a:off x="1547664" y="2924944"/>
                <a:ext cx="513469" cy="53412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  <p:sp>
            <p:nvSpPr>
              <p:cNvPr id="376847" name="Line 14"/>
              <p:cNvSpPr>
                <a:spLocks noChangeShapeType="1"/>
              </p:cNvSpPr>
              <p:nvPr/>
            </p:nvSpPr>
            <p:spPr bwMode="auto">
              <a:xfrm rot="16221293" flipH="1">
                <a:off x="2490255" y="2920685"/>
                <a:ext cx="355435" cy="36621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</p:grpSp>
        <p:sp>
          <p:nvSpPr>
            <p:cNvPr id="376850" name="Line 17"/>
            <p:cNvSpPr>
              <a:spLocks noChangeShapeType="1"/>
            </p:cNvSpPr>
            <p:nvPr/>
          </p:nvSpPr>
          <p:spPr bwMode="auto">
            <a:xfrm>
              <a:off x="2627784" y="2852936"/>
              <a:ext cx="1800199" cy="6480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04" tIns="45702" rIns="91404" bIns="45702" anchor="ctr"/>
            <a:lstStyle/>
            <a:p>
              <a:endParaRPr lang="ko-KR" altLang="en-US"/>
            </a:p>
          </p:txBody>
        </p:sp>
        <p:grpSp>
          <p:nvGrpSpPr>
            <p:cNvPr id="4" name="그룹 44"/>
            <p:cNvGrpSpPr/>
            <p:nvPr/>
          </p:nvGrpSpPr>
          <p:grpSpPr>
            <a:xfrm>
              <a:off x="0" y="3068960"/>
              <a:ext cx="3500016" cy="1933855"/>
              <a:chOff x="251520" y="2204864"/>
              <a:chExt cx="3500016" cy="1933855"/>
            </a:xfrm>
          </p:grpSpPr>
          <p:sp>
            <p:nvSpPr>
              <p:cNvPr id="376837" name="Oval 4"/>
              <p:cNvSpPr>
                <a:spLocks noChangeArrowheads="1"/>
              </p:cNvSpPr>
              <p:nvPr/>
            </p:nvSpPr>
            <p:spPr bwMode="auto">
              <a:xfrm>
                <a:off x="1979712" y="2204864"/>
                <a:ext cx="547688" cy="493695"/>
              </a:xfrm>
              <a:prstGeom prst="ellipse">
                <a:avLst/>
              </a:prstGeom>
              <a:solidFill>
                <a:srgbClr val="CC00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91404" tIns="45702" rIns="91404" bIns="45702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kumimoji="1" lang="en-US" altLang="ko-KR" sz="2400" dirty="0"/>
                  <a:t>/</a:t>
                </a:r>
              </a:p>
            </p:txBody>
          </p:sp>
          <p:sp>
            <p:nvSpPr>
              <p:cNvPr id="376844" name="Line 11"/>
              <p:cNvSpPr>
                <a:spLocks noChangeShapeType="1"/>
              </p:cNvSpPr>
              <p:nvPr/>
            </p:nvSpPr>
            <p:spPr bwMode="auto">
              <a:xfrm>
                <a:off x="2411761" y="2636912"/>
                <a:ext cx="360040" cy="3600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  <p:sp>
            <p:nvSpPr>
              <p:cNvPr id="376848" name="Line 15"/>
              <p:cNvSpPr>
                <a:spLocks noChangeShapeType="1"/>
              </p:cNvSpPr>
              <p:nvPr/>
            </p:nvSpPr>
            <p:spPr bwMode="auto">
              <a:xfrm rot="16221293" flipH="1" flipV="1">
                <a:off x="1417087" y="2339075"/>
                <a:ext cx="432053" cy="74430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1404" tIns="45702" rIns="91404" bIns="45702" anchor="ctr"/>
              <a:lstStyle/>
              <a:p>
                <a:endParaRPr lang="ko-KR" altLang="en-US"/>
              </a:p>
            </p:txBody>
          </p:sp>
          <p:grpSp>
            <p:nvGrpSpPr>
              <p:cNvPr id="5" name="그룹 42"/>
              <p:cNvGrpSpPr/>
              <p:nvPr/>
            </p:nvGrpSpPr>
            <p:grpSpPr>
              <a:xfrm>
                <a:off x="251520" y="2924944"/>
                <a:ext cx="1771824" cy="1213775"/>
                <a:chOff x="2339752" y="2420888"/>
                <a:chExt cx="1771824" cy="1213775"/>
              </a:xfrm>
            </p:grpSpPr>
            <p:sp>
              <p:nvSpPr>
                <p:cNvPr id="376836" name="Oval 3"/>
                <p:cNvSpPr>
                  <a:spLocks noChangeArrowheads="1"/>
                </p:cNvSpPr>
                <p:nvPr/>
              </p:nvSpPr>
              <p:spPr bwMode="auto">
                <a:xfrm>
                  <a:off x="2987824" y="2420888"/>
                  <a:ext cx="547687" cy="493696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+</a:t>
                  </a:r>
                </a:p>
              </p:txBody>
            </p:sp>
            <p:sp>
              <p:nvSpPr>
                <p:cNvPr id="376839" name="Oval 6"/>
                <p:cNvSpPr>
                  <a:spLocks noChangeArrowheads="1"/>
                </p:cNvSpPr>
                <p:nvPr/>
              </p:nvSpPr>
              <p:spPr bwMode="auto">
                <a:xfrm>
                  <a:off x="2339752" y="3140968"/>
                  <a:ext cx="547687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A</a:t>
                  </a:r>
                </a:p>
              </p:txBody>
            </p:sp>
            <p:sp>
              <p:nvSpPr>
                <p:cNvPr id="376840" name="Oval 7"/>
                <p:cNvSpPr>
                  <a:spLocks noChangeArrowheads="1"/>
                </p:cNvSpPr>
                <p:nvPr/>
              </p:nvSpPr>
              <p:spPr bwMode="auto">
                <a:xfrm>
                  <a:off x="3563888" y="3140968"/>
                  <a:ext cx="547688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B</a:t>
                  </a:r>
                </a:p>
              </p:txBody>
            </p:sp>
            <p:sp>
              <p:nvSpPr>
                <p:cNvPr id="37684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699792" y="2852936"/>
                  <a:ext cx="384897" cy="321569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  <p:sp>
              <p:nvSpPr>
                <p:cNvPr id="376849" name="Line 16"/>
                <p:cNvSpPr>
                  <a:spLocks noChangeShapeType="1"/>
                </p:cNvSpPr>
                <p:nvPr/>
              </p:nvSpPr>
              <p:spPr bwMode="auto">
                <a:xfrm rot="16221293" flipH="1">
                  <a:off x="3449007" y="2825804"/>
                  <a:ext cx="296076" cy="352519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" name="그룹 43"/>
              <p:cNvGrpSpPr/>
              <p:nvPr/>
            </p:nvGrpSpPr>
            <p:grpSpPr>
              <a:xfrm>
                <a:off x="2051720" y="2996952"/>
                <a:ext cx="1699816" cy="1141767"/>
                <a:chOff x="1403648" y="2348880"/>
                <a:chExt cx="1699816" cy="1141767"/>
              </a:xfrm>
            </p:grpSpPr>
            <p:sp>
              <p:nvSpPr>
                <p:cNvPr id="376851" name="Line 18"/>
                <p:cNvSpPr>
                  <a:spLocks noChangeShapeType="1"/>
                </p:cNvSpPr>
                <p:nvPr/>
              </p:nvSpPr>
              <p:spPr bwMode="auto">
                <a:xfrm rot="16221293" flipH="1">
                  <a:off x="2487827" y="2778508"/>
                  <a:ext cx="262118" cy="268617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  <p:sp>
              <p:nvSpPr>
                <p:cNvPr id="376852" name="Oval 19"/>
                <p:cNvSpPr>
                  <a:spLocks noChangeArrowheads="1"/>
                </p:cNvSpPr>
                <p:nvPr/>
              </p:nvSpPr>
              <p:spPr bwMode="auto">
                <a:xfrm>
                  <a:off x="1979712" y="2348880"/>
                  <a:ext cx="547688" cy="493696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-</a:t>
                  </a:r>
                </a:p>
              </p:txBody>
            </p:sp>
            <p:sp>
              <p:nvSpPr>
                <p:cNvPr id="376853" name="Oval 20"/>
                <p:cNvSpPr>
                  <a:spLocks noChangeArrowheads="1"/>
                </p:cNvSpPr>
                <p:nvPr/>
              </p:nvSpPr>
              <p:spPr bwMode="auto">
                <a:xfrm>
                  <a:off x="1403648" y="2996952"/>
                  <a:ext cx="547687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 dirty="0"/>
                    <a:t>C</a:t>
                  </a:r>
                </a:p>
              </p:txBody>
            </p:sp>
            <p:sp>
              <p:nvSpPr>
                <p:cNvPr id="376854" name="Oval 21"/>
                <p:cNvSpPr>
                  <a:spLocks noChangeArrowheads="1"/>
                </p:cNvSpPr>
                <p:nvPr/>
              </p:nvSpPr>
              <p:spPr bwMode="auto">
                <a:xfrm>
                  <a:off x="2555776" y="2924944"/>
                  <a:ext cx="547688" cy="493695"/>
                </a:xfrm>
                <a:prstGeom prst="ellipse">
                  <a:avLst/>
                </a:prstGeom>
                <a:solidFill>
                  <a:srgbClr val="CC00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1404" tIns="45702" rIns="91404" bIns="45702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/>
                  <a:r>
                    <a:rPr kumimoji="1" lang="en-US" altLang="ko-KR" sz="2400"/>
                    <a:t>D</a:t>
                  </a:r>
                </a:p>
              </p:txBody>
            </p:sp>
            <p:sp>
              <p:nvSpPr>
                <p:cNvPr id="376855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691680" y="2708920"/>
                  <a:ext cx="372983" cy="29996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04" tIns="45702" rIns="91404" bIns="45702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76856" name="Line 23"/>
            <p:cNvSpPr>
              <a:spLocks noChangeShapeType="1"/>
            </p:cNvSpPr>
            <p:nvPr/>
          </p:nvSpPr>
          <p:spPr bwMode="auto">
            <a:xfrm rot="16221293" flipH="1" flipV="1">
              <a:off x="2061233" y="2919028"/>
              <a:ext cx="213358" cy="870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1404" tIns="45702" rIns="91404" bIns="45702" anchor="ctr"/>
            <a:lstStyle/>
            <a:p>
              <a:endParaRPr lang="ko-KR" altLang="en-US"/>
            </a:p>
          </p:txBody>
        </p:sp>
      </p:grpSp>
      <p:sp>
        <p:nvSpPr>
          <p:cNvPr id="376857" name="Text Box 24"/>
          <p:cNvSpPr txBox="1">
            <a:spLocks noChangeArrowheads="1"/>
          </p:cNvSpPr>
          <p:nvPr/>
        </p:nvSpPr>
        <p:spPr bwMode="auto">
          <a:xfrm>
            <a:off x="1069975" y="1268413"/>
            <a:ext cx="2839166" cy="83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((A+B)/(C-D))+(F*G))</a:t>
            </a:r>
          </a:p>
          <a:p>
            <a:pPr eaLnBrk="1" hangingPunct="1"/>
            <a:r>
              <a:rPr kumimoji="1" lang="en-US" altLang="ko-KR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AB+CD-/KF*+</a:t>
            </a:r>
          </a:p>
        </p:txBody>
      </p:sp>
      <p:sp>
        <p:nvSpPr>
          <p:cNvPr id="376858" name="Text Box 25"/>
          <p:cNvSpPr txBox="1">
            <a:spLocks noChangeArrowheads="1"/>
          </p:cNvSpPr>
          <p:nvPr/>
        </p:nvSpPr>
        <p:spPr bwMode="auto">
          <a:xfrm>
            <a:off x="4572000" y="1196752"/>
            <a:ext cx="43259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만나면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노드생성후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스택에 푸시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연산자면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노드생성후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오른자식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또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 노드를 스택에 </a:t>
            </a:r>
            <a:r>
              <a:rPr kumimoji="1" lang="ko-KR" altLang="en-US" sz="1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푸쉬</a:t>
            </a:r>
            <a:endParaRPr kumimoji="1"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AutoNum type="arabicPeriod"/>
            </a:pPr>
            <a:r>
              <a:rPr kumimoji="1" lang="ko-KR" altLang="en-US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남은 노드가 뿌리 노드</a:t>
            </a:r>
          </a:p>
        </p:txBody>
      </p:sp>
      <p:sp>
        <p:nvSpPr>
          <p:cNvPr id="376859" name="Text Box 26"/>
          <p:cNvSpPr txBox="1">
            <a:spLocks noChangeArrowheads="1"/>
          </p:cNvSpPr>
          <p:nvPr/>
        </p:nvSpPr>
        <p:spPr bwMode="auto">
          <a:xfrm>
            <a:off x="2124075" y="363538"/>
            <a:ext cx="5635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ko-KR" altLang="en-US" sz="2500" b="0" dirty="0" err="1"/>
              <a:t>후위표기를</a:t>
            </a:r>
            <a:r>
              <a:rPr kumimoji="1" lang="ko-KR" altLang="en-US" sz="2500" b="0" dirty="0"/>
              <a:t> 사용한 </a:t>
            </a:r>
            <a:r>
              <a:rPr kumimoji="1" lang="ko-KR" altLang="en-US" sz="2500" b="0" dirty="0" err="1"/>
              <a:t>수식나무</a:t>
            </a:r>
            <a:r>
              <a:rPr kumimoji="1" lang="ko-KR" altLang="en-US" sz="2500" b="0" dirty="0"/>
              <a:t> 구성방법</a:t>
            </a: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6516216" y="3212976"/>
            <a:ext cx="72008" cy="3096344"/>
          </a:xfrm>
          <a:prstGeom prst="line">
            <a:avLst/>
          </a:prstGeom>
          <a:solidFill>
            <a:srgbClr val="CC00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 flipH="1">
            <a:off x="6588224" y="6309320"/>
            <a:ext cx="2016224" cy="8384"/>
          </a:xfrm>
          <a:prstGeom prst="line">
            <a:avLst/>
          </a:prstGeom>
          <a:solidFill>
            <a:srgbClr val="CC00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H="1" flipV="1">
            <a:off x="8532440" y="3284984"/>
            <a:ext cx="72008" cy="3032720"/>
          </a:xfrm>
          <a:prstGeom prst="line">
            <a:avLst/>
          </a:prstGeom>
          <a:solidFill>
            <a:srgbClr val="CC00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 txBox="1">
            <a:spLocks noGrp="1"/>
          </p:cNvSpPr>
          <p:nvPr/>
        </p:nvSpPr>
        <p:spPr bwMode="auto">
          <a:xfrm>
            <a:off x="7019925" y="6480175"/>
            <a:ext cx="981075" cy="4048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04" tIns="45702" rIns="91404" bIns="45702"/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14A51371-2FF7-4E0E-90F6-AFCBB3427928}" type="slidenum">
              <a:rPr kumimoji="1" lang="en-US" altLang="ko-KR" sz="1400" b="0"/>
              <a:pPr algn="r" eaLnBrk="1" hangingPunct="1"/>
              <a:t>89</a:t>
            </a:fld>
            <a:endParaRPr kumimoji="1" lang="en-US" altLang="ko-KR" sz="1400" b="0"/>
          </a:p>
        </p:txBody>
      </p:sp>
      <p:sp>
        <p:nvSpPr>
          <p:cNvPr id="377859" name="Text Box 2"/>
          <p:cNvSpPr txBox="1">
            <a:spLocks noChangeArrowheads="1"/>
          </p:cNvSpPr>
          <p:nvPr/>
        </p:nvSpPr>
        <p:spPr bwMode="auto">
          <a:xfrm>
            <a:off x="611188" y="1574800"/>
            <a:ext cx="7273180" cy="175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4" tIns="45702" rIns="91404" bIns="45702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만나면 노드를 생성하여 스택에 푸시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만나면 노드를 생성하여</a:t>
            </a:r>
          </a:p>
          <a:p>
            <a:pPr lvl="1"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오른쪽 자식으로 할당</a:t>
            </a:r>
          </a:p>
          <a:p>
            <a:pPr lvl="1"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kumimoji="1"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팝한</a:t>
            </a: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왼쪽 자식으로 할당</a:t>
            </a:r>
          </a:p>
          <a:p>
            <a:pPr lvl="1"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연산자노드를 다시 스택에 푸시</a:t>
            </a:r>
          </a:p>
          <a:p>
            <a:pPr eaLnBrk="1" hangingPunct="1">
              <a:buFontTx/>
              <a:buAutoNum type="arabicPeriod"/>
            </a:pPr>
            <a:r>
              <a:rPr kumimoji="1"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스택에서 마지막 남은 노드가 뿌리 노드</a:t>
            </a:r>
          </a:p>
        </p:txBody>
      </p:sp>
      <p:sp>
        <p:nvSpPr>
          <p:cNvPr id="377860" name="Comment 3"/>
          <p:cNvSpPr>
            <a:spLocks noChangeArrowheads="1"/>
          </p:cNvSpPr>
          <p:nvPr/>
        </p:nvSpPr>
        <p:spPr bwMode="auto">
          <a:xfrm>
            <a:off x="15875" y="15875"/>
            <a:ext cx="1828800" cy="66992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04" tIns="45702" rIns="91404" bIns="45702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Pars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ko-KR" sz="1500" b="0">
                <a:solidFill>
                  <a:schemeClr val="bg2"/>
                </a:solidFill>
                <a:latin typeface="Arial" panose="020B0604020202020204" pitchFamily="34" charset="0"/>
              </a:rPr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자료구조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프로그램의 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단계 </a:t>
            </a:r>
            <a:r>
              <a:rPr lang="en-US" altLang="ko-KR" sz="2000" b="1" dirty="0" smtClean="0"/>
              <a:t>: Select(</a:t>
            </a:r>
            <a:r>
              <a:rPr lang="ko-KR" altLang="en-US" sz="2000" b="1" dirty="0" smtClean="0"/>
              <a:t>검색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순차검색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시작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끝 순차적으로 </a:t>
            </a:r>
            <a:r>
              <a:rPr lang="en-US" altLang="ko-KR" sz="2000" b="1" dirty="0" smtClean="0">
                <a:sym typeface="Wingdings" pitchFamily="2" charset="2"/>
              </a:rPr>
              <a:t> </a:t>
            </a:r>
            <a:r>
              <a:rPr lang="ko-KR" altLang="en-US" sz="2000" b="1" dirty="0" smtClean="0">
                <a:sym typeface="Wingdings" pitchFamily="2" charset="2"/>
              </a:rPr>
              <a:t>오늘 구현 내용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- </a:t>
            </a:r>
            <a:r>
              <a:rPr lang="ko-KR" altLang="en-US" sz="2000" b="1" dirty="0" err="1" smtClean="0"/>
              <a:t>이분법적검색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정렬을 전제로 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 smtClean="0"/>
              <a:t>순회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끝점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힙메모리공간</a:t>
            </a:r>
            <a:r>
              <a:rPr lang="en-US" altLang="ko-KR" dirty="0" smtClean="0"/>
              <a:t>[new]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 =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/>
              <a:t>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 </a:t>
            </a:r>
            <a:r>
              <a:rPr lang="en-US" altLang="ko-KR" b="1" dirty="0" smtClean="0">
                <a:solidFill>
                  <a:srgbClr val="FF0000"/>
                </a:solidFill>
              </a:rPr>
              <a:t>size</a:t>
            </a:r>
            <a:r>
              <a:rPr lang="en-US" altLang="ko-KR" b="1" dirty="0" smtClean="0"/>
              <a:t>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br>
              <a:rPr lang="en-US" altLang="ko-KR" b="1" dirty="0" smtClean="0"/>
            </a:br>
            <a:r>
              <a:rPr lang="en-US" altLang="ko-KR" b="1" dirty="0" smtClean="0"/>
              <a:t>{</a:t>
            </a:r>
          </a:p>
          <a:p>
            <a:r>
              <a:rPr lang="en-US" altLang="ko-KR" b="1" dirty="0" smtClean="0"/>
              <a:t>     Object </a:t>
            </a:r>
            <a:r>
              <a:rPr lang="en-US" altLang="ko-KR" b="1" dirty="0" err="1" smtClean="0"/>
              <a:t>obj</a:t>
            </a:r>
            <a:r>
              <a:rPr lang="en-US" altLang="ko-KR" b="1" dirty="0" smtClean="0"/>
              <a:t> = base[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];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//</a:t>
            </a:r>
            <a:r>
              <a:rPr lang="ko-KR" altLang="en-US" b="1" dirty="0" smtClean="0"/>
              <a:t>필요한 알고리즘 </a:t>
            </a:r>
            <a:r>
              <a:rPr lang="en-US" altLang="ko-KR" b="1" dirty="0" smtClean="0"/>
              <a:t>!!</a:t>
            </a:r>
            <a:br>
              <a:rPr lang="en-US" altLang="ko-KR" b="1" dirty="0" smtClean="0"/>
            </a:br>
            <a:r>
              <a:rPr lang="en-US" altLang="ko-KR" b="1" dirty="0" smtClean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5972</Words>
  <Application>Microsoft Office PowerPoint</Application>
  <PresentationFormat>화면 슬라이드 쇼(4:3)</PresentationFormat>
  <Paragraphs>1840</Paragraphs>
  <Slides>89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tail or NULL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137</cp:revision>
  <dcterms:created xsi:type="dcterms:W3CDTF">2021-02-09T00:04:02Z</dcterms:created>
  <dcterms:modified xsi:type="dcterms:W3CDTF">2021-02-17T01:53:19Z</dcterms:modified>
</cp:coreProperties>
</file>