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9" r:id="rId63"/>
    <p:sldId id="320" r:id="rId64"/>
    <p:sldId id="322" r:id="rId65"/>
    <p:sldId id="321" r:id="rId6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64" autoAdjust="0"/>
  </p:normalViewPr>
  <p:slideViewPr>
    <p:cSldViewPr>
      <p:cViewPr varScale="1">
        <p:scale>
          <a:sx n="63" d="100"/>
          <a:sy n="63" d="100"/>
        </p:scale>
        <p:origin x="-1354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1248E-BEF7-4F03-9095-D07197679308}" type="datetimeFigureOut">
              <a:rPr lang="ko-KR" altLang="en-US" smtClean="0"/>
              <a:pPr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395536" y="1124744"/>
            <a:ext cx="7847020" cy="5139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/>
              <a:t>자료구조 </a:t>
            </a:r>
            <a:r>
              <a:rPr lang="en-US" altLang="ko-KR" sz="2000" dirty="0" smtClean="0"/>
              <a:t>( </a:t>
            </a:r>
            <a:r>
              <a:rPr lang="ko-KR" altLang="en-US" sz="2000" dirty="0" smtClean="0"/>
              <a:t>데이터 집합체를 어떻게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구조</a:t>
            </a:r>
            <a:r>
              <a:rPr lang="ko-KR" altLang="en-US" sz="2000" dirty="0" smtClean="0"/>
              <a:t>화 시키고 관리할 것인가</a:t>
            </a:r>
            <a:r>
              <a:rPr lang="en-US" altLang="ko-KR" sz="2000" dirty="0" smtClean="0"/>
              <a:t>?)</a:t>
            </a:r>
          </a:p>
          <a:p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b="1" dirty="0" smtClean="0"/>
              <a:t>선형자료구조</a:t>
            </a:r>
            <a:endParaRPr lang="en-US" altLang="ko-KR" sz="2000" b="1" dirty="0" smtClean="0"/>
          </a:p>
          <a:p>
            <a:r>
              <a:rPr lang="en-US" altLang="ko-KR" sz="2000" dirty="0" smtClean="0"/>
              <a:t>   </a:t>
            </a:r>
            <a:r>
              <a:rPr lang="ko-KR" altLang="en-US" sz="2400" b="1" dirty="0" smtClean="0"/>
              <a:t>연접리스트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배열</a:t>
            </a:r>
            <a:r>
              <a:rPr lang="en-US" altLang="ko-KR" sz="2400" b="1" dirty="0" smtClean="0"/>
              <a:t>) : </a:t>
            </a:r>
            <a:r>
              <a:rPr lang="ko-KR" altLang="en-US" sz="2400" b="1" dirty="0" smtClean="0"/>
              <a:t>메모리적으로 연결</a:t>
            </a:r>
            <a:endParaRPr lang="en-US" altLang="ko-KR" sz="2400" b="1" dirty="0" smtClean="0"/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 </a:t>
            </a:r>
            <a:r>
              <a:rPr lang="ko-KR" altLang="en-US" sz="2400" b="1" dirty="0" smtClean="0"/>
              <a:t>연결리스트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단일</a:t>
            </a:r>
            <a:r>
              <a:rPr lang="en-US" altLang="ko-KR" sz="2400" b="1" dirty="0" smtClean="0"/>
              <a:t>,</a:t>
            </a:r>
            <a:r>
              <a:rPr lang="ko-KR" altLang="en-US" sz="2400" b="1" dirty="0" smtClean="0"/>
              <a:t>이중</a:t>
            </a:r>
            <a:r>
              <a:rPr lang="en-US" altLang="ko-KR" sz="2400" b="1" dirty="0" smtClean="0"/>
              <a:t>,</a:t>
            </a:r>
            <a:r>
              <a:rPr lang="ko-KR" altLang="en-US" sz="2400" b="1" dirty="0" smtClean="0"/>
              <a:t>환형</a:t>
            </a:r>
            <a:r>
              <a:rPr lang="en-US" altLang="ko-KR" sz="2400" b="1" dirty="0" smtClean="0"/>
              <a:t>) : </a:t>
            </a:r>
            <a:r>
              <a:rPr lang="ko-KR" altLang="en-US" sz="2400" b="1" dirty="0" smtClean="0"/>
              <a:t>논리적으로 연결</a:t>
            </a:r>
            <a:endParaRPr lang="en-US" altLang="ko-KR" sz="2400" b="1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------------------------------------------------------------------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* </a:t>
            </a:r>
            <a:r>
              <a:rPr lang="ko-KR" altLang="en-US" sz="2000" dirty="0" smtClean="0"/>
              <a:t>나머지 자료구조들은 배열이나 연결리스트를 응용해서 구현</a:t>
            </a:r>
            <a:r>
              <a:rPr lang="en-US" altLang="ko-KR" sz="2000" dirty="0" smtClean="0"/>
              <a:t>!</a:t>
            </a:r>
          </a:p>
          <a:p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스택</a:t>
            </a:r>
            <a:endParaRPr lang="en-US" altLang="ko-KR" sz="2000" dirty="0" smtClean="0"/>
          </a:p>
          <a:p>
            <a:r>
              <a:rPr lang="en-US" altLang="ko-KR" sz="2000" dirty="0" smtClean="0"/>
              <a:t>   </a:t>
            </a:r>
            <a:r>
              <a:rPr lang="ko-KR" altLang="en-US" sz="2000" dirty="0" smtClean="0"/>
              <a:t>큐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err="1" smtClean="0"/>
              <a:t>덱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b="1" dirty="0" smtClean="0"/>
              <a:t>비선형자료구조</a:t>
            </a:r>
            <a:endParaRPr lang="en-US" altLang="ko-KR" sz="2000" b="1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트리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그래프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err="1" smtClean="0"/>
              <a:t>해쉬테이블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Start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4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67744" y="1556792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67744" y="2060848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67744" y="2564904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72000" y="1556792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Manager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72000" y="2060848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72000" y="2564904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75856" y="4149080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BitArray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75856" y="465313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75856" y="51571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164288" y="148478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Member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164288" y="1988840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64288" y="249289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660232" y="393305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BitGlobal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60232" y="443711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660232" y="494116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7584" y="1052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시작</a:t>
            </a:r>
            <a:r>
              <a:rPr lang="ko-KR" altLang="en-US" b="1">
                <a:solidFill>
                  <a:srgbClr val="FF0000"/>
                </a:solidFill>
              </a:rPr>
              <a:t>점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771800" y="112474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실행흐름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499992" y="105273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데이터및기능관리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380312" y="1052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데이터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275856" y="371703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배열자료구조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88224" y="3501008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필요한것들을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403648" y="2276872"/>
            <a:ext cx="108012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7" idx="2"/>
            <a:endCxn id="28" idx="3"/>
          </p:cNvCxnSpPr>
          <p:nvPr/>
        </p:nvCxnSpPr>
        <p:spPr>
          <a:xfrm flipH="1">
            <a:off x="4716016" y="3068960"/>
            <a:ext cx="1008112" cy="13321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32" idx="1"/>
          </p:cNvCxnSpPr>
          <p:nvPr/>
        </p:nvCxnSpPr>
        <p:spPr>
          <a:xfrm>
            <a:off x="6804248" y="2204864"/>
            <a:ext cx="360040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23" idx="3"/>
            <a:endCxn id="26" idx="1"/>
          </p:cNvCxnSpPr>
          <p:nvPr/>
        </p:nvCxnSpPr>
        <p:spPr>
          <a:xfrm>
            <a:off x="4355976" y="2312876"/>
            <a:ext cx="21602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22" name="직사각형 21"/>
          <p:cNvSpPr/>
          <p:nvPr/>
        </p:nvSpPr>
        <p:spPr>
          <a:xfrm>
            <a:off x="395536" y="1412776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536" y="1916832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5536" y="2420888"/>
            <a:ext cx="2088232" cy="208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+ Init() : void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+ Run() : void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+Exit() : void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56176" y="1628800"/>
            <a:ext cx="26642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BitGlobal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56176" y="2132856"/>
            <a:ext cx="26642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156176" y="2636912"/>
            <a:ext cx="2664296" cy="165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+ Logo() : void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+ Ending() : void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+ </a:t>
            </a:r>
            <a:r>
              <a:rPr lang="en-US" altLang="ko-KR" b="1" dirty="0" err="1" smtClean="0">
                <a:solidFill>
                  <a:schemeClr val="tx1"/>
                </a:solidFill>
              </a:rPr>
              <a:t>MenuPrint</a:t>
            </a:r>
            <a:r>
              <a:rPr lang="en-US" altLang="ko-KR" b="1" dirty="0" smtClean="0">
                <a:solidFill>
                  <a:schemeClr val="tx1"/>
                </a:solidFill>
              </a:rPr>
              <a:t>() : char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99592" y="98072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실행흐름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084168" y="1196752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필요한것들을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627784" y="2996952"/>
            <a:ext cx="25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 최초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단한번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로고출력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699792" y="3717032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종료시단한번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엔딩문구출력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699792" y="3356992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반복적흐름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1979712" y="3212976"/>
            <a:ext cx="424847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1979712" y="3573016"/>
            <a:ext cx="4248472" cy="14401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059832" y="4509120"/>
            <a:ext cx="25523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Run</a:t>
            </a:r>
          </a:p>
          <a:p>
            <a:r>
              <a:rPr lang="ko-KR" altLang="en-US" b="1" dirty="0" smtClean="0"/>
              <a:t>반</a:t>
            </a:r>
            <a:r>
              <a:rPr lang="ko-KR" altLang="en-US" b="1" dirty="0"/>
              <a:t>복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/>
              <a:t>메뉴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출력 및 선택</a:t>
            </a: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2.  </a:t>
            </a:r>
            <a:r>
              <a:rPr lang="ko-KR" altLang="en-US" b="1" dirty="0" smtClean="0"/>
              <a:t>선택에 따른 </a:t>
            </a:r>
            <a:r>
              <a:rPr lang="ko-KR" altLang="en-US" b="1" dirty="0" err="1" smtClean="0"/>
              <a:t>분기문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Gof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디자인패턴 </a:t>
            </a: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싱글톤</a:t>
            </a:r>
            <a:r>
              <a:rPr lang="ko-KR" altLang="en-US" sz="2000" b="1" dirty="0" smtClean="0"/>
              <a:t> 패턴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50" name="직사각형 49"/>
          <p:cNvSpPr/>
          <p:nvPr/>
        </p:nvSpPr>
        <p:spPr>
          <a:xfrm>
            <a:off x="611560" y="1196752"/>
            <a:ext cx="64087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객체를 하나만 생성할 수 있는 클래스를 만들고 싶다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생성자가 외부로 노출되면 안됨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해당 클래스에서 내부적으로 객체를 만든다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err="1" smtClean="0"/>
              <a:t>맴버</a:t>
            </a:r>
            <a:r>
              <a:rPr lang="ko-KR" altLang="en-US" dirty="0" smtClean="0"/>
              <a:t> 필드로 객체를 선언하고 생성</a:t>
            </a:r>
            <a:r>
              <a:rPr lang="en-US" altLang="ko-KR" dirty="0" smtClean="0"/>
              <a:t>!(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r>
              <a:rPr lang="en-US" altLang="ko-KR" dirty="0" smtClean="0"/>
              <a:t>)</a:t>
            </a:r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 smtClean="0"/>
              <a:t>3)   </a:t>
            </a:r>
            <a:r>
              <a:rPr lang="ko-KR" altLang="en-US" b="1" dirty="0" smtClean="0">
                <a:solidFill>
                  <a:srgbClr val="FF0000"/>
                </a:solidFill>
              </a:rPr>
              <a:t>객체를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외부에 노출시킬 </a:t>
            </a:r>
            <a:r>
              <a:rPr lang="en-US" altLang="ko-KR" b="1" dirty="0" smtClean="0">
                <a:solidFill>
                  <a:srgbClr val="FF0000"/>
                </a:solidFill>
              </a:rPr>
              <a:t>static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메서드를</a:t>
            </a:r>
            <a:r>
              <a:rPr lang="ko-KR" altLang="en-US" b="1" dirty="0" smtClean="0">
                <a:solidFill>
                  <a:srgbClr val="FF0000"/>
                </a:solidFill>
              </a:rPr>
              <a:t> 제공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1" name="직사각형 30"/>
          <p:cNvSpPr/>
          <p:nvPr/>
        </p:nvSpPr>
        <p:spPr>
          <a:xfrm>
            <a:off x="899592" y="1196752"/>
            <a:ext cx="784887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Member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99592" y="1700808"/>
            <a:ext cx="7848872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-number : 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-name : String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-phone : String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- gender : char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99592" y="2924944"/>
            <a:ext cx="7848872" cy="3384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&lt;&lt;constructor&gt;&gt;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Member(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, String, String, char)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&lt;&lt;constructor&gt;&gt;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Member(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, String)</a:t>
            </a: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//get &amp; set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메서드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단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회원번호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이름은 외부에서 수정할 수 없도록 은닉</a:t>
            </a:r>
            <a:r>
              <a:rPr lang="en-US" altLang="ko-KR" b="1" dirty="0" smtClean="0">
                <a:solidFill>
                  <a:schemeClr val="tx1"/>
                </a:solidFill>
              </a:rPr>
              <a:t>!)</a:t>
            </a: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err="1" smtClean="0">
                <a:solidFill>
                  <a:schemeClr val="tx1"/>
                </a:solidFill>
              </a:rPr>
              <a:t>Println</a:t>
            </a:r>
            <a:r>
              <a:rPr lang="en-US" altLang="ko-KR" b="1" dirty="0" smtClean="0">
                <a:solidFill>
                  <a:schemeClr val="tx1"/>
                </a:solidFill>
              </a:rPr>
              <a:t>() : void 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다중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라인 출력</a:t>
            </a:r>
            <a:r>
              <a:rPr lang="en-US" altLang="ko-KR" b="1" dirty="0" smtClean="0">
                <a:solidFill>
                  <a:srgbClr val="FF0000"/>
                </a:solidFill>
              </a:rPr>
              <a:t>)  [</a:t>
            </a:r>
            <a:r>
              <a:rPr lang="ko-KR" altLang="en-US" b="1" dirty="0" smtClean="0">
                <a:solidFill>
                  <a:srgbClr val="FF0000"/>
                </a:solidFill>
              </a:rPr>
              <a:t>회원번호</a:t>
            </a:r>
            <a:r>
              <a:rPr lang="en-US" altLang="ko-KR" b="1" dirty="0" smtClean="0">
                <a:solidFill>
                  <a:srgbClr val="FF0000"/>
                </a:solidFill>
              </a:rPr>
              <a:t>] 111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                                         [</a:t>
            </a:r>
            <a:r>
              <a:rPr lang="ko-KR" altLang="en-US" b="1" dirty="0" smtClean="0">
                <a:solidFill>
                  <a:srgbClr val="FF0000"/>
                </a:solidFill>
              </a:rPr>
              <a:t>이름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ko-KR" altLang="en-US" b="1" dirty="0" smtClean="0">
                <a:solidFill>
                  <a:srgbClr val="FF0000"/>
                </a:solidFill>
              </a:rPr>
              <a:t>홍길동 </a:t>
            </a:r>
            <a:r>
              <a:rPr lang="en-US" altLang="ko-KR" b="1" dirty="0" smtClean="0">
                <a:solidFill>
                  <a:srgbClr val="FF0000"/>
                </a:solidFill>
              </a:rPr>
              <a:t>…</a:t>
            </a: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Print() : void    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단일 라인 출력</a:t>
            </a:r>
            <a:r>
              <a:rPr lang="en-US" altLang="ko-KR" b="1" dirty="0" smtClean="0">
                <a:solidFill>
                  <a:srgbClr val="FF0000"/>
                </a:solidFill>
              </a:rPr>
              <a:t>)   [111] </a:t>
            </a:r>
            <a:r>
              <a:rPr lang="ko-KR" altLang="en-US" b="1" dirty="0" smtClean="0">
                <a:solidFill>
                  <a:srgbClr val="FF0000"/>
                </a:solidFill>
              </a:rPr>
              <a:t>홍길동 </a:t>
            </a:r>
            <a:r>
              <a:rPr lang="en-US" altLang="ko-KR" b="1" dirty="0" smtClean="0">
                <a:solidFill>
                  <a:srgbClr val="FF0000"/>
                </a:solidFill>
              </a:rPr>
              <a:t>010-1111-1111 </a:t>
            </a:r>
            <a:r>
              <a:rPr lang="ko-KR" altLang="en-US" b="1" dirty="0" smtClean="0">
                <a:solidFill>
                  <a:srgbClr val="FF0000"/>
                </a:solidFill>
              </a:rPr>
              <a:t>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99592" y="692696"/>
            <a:ext cx="2443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데이터</a:t>
            </a:r>
            <a:r>
              <a:rPr lang="en-US" altLang="ko-KR" b="1" dirty="0" smtClean="0">
                <a:solidFill>
                  <a:srgbClr val="FF0000"/>
                </a:solidFill>
              </a:rPr>
              <a:t>(Member.java)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275856" y="3717032"/>
            <a:ext cx="1712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회원번호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이름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 실습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계좌</a:t>
            </a:r>
            <a:r>
              <a:rPr lang="ko-KR" altLang="en-US" sz="2000" b="1" dirty="0" smtClean="0"/>
              <a:t> 관리 프로그램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467544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Start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67744" y="1556792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67744" y="2060848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67744" y="2564904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72000" y="1556792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Bank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72000" y="2060848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0" y="2564904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75856" y="4149080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BitArray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75856" y="465313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75856" y="51571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164288" y="148478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Account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64288" y="1988840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164288" y="249289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660232" y="393305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BitGlobal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660232" y="443711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60232" y="494116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27584" y="1052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시작</a:t>
            </a:r>
            <a:r>
              <a:rPr lang="ko-KR" altLang="en-US" b="1">
                <a:solidFill>
                  <a:srgbClr val="FF0000"/>
                </a:solidFill>
              </a:rPr>
              <a:t>점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771800" y="112474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실행흐름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99992" y="105273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</a:rPr>
              <a:t>데이터및기능관리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80312" y="1052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데이터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75856" y="371703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배열자료구조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588224" y="3501008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필요한것들을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1403648" y="2276872"/>
            <a:ext cx="108012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6" idx="2"/>
            <a:endCxn id="17" idx="3"/>
          </p:cNvCxnSpPr>
          <p:nvPr/>
        </p:nvCxnSpPr>
        <p:spPr>
          <a:xfrm flipH="1">
            <a:off x="4716016" y="3068960"/>
            <a:ext cx="1008112" cy="13321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21" idx="1"/>
          </p:cNvCxnSpPr>
          <p:nvPr/>
        </p:nvCxnSpPr>
        <p:spPr>
          <a:xfrm>
            <a:off x="6804248" y="2204864"/>
            <a:ext cx="360040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2" idx="3"/>
            <a:endCxn id="15" idx="1"/>
          </p:cNvCxnSpPr>
          <p:nvPr/>
        </p:nvCxnSpPr>
        <p:spPr>
          <a:xfrm>
            <a:off x="4355976" y="2312876"/>
            <a:ext cx="21602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 실습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계좌</a:t>
            </a:r>
            <a:r>
              <a:rPr lang="ko-KR" altLang="en-US" sz="2000" b="1" dirty="0" smtClean="0"/>
              <a:t> 관리 프로그램</a:t>
            </a:r>
            <a:endParaRPr lang="ko-KR" altLang="en-US" sz="2000" b="1" dirty="0"/>
          </a:p>
        </p:txBody>
      </p:sp>
      <p:sp>
        <p:nvSpPr>
          <p:cNvPr id="20" name="직사각형 19"/>
          <p:cNvSpPr/>
          <p:nvPr/>
        </p:nvSpPr>
        <p:spPr>
          <a:xfrm>
            <a:off x="611560" y="1196752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Account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1560" y="1700808"/>
            <a:ext cx="4464496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</a:rPr>
              <a:t>accid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	       //</a:t>
            </a:r>
            <a:r>
              <a:rPr lang="ko-KR" altLang="en-US" dirty="0" smtClean="0">
                <a:solidFill>
                  <a:schemeClr val="tx1"/>
                </a:solidFill>
              </a:rPr>
              <a:t>계좌번호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name : String           //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balance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         //</a:t>
            </a:r>
            <a:r>
              <a:rPr lang="ko-KR" altLang="en-US" dirty="0" smtClean="0">
                <a:solidFill>
                  <a:schemeClr val="tx1"/>
                </a:solidFill>
              </a:rPr>
              <a:t>잔액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newtime</a:t>
            </a:r>
            <a:r>
              <a:rPr lang="en-US" altLang="ko-KR" dirty="0" smtClean="0">
                <a:solidFill>
                  <a:schemeClr val="tx1"/>
                </a:solidFill>
              </a:rPr>
              <a:t> : Calendar //</a:t>
            </a:r>
            <a:r>
              <a:rPr lang="ko-KR" altLang="en-US" dirty="0" err="1" smtClean="0">
                <a:solidFill>
                  <a:schemeClr val="tx1"/>
                </a:solidFill>
              </a:rPr>
              <a:t>개설일시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1560" y="3140968"/>
            <a:ext cx="4464496" cy="3528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계좌번호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잔액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계좌번호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5536" y="692696"/>
            <a:ext cx="2974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Step1) </a:t>
            </a:r>
            <a:r>
              <a:rPr lang="ko-KR" altLang="en-US" b="1" dirty="0" smtClean="0"/>
              <a:t>데이터 클래스 정의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3923928" y="3140968"/>
            <a:ext cx="4123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개설일시는</a:t>
            </a:r>
            <a:r>
              <a:rPr lang="ko-KR" altLang="en-US" b="1" dirty="0" smtClean="0">
                <a:solidFill>
                  <a:srgbClr val="FF0000"/>
                </a:solidFill>
              </a:rPr>
              <a:t> 자동으로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현재일시를</a:t>
            </a:r>
            <a:r>
              <a:rPr lang="ko-KR" altLang="en-US" b="1" dirty="0" smtClean="0">
                <a:solidFill>
                  <a:srgbClr val="FF0000"/>
                </a:solidFill>
              </a:rPr>
              <a:t> 추가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949949" y="3429000"/>
            <a:ext cx="5194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잔액은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으로 설정해서 위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생성자를</a:t>
            </a:r>
            <a:r>
              <a:rPr lang="ko-KR" altLang="en-US" b="1" dirty="0" smtClean="0">
                <a:solidFill>
                  <a:srgbClr val="FF0000"/>
                </a:solidFill>
              </a:rPr>
              <a:t> 명시적 호출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55576" y="3861048"/>
            <a:ext cx="3664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public get &amp; private set </a:t>
            </a:r>
            <a:r>
              <a:rPr lang="ko-KR" altLang="en-US" dirty="0" err="1" smtClean="0">
                <a:solidFill>
                  <a:schemeClr val="tx1"/>
                </a:solidFill>
              </a:rPr>
              <a:t>메서드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11560" y="4365104"/>
            <a:ext cx="3557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InputMoney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money) : void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860032" y="4077072"/>
            <a:ext cx="36391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전달된 금액으로 잔액을 증액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보다 적은 금액전달시 예외발생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(“</a:t>
            </a:r>
            <a:r>
              <a:rPr lang="ko-KR" altLang="en-US" b="1" dirty="0" smtClean="0">
                <a:solidFill>
                  <a:srgbClr val="FF0000"/>
                </a:solidFill>
              </a:rPr>
              <a:t>잘못된 금액입니다</a:t>
            </a:r>
            <a:r>
              <a:rPr lang="en-US" altLang="ko-KR" b="1" dirty="0" smtClean="0">
                <a:solidFill>
                  <a:srgbClr val="FF0000"/>
                </a:solidFill>
              </a:rPr>
              <a:t>.”)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83568" y="5013176"/>
            <a:ext cx="37530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OutputMoney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money) : void</a:t>
            </a:r>
          </a:p>
          <a:p>
            <a:endParaRPr lang="en-US" altLang="ko-KR" dirty="0"/>
          </a:p>
          <a:p>
            <a:r>
              <a:rPr lang="en-US" altLang="ko-KR" dirty="0" smtClean="0"/>
              <a:t>+ </a:t>
            </a:r>
            <a:r>
              <a:rPr lang="en-US" altLang="ko-KR" dirty="0" err="1" smtClean="0"/>
              <a:t>Println</a:t>
            </a:r>
            <a:r>
              <a:rPr lang="en-US" altLang="ko-KR" dirty="0" smtClean="0"/>
              <a:t>() : void  : 5</a:t>
            </a:r>
            <a:r>
              <a:rPr lang="ko-KR" altLang="en-US" dirty="0" smtClean="0"/>
              <a:t>개 라인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+ Print() : void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5076056" y="5085184"/>
            <a:ext cx="363913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전달된 금액으로 잔액을 감액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보다 적은 금액전달시 예외발생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(“</a:t>
            </a:r>
            <a:r>
              <a:rPr lang="ko-KR" altLang="en-US" b="1" dirty="0" smtClean="0">
                <a:solidFill>
                  <a:srgbClr val="FF0000"/>
                </a:solidFill>
              </a:rPr>
              <a:t>잘못된 금액입니다</a:t>
            </a:r>
            <a:r>
              <a:rPr lang="en-US" altLang="ko-KR" b="1" dirty="0" smtClean="0">
                <a:solidFill>
                  <a:srgbClr val="FF0000"/>
                </a:solidFill>
              </a:rPr>
              <a:t>.”)</a:t>
            </a: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잔액이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부족할때</a:t>
            </a:r>
            <a:r>
              <a:rPr lang="ko-KR" altLang="en-US" b="1" dirty="0" smtClean="0">
                <a:solidFill>
                  <a:srgbClr val="FF0000"/>
                </a:solidFill>
              </a:rPr>
              <a:t> 예외발생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(“</a:t>
            </a:r>
            <a:r>
              <a:rPr lang="ko-KR" altLang="en-US" b="1" dirty="0" smtClean="0">
                <a:solidFill>
                  <a:srgbClr val="FF0000"/>
                </a:solidFill>
              </a:rPr>
              <a:t>잔액이 부족합니다</a:t>
            </a:r>
            <a:r>
              <a:rPr lang="en-US" altLang="ko-KR" b="1" dirty="0" smtClean="0">
                <a:solidFill>
                  <a:srgbClr val="FF0000"/>
                </a:solidFill>
              </a:rPr>
              <a:t>.”)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339752" y="5877272"/>
            <a:ext cx="23439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이전코드와 유사하게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일자 </a:t>
            </a:r>
            <a:r>
              <a:rPr lang="en-US" altLang="ko-KR" b="1" dirty="0" smtClean="0">
                <a:solidFill>
                  <a:srgbClr val="FF0000"/>
                </a:solidFill>
              </a:rPr>
              <a:t>/ </a:t>
            </a:r>
            <a:r>
              <a:rPr lang="ko-KR" altLang="en-US" b="1" dirty="0" smtClean="0">
                <a:solidFill>
                  <a:srgbClr val="FF0000"/>
                </a:solidFill>
              </a:rPr>
              <a:t>시간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 실습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계좌</a:t>
            </a:r>
            <a:r>
              <a:rPr lang="ko-KR" altLang="en-US" sz="2000" b="1" dirty="0" smtClean="0"/>
              <a:t> 관리 프로그램</a:t>
            </a:r>
            <a:endParaRPr lang="ko-KR" altLang="en-US" sz="2000" b="1" dirty="0"/>
          </a:p>
        </p:txBody>
      </p:sp>
      <p:sp>
        <p:nvSpPr>
          <p:cNvPr id="20" name="직사각형 19"/>
          <p:cNvSpPr/>
          <p:nvPr/>
        </p:nvSpPr>
        <p:spPr>
          <a:xfrm>
            <a:off x="611560" y="1196752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Bank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1560" y="170080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en-US" altLang="ko-KR" dirty="0" err="1" smtClean="0">
                <a:solidFill>
                  <a:schemeClr val="tx1"/>
                </a:solidFill>
              </a:rPr>
              <a:t>BitArray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1560" y="2204864"/>
            <a:ext cx="4464496" cy="4464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</a:rPr>
              <a:t>InputMax</a:t>
            </a:r>
            <a:r>
              <a:rPr lang="en-US" altLang="ko-KR" dirty="0">
                <a:solidFill>
                  <a:schemeClr val="tx1"/>
                </a:solidFill>
              </a:rPr>
              <a:t>() 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5536" y="692696"/>
            <a:ext cx="2743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Step2) </a:t>
            </a:r>
            <a:r>
              <a:rPr lang="ko-KR" altLang="en-US" b="1" dirty="0" smtClean="0"/>
              <a:t>관리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 정의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2123728" y="2276872"/>
            <a:ext cx="4921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InputMax</a:t>
            </a:r>
            <a:r>
              <a:rPr lang="ko-KR" altLang="en-US" b="1" dirty="0" smtClean="0">
                <a:solidFill>
                  <a:srgbClr val="FF0000"/>
                </a:solidFill>
              </a:rPr>
              <a:t>함수를 활용하여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BitArray</a:t>
            </a:r>
            <a:r>
              <a:rPr lang="ko-KR" altLang="en-US" b="1" dirty="0" smtClean="0">
                <a:solidFill>
                  <a:srgbClr val="FF0000"/>
                </a:solidFill>
              </a:rPr>
              <a:t>객체 생성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987824" y="3212976"/>
            <a:ext cx="3342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기존 예제 </a:t>
            </a:r>
            <a:r>
              <a:rPr lang="ko-KR" altLang="en-US" b="1" smtClean="0">
                <a:solidFill>
                  <a:srgbClr val="FF0000"/>
                </a:solidFill>
              </a:rPr>
              <a:t>활용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유사하게 작성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83568" y="3284984"/>
            <a:ext cx="4743606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PrintAll</a:t>
            </a:r>
            <a:r>
              <a:rPr lang="en-US" altLang="ko-KR" dirty="0" smtClean="0">
                <a:solidFill>
                  <a:schemeClr val="tx1"/>
                </a:solidFill>
              </a:rPr>
              <a:t>() : void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MakeAccount</a:t>
            </a:r>
            <a:r>
              <a:rPr lang="en-US" altLang="ko-KR" dirty="0" smtClean="0">
                <a:solidFill>
                  <a:schemeClr val="tx1"/>
                </a:solidFill>
              </a:rPr>
              <a:t>() : void</a:t>
            </a:r>
          </a:p>
          <a:p>
            <a:r>
              <a:rPr lang="en-US" altLang="ko-KR" dirty="0" smtClean="0"/>
              <a:t>+ </a:t>
            </a:r>
            <a:r>
              <a:rPr lang="en-US" altLang="ko-KR" dirty="0" err="1" smtClean="0"/>
              <a:t>SelectAccount</a:t>
            </a:r>
            <a:r>
              <a:rPr lang="en-US" altLang="ko-KR" dirty="0" smtClean="0"/>
              <a:t>() : void</a:t>
            </a:r>
          </a:p>
          <a:p>
            <a:r>
              <a:rPr lang="en-US" altLang="ko-KR" dirty="0" smtClean="0"/>
              <a:t>+ </a:t>
            </a:r>
            <a:r>
              <a:rPr lang="en-US" altLang="ko-KR" dirty="0" err="1" smtClean="0"/>
              <a:t>InputMoney</a:t>
            </a:r>
            <a:r>
              <a:rPr lang="en-US" altLang="ko-KR" dirty="0" smtClean="0"/>
              <a:t>() : void</a:t>
            </a:r>
          </a:p>
          <a:p>
            <a:r>
              <a:rPr lang="en-US" altLang="ko-KR" dirty="0" smtClean="0"/>
              <a:t>+ </a:t>
            </a:r>
            <a:r>
              <a:rPr lang="en-US" altLang="ko-KR" dirty="0" err="1" smtClean="0"/>
              <a:t>OutputMoney</a:t>
            </a:r>
            <a:r>
              <a:rPr lang="en-US" altLang="ko-KR" dirty="0" smtClean="0"/>
              <a:t>() : void</a:t>
            </a:r>
          </a:p>
          <a:p>
            <a:r>
              <a:rPr lang="en-US" altLang="ko-KR" dirty="0" smtClean="0"/>
              <a:t>+ </a:t>
            </a:r>
            <a:r>
              <a:rPr lang="en-US" altLang="ko-KR" dirty="0" err="1" smtClean="0"/>
              <a:t>DeleteAccount</a:t>
            </a:r>
            <a:r>
              <a:rPr lang="en-US" altLang="ko-KR" dirty="0" smtClean="0"/>
              <a:t>() : void</a:t>
            </a:r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NumberToIdx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) 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IsAccNumberCheck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number) : </a:t>
            </a:r>
            <a:r>
              <a:rPr lang="en-US" altLang="ko-KR" dirty="0" err="1" smtClean="0"/>
              <a:t>boolean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275856" y="3573016"/>
            <a:ext cx="4143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기존 예제 활용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유사하게 작성</a:t>
            </a:r>
            <a:r>
              <a:rPr lang="en-US" altLang="ko-KR" b="1" dirty="0" smtClean="0">
                <a:solidFill>
                  <a:srgbClr val="FF0000"/>
                </a:solidFill>
              </a:rPr>
              <a:t>(Insert)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419872" y="3861048"/>
            <a:ext cx="4134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기존 예제 활용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유사하게 작성</a:t>
            </a:r>
            <a:r>
              <a:rPr lang="en-US" altLang="ko-KR" b="1" dirty="0" smtClean="0">
                <a:solidFill>
                  <a:srgbClr val="FF0000"/>
                </a:solidFill>
              </a:rPr>
              <a:t>(select)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491880" y="4293096"/>
            <a:ext cx="4304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기존 예제 활용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유사하게 작성</a:t>
            </a:r>
            <a:r>
              <a:rPr lang="en-US" altLang="ko-KR" b="1" dirty="0" smtClean="0">
                <a:solidFill>
                  <a:srgbClr val="FF0000"/>
                </a:solidFill>
              </a:rPr>
              <a:t>(Update)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491880" y="4653136"/>
            <a:ext cx="4211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기존 예제 활용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유사하게 작성</a:t>
            </a:r>
            <a:r>
              <a:rPr lang="en-US" altLang="ko-KR" b="1" dirty="0" smtClean="0">
                <a:solidFill>
                  <a:srgbClr val="FF0000"/>
                </a:solidFill>
              </a:rPr>
              <a:t>(Delete)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707904" y="5229200"/>
            <a:ext cx="46666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계좌번호로 검색해서 인덱스 반환하는 기능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- Select, Update, Delete</a:t>
            </a:r>
            <a:r>
              <a:rPr lang="ko-KR" altLang="en-US" b="1" dirty="0" smtClean="0">
                <a:solidFill>
                  <a:srgbClr val="FF0000"/>
                </a:solidFill>
              </a:rPr>
              <a:t>에서 활용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436096" y="5934670"/>
            <a:ext cx="38384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MakeAccount</a:t>
            </a:r>
            <a:r>
              <a:rPr lang="ko-KR" altLang="en-US" b="1" dirty="0" smtClean="0">
                <a:solidFill>
                  <a:srgbClr val="FF0000"/>
                </a:solidFill>
              </a:rPr>
              <a:t>에서 입력된 계좌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번호 중복여부 반환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중복시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false, </a:t>
            </a:r>
            <a:r>
              <a:rPr lang="ko-KR" altLang="en-US" b="1" dirty="0" smtClean="0">
                <a:solidFill>
                  <a:srgbClr val="FF0000"/>
                </a:solidFill>
              </a:rPr>
              <a:t>중복이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아닐경우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true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 실습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계좌</a:t>
            </a:r>
            <a:r>
              <a:rPr lang="ko-KR" altLang="en-US" sz="2000" b="1" dirty="0" smtClean="0"/>
              <a:t> 관리 프로그램</a:t>
            </a:r>
            <a:endParaRPr lang="ko-KR" altLang="en-US" sz="2000" b="1" dirty="0"/>
          </a:p>
        </p:txBody>
      </p:sp>
      <p:sp>
        <p:nvSpPr>
          <p:cNvPr id="20" name="직사각형 19"/>
          <p:cNvSpPr/>
          <p:nvPr/>
        </p:nvSpPr>
        <p:spPr>
          <a:xfrm>
            <a:off x="611560" y="1196752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1560" y="170080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5536" y="692696"/>
            <a:ext cx="1969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Step3) </a:t>
            </a:r>
            <a:r>
              <a:rPr lang="ko-KR" altLang="en-US" b="1" dirty="0" smtClean="0"/>
              <a:t>실행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흐</a:t>
            </a:r>
            <a:r>
              <a:rPr lang="ko-KR" altLang="en-US" b="1" dirty="0"/>
              <a:t>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11560" y="2204864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80112" y="1196752"/>
            <a:ext cx="241341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b="1" dirty="0" smtClean="0"/>
              <a:t>기능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[0] </a:t>
            </a:r>
            <a:r>
              <a:rPr lang="ko-KR" altLang="en-US" b="1" dirty="0" smtClean="0"/>
              <a:t>프로그램 종료</a:t>
            </a:r>
            <a:endParaRPr lang="en-US" altLang="ko-KR" b="1" dirty="0"/>
          </a:p>
          <a:p>
            <a:r>
              <a:rPr lang="en-US" altLang="ko-KR" b="1" dirty="0" smtClean="0"/>
              <a:t>[1] </a:t>
            </a:r>
            <a:r>
              <a:rPr lang="ko-KR" altLang="en-US" b="1" dirty="0" smtClean="0"/>
              <a:t>계좌 생성</a:t>
            </a:r>
            <a:r>
              <a:rPr lang="en-US" altLang="ko-KR" b="1" dirty="0" smtClean="0"/>
              <a:t>(insert)</a:t>
            </a:r>
          </a:p>
          <a:p>
            <a:r>
              <a:rPr lang="en-US" altLang="ko-KR" b="1" dirty="0" smtClean="0"/>
              <a:t>[2] </a:t>
            </a:r>
            <a:r>
              <a:rPr lang="ko-KR" altLang="en-US" b="1" dirty="0" smtClean="0"/>
              <a:t>계좌 검색</a:t>
            </a:r>
            <a:r>
              <a:rPr lang="en-US" altLang="ko-KR" b="1" dirty="0" smtClean="0"/>
              <a:t>(select)</a:t>
            </a:r>
          </a:p>
          <a:p>
            <a:r>
              <a:rPr lang="en-US" altLang="ko-KR" b="1" dirty="0" smtClean="0"/>
              <a:t>[3] </a:t>
            </a:r>
            <a:r>
              <a:rPr lang="ko-KR" altLang="en-US" b="1" dirty="0" smtClean="0"/>
              <a:t>입금</a:t>
            </a:r>
            <a:r>
              <a:rPr lang="en-US" altLang="ko-KR" b="1" dirty="0" smtClean="0"/>
              <a:t>(update)</a:t>
            </a:r>
          </a:p>
          <a:p>
            <a:r>
              <a:rPr lang="en-US" altLang="ko-KR" b="1" dirty="0" smtClean="0"/>
              <a:t>[4] </a:t>
            </a:r>
            <a:r>
              <a:rPr lang="ko-KR" altLang="en-US" b="1" dirty="0" smtClean="0"/>
              <a:t>출금</a:t>
            </a:r>
            <a:r>
              <a:rPr lang="en-US" altLang="ko-KR" b="1" dirty="0" smtClean="0"/>
              <a:t>(update)</a:t>
            </a:r>
          </a:p>
          <a:p>
            <a:r>
              <a:rPr lang="en-US" altLang="ko-KR" b="1" dirty="0" smtClean="0"/>
              <a:t>[5] </a:t>
            </a:r>
            <a:r>
              <a:rPr lang="ko-KR" altLang="en-US" b="1" dirty="0" smtClean="0"/>
              <a:t>계좌 삭제</a:t>
            </a:r>
            <a:r>
              <a:rPr lang="en-US" altLang="ko-KR" b="1" dirty="0" smtClean="0"/>
              <a:t>(delete)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 실습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계좌</a:t>
            </a:r>
            <a:r>
              <a:rPr lang="ko-KR" altLang="en-US" sz="2000" b="1" dirty="0" smtClean="0"/>
              <a:t> 관리 프로그램</a:t>
            </a:r>
            <a:endParaRPr lang="ko-KR" altLang="en-US" sz="2000" b="1" dirty="0"/>
          </a:p>
        </p:txBody>
      </p:sp>
      <p:sp>
        <p:nvSpPr>
          <p:cNvPr id="31" name="직사각형 30"/>
          <p:cNvSpPr/>
          <p:nvPr/>
        </p:nvSpPr>
        <p:spPr>
          <a:xfrm>
            <a:off x="395536" y="692696"/>
            <a:ext cx="835292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입출금 기능 추가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단계</a:t>
            </a:r>
            <a:r>
              <a:rPr lang="en-US" altLang="ko-KR" b="1" dirty="0" smtClean="0"/>
              <a:t>1) </a:t>
            </a:r>
            <a:r>
              <a:rPr lang="ko-KR" altLang="en-US" b="1" u="sng" dirty="0" smtClean="0"/>
              <a:t>입출금 관련된 데이터 클래스 정의</a:t>
            </a:r>
            <a:endParaRPr lang="en-US" altLang="ko-KR" b="1" u="sng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en-US" altLang="ko-KR" b="1" dirty="0" err="1" smtClean="0"/>
              <a:t>AccountIO</a:t>
            </a:r>
            <a:r>
              <a:rPr lang="en-US" altLang="ko-KR" b="1" dirty="0" smtClean="0"/>
              <a:t>[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accnum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input,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output,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balance, </a:t>
            </a:r>
            <a:r>
              <a:rPr lang="en-US" altLang="ko-KR" b="1" dirty="0" err="1" smtClean="0"/>
              <a:t>Calrendar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cd</a:t>
            </a:r>
            <a:r>
              <a:rPr lang="en-US" altLang="ko-KR" b="1" dirty="0" smtClean="0"/>
              <a:t>]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단계</a:t>
            </a:r>
            <a:r>
              <a:rPr lang="en-US" altLang="ko-KR" b="1" dirty="0" smtClean="0"/>
              <a:t>2)  </a:t>
            </a:r>
            <a:r>
              <a:rPr lang="ko-KR" altLang="en-US" b="1" dirty="0" smtClean="0"/>
              <a:t>입출금을 저장할 데이터 저장공간 생성</a:t>
            </a:r>
            <a:r>
              <a:rPr lang="en-US" altLang="ko-KR" b="1" dirty="0" smtClean="0"/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기존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BitArray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사용가능</a:t>
            </a:r>
            <a:r>
              <a:rPr lang="en-US" altLang="ko-KR" b="1" dirty="0" smtClean="0">
                <a:solidFill>
                  <a:srgbClr val="FF0000"/>
                </a:solidFill>
              </a:rPr>
              <a:t>!!)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단계</a:t>
            </a:r>
            <a:r>
              <a:rPr lang="en-US" altLang="ko-KR" b="1" dirty="0" smtClean="0"/>
              <a:t>3)  </a:t>
            </a:r>
            <a:r>
              <a:rPr lang="ko-KR" altLang="en-US" b="1" dirty="0" smtClean="0"/>
              <a:t>기능 구현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저장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   </a:t>
            </a:r>
            <a:r>
              <a:rPr lang="ko-KR" altLang="en-US" b="1" dirty="0" smtClean="0">
                <a:solidFill>
                  <a:srgbClr val="FF0000"/>
                </a:solidFill>
              </a:rPr>
              <a:t>언제 입출금 정보를 저장할 것인가</a:t>
            </a:r>
            <a:r>
              <a:rPr lang="en-US" altLang="ko-KR" b="1" dirty="0" smtClean="0">
                <a:solidFill>
                  <a:srgbClr val="FF0000"/>
                </a:solidFill>
              </a:rPr>
              <a:t>?[ </a:t>
            </a:r>
            <a:r>
              <a:rPr lang="ko-KR" altLang="en-US" b="1" dirty="0" smtClean="0">
                <a:solidFill>
                  <a:srgbClr val="FF0000"/>
                </a:solidFill>
              </a:rPr>
              <a:t>계좌개설</a:t>
            </a:r>
            <a:r>
              <a:rPr lang="en-US" altLang="ko-KR" b="1" dirty="0" smtClean="0">
                <a:solidFill>
                  <a:srgbClr val="FF0000"/>
                </a:solidFill>
              </a:rPr>
              <a:t> ,  </a:t>
            </a:r>
            <a:r>
              <a:rPr lang="ko-KR" altLang="en-US" b="1" dirty="0" smtClean="0">
                <a:solidFill>
                  <a:srgbClr val="FF0000"/>
                </a:solidFill>
              </a:rPr>
              <a:t>입금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출금</a:t>
            </a:r>
            <a:r>
              <a:rPr lang="en-US" altLang="ko-KR" b="1" dirty="0" smtClean="0">
                <a:solidFill>
                  <a:srgbClr val="FF0000"/>
                </a:solidFill>
              </a:rPr>
              <a:t>  ]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단계</a:t>
            </a:r>
            <a:r>
              <a:rPr lang="en-US" altLang="ko-KR" b="1" dirty="0" smtClean="0"/>
              <a:t>4)  </a:t>
            </a:r>
            <a:r>
              <a:rPr lang="ko-KR" altLang="en-US" b="1" dirty="0" smtClean="0"/>
              <a:t>기능 구현 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출력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  </a:t>
            </a:r>
            <a:r>
              <a:rPr lang="ko-KR" altLang="en-US" b="1" dirty="0" smtClean="0">
                <a:solidFill>
                  <a:srgbClr val="FF0000"/>
                </a:solidFill>
              </a:rPr>
              <a:t>언제 출력기능을 사용할 것인가</a:t>
            </a:r>
            <a:r>
              <a:rPr lang="en-US" altLang="ko-KR" b="1" dirty="0" smtClean="0">
                <a:solidFill>
                  <a:srgbClr val="FF0000"/>
                </a:solidFill>
              </a:rPr>
              <a:t>? [</a:t>
            </a:r>
            <a:r>
              <a:rPr lang="ko-KR" altLang="en-US" b="1" dirty="0" smtClean="0">
                <a:solidFill>
                  <a:srgbClr val="FF0000"/>
                </a:solidFill>
              </a:rPr>
              <a:t>검색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r>
              <a:rPr lang="en-US" altLang="ko-KR" b="1" dirty="0" smtClean="0"/>
              <a:t>----------------------------------------------------------------------</a:t>
            </a:r>
          </a:p>
          <a:p>
            <a:endParaRPr lang="en-US" altLang="ko-KR" b="1" dirty="0"/>
          </a:p>
          <a:p>
            <a:pPr>
              <a:buFont typeface="Arial" charset="0"/>
              <a:buChar char="•"/>
            </a:pPr>
            <a:r>
              <a:rPr lang="ko-KR" altLang="en-US" b="1" dirty="0" smtClean="0"/>
              <a:t>삭제 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해당 계좌를 삭제할 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입출금 내용을 먼저 삭제 한 후 </a:t>
            </a:r>
            <a:endParaRPr lang="en-US" altLang="ko-KR" b="1" dirty="0" smtClean="0"/>
          </a:p>
          <a:p>
            <a:pPr>
              <a:buFont typeface="Arial" charset="0"/>
              <a:buChar char="•"/>
            </a:pPr>
            <a:r>
              <a:rPr lang="en-US" altLang="ko-KR" b="1" dirty="0" smtClean="0"/>
              <a:t>          </a:t>
            </a:r>
            <a:r>
              <a:rPr lang="ko-KR" altLang="en-US" b="1" dirty="0" smtClean="0"/>
              <a:t>계좌를 삭제해 보세요</a:t>
            </a:r>
            <a:r>
              <a:rPr lang="en-US" altLang="ko-KR" b="1" dirty="0" smtClean="0"/>
              <a:t>.</a:t>
            </a:r>
            <a:endParaRPr lang="en-US" altLang="ko-KR" b="1" dirty="0"/>
          </a:p>
          <a:p>
            <a:pPr>
              <a:buFont typeface="Arial" charset="0"/>
              <a:buChar char="•"/>
            </a:pPr>
            <a:endParaRPr lang="en-US" altLang="ko-KR" b="1" dirty="0" smtClean="0"/>
          </a:p>
          <a:p>
            <a:pPr>
              <a:buFont typeface="Arial" charset="0"/>
              <a:buChar char="•"/>
            </a:pPr>
            <a:r>
              <a:rPr lang="ko-KR" altLang="en-US" b="1" dirty="0" smtClean="0"/>
              <a:t>수정</a:t>
            </a:r>
            <a:r>
              <a:rPr lang="en-US" altLang="ko-KR" b="1" dirty="0" smtClean="0"/>
              <a:t>(X) </a:t>
            </a:r>
            <a:r>
              <a:rPr lang="ko-KR" altLang="en-US" b="1" dirty="0" smtClean="0"/>
              <a:t>은 존재할 수 없는 기능</a:t>
            </a:r>
            <a:endParaRPr lang="en-US" altLang="ko-KR" b="1" dirty="0" smtClean="0"/>
          </a:p>
          <a:p>
            <a:pPr>
              <a:buFont typeface="Arial" charset="0"/>
              <a:buChar char="•"/>
            </a:pP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ko-KR" altLang="en-US" b="1" dirty="0" smtClean="0"/>
              <a:t>검색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날짜를 기반으로 검색할 수 있을 것 같습니다</a:t>
            </a:r>
            <a:r>
              <a:rPr lang="en-US" altLang="ko-KR" b="1" dirty="0" smtClean="0"/>
              <a:t>. …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ko-KR" alt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395536" y="980728"/>
            <a:ext cx="7847020" cy="5139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/>
              <a:t>자료구조 </a:t>
            </a:r>
            <a:r>
              <a:rPr lang="en-US" altLang="ko-KR" sz="2000" dirty="0" smtClean="0"/>
              <a:t>( </a:t>
            </a:r>
            <a:r>
              <a:rPr lang="ko-KR" altLang="en-US" sz="2000" dirty="0" smtClean="0"/>
              <a:t>데이터 집합체를 어떻게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구조</a:t>
            </a:r>
            <a:r>
              <a:rPr lang="ko-KR" altLang="en-US" sz="2000" dirty="0" smtClean="0"/>
              <a:t>화 시키고 관리할 것인가</a:t>
            </a:r>
            <a:r>
              <a:rPr lang="en-US" altLang="ko-KR" sz="2000" dirty="0" smtClean="0"/>
              <a:t>?)</a:t>
            </a:r>
          </a:p>
          <a:p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b="1" dirty="0" smtClean="0"/>
              <a:t>선형자료구조</a:t>
            </a:r>
            <a:endParaRPr lang="en-US" altLang="ko-KR" sz="2000" b="1" dirty="0" smtClean="0"/>
          </a:p>
          <a:p>
            <a:r>
              <a:rPr lang="en-US" altLang="ko-KR" sz="2000" dirty="0" smtClean="0"/>
              <a:t>   </a:t>
            </a:r>
            <a:r>
              <a:rPr lang="ko-KR" altLang="en-US" sz="2400" b="1" dirty="0" smtClean="0"/>
              <a:t>연접리스트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배열</a:t>
            </a:r>
            <a:r>
              <a:rPr lang="en-US" altLang="ko-KR" sz="2400" b="1" dirty="0" smtClean="0"/>
              <a:t>) : </a:t>
            </a:r>
            <a:r>
              <a:rPr lang="ko-KR" altLang="en-US" sz="2400" b="1" dirty="0" smtClean="0"/>
              <a:t>메모리적으로 연결</a:t>
            </a:r>
            <a:endParaRPr lang="en-US" altLang="ko-KR" sz="2400" b="1" dirty="0" smtClean="0"/>
          </a:p>
          <a:p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연결리스트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단일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이중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환형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 :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논리적으로 연결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------------------------------------------------------------------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* </a:t>
            </a:r>
            <a:r>
              <a:rPr lang="ko-KR" altLang="en-US" sz="2000" dirty="0" smtClean="0"/>
              <a:t>나머지 자료구조들은 배열이나 연결리스트를 응용해서 구현</a:t>
            </a:r>
            <a:r>
              <a:rPr lang="en-US" altLang="ko-KR" sz="2000" dirty="0" smtClean="0"/>
              <a:t>!</a:t>
            </a:r>
          </a:p>
          <a:p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스택</a:t>
            </a:r>
            <a:endParaRPr lang="en-US" altLang="ko-KR" sz="2000" dirty="0" smtClean="0"/>
          </a:p>
          <a:p>
            <a:r>
              <a:rPr lang="en-US" altLang="ko-KR" sz="2000" dirty="0" smtClean="0"/>
              <a:t>   </a:t>
            </a:r>
            <a:r>
              <a:rPr lang="ko-KR" altLang="en-US" sz="2000" dirty="0" smtClean="0"/>
              <a:t>큐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err="1" smtClean="0"/>
              <a:t>덱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b="1" dirty="0" smtClean="0"/>
              <a:t>비선형자료구조</a:t>
            </a:r>
            <a:endParaRPr lang="en-US" altLang="ko-KR" sz="2000" b="1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트리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그래프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err="1" smtClean="0"/>
              <a:t>해쉬테이블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908720"/>
            <a:ext cx="7479933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연접리스트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) : </a:t>
            </a:r>
            <a:r>
              <a:rPr lang="ko-KR" altLang="en-US" sz="2000" b="1" dirty="0" smtClean="0"/>
              <a:t>물리적 선형 자료구조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데이터 저장 관리를 배열이라는 자료구조로 하겠다</a:t>
            </a:r>
            <a:r>
              <a:rPr lang="en-US" altLang="ko-KR" sz="2000" b="1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2000" b="1" dirty="0" smtClean="0"/>
              <a:t>INSERT(</a:t>
            </a:r>
            <a:r>
              <a:rPr lang="ko-KR" altLang="en-US" sz="2000" b="1" dirty="0" smtClean="0"/>
              <a:t>저장</a:t>
            </a:r>
            <a:r>
              <a:rPr lang="en-US" altLang="ko-KR" sz="2000" b="1" dirty="0" smtClean="0"/>
              <a:t>), SELECT(</a:t>
            </a:r>
            <a:r>
              <a:rPr lang="ko-KR" altLang="en-US" sz="2000" b="1" dirty="0" smtClean="0"/>
              <a:t>검색</a:t>
            </a:r>
            <a:r>
              <a:rPr lang="en-US" altLang="ko-KR" sz="2000" b="1" dirty="0" smtClean="0"/>
              <a:t>), UPDATE(</a:t>
            </a:r>
            <a:r>
              <a:rPr lang="ko-KR" altLang="en-US" sz="2000" b="1" dirty="0" smtClean="0"/>
              <a:t>수정</a:t>
            </a:r>
            <a:r>
              <a:rPr lang="en-US" altLang="ko-KR" sz="2000" b="1" dirty="0" smtClean="0"/>
              <a:t>), DELETE(</a:t>
            </a:r>
            <a:r>
              <a:rPr lang="ko-KR" altLang="en-US" sz="2000" b="1" dirty="0" smtClean="0"/>
              <a:t>삭제</a:t>
            </a:r>
            <a:r>
              <a:rPr lang="en-US" altLang="ko-KR" sz="2000" b="1" dirty="0" smtClean="0"/>
              <a:t>)</a:t>
            </a:r>
          </a:p>
          <a:p>
            <a:pPr>
              <a:buFontTx/>
              <a:buChar char="-"/>
            </a:pPr>
            <a:endParaRPr lang="en-US" altLang="ko-KR" sz="2000" b="1" dirty="0"/>
          </a:p>
          <a:p>
            <a:r>
              <a:rPr lang="ko-KR" altLang="en-US" sz="2000" b="1" dirty="0" smtClean="0"/>
              <a:t>배열 자료구조 성질</a:t>
            </a:r>
            <a:r>
              <a:rPr lang="en-US" altLang="ko-KR" sz="2000" b="1" dirty="0" smtClean="0"/>
              <a:t>!</a:t>
            </a:r>
          </a:p>
          <a:p>
            <a:r>
              <a:rPr lang="en-US" altLang="ko-KR" sz="2000" b="1" dirty="0" smtClean="0"/>
              <a:t>-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항상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0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번째 인덱스부터 순차적으로 저장된 형태를 유지하겠다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84" y="501317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1680" y="5013176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4" y="458112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4581128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7584" y="41490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4149080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27584" y="371703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1680" y="3717032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512" y="5085184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835696" y="501317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835696" y="458112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796136" y="508518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835696" y="414908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611560" y="285293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75656" y="285293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1560" y="242088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75656" y="242088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1560" y="198884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75656" y="198884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1560" y="155679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5656" y="1556792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11560" y="112474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75656" y="1124744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7664" y="285293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547664" y="242088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547664" y="198884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475656" y="155679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547664" y="112474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475656" y="350100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707904" y="2996952"/>
            <a:ext cx="5184576" cy="3528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67944" y="371703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236296" y="544522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644008" y="530120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092280" y="364502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724128" y="422108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436096" y="234888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연결리스트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5" idx="0"/>
          </p:cNvCxnSpPr>
          <p:nvPr/>
        </p:nvCxnSpPr>
        <p:spPr>
          <a:xfrm flipV="1">
            <a:off x="5148064" y="4581128"/>
            <a:ext cx="936104" cy="7200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6084168" y="3789040"/>
            <a:ext cx="936104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5076056" y="3717032"/>
            <a:ext cx="2016224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716016" y="4077072"/>
            <a:ext cx="2448272" cy="144016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203848" y="5445224"/>
            <a:ext cx="151216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195736" y="522920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6516216" y="321297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6876256" y="299695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6948264" y="299695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508104" y="306896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cxnSp>
        <p:nvCxnSpPr>
          <p:cNvPr id="52" name="직선 화살표 연결선 51"/>
          <p:cNvCxnSpPr/>
          <p:nvPr/>
        </p:nvCxnSpPr>
        <p:spPr>
          <a:xfrm flipH="1" flipV="1">
            <a:off x="6228184" y="3356992"/>
            <a:ext cx="1584176" cy="20162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23" name="직사각형 22"/>
          <p:cNvSpPr/>
          <p:nvPr/>
        </p:nvSpPr>
        <p:spPr>
          <a:xfrm>
            <a:off x="0" y="1556792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99592" y="2420888"/>
            <a:ext cx="4499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이중연결리스트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이동시</a:t>
            </a:r>
            <a:r>
              <a:rPr lang="en-US" altLang="ko-KR" dirty="0" smtClean="0"/>
              <a:t>, --, ++ </a:t>
            </a:r>
            <a:r>
              <a:rPr lang="ko-KR" altLang="en-US" dirty="0" smtClean="0"/>
              <a:t>연산 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1" name="직선 화살표 연결선 40"/>
          <p:cNvCxnSpPr>
            <a:endCxn id="40" idx="1"/>
          </p:cNvCxnSpPr>
          <p:nvPr/>
        </p:nvCxnSpPr>
        <p:spPr>
          <a:xfrm>
            <a:off x="2339752" y="1700808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43608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443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단일연결리스트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이동시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++ </a:t>
            </a:r>
            <a:r>
              <a:rPr lang="ko-KR" altLang="en-US" dirty="0" smtClean="0"/>
              <a:t>연산만 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051720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87824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995936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60032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868144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732240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740352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23" idx="3"/>
          </p:cNvCxnSpPr>
          <p:nvPr/>
        </p:nvCxnSpPr>
        <p:spPr>
          <a:xfrm>
            <a:off x="755576" y="1736812"/>
            <a:ext cx="36004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4211960" y="1700808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6084168" y="166480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8244408" y="170080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8604448" y="14847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8676456" y="14847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0" y="2996952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2555776" y="328498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439144" y="32129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447256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383360" y="32129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391472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255568" y="32129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63680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127776" y="32129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135888" y="32129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/>
          <p:cNvCxnSpPr>
            <a:stCxn id="62" idx="3"/>
          </p:cNvCxnSpPr>
          <p:nvPr/>
        </p:nvCxnSpPr>
        <p:spPr>
          <a:xfrm>
            <a:off x="755576" y="3176972"/>
            <a:ext cx="36004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4499992" y="328498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6300192" y="328498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8639944" y="335699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8999984" y="314096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9071992" y="314096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899592" y="32129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683568" y="350100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683568" y="335699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>
            <a:off x="611560" y="342900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3059832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/>
          <p:cNvCxnSpPr/>
          <p:nvPr/>
        </p:nvCxnSpPr>
        <p:spPr>
          <a:xfrm flipH="1" flipV="1">
            <a:off x="2627784" y="342900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4932040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 flipH="1" flipV="1">
            <a:off x="4499992" y="342900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6804248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 flipH="1" flipV="1">
            <a:off x="6300192" y="342900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144016" y="501317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91" name="직선 화살표 연결선 90"/>
          <p:cNvCxnSpPr>
            <a:endCxn id="95" idx="1"/>
          </p:cNvCxnSpPr>
          <p:nvPr/>
        </p:nvCxnSpPr>
        <p:spPr>
          <a:xfrm>
            <a:off x="2483768" y="515719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1187624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755576" y="4293096"/>
            <a:ext cx="7564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환형연결리스트</a:t>
            </a:r>
            <a:r>
              <a:rPr lang="en-US" altLang="ko-KR" dirty="0" smtClean="0"/>
              <a:t>( </a:t>
            </a:r>
            <a:r>
              <a:rPr lang="ko-KR" altLang="en-US" dirty="0" smtClean="0"/>
              <a:t>단일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이중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마지막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가리킨다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2195736" y="50131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131840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139952" y="50131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004048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012160" y="50131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876256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7884368" y="50131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/>
          <p:cNvCxnSpPr>
            <a:stCxn id="90" idx="3"/>
          </p:cNvCxnSpPr>
          <p:nvPr/>
        </p:nvCxnSpPr>
        <p:spPr>
          <a:xfrm>
            <a:off x="899592" y="5193196"/>
            <a:ext cx="36004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>
            <a:off x="4355976" y="515719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V="1">
            <a:off x="6228184" y="5121188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8388424" y="515719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>
            <a:off x="8892480" y="5157192"/>
            <a:ext cx="0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>
            <a:off x="1691680" y="5733256"/>
            <a:ext cx="720080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endCxn id="92" idx="2"/>
          </p:cNvCxnSpPr>
          <p:nvPr/>
        </p:nvCxnSpPr>
        <p:spPr>
          <a:xfrm flipV="1">
            <a:off x="1691680" y="5373216"/>
            <a:ext cx="0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23" name="직사각형 22"/>
          <p:cNvSpPr/>
          <p:nvPr/>
        </p:nvSpPr>
        <p:spPr>
          <a:xfrm>
            <a:off x="0" y="1556792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41" name="직선 화살표 연결선 40"/>
          <p:cNvCxnSpPr>
            <a:endCxn id="40" idx="1"/>
          </p:cNvCxnSpPr>
          <p:nvPr/>
        </p:nvCxnSpPr>
        <p:spPr>
          <a:xfrm>
            <a:off x="2339752" y="1700808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43608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단일연결리스트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051720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87824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995936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60032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868144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732240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740352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23" idx="3"/>
          </p:cNvCxnSpPr>
          <p:nvPr/>
        </p:nvCxnSpPr>
        <p:spPr>
          <a:xfrm>
            <a:off x="755576" y="1736812"/>
            <a:ext cx="36004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4211960" y="1700808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6084168" y="166480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8244408" y="170080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8604448" y="14847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8676456" y="14847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395536" y="314096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403648" y="314096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39552" y="3789040"/>
            <a:ext cx="74302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노드</a:t>
            </a:r>
            <a:r>
              <a:rPr lang="en-US" altLang="ko-KR" dirty="0" smtClean="0"/>
              <a:t>(NODE) : </a:t>
            </a:r>
            <a:r>
              <a:rPr lang="ko-KR" altLang="en-US" dirty="0" smtClean="0"/>
              <a:t>데이터저장소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링크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다음노드의</a:t>
            </a:r>
            <a:r>
              <a:rPr lang="ko-KR" altLang="en-US" dirty="0" smtClean="0"/>
              <a:t> 주소를 저장하는 공간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                                      * </a:t>
            </a:r>
            <a:r>
              <a:rPr lang="ko-KR" altLang="en-US" b="1" dirty="0" smtClean="0">
                <a:solidFill>
                  <a:srgbClr val="FF0000"/>
                </a:solidFill>
              </a:rPr>
              <a:t>링크를 통해 논리적 선형구조 완성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314348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1step) </a:t>
            </a:r>
            <a:r>
              <a:rPr lang="ko-KR" altLang="en-US" dirty="0" smtClean="0"/>
              <a:t>단일연결리스트 구현 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err="1" smtClean="0"/>
              <a:t>노드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연결리스트 구조체 정의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427984" y="98072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27984" y="1484784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data: Object       //</a:t>
            </a:r>
            <a:r>
              <a:rPr lang="ko-KR" altLang="en-US" dirty="0" smtClean="0">
                <a:solidFill>
                  <a:schemeClr val="tx1"/>
                </a:solidFill>
              </a:rPr>
              <a:t>저장 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next : Node        //</a:t>
            </a:r>
            <a:r>
              <a:rPr lang="ko-KR" altLang="en-US" dirty="0" smtClean="0">
                <a:solidFill>
                  <a:schemeClr val="tx1"/>
                </a:solidFill>
              </a:rPr>
              <a:t>다음 </a:t>
            </a:r>
            <a:r>
              <a:rPr lang="ko-KR" altLang="en-US" dirty="0" err="1" smtClean="0">
                <a:solidFill>
                  <a:schemeClr val="tx1"/>
                </a:solidFill>
              </a:rPr>
              <a:t>노드의</a:t>
            </a:r>
            <a:r>
              <a:rPr lang="ko-KR" altLang="en-US" dirty="0" smtClean="0">
                <a:solidFill>
                  <a:schemeClr val="tx1"/>
                </a:solidFill>
              </a:rPr>
              <a:t> 주소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27984" y="350100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MyList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27984" y="4005064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head: Object    //</a:t>
            </a:r>
            <a:r>
              <a:rPr lang="ko-KR" altLang="en-US" dirty="0" smtClean="0">
                <a:solidFill>
                  <a:schemeClr val="tx1"/>
                </a:solidFill>
              </a:rPr>
              <a:t>시작 </a:t>
            </a:r>
            <a:r>
              <a:rPr lang="ko-KR" altLang="en-US" dirty="0" err="1" smtClean="0">
                <a:solidFill>
                  <a:schemeClr val="tx1"/>
                </a:solidFill>
              </a:rPr>
              <a:t>노드를</a:t>
            </a:r>
            <a:r>
              <a:rPr lang="ko-KR" altLang="en-US" dirty="0" smtClean="0">
                <a:solidFill>
                  <a:schemeClr val="tx1"/>
                </a:solidFill>
              </a:rPr>
              <a:t> 저장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       //</a:t>
            </a:r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개수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1520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51520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259632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59632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24285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2step) </a:t>
            </a:r>
            <a:r>
              <a:rPr lang="ko-KR" altLang="en-US" dirty="0" smtClean="0"/>
              <a:t>초기화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4427984" y="98072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27984" y="1484784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data: Object       //</a:t>
            </a:r>
            <a:r>
              <a:rPr lang="ko-KR" altLang="en-US" dirty="0" smtClean="0">
                <a:solidFill>
                  <a:schemeClr val="tx1"/>
                </a:solidFill>
              </a:rPr>
              <a:t>저장 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next : Node        //</a:t>
            </a:r>
            <a:r>
              <a:rPr lang="ko-KR" altLang="en-US" dirty="0" smtClean="0">
                <a:solidFill>
                  <a:schemeClr val="tx1"/>
                </a:solidFill>
              </a:rPr>
              <a:t>다음 </a:t>
            </a:r>
            <a:r>
              <a:rPr lang="ko-KR" altLang="en-US" dirty="0" err="1" smtClean="0">
                <a:solidFill>
                  <a:schemeClr val="tx1"/>
                </a:solidFill>
              </a:rPr>
              <a:t>노드의</a:t>
            </a:r>
            <a:r>
              <a:rPr lang="ko-KR" altLang="en-US" dirty="0" smtClean="0">
                <a:solidFill>
                  <a:schemeClr val="tx1"/>
                </a:solidFill>
              </a:rPr>
              <a:t> 주소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27984" y="2564904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MyList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27984" y="3068960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head: Object    //</a:t>
            </a:r>
            <a:r>
              <a:rPr lang="ko-KR" altLang="en-US" dirty="0" smtClean="0">
                <a:solidFill>
                  <a:schemeClr val="tx1"/>
                </a:solidFill>
              </a:rPr>
              <a:t>시작 </a:t>
            </a:r>
            <a:r>
              <a:rPr lang="ko-KR" altLang="en-US" dirty="0" err="1" smtClean="0">
                <a:solidFill>
                  <a:schemeClr val="tx1"/>
                </a:solidFill>
              </a:rPr>
              <a:t>노드를</a:t>
            </a:r>
            <a:r>
              <a:rPr lang="ko-KR" altLang="en-US" dirty="0" smtClean="0">
                <a:solidFill>
                  <a:schemeClr val="tx1"/>
                </a:solidFill>
              </a:rPr>
              <a:t> 저장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       //</a:t>
            </a:r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개수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23728" y="22768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483768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555776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1520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51520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259632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59632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2091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2step) </a:t>
            </a:r>
            <a:r>
              <a:rPr lang="en-US" altLang="ko-KR" dirty="0" err="1" smtClean="0"/>
              <a:t>front_Insert</a:t>
            </a:r>
            <a:endParaRPr lang="en-US" altLang="ko-KR" dirty="0" smtClean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23728" y="22768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483768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555776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860032" y="476672"/>
            <a:ext cx="317106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빈강의실에</a:t>
            </a:r>
            <a:r>
              <a:rPr lang="ko-KR" altLang="en-US" dirty="0" smtClean="0"/>
              <a:t> 학생입실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책상</a:t>
            </a:r>
            <a:r>
              <a:rPr lang="en-US" altLang="ko-KR" dirty="0" smtClean="0"/>
              <a:t>[NODE]</a:t>
            </a:r>
            <a:r>
              <a:rPr lang="ko-KR" altLang="en-US" dirty="0" smtClean="0"/>
              <a:t>을 들고 입실 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아무데나 책상을 놓는다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R"/>
            </a:pPr>
            <a:r>
              <a:rPr lang="ko-KR" altLang="en-US" dirty="0" smtClean="0"/>
              <a:t>논리적 연결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4932040" y="2276872"/>
            <a:ext cx="380424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err="1" smtClean="0"/>
              <a:t>노드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err="1" smtClean="0"/>
              <a:t>노드를</a:t>
            </a:r>
            <a:r>
              <a:rPr lang="ko-KR" altLang="en-US" dirty="0" smtClean="0"/>
              <a:t> 초기화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데이터저장</a:t>
            </a:r>
            <a:r>
              <a:rPr lang="en-US" altLang="ko-KR" dirty="0" smtClean="0"/>
              <a:t>, null)</a:t>
            </a:r>
          </a:p>
          <a:p>
            <a:pPr marL="342900" indent="-342900">
              <a:buAutoNum type="arabicParenR"/>
            </a:pPr>
            <a:r>
              <a:rPr lang="ko-KR" altLang="en-US" dirty="0" smtClean="0"/>
              <a:t>앞에 연결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front_insert</a:t>
            </a:r>
            <a:r>
              <a:rPr lang="en-US" altLang="ko-KR" dirty="0" smtClean="0"/>
              <a:t>)</a:t>
            </a:r>
          </a:p>
          <a:p>
            <a:pPr marL="342900" indent="-342900"/>
            <a:r>
              <a:rPr lang="en-US" altLang="ko-KR" dirty="0" smtClean="0"/>
              <a:t>     3.1 : </a:t>
            </a:r>
            <a:r>
              <a:rPr lang="ko-KR" altLang="en-US" dirty="0" smtClean="0"/>
              <a:t>비어있을 때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3.2 :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존재할 때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1025215" y="3429000"/>
            <a:ext cx="1212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10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483768" y="3429000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91880" y="3429000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851920" y="357301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211960" y="335699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283968" y="335699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1520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51520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259632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59632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2091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2step) </a:t>
            </a:r>
            <a:r>
              <a:rPr lang="en-US" altLang="ko-KR" dirty="0" err="1" smtClean="0"/>
              <a:t>front_Insert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4644008" y="5661248"/>
            <a:ext cx="3810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FF0000"/>
                </a:solidFill>
              </a:rPr>
              <a:t>연결시</a:t>
            </a:r>
            <a:r>
              <a:rPr lang="ko-KR" altLang="en-US" b="1" dirty="0" smtClean="0">
                <a:solidFill>
                  <a:srgbClr val="FF0000"/>
                </a:solidFill>
              </a:rPr>
              <a:t> 새로운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노드의</a:t>
            </a:r>
            <a:r>
              <a:rPr lang="ko-KR" altLang="en-US" b="1" dirty="0" smtClean="0">
                <a:solidFill>
                  <a:srgbClr val="FF0000"/>
                </a:solidFill>
              </a:rPr>
              <a:t> 연결을 먼저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31840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39952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051720" y="220486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411760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483768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88032" y="458112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88032" y="494116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296144" y="4581128"/>
            <a:ext cx="1043608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296144" y="494116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endCxn id="39" idx="1"/>
          </p:cNvCxnSpPr>
          <p:nvPr/>
        </p:nvCxnSpPr>
        <p:spPr>
          <a:xfrm>
            <a:off x="4067944" y="472514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771800" y="45811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79912" y="458112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16016" y="45811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724128" y="458112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16216" y="45811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524328" y="458112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36" idx="1"/>
          </p:cNvCxnSpPr>
          <p:nvPr/>
        </p:nvCxnSpPr>
        <p:spPr>
          <a:xfrm>
            <a:off x="2160240" y="4761148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940152" y="472514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8028384" y="472514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8388424" y="450912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460432" y="443711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18" idx="1"/>
          </p:cNvCxnSpPr>
          <p:nvPr/>
        </p:nvCxnSpPr>
        <p:spPr>
          <a:xfrm>
            <a:off x="2123728" y="2276872"/>
            <a:ext cx="1008112" cy="3600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051720" y="56612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59832" y="5661248"/>
            <a:ext cx="504056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3419872" y="580526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3779912" y="55892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3851920" y="55892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endCxn id="54" idx="0"/>
          </p:cNvCxnSpPr>
          <p:nvPr/>
        </p:nvCxnSpPr>
        <p:spPr>
          <a:xfrm>
            <a:off x="2123728" y="4797152"/>
            <a:ext cx="432048" cy="86409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 flipV="1">
            <a:off x="3203848" y="4941168"/>
            <a:ext cx="72008" cy="86409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3375916" y="5085184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2483769" y="5085184"/>
            <a:ext cx="381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2)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4932040" y="620688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비어있는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판단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if(head == null)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5076056" y="2924944"/>
            <a:ext cx="269657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 연결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newnode.next</a:t>
            </a:r>
            <a:r>
              <a:rPr lang="en-US" altLang="ko-KR" dirty="0" smtClean="0"/>
              <a:t> =  head;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번 연결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head = </a:t>
            </a:r>
            <a:r>
              <a:rPr lang="en-US" altLang="ko-KR" dirty="0" err="1" smtClean="0"/>
              <a:t>newnode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</p:txBody>
      </p:sp>
      <p:sp>
        <p:nvSpPr>
          <p:cNvPr id="72" name="직사각형 71"/>
          <p:cNvSpPr/>
          <p:nvPr/>
        </p:nvSpPr>
        <p:spPr>
          <a:xfrm>
            <a:off x="1259632" y="6237312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73" name="직선 화살표 연결선 72"/>
          <p:cNvCxnSpPr>
            <a:endCxn id="54" idx="1"/>
          </p:cNvCxnSpPr>
          <p:nvPr/>
        </p:nvCxnSpPr>
        <p:spPr>
          <a:xfrm flipV="1">
            <a:off x="1691680" y="5841268"/>
            <a:ext cx="360040" cy="3960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303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3step) </a:t>
            </a:r>
            <a:r>
              <a:rPr lang="en-US" altLang="ko-KR" dirty="0" err="1" smtClean="0"/>
              <a:t>selectall</a:t>
            </a:r>
            <a:r>
              <a:rPr lang="en-US" altLang="ko-KR" dirty="0" smtClean="0"/>
              <a:t>( </a:t>
            </a:r>
            <a:r>
              <a:rPr lang="ko-KR" altLang="en-US" dirty="0" smtClean="0"/>
              <a:t>선형 순회 </a:t>
            </a:r>
            <a:r>
              <a:rPr lang="en-US" altLang="ko-KR" dirty="0" smtClean="0"/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60040" y="206084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60040" y="242088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368152" y="2060848"/>
            <a:ext cx="1043608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368152" y="242088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endCxn id="39" idx="1"/>
          </p:cNvCxnSpPr>
          <p:nvPr/>
        </p:nvCxnSpPr>
        <p:spPr>
          <a:xfrm>
            <a:off x="4139952" y="220486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843808" y="20608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851920" y="206084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88024" y="20608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796136" y="206084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88224" y="20608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596336" y="206084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36" idx="1"/>
          </p:cNvCxnSpPr>
          <p:nvPr/>
        </p:nvCxnSpPr>
        <p:spPr>
          <a:xfrm>
            <a:off x="2232248" y="2240868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6012160" y="220486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8100392" y="220486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8460432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532440" y="191683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3563888" y="3789040"/>
            <a:ext cx="48245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순회할 </a:t>
            </a:r>
            <a:r>
              <a:rPr lang="ko-KR" altLang="en-US" dirty="0" err="1" smtClean="0"/>
              <a:t>레퍼런스</a:t>
            </a:r>
            <a:r>
              <a:rPr lang="ko-KR" altLang="en-US" dirty="0" smtClean="0"/>
              <a:t> 변수 선언 </a:t>
            </a:r>
            <a:r>
              <a:rPr lang="en-US" altLang="ko-KR" dirty="0" smtClean="0"/>
              <a:t>&lt;-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</a:t>
            </a:r>
            <a:endParaRPr lang="en-US" altLang="ko-KR" dirty="0" smtClean="0"/>
          </a:p>
          <a:p>
            <a:r>
              <a:rPr lang="en-US" altLang="ko-KR" dirty="0" smtClean="0"/>
              <a:t>Node cur = head;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cur</a:t>
            </a:r>
            <a:r>
              <a:rPr lang="ko-KR" altLang="en-US" dirty="0" smtClean="0"/>
              <a:t>를 이동</a:t>
            </a:r>
            <a:endParaRPr lang="en-US" altLang="ko-KR" dirty="0" smtClean="0"/>
          </a:p>
          <a:p>
            <a:r>
              <a:rPr lang="en-US" altLang="ko-KR" dirty="0" smtClean="0"/>
              <a:t>cur = </a:t>
            </a:r>
            <a:r>
              <a:rPr lang="en-US" altLang="ko-KR" dirty="0" err="1" smtClean="0"/>
              <a:t>cur.next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언제까지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cur == null  : </a:t>
            </a:r>
            <a:r>
              <a:rPr lang="ko-KR" altLang="en-US" dirty="0" smtClean="0"/>
              <a:t>이동을 멈춰야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3275856" y="3068960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cur</a:t>
            </a:r>
            <a:endParaRPr lang="ko-KR" altLang="en-US" dirty="0"/>
          </a:p>
        </p:txBody>
      </p:sp>
      <p:cxnSp>
        <p:nvCxnSpPr>
          <p:cNvPr id="52" name="직선 화살표 연결선 51"/>
          <p:cNvCxnSpPr>
            <a:endCxn id="37" idx="2"/>
          </p:cNvCxnSpPr>
          <p:nvPr/>
        </p:nvCxnSpPr>
        <p:spPr>
          <a:xfrm flipV="1">
            <a:off x="4067944" y="2420888"/>
            <a:ext cx="36004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2062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4step) </a:t>
            </a:r>
            <a:r>
              <a:rPr lang="en-US" altLang="ko-KR" dirty="0" err="1" smtClean="0"/>
              <a:t>back_insert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216024" y="2564904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16024" y="2924944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224136" y="2564904"/>
            <a:ext cx="1043608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224136" y="2924944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endCxn id="39" idx="1"/>
          </p:cNvCxnSpPr>
          <p:nvPr/>
        </p:nvCxnSpPr>
        <p:spPr>
          <a:xfrm>
            <a:off x="3995936" y="2708920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699792" y="256490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07904" y="2564904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44008" y="256490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52120" y="2564904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44208" y="256490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452320" y="2564904"/>
            <a:ext cx="504056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36" idx="1"/>
          </p:cNvCxnSpPr>
          <p:nvPr/>
        </p:nvCxnSpPr>
        <p:spPr>
          <a:xfrm>
            <a:off x="2088232" y="2744924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868144" y="2708920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7956376" y="270892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8316416" y="249289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388424" y="242088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804248" y="35010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812360" y="3501008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8172400" y="364502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8532440" y="342900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8604448" y="342900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4" idx="2"/>
            <a:endCxn id="55" idx="0"/>
          </p:cNvCxnSpPr>
          <p:nvPr/>
        </p:nvCxnSpPr>
        <p:spPr>
          <a:xfrm>
            <a:off x="7704348" y="2924944"/>
            <a:ext cx="360040" cy="57606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7956376" y="2996952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5076056" y="548680"/>
            <a:ext cx="29899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노드생성</a:t>
            </a:r>
            <a:r>
              <a:rPr lang="ko-KR" altLang="en-US" dirty="0" smtClean="0"/>
              <a:t> 및 초기화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연결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2.1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비어있을 때</a:t>
            </a:r>
            <a:endParaRPr lang="en-US" altLang="ko-KR" dirty="0" smtClean="0"/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     2.2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노드가</a:t>
            </a:r>
            <a:r>
              <a:rPr lang="ko-KR" altLang="en-US" b="1" dirty="0" smtClean="0">
                <a:solidFill>
                  <a:srgbClr val="FF0000"/>
                </a:solidFill>
              </a:rPr>
              <a:t> 존재할 때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372200" y="4149080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73" name="직선 화살표 연결선 72"/>
          <p:cNvCxnSpPr/>
          <p:nvPr/>
        </p:nvCxnSpPr>
        <p:spPr>
          <a:xfrm flipV="1">
            <a:off x="6516216" y="3645024"/>
            <a:ext cx="360040" cy="3960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827584" y="3861048"/>
            <a:ext cx="406072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 2.2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노드가</a:t>
            </a:r>
            <a:r>
              <a:rPr lang="ko-KR" altLang="en-US" b="1" dirty="0" smtClean="0">
                <a:solidFill>
                  <a:srgbClr val="FF0000"/>
                </a:solidFill>
              </a:rPr>
              <a:t> 존재할 때</a:t>
            </a:r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     1) </a:t>
            </a:r>
            <a:r>
              <a:rPr lang="ko-KR" altLang="en-US" b="1" dirty="0" smtClean="0">
                <a:solidFill>
                  <a:srgbClr val="FF0000"/>
                </a:solidFill>
              </a:rPr>
              <a:t>마지막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b="1" dirty="0" smtClean="0">
                <a:solidFill>
                  <a:srgbClr val="FF0000"/>
                </a:solidFill>
              </a:rPr>
              <a:t> 찾는다</a:t>
            </a:r>
            <a:r>
              <a:rPr lang="en-US" altLang="ko-KR" b="1" dirty="0" smtClean="0">
                <a:solidFill>
                  <a:srgbClr val="FF0000"/>
                </a:solidFill>
              </a:rPr>
              <a:t>.!(</a:t>
            </a:r>
            <a:r>
              <a:rPr lang="ko-KR" altLang="en-US" b="1" dirty="0" smtClean="0">
                <a:solidFill>
                  <a:srgbClr val="FF0000"/>
                </a:solidFill>
              </a:rPr>
              <a:t>순회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         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cur.next</a:t>
            </a:r>
            <a:r>
              <a:rPr lang="en-US" altLang="ko-KR" b="1" dirty="0" smtClean="0">
                <a:solidFill>
                  <a:srgbClr val="FF0000"/>
                </a:solidFill>
              </a:rPr>
              <a:t> == null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     2) </a:t>
            </a:r>
            <a:r>
              <a:rPr lang="ko-KR" altLang="en-US" b="1" dirty="0" smtClean="0">
                <a:solidFill>
                  <a:srgbClr val="FF0000"/>
                </a:solidFill>
              </a:rPr>
              <a:t>연결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         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cur.next</a:t>
            </a:r>
            <a:r>
              <a:rPr lang="en-US" altLang="ko-KR" b="1" dirty="0" smtClean="0">
                <a:solidFill>
                  <a:srgbClr val="FF0000"/>
                </a:solidFill>
              </a:rPr>
              <a:t> =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newnode</a:t>
            </a:r>
            <a:r>
              <a:rPr lang="en-US" altLang="ko-KR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         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915816" y="1700808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cur</a:t>
            </a:r>
            <a:endParaRPr lang="ko-KR" altLang="en-US" dirty="0"/>
          </a:p>
        </p:txBody>
      </p:sp>
      <p:cxnSp>
        <p:nvCxnSpPr>
          <p:cNvPr id="62" name="직선 화살표 연결선 61"/>
          <p:cNvCxnSpPr>
            <a:stCxn id="60" idx="2"/>
          </p:cNvCxnSpPr>
          <p:nvPr/>
        </p:nvCxnSpPr>
        <p:spPr>
          <a:xfrm>
            <a:off x="3239852" y="2060848"/>
            <a:ext cx="4068452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2147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5step) </a:t>
            </a:r>
            <a:r>
              <a:rPr lang="en-US" altLang="ko-KR" dirty="0" err="1" smtClean="0"/>
              <a:t>front_delete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179512" y="501317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79512" y="537321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187624" y="5013176"/>
            <a:ext cx="104360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87624" y="537321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endCxn id="39" idx="1"/>
          </p:cNvCxnSpPr>
          <p:nvPr/>
        </p:nvCxnSpPr>
        <p:spPr>
          <a:xfrm>
            <a:off x="3959424" y="515719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663280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71392" y="5013176"/>
            <a:ext cx="504056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07496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15608" y="50131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07696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415808" y="50131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36" idx="1"/>
          </p:cNvCxnSpPr>
          <p:nvPr/>
        </p:nvCxnSpPr>
        <p:spPr>
          <a:xfrm>
            <a:off x="2051720" y="5193196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831632" y="515719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7919864" y="515719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8279904" y="494116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351912" y="486916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2087216" y="5085184"/>
            <a:ext cx="2664296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364088" y="332656"/>
            <a:ext cx="313579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삭제할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b="1" dirty="0" smtClean="0">
                <a:solidFill>
                  <a:srgbClr val="FF0000"/>
                </a:solidFill>
              </a:rPr>
              <a:t> 찾는다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342900" indent="-342900"/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Check!</a:t>
            </a:r>
          </a:p>
          <a:p>
            <a:pPr marL="342900" indent="-342900"/>
            <a:r>
              <a:rPr lang="ko-KR" altLang="en-US" b="1" dirty="0" err="1" smtClean="0">
                <a:solidFill>
                  <a:srgbClr val="FF0000"/>
                </a:solidFill>
              </a:rPr>
              <a:t>노드가</a:t>
            </a:r>
            <a:r>
              <a:rPr lang="ko-KR" altLang="en-US" b="1" dirty="0" smtClean="0">
                <a:solidFill>
                  <a:srgbClr val="FF0000"/>
                </a:solidFill>
              </a:rPr>
              <a:t> 없는 경우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ko-KR" altLang="en-US" b="1" dirty="0" smtClean="0">
                <a:solidFill>
                  <a:srgbClr val="FF0000"/>
                </a:solidFill>
              </a:rPr>
              <a:t>삭제 후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노드가</a:t>
            </a:r>
            <a:r>
              <a:rPr lang="ko-KR" altLang="en-US" b="1" dirty="0" smtClean="0">
                <a:solidFill>
                  <a:srgbClr val="FF0000"/>
                </a:solidFill>
              </a:rPr>
              <a:t> 없을 경우와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ko-KR" altLang="en-US" b="1" dirty="0" smtClean="0">
                <a:solidFill>
                  <a:srgbClr val="FF0000"/>
                </a:solidFill>
              </a:rPr>
              <a:t>있을 경우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구분이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필요 없다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879304" y="4149080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cxnSp>
        <p:nvCxnSpPr>
          <p:cNvPr id="62" name="직선 화살표 연결선 61"/>
          <p:cNvCxnSpPr>
            <a:stCxn id="60" idx="2"/>
          </p:cNvCxnSpPr>
          <p:nvPr/>
        </p:nvCxnSpPr>
        <p:spPr>
          <a:xfrm>
            <a:off x="3203340" y="4509120"/>
            <a:ext cx="180020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51520" y="3284984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51520" y="3645024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1259632" y="3284984"/>
            <a:ext cx="1043608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259632" y="3645024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735288" y="328498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743400" y="3284984"/>
            <a:ext cx="504056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>
            <a:endCxn id="63" idx="1"/>
          </p:cNvCxnSpPr>
          <p:nvPr/>
        </p:nvCxnSpPr>
        <p:spPr>
          <a:xfrm>
            <a:off x="2123728" y="3465004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4067944" y="350100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4427984" y="32849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4499992" y="321297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2951312" y="2420888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cxnSp>
        <p:nvCxnSpPr>
          <p:cNvPr id="80" name="직선 화살표 연결선 79"/>
          <p:cNvCxnSpPr>
            <a:stCxn id="79" idx="2"/>
          </p:cNvCxnSpPr>
          <p:nvPr/>
        </p:nvCxnSpPr>
        <p:spPr>
          <a:xfrm>
            <a:off x="3275348" y="2780928"/>
            <a:ext cx="180020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5292080" y="4221088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head = </a:t>
            </a:r>
            <a:r>
              <a:rPr lang="en-US" altLang="ko-KR" dirty="0" err="1" smtClean="0"/>
              <a:t>del.next</a:t>
            </a:r>
            <a:r>
              <a:rPr lang="en-US" altLang="ko-KR" dirty="0" smtClean="0"/>
              <a:t>; 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364088" y="3212976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head = </a:t>
            </a:r>
            <a:r>
              <a:rPr lang="en-US" altLang="ko-KR" dirty="0" err="1" smtClean="0"/>
              <a:t>del.next</a:t>
            </a:r>
            <a:r>
              <a:rPr lang="en-US" altLang="ko-KR" dirty="0" smtClean="0"/>
              <a:t>; </a:t>
            </a:r>
            <a:endParaRPr lang="ko-KR" altLang="en-US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2123728" y="3356992"/>
            <a:ext cx="432048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2483768" y="3140968"/>
            <a:ext cx="72008" cy="432048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2555776" y="3068960"/>
            <a:ext cx="72008" cy="432048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Start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4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67744" y="1556792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67744" y="2060848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67744" y="2564904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72000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Manager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72000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72000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16016" y="400506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BitArray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16016" y="4509120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716016" y="501317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88224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Member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88224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588224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660232" y="393305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BitGlobal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60232" y="443711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660232" y="494116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7584" y="1052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시작</a:t>
            </a:r>
            <a:r>
              <a:rPr lang="ko-KR" altLang="en-US" b="1">
                <a:solidFill>
                  <a:srgbClr val="FF0000"/>
                </a:solidFill>
              </a:rPr>
              <a:t>점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771800" y="112474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실행흐름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499992" y="105273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데이터및기능관리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804248" y="112474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데이터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16016" y="357301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배열자료구조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88224" y="3501008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필요한것들을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4425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6step) </a:t>
            </a:r>
            <a:r>
              <a:rPr lang="en-US" altLang="ko-KR" dirty="0" err="1" smtClean="0"/>
              <a:t>back_delete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여러개인상황</a:t>
            </a:r>
            <a:r>
              <a:rPr lang="en-US" altLang="ko-KR" dirty="0" smtClean="0"/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51520" y="350100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51520" y="386104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259632" y="3501008"/>
            <a:ext cx="1043608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259632" y="386104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4031432" y="364502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735288" y="35010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43400" y="3501008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79504" y="35010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87616" y="3501008"/>
            <a:ext cx="504056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79704" y="35010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487816" y="350100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36" idx="1"/>
          </p:cNvCxnSpPr>
          <p:nvPr/>
        </p:nvCxnSpPr>
        <p:spPr>
          <a:xfrm>
            <a:off x="2123728" y="3681028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903640" y="364502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7991872" y="364502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8351912" y="342900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423920" y="335699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364088" y="332656"/>
            <a:ext cx="31357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삭제할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b="1" dirty="0" smtClean="0">
                <a:solidFill>
                  <a:srgbClr val="FF0000"/>
                </a:solidFill>
              </a:rPr>
              <a:t> 찾는다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 - </a:t>
            </a:r>
            <a:r>
              <a:rPr lang="ko-KR" altLang="en-US" b="1" dirty="0" smtClean="0">
                <a:solidFill>
                  <a:srgbClr val="FF0000"/>
                </a:solidFill>
              </a:rPr>
              <a:t>꼬리 찾기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삭제할 이전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b="1" dirty="0" smtClean="0">
                <a:solidFill>
                  <a:srgbClr val="FF0000"/>
                </a:solidFill>
              </a:rPr>
              <a:t> 찾는다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6588224" y="2564904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6948264" y="2924944"/>
            <a:ext cx="180020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5940152" y="3789040"/>
            <a:ext cx="0" cy="288032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5724128" y="4077072"/>
            <a:ext cx="360040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5724128" y="4149080"/>
            <a:ext cx="360040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4103948" y="2564904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prev</a:t>
            </a:r>
            <a:endParaRPr lang="ko-KR" altLang="en-US" dirty="0"/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4572000" y="2924944"/>
            <a:ext cx="180020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851920" y="4509120"/>
            <a:ext cx="4422044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del = </a:t>
            </a:r>
            <a:r>
              <a:rPr lang="en-US" altLang="ko-KR" dirty="0" err="1" smtClean="0"/>
              <a:t>prev</a:t>
            </a:r>
            <a:r>
              <a:rPr lang="en-US" altLang="ko-KR" dirty="0" smtClean="0"/>
              <a:t> = head;</a:t>
            </a:r>
          </a:p>
          <a:p>
            <a:r>
              <a:rPr lang="en-US" altLang="ko-KR" dirty="0" smtClean="0"/>
              <a:t>while( </a:t>
            </a:r>
            <a:r>
              <a:rPr lang="en-US" altLang="ko-KR" dirty="0" err="1" smtClean="0"/>
              <a:t>del.next</a:t>
            </a:r>
            <a:r>
              <a:rPr lang="en-US" altLang="ko-KR" dirty="0" smtClean="0"/>
              <a:t> != null)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prev</a:t>
            </a:r>
            <a:r>
              <a:rPr lang="en-US" altLang="ko-KR" dirty="0" smtClean="0"/>
              <a:t> = del;</a:t>
            </a:r>
          </a:p>
          <a:p>
            <a:r>
              <a:rPr lang="en-US" altLang="ko-KR" dirty="0" smtClean="0"/>
              <a:t>    del = </a:t>
            </a:r>
            <a:r>
              <a:rPr lang="en-US" altLang="ko-KR" dirty="0" err="1" smtClean="0"/>
              <a:t>del.next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삭제연산</a:t>
            </a:r>
            <a:r>
              <a:rPr lang="en-US" altLang="ko-KR" dirty="0" smtClean="0"/>
              <a:t>!</a:t>
            </a:r>
          </a:p>
          <a:p>
            <a:r>
              <a:rPr lang="en-US" altLang="ko-KR" dirty="0" err="1" smtClean="0"/>
              <a:t>prev.next</a:t>
            </a:r>
            <a:r>
              <a:rPr lang="en-US" altLang="ko-KR" dirty="0" smtClean="0"/>
              <a:t> = null;  // </a:t>
            </a:r>
            <a:r>
              <a:rPr lang="en-US" altLang="ko-KR" dirty="0" err="1" smtClean="0"/>
              <a:t>prev.next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del.next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4194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6step) </a:t>
            </a:r>
            <a:r>
              <a:rPr lang="en-US" altLang="ko-KR" dirty="0" err="1" smtClean="0"/>
              <a:t>back_delete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한개인상황</a:t>
            </a:r>
            <a:r>
              <a:rPr lang="en-US" altLang="ko-KR" dirty="0" smtClean="0"/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51520" y="350100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51520" y="386104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259632" y="3501008"/>
            <a:ext cx="1043608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259632" y="386104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735288" y="35010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43400" y="3501008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36" idx="1"/>
          </p:cNvCxnSpPr>
          <p:nvPr/>
        </p:nvCxnSpPr>
        <p:spPr>
          <a:xfrm>
            <a:off x="2123728" y="3681028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4067944" y="364502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4427984" y="342900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4499992" y="335699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364088" y="332656"/>
            <a:ext cx="31357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삭제할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b="1" dirty="0" smtClean="0">
                <a:solidFill>
                  <a:srgbClr val="FF0000"/>
                </a:solidFill>
              </a:rPr>
              <a:t> 찾는다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 - </a:t>
            </a:r>
            <a:r>
              <a:rPr lang="ko-KR" altLang="en-US" b="1" dirty="0" smtClean="0">
                <a:solidFill>
                  <a:srgbClr val="FF0000"/>
                </a:solidFill>
              </a:rPr>
              <a:t>꼬리 찾기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삭제할 이전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b="1" dirty="0" smtClean="0">
                <a:solidFill>
                  <a:srgbClr val="FF0000"/>
                </a:solidFill>
              </a:rPr>
              <a:t> 찾는다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347864" y="2564904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3707904" y="2924944"/>
            <a:ext cx="180020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1691680" y="3284984"/>
            <a:ext cx="0" cy="288032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1547664" y="3212976"/>
            <a:ext cx="360040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1547664" y="3284984"/>
            <a:ext cx="360040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591780" y="2564904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prev</a:t>
            </a:r>
            <a:endParaRPr lang="ko-KR" altLang="en-US" dirty="0"/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3059832" y="2924944"/>
            <a:ext cx="180020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851920" y="4509120"/>
            <a:ext cx="36904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del = </a:t>
            </a:r>
            <a:r>
              <a:rPr lang="en-US" altLang="ko-KR" dirty="0" err="1" smtClean="0"/>
              <a:t>prev</a:t>
            </a:r>
            <a:r>
              <a:rPr lang="en-US" altLang="ko-KR" dirty="0" smtClean="0"/>
              <a:t> = head;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삭제연산</a:t>
            </a:r>
            <a:r>
              <a:rPr lang="en-US" altLang="ko-KR" dirty="0" smtClean="0"/>
              <a:t>!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head = null;  //head =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del.next</a:t>
            </a:r>
            <a:r>
              <a:rPr lang="en-US" altLang="ko-KR" b="1" dirty="0" smtClean="0">
                <a:solidFill>
                  <a:srgbClr val="FF0000"/>
                </a:solidFill>
              </a:rPr>
              <a:t>;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58696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7step)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random_insert</a:t>
            </a:r>
            <a:r>
              <a:rPr lang="en-US" altLang="ko-KR" dirty="0" smtClean="0"/>
              <a:t>(Node cur, Object value)</a:t>
            </a:r>
          </a:p>
          <a:p>
            <a:r>
              <a:rPr lang="en-US" altLang="ko-KR" dirty="0" smtClean="0"/>
              <a:t>         cur </a:t>
            </a:r>
            <a:r>
              <a:rPr lang="ko-KR" altLang="en-US" dirty="0" smtClean="0"/>
              <a:t>다음에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값을 갖는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!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16024" y="213285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endCxn id="31" idx="1"/>
          </p:cNvCxnSpPr>
          <p:nvPr/>
        </p:nvCxnSpPr>
        <p:spPr>
          <a:xfrm>
            <a:off x="2555776" y="227687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259632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67744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03848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11960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76056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84168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48264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956376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>
            <a:stCxn id="27" idx="3"/>
          </p:cNvCxnSpPr>
          <p:nvPr/>
        </p:nvCxnSpPr>
        <p:spPr>
          <a:xfrm>
            <a:off x="971600" y="2312876"/>
            <a:ext cx="36004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4427984" y="227687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6300192" y="2240868"/>
            <a:ext cx="648072" cy="36004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8460432" y="22768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8820472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8892480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5724128" y="1772816"/>
            <a:ext cx="504056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6012160" y="314096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020272" y="3140968"/>
            <a:ext cx="504056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7380312" y="3284984"/>
            <a:ext cx="432048" cy="0"/>
          </a:xfrm>
          <a:prstGeom prst="straightConnector1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7740352" y="3068960"/>
            <a:ext cx="72008" cy="432048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7812360" y="3068960"/>
            <a:ext cx="72008" cy="432048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57" idx="0"/>
            <a:endCxn id="35" idx="2"/>
          </p:cNvCxnSpPr>
          <p:nvPr/>
        </p:nvCxnSpPr>
        <p:spPr>
          <a:xfrm flipV="1">
            <a:off x="7272300" y="2492896"/>
            <a:ext cx="180020" cy="64807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34" idx="2"/>
            <a:endCxn id="56" idx="0"/>
          </p:cNvCxnSpPr>
          <p:nvPr/>
        </p:nvCxnSpPr>
        <p:spPr>
          <a:xfrm>
            <a:off x="6336196" y="2492896"/>
            <a:ext cx="180020" cy="64807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220072" y="3717032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73" name="직선 화살표 연결선 72"/>
          <p:cNvCxnSpPr>
            <a:endCxn id="56" idx="1"/>
          </p:cNvCxnSpPr>
          <p:nvPr/>
        </p:nvCxnSpPr>
        <p:spPr>
          <a:xfrm flipV="1">
            <a:off x="5652120" y="3320988"/>
            <a:ext cx="360040" cy="3960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5796136" y="1412776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cur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7524328" y="2636912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076056" y="4581128"/>
            <a:ext cx="3810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FF0000"/>
                </a:solidFill>
              </a:rPr>
              <a:t>연결시</a:t>
            </a:r>
            <a:r>
              <a:rPr lang="ko-KR" altLang="en-US" b="1" dirty="0" smtClean="0">
                <a:solidFill>
                  <a:srgbClr val="FF0000"/>
                </a:solidFill>
              </a:rPr>
              <a:t> 새로운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노드의</a:t>
            </a:r>
            <a:r>
              <a:rPr lang="ko-KR" altLang="en-US" b="1" dirty="0" smtClean="0">
                <a:solidFill>
                  <a:srgbClr val="FF0000"/>
                </a:solidFill>
              </a:rPr>
              <a:t> 연결을 먼저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40152" y="2564904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2)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395536" y="3140968"/>
            <a:ext cx="4105611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노드</a:t>
            </a:r>
            <a:r>
              <a:rPr lang="ko-KR" altLang="en-US" dirty="0" smtClean="0"/>
              <a:t> 생성 및 초기화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그림에 있는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연결흐름작성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size 1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True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b="1" dirty="0" smtClean="0">
                <a:solidFill>
                  <a:srgbClr val="FF0000"/>
                </a:solidFill>
              </a:rPr>
              <a:t>연결에 대한 다른 상황을 생각</a:t>
            </a:r>
            <a:r>
              <a:rPr lang="en-US" altLang="ko-KR" b="1" dirty="0" smtClean="0">
                <a:solidFill>
                  <a:srgbClr val="FF0000"/>
                </a:solidFill>
              </a:rPr>
              <a:t>!!    </a:t>
            </a: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    cur</a:t>
            </a:r>
            <a:r>
              <a:rPr lang="ko-KR" altLang="en-US" b="1" dirty="0" smtClean="0">
                <a:solidFill>
                  <a:srgbClr val="FF0000"/>
                </a:solidFill>
              </a:rPr>
              <a:t>의 위치가 마지막 노드일때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53520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8step) public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random_delete</a:t>
            </a:r>
            <a:r>
              <a:rPr lang="en-US" altLang="ko-KR" dirty="0" smtClean="0"/>
              <a:t>(Node </a:t>
            </a:r>
            <a:r>
              <a:rPr lang="en-US" altLang="ko-KR" dirty="0" err="1" smtClean="0"/>
              <a:t>prev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 cur </a:t>
            </a:r>
            <a:r>
              <a:rPr lang="ko-KR" altLang="en-US" dirty="0" smtClean="0"/>
              <a:t>의 다음 노드 삭제</a:t>
            </a:r>
            <a:endParaRPr lang="en-US" altLang="ko-KR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216024" y="213285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endCxn id="31" idx="1"/>
          </p:cNvCxnSpPr>
          <p:nvPr/>
        </p:nvCxnSpPr>
        <p:spPr>
          <a:xfrm>
            <a:off x="2555776" y="227687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259632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67744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03848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11960" y="2132856"/>
            <a:ext cx="50405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76056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84168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48264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956376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>
            <a:stCxn id="27" idx="3"/>
          </p:cNvCxnSpPr>
          <p:nvPr/>
        </p:nvCxnSpPr>
        <p:spPr>
          <a:xfrm>
            <a:off x="971600" y="2312876"/>
            <a:ext cx="36004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4427984" y="227687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6300192" y="2240868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8460432" y="22768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8820472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8892480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3995936" y="1772816"/>
            <a:ext cx="504056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4499992" y="2420888"/>
            <a:ext cx="2664296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95936" y="1412776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prev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395536" y="3140968"/>
            <a:ext cx="738214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삭제 연결 연산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size 1</a:t>
            </a:r>
            <a:r>
              <a:rPr lang="ko-KR" altLang="en-US" dirty="0" smtClean="0"/>
              <a:t> 감소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 True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만약 </a:t>
            </a:r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을 삭제하는 상황</a:t>
            </a:r>
            <a:r>
              <a:rPr lang="en-US" altLang="ko-KR" dirty="0" smtClean="0">
                <a:solidFill>
                  <a:srgbClr val="FF0000"/>
                </a:solidFill>
              </a:rPr>
              <a:t>(1 or 2</a:t>
            </a:r>
            <a:r>
              <a:rPr lang="ko-KR" altLang="en-US" dirty="0" smtClean="0">
                <a:solidFill>
                  <a:srgbClr val="FF0000"/>
                </a:solidFill>
              </a:rPr>
              <a:t>를 삭제할 때와 </a:t>
            </a:r>
            <a:r>
              <a:rPr lang="ko-KR" altLang="en-US" b="1" dirty="0" smtClean="0">
                <a:solidFill>
                  <a:srgbClr val="FF0000"/>
                </a:solidFill>
              </a:rPr>
              <a:t>동일 연산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만약 </a:t>
            </a:r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</a:rPr>
              <a:t>를 삭제하는 상황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b="1" dirty="0" smtClean="0">
                <a:solidFill>
                  <a:srgbClr val="FF0000"/>
                </a:solidFill>
              </a:rPr>
              <a:t>다음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노드가</a:t>
            </a:r>
            <a:r>
              <a:rPr lang="ko-KR" altLang="en-US" b="1" dirty="0" smtClean="0">
                <a:solidFill>
                  <a:srgbClr val="FF0000"/>
                </a:solidFill>
              </a:rPr>
              <a:t> 없는 상황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삭제연산 불가능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5724128" y="1700808"/>
            <a:ext cx="504056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724128" y="1340768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4557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이중연결리스트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이동시</a:t>
            </a:r>
            <a:r>
              <a:rPr lang="en-US" altLang="ko-KR" b="1" dirty="0" smtClean="0"/>
              <a:t>, --, ++ </a:t>
            </a:r>
            <a:r>
              <a:rPr lang="ko-KR" altLang="en-US" b="1" dirty="0" smtClean="0"/>
              <a:t>연산 가능</a:t>
            </a:r>
            <a:r>
              <a:rPr lang="en-US" altLang="ko-KR" b="1" dirty="0" smtClean="0"/>
              <a:t>)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2555776" y="2852936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439144" y="2780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447256" y="2780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83360" y="2780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391472" y="2780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255568" y="2780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263680" y="2780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127776" y="2780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135888" y="278092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1277380" y="2060848"/>
            <a:ext cx="486308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4499992" y="2852936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6300192" y="2852936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8639944" y="292494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8999984" y="270892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9071992" y="270892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99592" y="278092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683568" y="306896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683568" y="292494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611560" y="299695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3059832" y="2780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 flipH="1" flipV="1">
            <a:off x="2627784" y="2996952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4932040" y="2780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 flipH="1" flipV="1">
            <a:off x="4499992" y="2996952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6804248" y="2780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 flipH="1" flipV="1">
            <a:off x="6300192" y="2996952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55576" y="1700808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7308304" y="1700808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cxnSp>
        <p:nvCxnSpPr>
          <p:cNvPr id="80" name="직선 화살표 연결선 79"/>
          <p:cNvCxnSpPr>
            <a:stCxn id="79" idx="2"/>
            <a:endCxn id="54" idx="0"/>
          </p:cNvCxnSpPr>
          <p:nvPr/>
        </p:nvCxnSpPr>
        <p:spPr>
          <a:xfrm flipH="1">
            <a:off x="7631832" y="2060848"/>
            <a:ext cx="54260" cy="7200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2411760" y="155679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size</a:t>
            </a:r>
            <a:endParaRPr lang="ko-KR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3686907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1step) </a:t>
            </a:r>
            <a:r>
              <a:rPr lang="ko-KR" altLang="en-US" dirty="0" smtClean="0"/>
              <a:t>이중연결리스트  필드 정의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err="1" smtClean="0"/>
              <a:t>노드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(</a:t>
            </a:r>
            <a:r>
              <a:rPr lang="en-US" altLang="ko-KR" dirty="0" err="1" smtClean="0"/>
              <a:t>prev</a:t>
            </a:r>
            <a:r>
              <a:rPr lang="en-US" altLang="ko-KR" dirty="0" smtClean="0"/>
              <a:t>,  data,     next)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2) </a:t>
            </a:r>
            <a:r>
              <a:rPr lang="ko-KR" altLang="en-US" dirty="0" smtClean="0"/>
              <a:t>연결리스트 구조체 정의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head</a:t>
            </a:r>
          </a:p>
          <a:p>
            <a:pPr marL="342900" indent="-342900"/>
            <a:r>
              <a:rPr lang="en-US" altLang="ko-KR" dirty="0" smtClean="0"/>
              <a:t>    tail</a:t>
            </a:r>
          </a:p>
          <a:p>
            <a:pPr marL="342900" indent="-342900"/>
            <a:r>
              <a:rPr lang="en-US" altLang="ko-KR" dirty="0" smtClean="0"/>
              <a:t>    size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427984" y="98072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27984" y="1484784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data: Object       //</a:t>
            </a:r>
            <a:r>
              <a:rPr lang="ko-KR" altLang="en-US" dirty="0" smtClean="0">
                <a:solidFill>
                  <a:schemeClr val="tx1"/>
                </a:solidFill>
              </a:rPr>
              <a:t>저장 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next : Node        //</a:t>
            </a:r>
            <a:r>
              <a:rPr lang="ko-KR" altLang="en-US" dirty="0" smtClean="0">
                <a:solidFill>
                  <a:schemeClr val="tx1"/>
                </a:solidFill>
              </a:rPr>
              <a:t>다음 </a:t>
            </a:r>
            <a:r>
              <a:rPr lang="ko-KR" altLang="en-US" dirty="0" err="1" smtClean="0">
                <a:solidFill>
                  <a:schemeClr val="tx1"/>
                </a:solidFill>
              </a:rPr>
              <a:t>노드의</a:t>
            </a:r>
            <a:r>
              <a:rPr lang="ko-KR" altLang="en-US" dirty="0" smtClean="0">
                <a:solidFill>
                  <a:schemeClr val="tx1"/>
                </a:solidFill>
              </a:rPr>
              <a:t> 주소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27984" y="350100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MyDList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27984" y="4005064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head: Object    //</a:t>
            </a:r>
            <a:r>
              <a:rPr lang="ko-KR" altLang="en-US" dirty="0" smtClean="0">
                <a:solidFill>
                  <a:schemeClr val="tx1"/>
                </a:solidFill>
              </a:rPr>
              <a:t>시작 </a:t>
            </a:r>
            <a:r>
              <a:rPr lang="ko-KR" altLang="en-US" dirty="0" err="1" smtClean="0">
                <a:solidFill>
                  <a:schemeClr val="tx1"/>
                </a:solidFill>
              </a:rPr>
              <a:t>노드를</a:t>
            </a:r>
            <a:r>
              <a:rPr lang="ko-KR" altLang="en-US" dirty="0" smtClean="0">
                <a:solidFill>
                  <a:schemeClr val="tx1"/>
                </a:solidFill>
              </a:rPr>
              <a:t> 저장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       //</a:t>
            </a:r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개수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1680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213285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52128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27984" y="2348880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&lt;&lt;constructor&gt;&gt;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DNode</a:t>
            </a:r>
            <a:r>
              <a:rPr lang="en-US" altLang="ko-KR" dirty="0" smtClean="0">
                <a:solidFill>
                  <a:schemeClr val="tx1"/>
                </a:solidFill>
              </a:rPr>
              <a:t>( data : Object)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236296" y="2492896"/>
            <a:ext cx="14542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Node</a:t>
            </a:r>
            <a:r>
              <a:rPr lang="ko-KR" altLang="en-US" dirty="0" err="1" smtClean="0">
                <a:solidFill>
                  <a:srgbClr val="FF0000"/>
                </a:solidFill>
              </a:rPr>
              <a:t>생성자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참조</a:t>
            </a:r>
            <a:endParaRPr lang="ko-KR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612988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2step) </a:t>
            </a:r>
            <a:r>
              <a:rPr lang="en-US" altLang="ko-KR" b="1" dirty="0" err="1" smtClean="0"/>
              <a:t>MyDList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생성자</a:t>
            </a:r>
            <a:r>
              <a:rPr lang="en-US" altLang="ko-KR" b="1" dirty="0" smtClean="0"/>
              <a:t>(default </a:t>
            </a:r>
            <a:r>
              <a:rPr lang="ko-KR" altLang="en-US" b="1" dirty="0" err="1" smtClean="0"/>
              <a:t>생성자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인자없는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생성자</a:t>
            </a:r>
            <a:r>
              <a:rPr lang="en-US" altLang="ko-KR" b="1" dirty="0" smtClean="0"/>
              <a:t>)</a:t>
            </a:r>
          </a:p>
          <a:p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83568" y="249289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2492896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91680" y="2132856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3568" y="177281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91680" y="1772816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051720" y="263691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411760" y="242088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483768" y="242088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051720" y="220486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411760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483768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717818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3step)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push_front</a:t>
            </a:r>
            <a:r>
              <a:rPr lang="en-US" altLang="ko-KR" dirty="0" smtClean="0"/>
              <a:t>(Object data)  : </a:t>
            </a:r>
            <a:r>
              <a:rPr lang="ko-KR" altLang="en-US" dirty="0" err="1" smtClean="0"/>
              <a:t>노드생성</a:t>
            </a:r>
            <a:r>
              <a:rPr lang="ko-KR" altLang="en-US" dirty="0" smtClean="0"/>
              <a:t> 초기화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연결</a:t>
            </a:r>
            <a:endParaRPr lang="en-US" altLang="ko-KR" b="1" dirty="0" smtClean="0"/>
          </a:p>
          <a:p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83568" y="292494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2924944"/>
            <a:ext cx="57606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256490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91680" y="2564904"/>
            <a:ext cx="57606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3568" y="220486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91680" y="2204864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051720" y="306896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411760" y="285293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483768" y="285293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051720" y="263691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411760" y="242088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483768" y="242088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83568" y="1628800"/>
            <a:ext cx="19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1. </a:t>
            </a:r>
            <a:r>
              <a:rPr lang="ko-KR" altLang="en-US" dirty="0" smtClean="0"/>
              <a:t>비어있는 상황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83568" y="3861048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존재하는 상황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499992" y="242088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508104" y="2420888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5868144" y="256490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6228184" y="23488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300192" y="23488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779912" y="3284984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860032" y="2852936"/>
            <a:ext cx="0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995936" y="2420888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707904" y="256490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635896" y="227687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707904" y="227687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32" idx="2"/>
          </p:cNvCxnSpPr>
          <p:nvPr/>
        </p:nvCxnSpPr>
        <p:spPr>
          <a:xfrm flipV="1">
            <a:off x="2051720" y="2780928"/>
            <a:ext cx="2196244" cy="36004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1979712" y="2420888"/>
            <a:ext cx="2196244" cy="36004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655168" y="580526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663280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99384" y="580526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07496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611560" y="4653136"/>
            <a:ext cx="504056" cy="115212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115616" y="5805264"/>
            <a:ext cx="50405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592" y="6093296"/>
            <a:ext cx="432048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99592" y="5949280"/>
            <a:ext cx="72008" cy="43204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827584" y="6021288"/>
            <a:ext cx="72008" cy="43204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275856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H="1" flipV="1">
            <a:off x="2915816" y="6021288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467544" y="429309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5868144" y="580526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876256" y="5805264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7380312" y="594928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7740352" y="573325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7812360" y="573325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544616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048672" y="4725144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cxnSp>
        <p:nvCxnSpPr>
          <p:cNvPr id="63" name="직선 화살표 연결선 62"/>
          <p:cNvCxnSpPr>
            <a:stCxn id="62" idx="2"/>
            <a:endCxn id="56" idx="0"/>
          </p:cNvCxnSpPr>
          <p:nvPr/>
        </p:nvCxnSpPr>
        <p:spPr>
          <a:xfrm flipH="1">
            <a:off x="6372200" y="5085184"/>
            <a:ext cx="54260" cy="7200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 flipV="1">
            <a:off x="4788024" y="6021288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2771800" y="5841268"/>
            <a:ext cx="576064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4860032" y="587727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1835696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843808" y="5013176"/>
            <a:ext cx="504056" cy="36004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3203848" y="515719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3563888" y="494116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3635896" y="494116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2771800" y="4509120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73" name="직선 화살표 연결선 72"/>
          <p:cNvCxnSpPr/>
          <p:nvPr/>
        </p:nvCxnSpPr>
        <p:spPr>
          <a:xfrm flipH="1">
            <a:off x="2411760" y="4581128"/>
            <a:ext cx="288032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1331640" y="5013176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1043608" y="5157192"/>
            <a:ext cx="432048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971600" y="4869160"/>
            <a:ext cx="72008" cy="43204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1043608" y="4869160"/>
            <a:ext cx="72008" cy="43204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H="1">
            <a:off x="2339752" y="5301208"/>
            <a:ext cx="864096" cy="43204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54" idx="3"/>
          </p:cNvCxnSpPr>
          <p:nvPr/>
        </p:nvCxnSpPr>
        <p:spPr>
          <a:xfrm>
            <a:off x="1223120" y="4473116"/>
            <a:ext cx="900608" cy="46805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48" idx="0"/>
          </p:cNvCxnSpPr>
          <p:nvPr/>
        </p:nvCxnSpPr>
        <p:spPr>
          <a:xfrm flipV="1">
            <a:off x="1367644" y="5373216"/>
            <a:ext cx="684076" cy="43204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6624736" cy="397031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4step) void  </a:t>
            </a:r>
            <a:r>
              <a:rPr lang="en-US" altLang="ko-KR" dirty="0" err="1" smtClean="0"/>
              <a:t>Select_NextAll</a:t>
            </a:r>
            <a:r>
              <a:rPr lang="en-US" altLang="ko-KR" dirty="0" smtClean="0"/>
              <a:t>( )  </a:t>
            </a:r>
          </a:p>
          <a:p>
            <a:r>
              <a:rPr lang="en-US" altLang="ko-KR" b="1" dirty="0" smtClean="0"/>
              <a:t>                head </a:t>
            </a:r>
            <a:r>
              <a:rPr lang="en-US" altLang="ko-KR" b="1" dirty="0" smtClean="0">
                <a:sym typeface="Wingdings" pitchFamily="2" charset="2"/>
              </a:rPr>
              <a:t> tail [ next ]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dirty="0" smtClean="0"/>
              <a:t>         void </a:t>
            </a:r>
            <a:r>
              <a:rPr lang="en-US" altLang="ko-KR" dirty="0" err="1" smtClean="0"/>
              <a:t>Select_PrevAll</a:t>
            </a:r>
            <a:r>
              <a:rPr lang="en-US" altLang="ko-KR" dirty="0" smtClean="0"/>
              <a:t>()</a:t>
            </a:r>
          </a:p>
          <a:p>
            <a:r>
              <a:rPr lang="en-US" altLang="ko-KR" b="1" dirty="0" smtClean="0"/>
              <a:t>                tail </a:t>
            </a:r>
            <a:r>
              <a:rPr lang="en-US" altLang="ko-KR" b="1" dirty="0" smtClean="0">
                <a:sym typeface="Wingdings" pitchFamily="2" charset="2"/>
              </a:rPr>
              <a:t> head [ </a:t>
            </a:r>
            <a:r>
              <a:rPr lang="en-US" altLang="ko-KR" b="1" dirty="0" err="1" smtClean="0">
                <a:sym typeface="Wingdings" pitchFamily="2" charset="2"/>
              </a:rPr>
              <a:t>prev</a:t>
            </a:r>
            <a:r>
              <a:rPr lang="en-US" altLang="ko-KR" b="1" dirty="0" smtClean="0">
                <a:sym typeface="Wingdings" pitchFamily="2" charset="2"/>
              </a:rPr>
              <a:t> ]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pPr>
              <a:buFont typeface="Arial" charset="0"/>
              <a:buChar char="•"/>
            </a:pPr>
            <a:r>
              <a:rPr lang="ko-KR" altLang="en-US" b="1" dirty="0" smtClean="0"/>
              <a:t>단일연결리스트 코드 참조</a:t>
            </a:r>
            <a:endParaRPr lang="en-US" altLang="ko-KR" b="1" dirty="0" smtClean="0"/>
          </a:p>
          <a:p>
            <a:r>
              <a:rPr lang="en-US" altLang="ko-KR" b="1" dirty="0" smtClean="0"/>
              <a:t> public void </a:t>
            </a:r>
            <a:r>
              <a:rPr lang="en-US" altLang="ko-KR" b="1" dirty="0" err="1" smtClean="0"/>
              <a:t>selectall</a:t>
            </a:r>
            <a:endParaRPr lang="en-US" altLang="ko-KR" b="1" dirty="0" smtClean="0"/>
          </a:p>
          <a:p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715574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3step)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push_back</a:t>
            </a:r>
            <a:r>
              <a:rPr lang="en-US" altLang="ko-KR" dirty="0" smtClean="0"/>
              <a:t>(Object data)  : </a:t>
            </a:r>
            <a:r>
              <a:rPr lang="ko-KR" altLang="en-US" dirty="0" err="1" smtClean="0"/>
              <a:t>노드생성</a:t>
            </a:r>
            <a:r>
              <a:rPr lang="ko-KR" altLang="en-US" dirty="0" smtClean="0"/>
              <a:t> 초기화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연결</a:t>
            </a:r>
            <a:endParaRPr lang="en-US" altLang="ko-KR" b="1" dirty="0" smtClean="0"/>
          </a:p>
          <a:p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755576" y="263691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63688" y="2636912"/>
            <a:ext cx="57606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5576" y="227687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63688" y="2276872"/>
            <a:ext cx="57606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5576" y="191683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63688" y="1916832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123728" y="278092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483768" y="256490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555776" y="256490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123728" y="234888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483768" y="213285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555776" y="213285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55576" y="1340768"/>
            <a:ext cx="19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1. </a:t>
            </a:r>
            <a:r>
              <a:rPr lang="ko-KR" altLang="en-US" dirty="0" smtClean="0"/>
              <a:t>비어있는 상황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83568" y="3861048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존재하는 상황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572000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580112" y="2132856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5940152" y="22768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6300192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372200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851920" y="2996952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932040" y="2564904"/>
            <a:ext cx="0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067944" y="2132856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779912" y="22768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707904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779912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32" idx="2"/>
          </p:cNvCxnSpPr>
          <p:nvPr/>
        </p:nvCxnSpPr>
        <p:spPr>
          <a:xfrm flipV="1">
            <a:off x="2123728" y="2492896"/>
            <a:ext cx="2196244" cy="36004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2051720" y="2132856"/>
            <a:ext cx="2196244" cy="36004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655168" y="580526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663280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99384" y="580526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07496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611560" y="4653136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115616" y="5805264"/>
            <a:ext cx="504056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592" y="609329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99592" y="59492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827584" y="602128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275856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H="1" flipV="1">
            <a:off x="2915816" y="6021288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467544" y="429309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5868144" y="580526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876256" y="5805264"/>
            <a:ext cx="504056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7380312" y="594928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7740352" y="573325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7812360" y="573325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544616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244408" y="4725144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cxnSp>
        <p:nvCxnSpPr>
          <p:cNvPr id="63" name="직선 화살표 연결선 62"/>
          <p:cNvCxnSpPr>
            <a:stCxn id="62" idx="2"/>
            <a:endCxn id="56" idx="0"/>
          </p:cNvCxnSpPr>
          <p:nvPr/>
        </p:nvCxnSpPr>
        <p:spPr>
          <a:xfrm flipH="1">
            <a:off x="6372200" y="5085184"/>
            <a:ext cx="2249996" cy="7200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 flipV="1">
            <a:off x="4788024" y="6021288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2771800" y="5841268"/>
            <a:ext cx="576064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4860032" y="587727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6228184" y="422108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236296" y="4221088"/>
            <a:ext cx="504056" cy="36004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7596336" y="436510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7956376" y="41490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8028384" y="41490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7164288" y="3717032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73" name="직선 화살표 연결선 72"/>
          <p:cNvCxnSpPr/>
          <p:nvPr/>
        </p:nvCxnSpPr>
        <p:spPr>
          <a:xfrm flipH="1">
            <a:off x="6804248" y="3789040"/>
            <a:ext cx="288032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5724128" y="4221088"/>
            <a:ext cx="504056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5436096" y="443711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5364088" y="41490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5436096" y="41490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57" idx="0"/>
          </p:cNvCxnSpPr>
          <p:nvPr/>
        </p:nvCxnSpPr>
        <p:spPr>
          <a:xfrm flipH="1" flipV="1">
            <a:off x="6876256" y="4653136"/>
            <a:ext cx="252028" cy="115212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5868144" y="4437112"/>
            <a:ext cx="360040" cy="129614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 flipV="1">
            <a:off x="7380312" y="4581128"/>
            <a:ext cx="792088" cy="36004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754725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sz="2000" b="1" dirty="0"/>
          </a:p>
          <a:p>
            <a:r>
              <a:rPr lang="ko-KR" altLang="en-US" sz="2000" b="1" dirty="0" smtClean="0"/>
              <a:t>배열 자료구조 성질</a:t>
            </a:r>
            <a:r>
              <a:rPr lang="en-US" altLang="ko-KR" sz="2000" b="1" dirty="0" smtClean="0"/>
              <a:t>!</a:t>
            </a:r>
          </a:p>
          <a:p>
            <a:r>
              <a:rPr lang="en-US" altLang="ko-KR" sz="2000" b="1" dirty="0" smtClean="0"/>
              <a:t>-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항상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0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번째 인덱스부터 순차적으로 저장된 형태를 유지하겠다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84" y="501317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1680" y="5013176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4" y="458112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4581128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7584" y="41490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4149080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27584" y="371703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1680" y="3717032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512" y="5085184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07704" y="501317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283968" y="458112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940152" y="458112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499992" y="386104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83568" y="2060848"/>
            <a:ext cx="34820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/>
              <a:t>저장소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배열</a:t>
            </a:r>
            <a:endParaRPr lang="en-US" altLang="ko-KR" b="1" dirty="0" smtClean="0"/>
          </a:p>
          <a:p>
            <a:pPr marL="342900" indent="-342900">
              <a:buAutoNum type="arabicParenR"/>
            </a:pPr>
            <a:r>
              <a:rPr lang="en-US" altLang="ko-KR" b="1" dirty="0" smtClean="0"/>
              <a:t>max    : </a:t>
            </a:r>
            <a:r>
              <a:rPr lang="ko-KR" altLang="en-US" b="1" dirty="0" smtClean="0"/>
              <a:t>최대크기</a:t>
            </a:r>
            <a:endParaRPr lang="en-US" altLang="ko-KR" b="1" dirty="0" smtClean="0"/>
          </a:p>
          <a:p>
            <a:pPr marL="342900" indent="-342900">
              <a:buAutoNum type="arabicParenR"/>
            </a:pPr>
            <a:r>
              <a:rPr lang="en-US" altLang="ko-KR" b="1" dirty="0" smtClean="0"/>
              <a:t>size     : </a:t>
            </a:r>
            <a:r>
              <a:rPr lang="ko-KR" altLang="en-US" b="1" dirty="0" smtClean="0"/>
              <a:t>저장개수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저장위치</a:t>
            </a:r>
            <a:endParaRPr lang="ko-KR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778251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4step)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push_random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DNode</a:t>
            </a:r>
            <a:r>
              <a:rPr lang="en-US" altLang="ko-KR" dirty="0" smtClean="0"/>
              <a:t> cur, Object data)  //cur</a:t>
            </a:r>
            <a:r>
              <a:rPr lang="ko-KR" altLang="en-US" dirty="0" smtClean="0"/>
              <a:t>다음에 저장</a:t>
            </a:r>
            <a:endParaRPr lang="en-US" altLang="ko-KR" dirty="0" smtClean="0"/>
          </a:p>
          <a:p>
            <a:r>
              <a:rPr lang="en-US" altLang="ko-KR" dirty="0" smtClean="0"/>
              <a:t>1. Cur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가번째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노드일때</a:t>
            </a:r>
            <a:r>
              <a:rPr lang="ko-KR" altLang="en-US" dirty="0" smtClean="0"/>
              <a:t>  </a:t>
            </a:r>
            <a:r>
              <a:rPr lang="en-US" altLang="ko-KR" dirty="0" smtClean="0"/>
              <a:t>== 2. Cur </a:t>
            </a:r>
            <a:r>
              <a:rPr lang="ko-KR" altLang="en-US" dirty="0" smtClean="0"/>
              <a:t>가 중간 노들일때</a:t>
            </a:r>
            <a:endParaRPr lang="en-US" altLang="ko-KR" dirty="0" smtClean="0"/>
          </a:p>
          <a:p>
            <a:r>
              <a:rPr lang="en-US" altLang="ko-KR" dirty="0" smtClean="0"/>
              <a:t>3. Cur </a:t>
            </a:r>
            <a:r>
              <a:rPr lang="ko-KR" altLang="en-US" dirty="0" smtClean="0"/>
              <a:t>가 마지막 노드일때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구현을 한 상태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!)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1187624" y="39330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195736" y="3933056"/>
            <a:ext cx="32454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131840" y="39330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139952" y="393305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611560" y="2780928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648072" y="3933056"/>
            <a:ext cx="504056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432048" y="422108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432048" y="407707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360040" y="41490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808312" y="3933056"/>
            <a:ext cx="32454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H="1" flipV="1">
            <a:off x="2339752" y="414908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467544" y="2420888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6948264" y="39330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956376" y="3933056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8460432" y="40770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8820472" y="38610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8892480" y="38610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6624736" y="393305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 flipH="1" flipV="1">
            <a:off x="4283968" y="414908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2411760" y="3933056"/>
            <a:ext cx="576064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4283968" y="400506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4932040" y="39330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940152" y="393305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608512" y="393305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6047656" y="400506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H="1" flipV="1">
            <a:off x="6012160" y="4221088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1979712" y="270892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cur</a:t>
            </a:r>
            <a:endParaRPr lang="ko-KR" altLang="en-US" dirty="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1835696" y="3068960"/>
            <a:ext cx="360040" cy="7920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2483768" y="51571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491880" y="5157192"/>
            <a:ext cx="504056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/>
          <p:nvPr/>
        </p:nvCxnSpPr>
        <p:spPr>
          <a:xfrm>
            <a:off x="3851920" y="530120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4211960" y="50851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>
            <a:off x="4283968" y="50851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1979712" y="5157192"/>
            <a:ext cx="504056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1691680" y="537321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1619672" y="50851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1691680" y="50851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2051720" y="5877272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102" name="직선 화살표 연결선 101"/>
          <p:cNvCxnSpPr>
            <a:stCxn id="101" idx="0"/>
            <a:endCxn id="91" idx="2"/>
          </p:cNvCxnSpPr>
          <p:nvPr/>
        </p:nvCxnSpPr>
        <p:spPr>
          <a:xfrm flipH="1" flipV="1">
            <a:off x="2987824" y="5517232"/>
            <a:ext cx="53752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7" idx="0"/>
          </p:cNvCxnSpPr>
          <p:nvPr/>
        </p:nvCxnSpPr>
        <p:spPr>
          <a:xfrm flipH="1" flipV="1">
            <a:off x="1907704" y="4293096"/>
            <a:ext cx="324036" cy="86409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 flipH="1" flipV="1">
            <a:off x="3635896" y="4293096"/>
            <a:ext cx="216024" cy="93610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44" idx="2"/>
          </p:cNvCxnSpPr>
          <p:nvPr/>
        </p:nvCxnSpPr>
        <p:spPr>
          <a:xfrm>
            <a:off x="2358008" y="4293096"/>
            <a:ext cx="341784" cy="86409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7380312" y="2780928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7236296" y="2420888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cxnSp>
        <p:nvCxnSpPr>
          <p:cNvPr id="116" name="직선 화살표 연결선 115"/>
          <p:cNvCxnSpPr/>
          <p:nvPr/>
        </p:nvCxnSpPr>
        <p:spPr>
          <a:xfrm>
            <a:off x="2987824" y="4293096"/>
            <a:ext cx="341784" cy="86409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334527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5step)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erase_front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없을때</a:t>
            </a:r>
            <a:r>
              <a:rPr lang="ko-KR" altLang="en-US" dirty="0" smtClean="0"/>
              <a:t>  </a:t>
            </a:r>
            <a:r>
              <a:rPr lang="en-US" altLang="ko-KR" dirty="0" smtClean="0"/>
              <a:t>return false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하나일때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두개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이상일때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1475656" y="364502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83768" y="3645024"/>
            <a:ext cx="3245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899592" y="2492896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936104" y="3645024"/>
            <a:ext cx="504056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720080" y="393305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720080" y="37890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648072" y="38610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755576" y="213285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2699792" y="386104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059832" y="364502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3131840" y="364502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2267744" y="2420888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123728" y="2780928"/>
            <a:ext cx="360040" cy="7920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 flipH="1">
            <a:off x="2699792" y="2636912"/>
            <a:ext cx="1080120" cy="10081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3419872" y="2276872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4067944" y="908720"/>
            <a:ext cx="2707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삭제할 </a:t>
            </a:r>
            <a:r>
              <a:rPr lang="ko-KR" altLang="en-US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dirty="0" smtClean="0">
                <a:solidFill>
                  <a:srgbClr val="FF0000"/>
                </a:solidFill>
              </a:rPr>
              <a:t> 가리킨다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H="1" flipV="1">
            <a:off x="1331640" y="2492896"/>
            <a:ext cx="72008" cy="36004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1259632" y="2852936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1187624" y="2924944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3995936" y="2636912"/>
            <a:ext cx="72008" cy="36004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3923928" y="2996952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3851920" y="3068960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1367136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75248" y="6209928"/>
            <a:ext cx="3245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311352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319464" y="6209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791072" y="5057800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827584" y="6209928"/>
            <a:ext cx="504056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611560" y="649796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611560" y="635394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539552" y="642595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2987824" y="6209928"/>
            <a:ext cx="32454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 flipH="1" flipV="1">
            <a:off x="2519264" y="6425952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647056" y="469776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7127776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135888" y="6209928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8639944" y="635394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8999984" y="613792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9071992" y="613792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6804248" y="6209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/>
          <p:cNvCxnSpPr/>
          <p:nvPr/>
        </p:nvCxnSpPr>
        <p:spPr>
          <a:xfrm flipH="1" flipV="1">
            <a:off x="4463480" y="6425952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 flipV="1">
            <a:off x="2591272" y="6209928"/>
            <a:ext cx="576064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>
            <a:off x="4463480" y="6281936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5111552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6119664" y="6209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788024" y="6209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6227168" y="6281936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 flipV="1">
            <a:off x="6191672" y="649796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2159224" y="4985792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cxnSp>
        <p:nvCxnSpPr>
          <p:cNvPr id="127" name="직선 화살표 연결선 126"/>
          <p:cNvCxnSpPr/>
          <p:nvPr/>
        </p:nvCxnSpPr>
        <p:spPr>
          <a:xfrm flipH="1">
            <a:off x="2015208" y="5345832"/>
            <a:ext cx="360040" cy="7920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7559824" y="5057800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7415808" y="469776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cxnSp>
        <p:nvCxnSpPr>
          <p:cNvPr id="130" name="직선 화살표 연결선 129"/>
          <p:cNvCxnSpPr/>
          <p:nvPr/>
        </p:nvCxnSpPr>
        <p:spPr>
          <a:xfrm>
            <a:off x="1187624" y="5085184"/>
            <a:ext cx="2376264" cy="108012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3275856" y="5589240"/>
            <a:ext cx="360040" cy="576064"/>
          </a:xfrm>
          <a:prstGeom prst="straightConnector1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3419872" y="5373216"/>
            <a:ext cx="360040" cy="360040"/>
          </a:xfrm>
          <a:prstGeom prst="straightConnector1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>
            <a:off x="3491880" y="5301208"/>
            <a:ext cx="360040" cy="360040"/>
          </a:xfrm>
          <a:prstGeom prst="straightConnector1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334527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6step)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erase_back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없을때</a:t>
            </a:r>
            <a:r>
              <a:rPr lang="ko-KR" altLang="en-US" dirty="0" smtClean="0"/>
              <a:t>  </a:t>
            </a:r>
            <a:r>
              <a:rPr lang="en-US" altLang="ko-KR" dirty="0" smtClean="0"/>
              <a:t>return false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하나일때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두개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이상일때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1475656" y="364502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83768" y="3645024"/>
            <a:ext cx="3245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899592" y="2492896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936104" y="3645024"/>
            <a:ext cx="504056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720080" y="393305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720080" y="37890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648072" y="38610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755576" y="213285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2699792" y="386104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059832" y="364502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3131840" y="364502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2267744" y="2420888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123728" y="2780928"/>
            <a:ext cx="360040" cy="7920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 flipH="1">
            <a:off x="2699792" y="2636912"/>
            <a:ext cx="1080120" cy="10081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3419872" y="2276872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4067944" y="908720"/>
            <a:ext cx="2707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삭제할 </a:t>
            </a:r>
            <a:r>
              <a:rPr lang="ko-KR" altLang="en-US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dirty="0" smtClean="0">
                <a:solidFill>
                  <a:srgbClr val="FF0000"/>
                </a:solidFill>
              </a:rPr>
              <a:t> 가리킨다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H="1" flipV="1">
            <a:off x="1331640" y="2492896"/>
            <a:ext cx="72008" cy="36004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1259632" y="2852936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1187624" y="2924944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3995936" y="2636912"/>
            <a:ext cx="72008" cy="36004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3923928" y="2996952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3851920" y="3068960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1367136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75248" y="6209928"/>
            <a:ext cx="3245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311352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319464" y="6209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791072" y="5057800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827584" y="6209928"/>
            <a:ext cx="504056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611560" y="649796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611560" y="635394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539552" y="642595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2987824" y="6209928"/>
            <a:ext cx="3245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 flipH="1" flipV="1">
            <a:off x="2519264" y="6425952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647056" y="469776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7127776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135888" y="6209928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8639944" y="635394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8999984" y="613792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9071992" y="613792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6804248" y="6209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/>
          <p:cNvCxnSpPr/>
          <p:nvPr/>
        </p:nvCxnSpPr>
        <p:spPr>
          <a:xfrm flipH="1" flipV="1">
            <a:off x="4463480" y="6425952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 flipV="1">
            <a:off x="2591272" y="6209928"/>
            <a:ext cx="576064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>
            <a:off x="4463480" y="6281936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5111552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6119664" y="6209928"/>
            <a:ext cx="324544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788024" y="6209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6227168" y="6281936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 flipV="1">
            <a:off x="6191672" y="649796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5004048" y="4509120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delprev</a:t>
            </a:r>
            <a:endParaRPr lang="ko-KR" altLang="en-US" dirty="0"/>
          </a:p>
        </p:txBody>
      </p:sp>
      <p:cxnSp>
        <p:nvCxnSpPr>
          <p:cNvPr id="127" name="직선 화살표 연결선 126"/>
          <p:cNvCxnSpPr/>
          <p:nvPr/>
        </p:nvCxnSpPr>
        <p:spPr>
          <a:xfrm>
            <a:off x="5364088" y="4869160"/>
            <a:ext cx="0" cy="13407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 flipH="1">
            <a:off x="7308304" y="5057800"/>
            <a:ext cx="251520" cy="11075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7415808" y="469776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cxnSp>
        <p:nvCxnSpPr>
          <p:cNvPr id="130" name="직선 화살표 연결선 129"/>
          <p:cNvCxnSpPr>
            <a:stCxn id="129" idx="1"/>
          </p:cNvCxnSpPr>
          <p:nvPr/>
        </p:nvCxnSpPr>
        <p:spPr>
          <a:xfrm flipH="1">
            <a:off x="5436096" y="4877780"/>
            <a:ext cx="1979712" cy="128752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>
            <a:off x="6228184" y="5733256"/>
            <a:ext cx="0" cy="504056"/>
          </a:xfrm>
          <a:prstGeom prst="straightConnector1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5940152" y="5733256"/>
            <a:ext cx="504056" cy="72008"/>
          </a:xfrm>
          <a:prstGeom prst="straightConnector1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5940152" y="5661248"/>
            <a:ext cx="504056" cy="72008"/>
          </a:xfrm>
          <a:prstGeom prst="straightConnector1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7015062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7step)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erase_random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DNode</a:t>
            </a:r>
            <a:r>
              <a:rPr lang="en-US" altLang="ko-KR" dirty="0" smtClean="0"/>
              <a:t> del)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del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인가</a:t>
            </a:r>
            <a:r>
              <a:rPr lang="en-US" altLang="ko-KR" dirty="0" smtClean="0"/>
              <a:t>? Return false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Del</a:t>
            </a:r>
            <a:r>
              <a:rPr lang="ko-KR" altLang="en-US" dirty="0" smtClean="0"/>
              <a:t>이 첫번째 </a:t>
            </a:r>
            <a:r>
              <a:rPr lang="ko-KR" altLang="en-US" dirty="0" err="1" smtClean="0"/>
              <a:t>노드일때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미리 구현되어 있다</a:t>
            </a:r>
            <a:r>
              <a:rPr lang="en-US" altLang="ko-KR" dirty="0" smtClean="0"/>
              <a:t>. : </a:t>
            </a:r>
            <a:r>
              <a:rPr lang="ko-KR" altLang="en-US" dirty="0" smtClean="0"/>
              <a:t>기존 함수 활용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Del</a:t>
            </a:r>
            <a:r>
              <a:rPr lang="ko-KR" altLang="en-US" dirty="0" smtClean="0"/>
              <a:t>이 마지막 노드일때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미리 구현되어 있다</a:t>
            </a:r>
            <a:r>
              <a:rPr lang="en-US" altLang="ko-KR" dirty="0" smtClean="0"/>
              <a:t>. : </a:t>
            </a:r>
            <a:r>
              <a:rPr lang="ko-KR" altLang="en-US" dirty="0" smtClean="0"/>
              <a:t>기존 함수 활용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Del</a:t>
            </a:r>
            <a:r>
              <a:rPr lang="ko-KR" altLang="en-US" dirty="0" smtClean="0"/>
              <a:t>이 중간 노드일때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sp>
        <p:nvSpPr>
          <p:cNvPr id="76" name="직사각형 75"/>
          <p:cNvSpPr/>
          <p:nvPr/>
        </p:nvSpPr>
        <p:spPr>
          <a:xfrm>
            <a:off x="1043608" y="508518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051720" y="5085184"/>
            <a:ext cx="324544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987824" y="508518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995936" y="508518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467544" y="3933056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504056" y="5085184"/>
            <a:ext cx="504056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288032" y="537321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288032" y="522920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216024" y="530120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2664296" y="5085184"/>
            <a:ext cx="3245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 flipH="1" flipV="1">
            <a:off x="2195736" y="5301208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323528" y="357301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6804248" y="508518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7812360" y="5085184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8316416" y="522920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8676456" y="501317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8748464" y="501317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6480720" y="508518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/>
          <p:cNvCxnSpPr/>
          <p:nvPr/>
        </p:nvCxnSpPr>
        <p:spPr>
          <a:xfrm flipH="1" flipV="1">
            <a:off x="4139952" y="5301208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 flipV="1">
            <a:off x="2267744" y="5085184"/>
            <a:ext cx="576064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>
            <a:off x="4139952" y="515719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4788024" y="508518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5796136" y="5085184"/>
            <a:ext cx="3245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464496" y="5085184"/>
            <a:ext cx="324544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5903640" y="515719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 flipV="1">
            <a:off x="5868144" y="5373216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2987824" y="3429000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cxnSp>
        <p:nvCxnSpPr>
          <p:cNvPr id="127" name="직선 화살표 연결선 126"/>
          <p:cNvCxnSpPr/>
          <p:nvPr/>
        </p:nvCxnSpPr>
        <p:spPr>
          <a:xfrm>
            <a:off x="3347864" y="3789040"/>
            <a:ext cx="0" cy="13407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 flipH="1">
            <a:off x="6984776" y="3933056"/>
            <a:ext cx="251520" cy="11075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7092280" y="357301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2051720" y="5373216"/>
            <a:ext cx="2664296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1763688" y="5085184"/>
            <a:ext cx="3168352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/>
              <a:t>최종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실습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105509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dirty="0" err="1" smtClean="0"/>
              <a:t>대기방</a:t>
            </a:r>
            <a:r>
              <a:rPr lang="en-US" altLang="ko-KR" dirty="0" smtClean="0"/>
              <a:t>, 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1,</a:t>
            </a:r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2</a:t>
            </a:r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3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83568" y="2708920"/>
            <a:ext cx="6434775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insert 10   : </a:t>
            </a:r>
            <a:r>
              <a:rPr lang="ko-KR" altLang="en-US" dirty="0" err="1" smtClean="0"/>
              <a:t>대기방</a:t>
            </a:r>
            <a:r>
              <a:rPr lang="ko-KR" altLang="en-US" dirty="0" smtClean="0"/>
              <a:t> 입장 명령어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insert 20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err="1" smtClean="0"/>
              <a:t>gamein</a:t>
            </a:r>
            <a:r>
              <a:rPr lang="en-US" altLang="ko-KR" dirty="0" smtClean="0"/>
              <a:t> 1 10  : 1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게임방에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번이 입장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                </a:t>
            </a:r>
            <a:r>
              <a:rPr lang="ko-KR" altLang="en-US" dirty="0" smtClean="0"/>
              <a:t>전제조건 </a:t>
            </a:r>
            <a:r>
              <a:rPr lang="en-US" altLang="ko-KR" dirty="0" smtClean="0"/>
              <a:t>: 10</a:t>
            </a:r>
            <a:r>
              <a:rPr lang="ko-KR" altLang="en-US" dirty="0" smtClean="0"/>
              <a:t>번이 </a:t>
            </a:r>
            <a:r>
              <a:rPr lang="ko-KR" altLang="en-US" dirty="0" err="1" smtClean="0"/>
              <a:t>대기방에</a:t>
            </a:r>
            <a:r>
              <a:rPr lang="ko-KR" altLang="en-US" dirty="0" smtClean="0"/>
              <a:t> 존재하는 상황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                </a:t>
            </a:r>
            <a:r>
              <a:rPr lang="ko-KR" altLang="en-US" dirty="0" err="1" smtClean="0"/>
              <a:t>게임방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저장</a:t>
            </a:r>
            <a:r>
              <a:rPr lang="en-US" altLang="ko-KR" dirty="0" smtClean="0"/>
              <a:t>,  </a:t>
            </a:r>
            <a:r>
              <a:rPr lang="ko-KR" altLang="en-US" dirty="0" err="1" smtClean="0"/>
              <a:t>대기반에서는</a:t>
            </a:r>
            <a:r>
              <a:rPr lang="ko-KR" altLang="en-US" dirty="0" smtClean="0"/>
              <a:t> 퇴장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err="1" smtClean="0"/>
              <a:t>Gameout</a:t>
            </a:r>
            <a:r>
              <a:rPr lang="en-US" altLang="ko-KR" dirty="0" smtClean="0"/>
              <a:t> 1 10 : 1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게임방에에서</a:t>
            </a:r>
            <a:r>
              <a:rPr lang="ko-KR" altLang="en-US" dirty="0" smtClean="0"/>
              <a:t> 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번이 퇴장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                </a:t>
            </a:r>
            <a:r>
              <a:rPr lang="ko-KR" altLang="en-US" dirty="0" smtClean="0"/>
              <a:t>전제조건 </a:t>
            </a:r>
            <a:r>
              <a:rPr lang="en-US" altLang="ko-KR" dirty="0" smtClean="0"/>
              <a:t>: 10</a:t>
            </a:r>
            <a:r>
              <a:rPr lang="ko-KR" altLang="en-US" dirty="0" smtClean="0"/>
              <a:t>번이 </a:t>
            </a:r>
            <a:r>
              <a:rPr lang="ko-KR" altLang="en-US" dirty="0" err="1" smtClean="0"/>
              <a:t>게임방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존재하는 상황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                </a:t>
            </a:r>
            <a:r>
              <a:rPr lang="ko-KR" altLang="en-US" dirty="0" err="1" smtClean="0"/>
              <a:t>게임방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에서는 퇴장 대기방으로 입장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delete 10  : </a:t>
            </a:r>
            <a:r>
              <a:rPr lang="ko-KR" altLang="en-US" dirty="0" err="1" smtClean="0"/>
              <a:t>대기방에서</a:t>
            </a:r>
            <a:r>
              <a:rPr lang="ko-KR" altLang="en-US" dirty="0" smtClean="0"/>
              <a:t> 퇴장 명령어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exit  : </a:t>
            </a:r>
            <a:r>
              <a:rPr lang="ko-KR" altLang="en-US" dirty="0" smtClean="0"/>
              <a:t>프로그램 종료명령어</a:t>
            </a:r>
            <a:endParaRPr lang="en-US" altLang="ko-KR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1763688" y="836712"/>
            <a:ext cx="8640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843808" y="836712"/>
            <a:ext cx="8640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5292080" y="1268760"/>
            <a:ext cx="1829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연결리스트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/>
              <a:t>최종 실습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7939994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[ </a:t>
            </a:r>
            <a:r>
              <a:rPr lang="ko-KR" altLang="en-US" dirty="0" smtClean="0"/>
              <a:t>출력 화면 예 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----------------------------------------------------------------------------------</a:t>
            </a:r>
          </a:p>
          <a:p>
            <a:pPr marL="342900" indent="-342900"/>
            <a:r>
              <a:rPr lang="ko-KR" altLang="en-US" dirty="0" err="1" smtClean="0"/>
              <a:t>대기방</a:t>
            </a:r>
            <a:r>
              <a:rPr lang="ko-KR" altLang="en-US" dirty="0" smtClean="0"/>
              <a:t>    </a:t>
            </a:r>
            <a:r>
              <a:rPr lang="en-US" altLang="ko-KR" dirty="0" smtClean="0"/>
              <a:t>[4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</a:t>
            </a:r>
            <a:r>
              <a:rPr lang="ko-KR" altLang="en-US" dirty="0" smtClean="0"/>
              <a:t>  </a:t>
            </a:r>
            <a:r>
              <a:rPr lang="en-US" altLang="ko-KR" dirty="0" smtClean="0"/>
              <a:t>10 </a:t>
            </a:r>
            <a:r>
              <a:rPr lang="en-US" altLang="ko-KR" dirty="0" smtClean="0">
                <a:sym typeface="Wingdings" pitchFamily="2" charset="2"/>
              </a:rPr>
              <a:t>  20  30   40 </a:t>
            </a:r>
            <a:r>
              <a:rPr lang="en-US" altLang="ko-KR" dirty="0" smtClean="0"/>
              <a:t> </a:t>
            </a:r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1  [2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   50 </a:t>
            </a:r>
            <a:r>
              <a:rPr lang="en-US" altLang="ko-KR" dirty="0" smtClean="0">
                <a:sym typeface="Wingdings" pitchFamily="2" charset="2"/>
              </a:rPr>
              <a:t> 60 </a:t>
            </a:r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2  [1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   70 </a:t>
            </a:r>
            <a:r>
              <a:rPr lang="en-US" altLang="ko-KR" dirty="0" smtClean="0">
                <a:sym typeface="Wingdings" pitchFamily="2" charset="2"/>
              </a:rPr>
              <a:t></a:t>
            </a:r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3  [0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----------------------------------------------------------------------------------</a:t>
            </a:r>
          </a:p>
          <a:p>
            <a:pPr marL="342900" indent="-342900"/>
            <a:r>
              <a:rPr lang="en-US" altLang="ko-KR" dirty="0" smtClean="0"/>
              <a:t>&gt;&gt; </a:t>
            </a:r>
            <a:r>
              <a:rPr lang="en-US" altLang="ko-KR" b="1" dirty="0" smtClean="0">
                <a:solidFill>
                  <a:srgbClr val="FF0000"/>
                </a:solidFill>
              </a:rPr>
              <a:t>insert 80</a:t>
            </a:r>
          </a:p>
          <a:p>
            <a:pPr marL="342900" indent="-342900"/>
            <a:r>
              <a:rPr lang="en-US" altLang="ko-KR" dirty="0" smtClean="0"/>
              <a:t>     80</a:t>
            </a:r>
            <a:r>
              <a:rPr lang="ko-KR" altLang="en-US" dirty="0" smtClean="0"/>
              <a:t>번 회원이 </a:t>
            </a:r>
            <a:r>
              <a:rPr lang="ko-KR" altLang="en-US" dirty="0" err="1" smtClean="0"/>
              <a:t>대기방으로</a:t>
            </a:r>
            <a:r>
              <a:rPr lang="ko-KR" altLang="en-US" dirty="0" smtClean="0"/>
              <a:t> 입장하였습니다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----------------------------------------------------------------------------------</a:t>
            </a:r>
          </a:p>
          <a:p>
            <a:pPr marL="342900" indent="-342900"/>
            <a:r>
              <a:rPr lang="ko-KR" altLang="en-US" dirty="0" err="1" smtClean="0"/>
              <a:t>대기방</a:t>
            </a:r>
            <a:r>
              <a:rPr lang="ko-KR" altLang="en-US" dirty="0" smtClean="0"/>
              <a:t>    </a:t>
            </a:r>
            <a:r>
              <a:rPr lang="en-US" altLang="ko-KR" dirty="0" smtClean="0"/>
              <a:t>[4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</a:t>
            </a:r>
            <a:r>
              <a:rPr lang="ko-KR" altLang="en-US" dirty="0" smtClean="0"/>
              <a:t>  </a:t>
            </a:r>
            <a:r>
              <a:rPr lang="en-US" altLang="ko-KR" dirty="0" smtClean="0"/>
              <a:t>10 </a:t>
            </a:r>
            <a:r>
              <a:rPr lang="en-US" altLang="ko-KR" dirty="0" smtClean="0">
                <a:sym typeface="Wingdings" pitchFamily="2" charset="2"/>
              </a:rPr>
              <a:t>  20  30   40 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80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</a:t>
            </a:r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1  [2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   50 </a:t>
            </a:r>
            <a:r>
              <a:rPr lang="en-US" altLang="ko-KR" dirty="0" smtClean="0">
                <a:sym typeface="Wingdings" pitchFamily="2" charset="2"/>
              </a:rPr>
              <a:t> 60 </a:t>
            </a:r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2  [1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   70 </a:t>
            </a:r>
            <a:r>
              <a:rPr lang="en-US" altLang="ko-KR" dirty="0" smtClean="0">
                <a:sym typeface="Wingdings" pitchFamily="2" charset="2"/>
              </a:rPr>
              <a:t></a:t>
            </a:r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3  [0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----------------------------------------------------------------------------------</a:t>
            </a:r>
          </a:p>
          <a:p>
            <a:pPr marL="342900" indent="-342900"/>
            <a:r>
              <a:rPr lang="en-US" altLang="ko-KR" dirty="0" smtClean="0"/>
              <a:t>&gt;&gt;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/>
              <a:t>최종 실습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7939994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[ </a:t>
            </a:r>
            <a:r>
              <a:rPr lang="ko-KR" altLang="en-US" dirty="0" smtClean="0"/>
              <a:t>출력 화면 예 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----------------------------------------------------------------------------------</a:t>
            </a:r>
          </a:p>
          <a:p>
            <a:pPr marL="342900" indent="-342900"/>
            <a:r>
              <a:rPr lang="ko-KR" altLang="en-US" dirty="0" err="1" smtClean="0"/>
              <a:t>대기방</a:t>
            </a:r>
            <a:r>
              <a:rPr lang="ko-KR" altLang="en-US" dirty="0" smtClean="0"/>
              <a:t>    </a:t>
            </a:r>
            <a:r>
              <a:rPr lang="en-US" altLang="ko-KR" dirty="0" smtClean="0"/>
              <a:t>[4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</a:t>
            </a:r>
            <a:r>
              <a:rPr lang="ko-KR" altLang="en-US" dirty="0" smtClean="0"/>
              <a:t>  </a:t>
            </a:r>
            <a:r>
              <a:rPr lang="en-US" altLang="ko-KR" dirty="0" smtClean="0"/>
              <a:t>10 </a:t>
            </a:r>
            <a:r>
              <a:rPr lang="en-US" altLang="ko-KR" dirty="0" smtClean="0">
                <a:sym typeface="Wingdings" pitchFamily="2" charset="2"/>
              </a:rPr>
              <a:t>  20  30   40 </a:t>
            </a:r>
            <a:r>
              <a:rPr lang="en-US" altLang="ko-KR" dirty="0" smtClean="0"/>
              <a:t> </a:t>
            </a:r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1  [2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   50 </a:t>
            </a:r>
            <a:r>
              <a:rPr lang="en-US" altLang="ko-KR" dirty="0" smtClean="0">
                <a:sym typeface="Wingdings" pitchFamily="2" charset="2"/>
              </a:rPr>
              <a:t> 60 </a:t>
            </a:r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2  [1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   70 </a:t>
            </a:r>
            <a:r>
              <a:rPr lang="en-US" altLang="ko-KR" dirty="0" smtClean="0">
                <a:sym typeface="Wingdings" pitchFamily="2" charset="2"/>
              </a:rPr>
              <a:t></a:t>
            </a:r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3  [0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----------------------------------------------------------------------------------</a:t>
            </a:r>
          </a:p>
          <a:p>
            <a:pPr marL="342900" indent="-342900"/>
            <a:r>
              <a:rPr lang="en-US" altLang="ko-KR" dirty="0" smtClean="0"/>
              <a:t>&gt;&gt;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gamein</a:t>
            </a:r>
            <a:r>
              <a:rPr lang="en-US" altLang="ko-KR" b="1" dirty="0" smtClean="0">
                <a:solidFill>
                  <a:srgbClr val="FF0000"/>
                </a:solidFill>
              </a:rPr>
              <a:t> 1 10</a:t>
            </a:r>
          </a:p>
          <a:p>
            <a:pPr marL="342900" indent="-342900"/>
            <a:r>
              <a:rPr lang="en-US" altLang="ko-KR" dirty="0" smtClean="0"/>
              <a:t>     10</a:t>
            </a:r>
            <a:r>
              <a:rPr lang="ko-KR" altLang="en-US" dirty="0" smtClean="0"/>
              <a:t>번 회원이 </a:t>
            </a:r>
            <a:r>
              <a:rPr lang="ko-KR" altLang="en-US" dirty="0" err="1" smtClean="0"/>
              <a:t>게임방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이동하였습니다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----------------------------------------------------------------------------------</a:t>
            </a:r>
          </a:p>
          <a:p>
            <a:pPr marL="342900" indent="-342900"/>
            <a:r>
              <a:rPr lang="ko-KR" altLang="en-US" dirty="0" err="1" smtClean="0"/>
              <a:t>대기방</a:t>
            </a:r>
            <a:r>
              <a:rPr lang="ko-KR" altLang="en-US" dirty="0" smtClean="0"/>
              <a:t>    </a:t>
            </a:r>
            <a:r>
              <a:rPr lang="en-US" altLang="ko-KR" dirty="0" smtClean="0"/>
              <a:t>[</a:t>
            </a:r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ko-KR" altLang="en-US" b="1" dirty="0" smtClean="0">
                <a:solidFill>
                  <a:srgbClr val="FF0000"/>
                </a:solidFill>
              </a:rPr>
              <a:t>명</a:t>
            </a:r>
            <a:r>
              <a:rPr lang="en-US" altLang="ko-KR" dirty="0" smtClean="0"/>
              <a:t>]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  20  30   40          </a:t>
            </a:r>
            <a:r>
              <a:rPr lang="en-US" altLang="ko-KR" i="1" dirty="0" smtClean="0">
                <a:solidFill>
                  <a:srgbClr val="FF0000"/>
                </a:solidFill>
                <a:sym typeface="Wingdings" pitchFamily="2" charset="2"/>
              </a:rPr>
              <a:t>* 10</a:t>
            </a:r>
            <a:r>
              <a:rPr lang="ko-KR" altLang="en-US" i="1" dirty="0" smtClean="0">
                <a:solidFill>
                  <a:srgbClr val="FF0000"/>
                </a:solidFill>
                <a:sym typeface="Wingdings" pitchFamily="2" charset="2"/>
              </a:rPr>
              <a:t>은</a:t>
            </a:r>
            <a:r>
              <a:rPr lang="en-US" altLang="ko-KR" i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ko-KR" altLang="en-US" i="1" dirty="0" smtClean="0">
                <a:solidFill>
                  <a:srgbClr val="FF0000"/>
                </a:solidFill>
                <a:sym typeface="Wingdings" pitchFamily="2" charset="2"/>
              </a:rPr>
              <a:t>제거</a:t>
            </a:r>
            <a:endParaRPr lang="en-US" altLang="ko-KR" i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1  [</a:t>
            </a:r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ko-KR" altLang="en-US" b="1" dirty="0" smtClean="0">
                <a:solidFill>
                  <a:srgbClr val="FF0000"/>
                </a:solidFill>
              </a:rPr>
              <a:t>명</a:t>
            </a:r>
            <a:r>
              <a:rPr lang="en-US" altLang="ko-KR" dirty="0" smtClean="0"/>
              <a:t>]   50 </a:t>
            </a:r>
            <a:r>
              <a:rPr lang="en-US" altLang="ko-KR" dirty="0" smtClean="0">
                <a:sym typeface="Wingdings" pitchFamily="2" charset="2"/>
              </a:rPr>
              <a:t> 60  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10 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2  [1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   70 </a:t>
            </a:r>
            <a:r>
              <a:rPr lang="en-US" altLang="ko-KR" dirty="0" smtClean="0">
                <a:sym typeface="Wingdings" pitchFamily="2" charset="2"/>
              </a:rPr>
              <a:t></a:t>
            </a:r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3  [0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----------------------------------------------------------------------------------</a:t>
            </a:r>
          </a:p>
          <a:p>
            <a:pPr marL="342900" indent="-342900"/>
            <a:r>
              <a:rPr lang="en-US" altLang="ko-KR" dirty="0" smtClean="0"/>
              <a:t>&gt;&gt;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gamein</a:t>
            </a:r>
            <a:r>
              <a:rPr lang="en-US" altLang="ko-KR" b="1" dirty="0" smtClean="0">
                <a:solidFill>
                  <a:srgbClr val="FF0000"/>
                </a:solidFill>
              </a:rPr>
              <a:t> 1 90</a:t>
            </a:r>
          </a:p>
          <a:p>
            <a:pPr marL="342900" indent="-342900"/>
            <a:r>
              <a:rPr lang="en-US" altLang="ko-KR" dirty="0" smtClean="0"/>
              <a:t>     90</a:t>
            </a:r>
            <a:r>
              <a:rPr lang="ko-KR" altLang="en-US" dirty="0" smtClean="0"/>
              <a:t>번 회원은 </a:t>
            </a:r>
            <a:r>
              <a:rPr lang="ko-KR" altLang="en-US" dirty="0" err="1" smtClean="0"/>
              <a:t>대기방에</a:t>
            </a:r>
            <a:r>
              <a:rPr lang="ko-KR" altLang="en-US" dirty="0" smtClean="0"/>
              <a:t> 없습니다</a:t>
            </a:r>
            <a:r>
              <a:rPr lang="en-US" altLang="ko-KR" dirty="0" smtClean="0"/>
              <a:t>.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/>
              <a:t>최종 실습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7839005" cy="5355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[ </a:t>
            </a:r>
            <a:r>
              <a:rPr lang="ko-KR" altLang="en-US" dirty="0" err="1" smtClean="0"/>
              <a:t>이중연결리트</a:t>
            </a:r>
            <a:r>
              <a:rPr lang="ko-KR" altLang="en-US" dirty="0" smtClean="0"/>
              <a:t> 클래스를 활용</a:t>
            </a:r>
            <a:r>
              <a:rPr lang="en-US" altLang="ko-KR" dirty="0" smtClean="0"/>
              <a:t>]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[Room ] </a:t>
            </a:r>
            <a:r>
              <a:rPr lang="ko-KR" altLang="en-US" dirty="0" smtClean="0"/>
              <a:t>클래스 정의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-----------------------------------------------------------</a:t>
            </a:r>
          </a:p>
          <a:p>
            <a:pPr marL="342900" indent="-342900"/>
            <a:r>
              <a:rPr lang="en-US" altLang="ko-KR" dirty="0" smtClean="0"/>
              <a:t>- </a:t>
            </a:r>
            <a:r>
              <a:rPr lang="ko-KR" altLang="en-US" dirty="0" smtClean="0"/>
              <a:t>이중연결리스트를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개를 필드 </a:t>
            </a:r>
            <a:r>
              <a:rPr lang="ko-KR" altLang="en-US" dirty="0" err="1" smtClean="0"/>
              <a:t>맴버로</a:t>
            </a:r>
            <a:r>
              <a:rPr lang="ko-KR" altLang="en-US" dirty="0" smtClean="0"/>
              <a:t> 갖고 있다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</a:t>
            </a:r>
          </a:p>
          <a:p>
            <a:pPr marL="342900" indent="-342900"/>
            <a:r>
              <a:rPr lang="en-US" altLang="ko-KR" dirty="0" smtClean="0"/>
              <a:t>+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모든 이중연결리스트를 초기화</a:t>
            </a:r>
            <a:r>
              <a:rPr lang="en-US" altLang="ko-KR" dirty="0" smtClean="0"/>
              <a:t>)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+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Insert(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number);   // </a:t>
            </a:r>
            <a:r>
              <a:rPr lang="ko-KR" altLang="en-US" dirty="0" err="1" smtClean="0"/>
              <a:t>대기방</a:t>
            </a:r>
            <a:r>
              <a:rPr lang="ko-KR" altLang="en-US" dirty="0" smtClean="0"/>
              <a:t> 입장함수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- </a:t>
            </a:r>
            <a:r>
              <a:rPr lang="ko-KR" altLang="en-US" dirty="0" err="1" smtClean="0"/>
              <a:t>대기방에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를 저장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+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Delete(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number);  // </a:t>
            </a:r>
            <a:r>
              <a:rPr lang="ko-KR" altLang="en-US" dirty="0" err="1" smtClean="0"/>
              <a:t>대기방</a:t>
            </a:r>
            <a:r>
              <a:rPr lang="ko-KR" altLang="en-US" dirty="0" smtClean="0"/>
              <a:t> 퇴장함수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- </a:t>
            </a:r>
            <a:r>
              <a:rPr lang="ko-KR" altLang="en-US" dirty="0" err="1" smtClean="0"/>
              <a:t>대기방에</a:t>
            </a:r>
            <a:r>
              <a:rPr lang="ko-KR" altLang="en-US" dirty="0" smtClean="0"/>
              <a:t> 있던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+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GameIn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number) // </a:t>
            </a:r>
            <a:r>
              <a:rPr lang="en-US" altLang="ko-KR" dirty="0" err="1" smtClean="0"/>
              <a:t>idx</a:t>
            </a:r>
            <a:r>
              <a:rPr lang="ko-KR" altLang="en-US" dirty="0" smtClean="0"/>
              <a:t>방에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번호가 입장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- 1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게임방에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를 저장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- </a:t>
            </a:r>
            <a:r>
              <a:rPr lang="ko-KR" altLang="en-US" dirty="0" err="1" smtClean="0"/>
              <a:t>대기방에</a:t>
            </a:r>
            <a:r>
              <a:rPr lang="ko-KR" altLang="en-US" dirty="0" smtClean="0"/>
              <a:t> 있던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번을 제거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+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GameOut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number) // </a:t>
            </a:r>
            <a:r>
              <a:rPr lang="en-US" altLang="ko-KR" dirty="0" err="1" smtClean="0"/>
              <a:t>idx</a:t>
            </a:r>
            <a:r>
              <a:rPr lang="ko-KR" altLang="en-US" dirty="0" smtClean="0"/>
              <a:t>방에서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번호가 퇴장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- </a:t>
            </a:r>
            <a:r>
              <a:rPr lang="ko-KR" altLang="en-US" dirty="0" err="1" smtClean="0"/>
              <a:t>대기방에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를 저장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- 1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게임방에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를 제거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+ void </a:t>
            </a:r>
            <a:r>
              <a:rPr lang="en-US" altLang="ko-KR" dirty="0" err="1" smtClean="0"/>
              <a:t>PrintAll</a:t>
            </a:r>
            <a:r>
              <a:rPr lang="en-US" altLang="ko-KR" dirty="0" smtClean="0"/>
              <a:t>()  //</a:t>
            </a:r>
            <a:r>
              <a:rPr lang="ko-KR" altLang="en-US" dirty="0" smtClean="0"/>
              <a:t>연결리스트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개를 출력</a:t>
            </a:r>
            <a:r>
              <a:rPr lang="en-US" altLang="ko-KR" dirty="0" smtClean="0"/>
              <a:t>!!!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/>
              <a:t>최종 실습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689964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[Start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-----------------------------------------------------------------------</a:t>
            </a:r>
          </a:p>
          <a:p>
            <a:pPr marL="342900" indent="-342900"/>
            <a:r>
              <a:rPr lang="en-US" altLang="ko-KR" dirty="0" smtClean="0"/>
              <a:t>Room </a:t>
            </a:r>
            <a:r>
              <a:rPr lang="en-US" altLang="ko-KR" dirty="0" err="1" smtClean="0"/>
              <a:t>room</a:t>
            </a:r>
            <a:r>
              <a:rPr lang="en-US" altLang="ko-KR" dirty="0" smtClean="0"/>
              <a:t> = new Room();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void Run(){</a:t>
            </a:r>
          </a:p>
          <a:p>
            <a:pPr marL="342900" indent="-342900"/>
            <a:r>
              <a:rPr lang="en-US" altLang="ko-KR" dirty="0" smtClean="0"/>
              <a:t>   // </a:t>
            </a:r>
            <a:r>
              <a:rPr lang="ko-KR" altLang="en-US" dirty="0" smtClean="0"/>
              <a:t>전체 정보 출력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// &gt;&gt;    </a:t>
            </a:r>
            <a:r>
              <a:rPr lang="ko-KR" altLang="en-US" dirty="0" smtClean="0"/>
              <a:t>명령어를 </a:t>
            </a:r>
            <a:r>
              <a:rPr lang="ko-KR" altLang="en-US" dirty="0" err="1" smtClean="0"/>
              <a:t>입력받고</a:t>
            </a:r>
            <a:r>
              <a:rPr lang="ko-KR" altLang="en-US" dirty="0" smtClean="0"/>
              <a:t> 그에 따른 </a:t>
            </a:r>
            <a:r>
              <a:rPr lang="ko-KR" altLang="en-US" smtClean="0"/>
              <a:t>분기 처리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}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static void main() {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new Start().Run();</a:t>
            </a:r>
          </a:p>
          <a:p>
            <a:pPr marL="342900" indent="-342900"/>
            <a:r>
              <a:rPr lang="en-US" altLang="ko-KR" dirty="0" smtClean="0"/>
              <a:t>    //Start s = new Start();</a:t>
            </a:r>
          </a:p>
          <a:p>
            <a:pPr marL="342900" indent="-342900"/>
            <a:r>
              <a:rPr lang="en-US" altLang="ko-KR" dirty="0" smtClean="0"/>
              <a:t>    //</a:t>
            </a:r>
            <a:r>
              <a:rPr lang="en-US" altLang="ko-KR" dirty="0" err="1" smtClean="0"/>
              <a:t>s.Run</a:t>
            </a:r>
            <a:r>
              <a:rPr lang="en-US" altLang="ko-KR" dirty="0" smtClean="0"/>
              <a:t>();</a:t>
            </a:r>
          </a:p>
          <a:p>
            <a:pPr marL="342900" indent="-342900"/>
            <a:r>
              <a:rPr lang="en-US" altLang="ko-KR" dirty="0" smtClean="0"/>
              <a:t>}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선형자료구조 </a:t>
            </a: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큐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3216137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[ </a:t>
            </a:r>
            <a:r>
              <a:rPr lang="ko-KR" altLang="en-US" dirty="0" smtClean="0"/>
              <a:t>선형자료구조</a:t>
            </a:r>
            <a:r>
              <a:rPr lang="en-US" altLang="ko-KR" dirty="0" smtClean="0"/>
              <a:t>]</a:t>
            </a:r>
          </a:p>
          <a:p>
            <a:pPr marL="342900" indent="-342900"/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ko-KR" altLang="en-US" dirty="0" smtClean="0"/>
              <a:t>순서 </a:t>
            </a:r>
            <a:r>
              <a:rPr lang="en-US" altLang="ko-KR" dirty="0" smtClean="0"/>
              <a:t>– </a:t>
            </a:r>
          </a:p>
          <a:p>
            <a:pPr marL="342900" indent="-342900">
              <a:buFontTx/>
              <a:buChar char="-"/>
            </a:pPr>
            <a:endParaRPr lang="en-US" altLang="ko-KR" dirty="0" smtClean="0"/>
          </a:p>
          <a:p>
            <a:pPr marL="342900" indent="-342900"/>
            <a:r>
              <a:rPr lang="ko-KR" altLang="en-US" b="1" dirty="0" err="1" smtClean="0"/>
              <a:t>스택</a:t>
            </a:r>
            <a:r>
              <a:rPr lang="en-US" altLang="ko-KR" b="1" dirty="0" smtClean="0"/>
              <a:t>(LIFO, Last In First Out)</a:t>
            </a:r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ko-KR" altLang="en-US" b="1" dirty="0" smtClean="0"/>
              <a:t>큐</a:t>
            </a:r>
            <a:r>
              <a:rPr lang="en-US" altLang="ko-KR" b="1" dirty="0" smtClean="0"/>
              <a:t>(FIFO, First In First Out)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덱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4251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클래스 정의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맴버필드</a:t>
            </a:r>
            <a:r>
              <a:rPr lang="ko-KR" altLang="en-US" sz="2000" b="1" dirty="0" smtClean="0"/>
              <a:t> 구성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827584" y="501317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1680" y="5013176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4" y="458112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4581128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7584" y="41490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4149080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27584" y="371703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1680" y="3717032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512" y="5085184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07704" y="501317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67544" y="1556792"/>
            <a:ext cx="3054554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err="1" smtClean="0"/>
              <a:t>클래스명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</a:t>
            </a:r>
            <a:r>
              <a:rPr lang="en-US" altLang="ko-KR" b="1" dirty="0" err="1" smtClean="0"/>
              <a:t>BitArray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>
              <a:buAutoNum type="arabicParenR"/>
            </a:pPr>
            <a:r>
              <a:rPr lang="ko-KR" altLang="en-US" b="1" dirty="0" smtClean="0"/>
              <a:t>저장소 </a:t>
            </a:r>
            <a:r>
              <a:rPr lang="en-US" altLang="ko-KR" b="1" dirty="0" smtClean="0"/>
              <a:t>: </a:t>
            </a:r>
            <a:r>
              <a:rPr lang="ko-KR" altLang="en-US" b="1" dirty="0"/>
              <a:t> </a:t>
            </a:r>
            <a:r>
              <a:rPr lang="en-US" altLang="ko-KR" b="1" dirty="0" smtClean="0"/>
              <a:t>Object[] base;</a:t>
            </a:r>
          </a:p>
          <a:p>
            <a:pPr marL="342900" indent="-342900">
              <a:buAutoNum type="arabicParenR"/>
            </a:pPr>
            <a:r>
              <a:rPr lang="en-US" altLang="ko-KR" b="1" dirty="0" smtClean="0"/>
              <a:t>max    : </a:t>
            </a:r>
            <a:r>
              <a:rPr lang="ko-KR" altLang="en-US" b="1" dirty="0"/>
              <a:t>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max;</a:t>
            </a:r>
          </a:p>
          <a:p>
            <a:pPr marL="342900" indent="-342900">
              <a:buAutoNum type="arabicParenR"/>
            </a:pPr>
            <a:r>
              <a:rPr lang="en-US" altLang="ko-KR" b="1" dirty="0" smtClean="0"/>
              <a:t>size     : 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size;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220072" y="1556792"/>
            <a:ext cx="29523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BitArray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20072" y="1988840"/>
            <a:ext cx="2952328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base : Object[]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20072" y="1052736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클래스 다이어그램</a:t>
            </a:r>
            <a:r>
              <a:rPr lang="en-US" altLang="ko-KR" b="1" dirty="0" smtClean="0"/>
              <a:t>(UML)]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37305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err="1" smtClean="0"/>
              <a:t>스택</a:t>
            </a:r>
            <a:r>
              <a:rPr lang="en-US" altLang="ko-KR" b="1" dirty="0" smtClean="0"/>
              <a:t>(LIFO, Last In First Out)</a:t>
            </a:r>
          </a:p>
          <a:p>
            <a:pPr marL="342900" indent="-342900"/>
            <a:r>
              <a:rPr lang="en-US" altLang="ko-KR" b="1" dirty="0" smtClean="0"/>
              <a:t> </a:t>
            </a:r>
            <a:r>
              <a:rPr lang="en-US" altLang="ko-KR" b="1" dirty="0" smtClean="0"/>
              <a:t>  </a:t>
            </a:r>
            <a:r>
              <a:rPr lang="ko-KR" altLang="en-US" b="1" dirty="0" smtClean="0"/>
              <a:t>성질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입구와 출구가 동일하다</a:t>
            </a:r>
            <a:r>
              <a:rPr lang="en-US" altLang="ko-KR" b="1" dirty="0" smtClean="0"/>
              <a:t>. </a:t>
            </a: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 </a:t>
            </a:r>
            <a:r>
              <a:rPr lang="en-US" altLang="ko-KR" b="1" dirty="0" smtClean="0"/>
              <a:t>  </a:t>
            </a:r>
            <a:r>
              <a:rPr lang="ko-KR" altLang="en-US" b="1" dirty="0" smtClean="0"/>
              <a:t>구현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배열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연결리스트</a:t>
            </a:r>
            <a:endParaRPr lang="en-US" altLang="ko-KR" b="1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2979440" y="2052464"/>
            <a:ext cx="0" cy="26642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55576" y="2060848"/>
            <a:ext cx="0" cy="26642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755576" y="4725144"/>
            <a:ext cx="223224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707904" y="2276872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508104" y="2852936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012160" y="4365104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</a:t>
            </a:r>
            <a:endParaRPr lang="ko-KR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2106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err="1" smtClean="0"/>
              <a:t>스택의</a:t>
            </a:r>
            <a:r>
              <a:rPr lang="ko-KR" altLang="en-US" b="1" dirty="0" smtClean="0"/>
              <a:t> 구현 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배열</a:t>
            </a:r>
            <a:endParaRPr lang="en-US" altLang="ko-KR" b="1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1115616" y="414908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275856" y="350100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275856" y="2924944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43608" y="414908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414908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43608" y="378904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378904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43608" y="342900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7544" y="342900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43608" y="306896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7544" y="306896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43608" y="270892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67544" y="270892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1520" y="4725144"/>
            <a:ext cx="389497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smtClean="0"/>
              <a:t>max = 5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Object[]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new Object[max];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top = -1;     //</a:t>
            </a:r>
            <a:r>
              <a:rPr lang="ko-KR" altLang="en-US" dirty="0" smtClean="0"/>
              <a:t>입구 </a:t>
            </a:r>
            <a:r>
              <a:rPr lang="en-US" altLang="ko-KR" dirty="0" smtClean="0"/>
              <a:t>: ++top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                 //</a:t>
            </a:r>
            <a:r>
              <a:rPr lang="ko-KR" altLang="en-US" dirty="0" smtClean="0"/>
              <a:t>출구 </a:t>
            </a:r>
            <a:r>
              <a:rPr lang="en-US" altLang="ko-KR" dirty="0" smtClean="0"/>
              <a:t>: top–</a:t>
            </a:r>
            <a:r>
              <a:rPr lang="ko-KR" altLang="en-US" dirty="0" smtClean="0"/>
              <a:t> 이</a:t>
            </a:r>
            <a:r>
              <a:rPr lang="ko-KR" altLang="en-US" dirty="0" smtClean="0"/>
              <a:t>동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                 //</a:t>
            </a:r>
            <a:r>
              <a:rPr lang="ko-KR" altLang="en-US" dirty="0" smtClean="0"/>
              <a:t>관리하는 변수</a:t>
            </a:r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* </a:t>
            </a:r>
            <a:r>
              <a:rPr lang="ko-KR" altLang="en-US" b="1" dirty="0" smtClean="0">
                <a:solidFill>
                  <a:srgbClr val="FF0000"/>
                </a:solidFill>
              </a:rPr>
              <a:t>데이터가 저장된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위치값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</a:p>
        </p:txBody>
      </p:sp>
      <p:cxnSp>
        <p:nvCxnSpPr>
          <p:cNvPr id="28" name="직선 화살표 연결선 27"/>
          <p:cNvCxnSpPr>
            <a:endCxn id="11" idx="3"/>
          </p:cNvCxnSpPr>
          <p:nvPr/>
        </p:nvCxnSpPr>
        <p:spPr>
          <a:xfrm flipH="1" flipV="1">
            <a:off x="2411760" y="4329100"/>
            <a:ext cx="1004840" cy="3240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419872" y="450912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932040" y="188640"/>
            <a:ext cx="3985194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smtClean="0"/>
              <a:t>기능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en-US" altLang="ko-KR" b="1" dirty="0" smtClean="0"/>
              <a:t>push </a:t>
            </a:r>
            <a:r>
              <a:rPr lang="ko-KR" altLang="en-US" b="1" dirty="0" smtClean="0"/>
              <a:t>연산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데이터 저장</a:t>
            </a:r>
            <a:r>
              <a:rPr lang="en-US" altLang="ko-KR" b="1" dirty="0" smtClean="0"/>
              <a:t>)</a:t>
            </a:r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2.  </a:t>
            </a:r>
            <a:r>
              <a:rPr lang="en-US" altLang="ko-KR" b="1" dirty="0" err="1" smtClean="0"/>
              <a:t>IsOverflow</a:t>
            </a:r>
            <a:r>
              <a:rPr lang="en-US" altLang="ko-KR" b="1" dirty="0" smtClean="0"/>
              <a:t>():</a:t>
            </a:r>
            <a:r>
              <a:rPr lang="ko-KR" altLang="en-US" b="1" dirty="0" smtClean="0"/>
              <a:t>저장공간이 없는가</a:t>
            </a:r>
            <a:r>
              <a:rPr lang="en-US" altLang="ko-KR" b="1" dirty="0" smtClean="0"/>
              <a:t>?</a:t>
            </a:r>
          </a:p>
          <a:p>
            <a:pPr marL="342900" indent="-342900">
              <a:buAutoNum type="arabicPeriod"/>
            </a:pP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3. pop </a:t>
            </a:r>
            <a:r>
              <a:rPr lang="ko-KR" altLang="en-US" b="1" dirty="0" smtClean="0"/>
              <a:t>연산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데이터 삭제</a:t>
            </a:r>
            <a:r>
              <a:rPr lang="en-US" altLang="ko-KR" b="1" dirty="0" smtClean="0"/>
              <a:t>)</a:t>
            </a:r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4. </a:t>
            </a:r>
            <a:r>
              <a:rPr lang="en-US" altLang="ko-KR" b="1" dirty="0" err="1" smtClean="0"/>
              <a:t>IsEmpty</a:t>
            </a:r>
            <a:r>
              <a:rPr lang="en-US" altLang="ko-KR" b="1" dirty="0" smtClean="0"/>
              <a:t>() : </a:t>
            </a:r>
            <a:r>
              <a:rPr lang="ko-KR" altLang="en-US" b="1" dirty="0" smtClean="0"/>
              <a:t>비어있는가</a:t>
            </a:r>
            <a:r>
              <a:rPr lang="en-US" altLang="ko-KR" b="1" dirty="0" smtClean="0"/>
              <a:t>?</a:t>
            </a:r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------------------------------------</a:t>
            </a:r>
          </a:p>
          <a:p>
            <a:pPr marL="342900" indent="-342900"/>
            <a:r>
              <a:rPr lang="en-US" altLang="ko-KR" b="1" dirty="0" smtClean="0"/>
              <a:t>5. </a:t>
            </a:r>
            <a:r>
              <a:rPr lang="en-US" altLang="ko-KR" b="1" dirty="0" err="1" smtClean="0"/>
              <a:t>printAll</a:t>
            </a:r>
            <a:r>
              <a:rPr lang="en-US" altLang="ko-KR" b="1" dirty="0" smtClean="0"/>
              <a:t> : </a:t>
            </a:r>
            <a:r>
              <a:rPr lang="ko-KR" altLang="en-US" b="1" dirty="0" smtClean="0"/>
              <a:t>전체출력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6. </a:t>
            </a:r>
            <a:r>
              <a:rPr lang="en-US" altLang="ko-KR" b="1" dirty="0" err="1" smtClean="0"/>
              <a:t>GetTop</a:t>
            </a:r>
            <a:r>
              <a:rPr lang="en-US" altLang="ko-KR" b="1" dirty="0" smtClean="0"/>
              <a:t> : </a:t>
            </a:r>
            <a:r>
              <a:rPr lang="ko-KR" altLang="en-US" b="1" dirty="0" smtClean="0"/>
              <a:t>제일 위에 저장된 값</a:t>
            </a:r>
            <a:r>
              <a:rPr lang="en-US" altLang="ko-KR" b="1" dirty="0" smtClean="0"/>
              <a:t>?</a:t>
            </a:r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7. Clear : </a:t>
            </a:r>
            <a:r>
              <a:rPr lang="ko-KR" altLang="en-US" b="1" dirty="0" smtClean="0"/>
              <a:t>초기화 함수</a:t>
            </a:r>
            <a:endParaRPr lang="en-US" altLang="ko-KR" b="1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467544" y="1556792"/>
            <a:ext cx="25913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Overflow</a:t>
            </a:r>
            <a:r>
              <a:rPr lang="ko-KR" altLang="en-US" b="1" dirty="0" smtClean="0"/>
              <a:t>조건</a:t>
            </a:r>
            <a:endParaRPr lang="en-US" altLang="ko-KR" b="1" dirty="0" smtClean="0"/>
          </a:p>
          <a:p>
            <a:r>
              <a:rPr lang="en-US" altLang="ko-KR" b="1" dirty="0" smtClean="0"/>
              <a:t>Max(5)  &lt;= top(4) +1</a:t>
            </a:r>
            <a:endParaRPr lang="ko-KR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512191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/>
              <a:t>Step1)  </a:t>
            </a:r>
            <a:r>
              <a:rPr lang="en-US" altLang="ko-KR" b="1" dirty="0" err="1" smtClean="0"/>
              <a:t>MyStack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 </a:t>
            </a:r>
            <a:r>
              <a:rPr lang="ko-KR" altLang="en-US" b="1" dirty="0" err="1" smtClean="0"/>
              <a:t>맴버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필드 정의</a:t>
            </a: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 </a:t>
            </a:r>
            <a:r>
              <a:rPr lang="en-US" altLang="ko-KR" b="1" dirty="0" smtClean="0"/>
              <a:t>          </a:t>
            </a:r>
            <a:r>
              <a:rPr lang="ko-KR" altLang="en-US" b="1" dirty="0" err="1" smtClean="0"/>
              <a:t>생성자에서</a:t>
            </a:r>
            <a:r>
              <a:rPr lang="ko-KR" altLang="en-US" b="1" dirty="0" smtClean="0"/>
              <a:t> 초기화</a:t>
            </a: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 </a:t>
            </a:r>
            <a:r>
              <a:rPr lang="en-US" altLang="ko-KR" b="1" dirty="0" smtClean="0"/>
              <a:t>           1. </a:t>
            </a:r>
            <a:r>
              <a:rPr lang="ko-KR" altLang="en-US" b="1" dirty="0" err="1" smtClean="0"/>
              <a:t>인자없는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생성자</a:t>
            </a:r>
            <a:r>
              <a:rPr lang="en-US" altLang="ko-KR" b="1" dirty="0" smtClean="0"/>
              <a:t>(max 10</a:t>
            </a:r>
            <a:r>
              <a:rPr lang="ko-KR" altLang="en-US" b="1" dirty="0" smtClean="0"/>
              <a:t>으로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설정</a:t>
            </a:r>
            <a:r>
              <a:rPr lang="en-US" altLang="ko-KR" b="1" dirty="0" smtClean="0"/>
              <a:t>)</a:t>
            </a:r>
          </a:p>
          <a:p>
            <a:pPr marL="342900" indent="-342900"/>
            <a:r>
              <a:rPr lang="en-US" altLang="ko-KR" b="1" dirty="0" smtClean="0"/>
              <a:t> </a:t>
            </a:r>
            <a:r>
              <a:rPr lang="en-US" altLang="ko-KR" b="1" dirty="0" smtClean="0"/>
              <a:t>           2. max</a:t>
            </a:r>
            <a:r>
              <a:rPr lang="ko-KR" altLang="en-US" b="1" dirty="0" smtClean="0"/>
              <a:t>값을 인자로 받는 </a:t>
            </a:r>
            <a:r>
              <a:rPr lang="ko-KR" altLang="en-US" b="1" dirty="0" err="1" smtClean="0"/>
              <a:t>생성자</a:t>
            </a:r>
            <a:endParaRPr lang="en-US" altLang="ko-KR" b="1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1403648" y="2348880"/>
            <a:ext cx="389497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smtClean="0"/>
              <a:t>max = 5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Object[]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new Object[max];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top = -1;     //</a:t>
            </a:r>
            <a:r>
              <a:rPr lang="ko-KR" altLang="en-US" dirty="0" smtClean="0"/>
              <a:t>입구 </a:t>
            </a:r>
            <a:r>
              <a:rPr lang="en-US" altLang="ko-KR" dirty="0" smtClean="0"/>
              <a:t>: ++top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                 //</a:t>
            </a:r>
            <a:r>
              <a:rPr lang="ko-KR" altLang="en-US" dirty="0" smtClean="0"/>
              <a:t>출구 </a:t>
            </a:r>
            <a:r>
              <a:rPr lang="en-US" altLang="ko-KR" dirty="0" smtClean="0"/>
              <a:t>: top–</a:t>
            </a:r>
            <a:r>
              <a:rPr lang="ko-KR" altLang="en-US" dirty="0" smtClean="0"/>
              <a:t> 이</a:t>
            </a:r>
            <a:r>
              <a:rPr lang="ko-KR" altLang="en-US" dirty="0" smtClean="0"/>
              <a:t>동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                 //</a:t>
            </a:r>
            <a:r>
              <a:rPr lang="ko-KR" altLang="en-US" dirty="0" smtClean="0"/>
              <a:t>관리하는 변수</a:t>
            </a:r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5940152" y="1196752"/>
            <a:ext cx="30243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40152" y="1556792"/>
            <a:ext cx="3024336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</a:rPr>
              <a:t> : Object[]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top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940152" y="2636912"/>
            <a:ext cx="3024336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&lt;&lt;con&gt;&gt; </a:t>
            </a:r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r>
              <a:rPr lang="en-US" altLang="ko-KR" dirty="0" smtClean="0">
                <a:solidFill>
                  <a:schemeClr val="tx1"/>
                </a:solidFill>
              </a:rPr>
              <a:t>()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&lt;&lt;con&gt;&gt; </a:t>
            </a:r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max)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3025572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/>
              <a:t>Step2)  push / </a:t>
            </a:r>
            <a:r>
              <a:rPr lang="en-US" altLang="ko-KR" b="1" dirty="0" err="1" smtClean="0"/>
              <a:t>IsOverflow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dirty="0" err="1" smtClean="0"/>
              <a:t>boolean</a:t>
            </a:r>
            <a:r>
              <a:rPr lang="en-US" altLang="ko-KR" dirty="0" smtClean="0"/>
              <a:t> Push(Object data)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Overflow</a:t>
            </a:r>
            <a:r>
              <a:rPr lang="ko-KR" altLang="en-US" dirty="0" smtClean="0"/>
              <a:t>검사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Top + 1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Top </a:t>
            </a:r>
            <a:r>
              <a:rPr lang="ko-KR" altLang="en-US" dirty="0" smtClean="0"/>
              <a:t>위치에 저장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IsOverflow</a:t>
            </a:r>
            <a:r>
              <a:rPr lang="en-US" altLang="ko-KR" dirty="0" smtClean="0"/>
              <a:t>()</a:t>
            </a:r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5364088" y="1196752"/>
            <a:ext cx="36004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64088" y="1556792"/>
            <a:ext cx="360040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</a:rPr>
              <a:t> : Object[]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top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64088" y="2636912"/>
            <a:ext cx="3600400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&lt;&lt;con&gt;&gt; </a:t>
            </a:r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r>
              <a:rPr lang="en-US" altLang="ko-KR" dirty="0" smtClean="0">
                <a:solidFill>
                  <a:schemeClr val="tx1"/>
                </a:solidFill>
              </a:rPr>
              <a:t>()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&lt;&lt;con&gt;&gt; </a:t>
            </a:r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max)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Push(data : Object) : </a:t>
            </a:r>
            <a:r>
              <a:rPr lang="en-US" altLang="ko-KR" dirty="0" err="1" smtClean="0">
                <a:solidFill>
                  <a:schemeClr val="tx1"/>
                </a:solidFill>
              </a:rPr>
              <a:t>boolean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 </a:t>
            </a:r>
            <a:r>
              <a:rPr lang="en-US" altLang="ko-KR" dirty="0" err="1" smtClean="0">
                <a:solidFill>
                  <a:schemeClr val="tx1"/>
                </a:solidFill>
              </a:rPr>
              <a:t>IsOverflow</a:t>
            </a:r>
            <a:r>
              <a:rPr lang="en-US" altLang="ko-KR" dirty="0" smtClean="0">
                <a:solidFill>
                  <a:schemeClr val="tx1"/>
                </a:solidFill>
              </a:rPr>
              <a:t>() : </a:t>
            </a:r>
            <a:r>
              <a:rPr lang="en-US" altLang="ko-KR" dirty="0" err="1" smtClean="0">
                <a:solidFill>
                  <a:schemeClr val="tx1"/>
                </a:solidFill>
              </a:rPr>
              <a:t>boolean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592" y="3933056"/>
            <a:ext cx="2591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Max(5)  &lt;= top(4) +1</a:t>
            </a:r>
            <a:endParaRPr lang="ko-KR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4924681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/>
              <a:t>Step3)  pop/ </a:t>
            </a:r>
            <a:r>
              <a:rPr lang="en-US" altLang="ko-KR" b="1" dirty="0" err="1" smtClean="0"/>
              <a:t>IsEmpty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dirty="0" smtClean="0"/>
              <a:t>Object Pop()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IsEmpty</a:t>
            </a:r>
            <a:r>
              <a:rPr lang="ko-KR" altLang="en-US" dirty="0" smtClean="0"/>
              <a:t>검사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en-US" altLang="ko-KR" b="1" dirty="0" smtClean="0">
                <a:solidFill>
                  <a:srgbClr val="FF0000"/>
                </a:solidFill>
              </a:rPr>
              <a:t>Top </a:t>
            </a:r>
            <a:r>
              <a:rPr lang="ko-KR" altLang="en-US" b="1" dirty="0" smtClean="0">
                <a:solidFill>
                  <a:srgbClr val="FF0000"/>
                </a:solidFill>
              </a:rPr>
              <a:t>위치에 </a:t>
            </a:r>
            <a:r>
              <a:rPr lang="ko-KR" altLang="en-US" b="1" dirty="0" smtClean="0">
                <a:solidFill>
                  <a:srgbClr val="FF0000"/>
                </a:solidFill>
              </a:rPr>
              <a:t>있는 데이터를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임시변수에저장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smtClean="0"/>
              <a:t>Top - 1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rgbClr val="FF0000"/>
                </a:solidFill>
              </a:rPr>
              <a:t>임시변수에 저장된 정보를 반환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IsEmpty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비어있느냐</a:t>
            </a:r>
            <a:r>
              <a:rPr lang="en-US" altLang="ko-KR" dirty="0" smtClean="0"/>
              <a:t>?</a:t>
            </a:r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5364088" y="1196752"/>
            <a:ext cx="36004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64088" y="1556792"/>
            <a:ext cx="360040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</a:rPr>
              <a:t> : Object[]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top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64088" y="2636912"/>
            <a:ext cx="3600400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&lt;&lt;con&gt;&gt; </a:t>
            </a:r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r>
              <a:rPr lang="en-US" altLang="ko-KR" dirty="0" smtClean="0">
                <a:solidFill>
                  <a:schemeClr val="tx1"/>
                </a:solidFill>
              </a:rPr>
              <a:t>()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&lt;&lt;con&gt;&gt; </a:t>
            </a:r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max)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Push(data : Object) : </a:t>
            </a:r>
            <a:r>
              <a:rPr lang="en-US" altLang="ko-KR" dirty="0" err="1" smtClean="0">
                <a:solidFill>
                  <a:schemeClr val="tx1"/>
                </a:solidFill>
              </a:rPr>
              <a:t>boolean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err="1" smtClean="0">
                <a:solidFill>
                  <a:schemeClr val="tx1"/>
                </a:solidFill>
              </a:rPr>
              <a:t>IsOverflow</a:t>
            </a:r>
            <a:r>
              <a:rPr lang="en-US" altLang="ko-KR" dirty="0" smtClean="0">
                <a:solidFill>
                  <a:schemeClr val="tx1"/>
                </a:solidFill>
              </a:rPr>
              <a:t>() : </a:t>
            </a:r>
            <a:r>
              <a:rPr lang="en-US" altLang="ko-KR" dirty="0" err="1" smtClean="0">
                <a:solidFill>
                  <a:schemeClr val="tx1"/>
                </a:solidFill>
              </a:rPr>
              <a:t>boolean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 Pop() : Object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IsEmpty</a:t>
            </a:r>
            <a:r>
              <a:rPr lang="en-US" altLang="ko-KR" dirty="0" smtClean="0">
                <a:solidFill>
                  <a:schemeClr val="tx1"/>
                </a:solidFill>
              </a:rPr>
              <a:t>() : </a:t>
            </a:r>
            <a:r>
              <a:rPr lang="en-US" altLang="ko-KR" dirty="0" err="1" smtClean="0">
                <a:solidFill>
                  <a:schemeClr val="tx1"/>
                </a:solidFill>
              </a:rPr>
              <a:t>boolean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592" y="3933056"/>
            <a:ext cx="3052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Top  == -1  or top  &lt;= -1</a:t>
            </a:r>
            <a:endParaRPr lang="ko-KR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3739101" cy="36933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/>
              <a:t>Step4)  pop/ </a:t>
            </a:r>
            <a:r>
              <a:rPr lang="en-US" altLang="ko-KR" b="1" dirty="0" err="1" smtClean="0"/>
              <a:t>IsEmpty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5. </a:t>
            </a:r>
            <a:r>
              <a:rPr lang="en-US" altLang="ko-KR" b="1" dirty="0" err="1" smtClean="0"/>
              <a:t>printAll</a:t>
            </a:r>
            <a:r>
              <a:rPr lang="en-US" altLang="ko-KR" b="1" dirty="0" smtClean="0"/>
              <a:t> : </a:t>
            </a:r>
            <a:r>
              <a:rPr lang="ko-KR" altLang="en-US" b="1" dirty="0" smtClean="0"/>
              <a:t>전체출력</a:t>
            </a: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 </a:t>
            </a:r>
            <a:r>
              <a:rPr lang="en-US" altLang="ko-KR" b="1" dirty="0" smtClean="0"/>
              <a:t>   0</a:t>
            </a:r>
            <a:r>
              <a:rPr lang="ko-KR" altLang="en-US" b="1" dirty="0" smtClean="0"/>
              <a:t>번째 </a:t>
            </a:r>
            <a:r>
              <a:rPr lang="ko-KR" altLang="en-US" b="1" dirty="0" err="1" smtClean="0"/>
              <a:t>부터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top</a:t>
            </a:r>
            <a:r>
              <a:rPr lang="ko-KR" altLang="en-US" b="1" dirty="0" smtClean="0"/>
              <a:t>까지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출력</a:t>
            </a:r>
            <a:r>
              <a:rPr lang="en-US" altLang="ko-KR" b="1" dirty="0" smtClean="0"/>
              <a:t>[</a:t>
            </a:r>
            <a:r>
              <a:rPr lang="ko-KR" altLang="en-US" b="1" dirty="0" err="1" smtClean="0"/>
              <a:t>한줄</a:t>
            </a:r>
            <a:r>
              <a:rPr lang="en-US" altLang="ko-KR" b="1" dirty="0" smtClean="0"/>
              <a:t>]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6. </a:t>
            </a:r>
            <a:r>
              <a:rPr lang="en-US" altLang="ko-KR" b="1" dirty="0" err="1" smtClean="0"/>
              <a:t>GetTop</a:t>
            </a:r>
            <a:r>
              <a:rPr lang="en-US" altLang="ko-KR" b="1" dirty="0" smtClean="0"/>
              <a:t> : </a:t>
            </a:r>
            <a:r>
              <a:rPr lang="ko-KR" altLang="en-US" b="1" dirty="0" smtClean="0"/>
              <a:t>제일 위에 저장된 값</a:t>
            </a:r>
            <a:r>
              <a:rPr lang="en-US" altLang="ko-KR" b="1" dirty="0" smtClean="0"/>
              <a:t>?</a:t>
            </a:r>
          </a:p>
          <a:p>
            <a:pPr marL="342900" indent="-342900"/>
            <a:r>
              <a:rPr lang="en-US" altLang="ko-KR" b="1" dirty="0" smtClean="0"/>
              <a:t> </a:t>
            </a:r>
            <a:r>
              <a:rPr lang="en-US" altLang="ko-KR" b="1" dirty="0" smtClean="0"/>
              <a:t>   </a:t>
            </a:r>
            <a:r>
              <a:rPr lang="ko-KR" altLang="en-US" b="1" dirty="0" smtClean="0"/>
              <a:t>제일 위에 저장된 값을 반환</a:t>
            </a: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 </a:t>
            </a:r>
            <a:r>
              <a:rPr lang="en-US" altLang="ko-KR" b="1" dirty="0" smtClean="0"/>
              <a:t>   </a:t>
            </a:r>
            <a:r>
              <a:rPr lang="ko-KR" altLang="en-US" b="1" dirty="0" smtClean="0"/>
              <a:t>비어있을 때는 예외처리</a:t>
            </a: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 </a:t>
            </a:r>
            <a:r>
              <a:rPr lang="en-US" altLang="ko-KR" b="1" dirty="0" smtClean="0"/>
              <a:t>    (“</a:t>
            </a:r>
            <a:r>
              <a:rPr lang="ko-KR" altLang="en-US" b="1" dirty="0" smtClean="0"/>
              <a:t>비어있습니다</a:t>
            </a:r>
            <a:r>
              <a:rPr lang="en-US" altLang="ko-KR" b="1" dirty="0" smtClean="0"/>
              <a:t>” </a:t>
            </a:r>
            <a:r>
              <a:rPr lang="ko-KR" altLang="en-US" b="1" dirty="0" smtClean="0"/>
              <a:t>문장으로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7. Clear : </a:t>
            </a:r>
            <a:r>
              <a:rPr lang="ko-KR" altLang="en-US" b="1" dirty="0" smtClean="0"/>
              <a:t>초기화 </a:t>
            </a:r>
            <a:r>
              <a:rPr lang="ko-KR" altLang="en-US" b="1" dirty="0" smtClean="0"/>
              <a:t>함수</a:t>
            </a: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 </a:t>
            </a:r>
            <a:r>
              <a:rPr lang="en-US" altLang="ko-KR" b="1" dirty="0" smtClean="0"/>
              <a:t>   </a:t>
            </a:r>
            <a:r>
              <a:rPr lang="ko-KR" altLang="en-US" b="1" dirty="0" smtClean="0"/>
              <a:t>초기화</a:t>
            </a:r>
            <a:r>
              <a:rPr lang="en-US" altLang="ko-KR" b="1" dirty="0" smtClean="0"/>
              <a:t>.(top</a:t>
            </a:r>
            <a:r>
              <a:rPr lang="ko-KR" altLang="en-US" b="1" dirty="0" smtClean="0"/>
              <a:t>의 값의 설정</a:t>
            </a:r>
            <a:r>
              <a:rPr lang="en-US" altLang="ko-KR" b="1" dirty="0" smtClean="0"/>
              <a:t>)</a:t>
            </a:r>
            <a:endParaRPr lang="en-US" altLang="ko-KR" b="1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5364088" y="1196752"/>
            <a:ext cx="36004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64088" y="1556792"/>
            <a:ext cx="360040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</a:rPr>
              <a:t> : Object[]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top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64088" y="2636912"/>
            <a:ext cx="3600400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&lt;&lt;con&gt;&gt; </a:t>
            </a:r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r>
              <a:rPr lang="en-US" altLang="ko-KR" dirty="0" smtClean="0">
                <a:solidFill>
                  <a:schemeClr val="tx1"/>
                </a:solidFill>
              </a:rPr>
              <a:t>()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&lt;&lt;con&gt;&gt; </a:t>
            </a:r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max)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Push(data : Object) : </a:t>
            </a:r>
            <a:r>
              <a:rPr lang="en-US" altLang="ko-KR" dirty="0" err="1" smtClean="0">
                <a:solidFill>
                  <a:schemeClr val="tx1"/>
                </a:solidFill>
              </a:rPr>
              <a:t>boolean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err="1" smtClean="0">
                <a:solidFill>
                  <a:schemeClr val="tx1"/>
                </a:solidFill>
              </a:rPr>
              <a:t>IsOverflow</a:t>
            </a:r>
            <a:r>
              <a:rPr lang="en-US" altLang="ko-KR" dirty="0" smtClean="0">
                <a:solidFill>
                  <a:schemeClr val="tx1"/>
                </a:solidFill>
              </a:rPr>
              <a:t>() : </a:t>
            </a:r>
            <a:r>
              <a:rPr lang="en-US" altLang="ko-KR" dirty="0" err="1" smtClean="0">
                <a:solidFill>
                  <a:schemeClr val="tx1"/>
                </a:solidFill>
              </a:rPr>
              <a:t>boolean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 Pop() : Object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IsEmpty</a:t>
            </a:r>
            <a:r>
              <a:rPr lang="en-US" altLang="ko-KR" dirty="0" smtClean="0">
                <a:solidFill>
                  <a:schemeClr val="tx1"/>
                </a:solidFill>
              </a:rPr>
              <a:t>() : </a:t>
            </a:r>
            <a:r>
              <a:rPr lang="en-US" altLang="ko-KR" dirty="0" err="1" smtClean="0">
                <a:solidFill>
                  <a:schemeClr val="tx1"/>
                </a:solidFill>
              </a:rPr>
              <a:t>boolean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PrintAll</a:t>
            </a:r>
            <a:r>
              <a:rPr lang="en-US" altLang="ko-KR" dirty="0" smtClean="0">
                <a:solidFill>
                  <a:schemeClr val="tx1"/>
                </a:solidFill>
              </a:rPr>
              <a:t>() : void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GetTop</a:t>
            </a:r>
            <a:r>
              <a:rPr lang="en-US" altLang="ko-KR" dirty="0" smtClean="0">
                <a:solidFill>
                  <a:schemeClr val="tx1"/>
                </a:solidFill>
              </a:rPr>
              <a:t>() : Object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Clear() : void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err="1" smtClean="0"/>
              <a:t>스택의</a:t>
            </a:r>
            <a:r>
              <a:rPr lang="ko-KR" altLang="en-US" b="1" dirty="0" smtClean="0"/>
              <a:t> 구현 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연결리스트</a:t>
            </a:r>
            <a:endParaRPr lang="en-US" altLang="ko-KR" b="1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4932040" y="188640"/>
            <a:ext cx="3985194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smtClean="0"/>
              <a:t>기능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en-US" altLang="ko-KR" b="1" dirty="0" smtClean="0"/>
              <a:t>push </a:t>
            </a:r>
            <a:r>
              <a:rPr lang="ko-KR" altLang="en-US" b="1" dirty="0" smtClean="0"/>
              <a:t>연산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데이터 저장</a:t>
            </a:r>
            <a:r>
              <a:rPr lang="en-US" altLang="ko-KR" b="1" dirty="0" smtClean="0"/>
              <a:t>)</a:t>
            </a:r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2.  </a:t>
            </a:r>
            <a:r>
              <a:rPr lang="en-US" altLang="ko-KR" b="1" dirty="0" err="1" smtClean="0"/>
              <a:t>IsOverflow</a:t>
            </a:r>
            <a:r>
              <a:rPr lang="en-US" altLang="ko-KR" b="1" dirty="0" smtClean="0"/>
              <a:t>():</a:t>
            </a:r>
            <a:r>
              <a:rPr lang="ko-KR" altLang="en-US" b="1" dirty="0" smtClean="0"/>
              <a:t>저장공간이 없는가</a:t>
            </a:r>
            <a:r>
              <a:rPr lang="en-US" altLang="ko-KR" b="1" dirty="0" smtClean="0"/>
              <a:t>?</a:t>
            </a:r>
          </a:p>
          <a:p>
            <a:pPr marL="342900" indent="-342900">
              <a:buAutoNum type="arabicPeriod"/>
            </a:pP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3. pop </a:t>
            </a:r>
            <a:r>
              <a:rPr lang="ko-KR" altLang="en-US" b="1" dirty="0" smtClean="0"/>
              <a:t>연산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데이터 삭제</a:t>
            </a:r>
            <a:r>
              <a:rPr lang="en-US" altLang="ko-KR" b="1" dirty="0" smtClean="0"/>
              <a:t>)</a:t>
            </a:r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4. </a:t>
            </a:r>
            <a:r>
              <a:rPr lang="en-US" altLang="ko-KR" b="1" dirty="0" err="1" smtClean="0"/>
              <a:t>IsEmpty</a:t>
            </a:r>
            <a:r>
              <a:rPr lang="en-US" altLang="ko-KR" b="1" dirty="0" smtClean="0"/>
              <a:t>() : </a:t>
            </a:r>
            <a:r>
              <a:rPr lang="ko-KR" altLang="en-US" b="1" dirty="0" smtClean="0"/>
              <a:t>비어있는가</a:t>
            </a:r>
            <a:r>
              <a:rPr lang="en-US" altLang="ko-KR" b="1" dirty="0" smtClean="0"/>
              <a:t>?</a:t>
            </a:r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------------------------------------</a:t>
            </a:r>
          </a:p>
          <a:p>
            <a:pPr marL="342900" indent="-342900"/>
            <a:r>
              <a:rPr lang="en-US" altLang="ko-KR" b="1" dirty="0" smtClean="0"/>
              <a:t>5. </a:t>
            </a:r>
            <a:r>
              <a:rPr lang="en-US" altLang="ko-KR" b="1" dirty="0" err="1" smtClean="0"/>
              <a:t>printAll</a:t>
            </a:r>
            <a:r>
              <a:rPr lang="en-US" altLang="ko-KR" b="1" dirty="0" smtClean="0"/>
              <a:t> : </a:t>
            </a:r>
            <a:r>
              <a:rPr lang="ko-KR" altLang="en-US" b="1" dirty="0" smtClean="0"/>
              <a:t>전체출력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6. </a:t>
            </a:r>
            <a:r>
              <a:rPr lang="en-US" altLang="ko-KR" b="1" dirty="0" err="1" smtClean="0"/>
              <a:t>GetTop</a:t>
            </a:r>
            <a:r>
              <a:rPr lang="en-US" altLang="ko-KR" b="1" dirty="0" smtClean="0"/>
              <a:t> : </a:t>
            </a:r>
            <a:r>
              <a:rPr lang="ko-KR" altLang="en-US" b="1" dirty="0" smtClean="0"/>
              <a:t>제일 위에 저장된 값</a:t>
            </a:r>
            <a:r>
              <a:rPr lang="en-US" altLang="ko-KR" b="1" dirty="0" smtClean="0"/>
              <a:t>?</a:t>
            </a:r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7. Clear : </a:t>
            </a:r>
            <a:r>
              <a:rPr lang="ko-KR" altLang="en-US" b="1" dirty="0" smtClean="0"/>
              <a:t>초기화 함수</a:t>
            </a:r>
            <a:endParaRPr lang="en-US" altLang="ko-KR" b="1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539552" y="1340768"/>
            <a:ext cx="360040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MyDList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11560" y="6093296"/>
            <a:ext cx="360040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2339752" y="4077072"/>
            <a:ext cx="0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39552" y="1916832"/>
            <a:ext cx="360040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39552" y="2204864"/>
            <a:ext cx="3600400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push_front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en-US" altLang="ko-KR" dirty="0" err="1" smtClean="0">
                <a:solidFill>
                  <a:schemeClr val="tx1"/>
                </a:solidFill>
              </a:rPr>
              <a:t>Push_back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en-US" altLang="ko-KR" dirty="0" err="1" smtClean="0">
                <a:solidFill>
                  <a:schemeClr val="tx1"/>
                </a:solidFill>
              </a:rPr>
              <a:t>push_random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en-US" altLang="ko-KR" b="1" dirty="0" err="1" smtClean="0">
                <a:solidFill>
                  <a:srgbClr val="FF0000"/>
                </a:solidFill>
              </a:rPr>
              <a:t>Erase_front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en-US" altLang="ko-KR" dirty="0" err="1" smtClean="0">
                <a:solidFill>
                  <a:schemeClr val="tx1"/>
                </a:solidFill>
              </a:rPr>
              <a:t>Erase_back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en-US" altLang="ko-KR" dirty="0" err="1" smtClean="0">
                <a:solidFill>
                  <a:schemeClr val="tx1"/>
                </a:solidFill>
              </a:rPr>
              <a:t>erase_random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860032" y="4581128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7308304" y="4581128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6444208" y="4581128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652120" y="4581128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611560" y="4437112"/>
            <a:ext cx="36004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MyLinkedStack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stCxn id="31" idx="0"/>
            <a:endCxn id="53" idx="2"/>
          </p:cNvCxnSpPr>
          <p:nvPr/>
        </p:nvCxnSpPr>
        <p:spPr>
          <a:xfrm flipV="1">
            <a:off x="2411760" y="5445224"/>
            <a:ext cx="0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11560" y="4941168"/>
            <a:ext cx="36004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</a:rPr>
              <a:t>MyDList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list</a:t>
            </a:r>
            <a:r>
              <a:rPr lang="en-US" altLang="ko-KR" dirty="0" smtClean="0">
                <a:solidFill>
                  <a:schemeClr val="tx1"/>
                </a:solidFill>
              </a:rPr>
              <a:t> = new </a:t>
            </a:r>
            <a:r>
              <a:rPr lang="en-US" altLang="ko-KR" dirty="0" err="1" smtClean="0">
                <a:solidFill>
                  <a:schemeClr val="tx1"/>
                </a:solidFill>
              </a:rPr>
              <a:t>MyDList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34996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smtClean="0"/>
              <a:t>큐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(FIFO, First In First Out)</a:t>
            </a:r>
          </a:p>
          <a:p>
            <a:pPr marL="342900" indent="-342900"/>
            <a:r>
              <a:rPr lang="en-US" altLang="ko-KR" b="1" dirty="0" smtClean="0"/>
              <a:t> </a:t>
            </a:r>
            <a:r>
              <a:rPr lang="en-US" altLang="ko-KR" b="1" dirty="0" smtClean="0"/>
              <a:t>  </a:t>
            </a:r>
            <a:r>
              <a:rPr lang="ko-KR" altLang="en-US" b="1" dirty="0" smtClean="0"/>
              <a:t>성질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입구와 출구가 다르다</a:t>
            </a:r>
            <a:r>
              <a:rPr lang="en-US" altLang="ko-KR" b="1" dirty="0" smtClean="0"/>
              <a:t>. </a:t>
            </a: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 </a:t>
            </a:r>
            <a:r>
              <a:rPr lang="en-US" altLang="ko-KR" b="1" dirty="0" smtClean="0"/>
              <a:t>  </a:t>
            </a:r>
            <a:r>
              <a:rPr lang="ko-KR" altLang="en-US" b="1" dirty="0" smtClean="0"/>
              <a:t>구현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배열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연결리스트</a:t>
            </a:r>
            <a:endParaRPr lang="en-US" altLang="ko-KR" b="1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2979440" y="2052464"/>
            <a:ext cx="0" cy="26642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55576" y="2060848"/>
            <a:ext cx="0" cy="26642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707904" y="2132856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508104" y="2852936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012160" y="4365104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627784" y="1124744"/>
            <a:ext cx="1512168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411760" y="4509120"/>
            <a:ext cx="360040" cy="10081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379135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smtClean="0"/>
              <a:t>큐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(FIFO, First In First Out) : </a:t>
            </a:r>
            <a:r>
              <a:rPr lang="ko-KR" altLang="en-US" b="1" dirty="0" smtClean="0"/>
              <a:t>배열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dirty="0" smtClean="0"/>
              <a:t>1) </a:t>
            </a:r>
            <a:r>
              <a:rPr lang="ko-KR" altLang="en-US" dirty="0" err="1" smtClean="0"/>
              <a:t>선형큐</a:t>
            </a:r>
            <a:r>
              <a:rPr lang="ko-KR" altLang="en-US" dirty="0" smtClean="0"/>
              <a:t> 알고리즘</a:t>
            </a:r>
            <a:r>
              <a:rPr lang="en-US" altLang="ko-KR" dirty="0" smtClean="0"/>
              <a:t> 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2) </a:t>
            </a:r>
            <a:r>
              <a:rPr lang="ko-KR" altLang="en-US" dirty="0" err="1" smtClean="0"/>
              <a:t>원형큐</a:t>
            </a:r>
            <a:r>
              <a:rPr lang="ko-KR" altLang="en-US" dirty="0" smtClean="0"/>
              <a:t> 알고리즘</a:t>
            </a:r>
            <a:endParaRPr lang="en-US" altLang="ko-KR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3) </a:t>
            </a:r>
            <a:r>
              <a:rPr lang="ko-KR" altLang="en-US" b="1" dirty="0" smtClean="0"/>
              <a:t>개선된 </a:t>
            </a:r>
            <a:r>
              <a:rPr lang="ko-KR" altLang="en-US" b="1" dirty="0" err="1" smtClean="0"/>
              <a:t>원형큐</a:t>
            </a:r>
            <a:r>
              <a:rPr lang="ko-KR" altLang="en-US" b="1" dirty="0" smtClean="0"/>
              <a:t> 알고리즘</a:t>
            </a:r>
            <a:endParaRPr lang="en-US" altLang="ko-KR" b="1" dirty="0" smtClean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37913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smtClean="0"/>
              <a:t>큐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(FIFO, First In First Out) : </a:t>
            </a:r>
            <a:r>
              <a:rPr lang="ko-KR" altLang="en-US" b="1" dirty="0" smtClean="0"/>
              <a:t>배열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>
              <a:buAutoNum type="arabicParenR"/>
            </a:pPr>
            <a:r>
              <a:rPr lang="ko-KR" altLang="en-US" dirty="0" err="1" smtClean="0"/>
              <a:t>선형큐</a:t>
            </a:r>
            <a:r>
              <a:rPr lang="ko-KR" altLang="en-US" dirty="0" smtClean="0"/>
              <a:t> 알고리즘</a:t>
            </a:r>
            <a:endParaRPr lang="en-US" altLang="ko-KR" dirty="0" smtClean="0"/>
          </a:p>
          <a:p>
            <a:pPr marL="342900" indent="-342900"/>
            <a:r>
              <a:rPr lang="en-US" altLang="ko-KR" b="1" dirty="0" smtClean="0"/>
              <a:t> </a:t>
            </a:r>
            <a:r>
              <a:rPr lang="en-US" altLang="ko-KR" b="1" dirty="0" smtClean="0"/>
              <a:t>    rear++, front++</a:t>
            </a:r>
            <a:endParaRPr lang="en-US" altLang="ko-KR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292080" y="3933056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148064" y="342900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87624" y="306896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5616" y="378904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378904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5616" y="342900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342900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15616" y="306896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552" y="306896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15616" y="270892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9552" y="270892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15616" y="234888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9552" y="234888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3528" y="4509120"/>
            <a:ext cx="590245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smtClean="0"/>
              <a:t>max = 5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Object[]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new Object[max];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rear = 0;     //</a:t>
            </a:r>
            <a:r>
              <a:rPr lang="ko-KR" altLang="en-US" dirty="0" smtClean="0"/>
              <a:t>입구 </a:t>
            </a:r>
            <a:r>
              <a:rPr lang="en-US" altLang="ko-KR" dirty="0" smtClean="0"/>
              <a:t>: rear++ 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[</a:t>
            </a:r>
            <a:r>
              <a:rPr lang="ko-KR" altLang="en-US" dirty="0" smtClean="0"/>
              <a:t>저장할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위치정보</a:t>
            </a:r>
            <a:r>
              <a:rPr lang="en-US" altLang="ko-KR" dirty="0" smtClean="0"/>
              <a:t>]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front =0;    //</a:t>
            </a:r>
            <a:r>
              <a:rPr lang="ko-KR" altLang="en-US" dirty="0" smtClean="0"/>
              <a:t>출구 </a:t>
            </a:r>
            <a:r>
              <a:rPr lang="en-US" altLang="ko-KR" dirty="0" smtClean="0"/>
              <a:t>:  front++</a:t>
            </a:r>
            <a:r>
              <a:rPr lang="ko-KR" altLang="en-US" dirty="0" smtClean="0"/>
              <a:t> 이동</a:t>
            </a:r>
            <a:r>
              <a:rPr lang="en-US" altLang="ko-KR" dirty="0" smtClean="0"/>
              <a:t>[</a:t>
            </a:r>
            <a:r>
              <a:rPr lang="ko-KR" altLang="en-US" dirty="0" smtClean="0"/>
              <a:t>삭제할 위치정보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                 //</a:t>
            </a:r>
            <a:r>
              <a:rPr lang="ko-KR" altLang="en-US" dirty="0" smtClean="0"/>
              <a:t>관리하는 변수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2555776" y="1916832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rear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292080" y="1124744"/>
            <a:ext cx="378000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Overflow</a:t>
            </a:r>
            <a:r>
              <a:rPr lang="ko-KR" altLang="en-US" b="1" dirty="0" smtClean="0"/>
              <a:t>조건</a:t>
            </a:r>
            <a:endParaRPr lang="en-US" altLang="ko-KR" b="1" dirty="0" smtClean="0"/>
          </a:p>
          <a:p>
            <a:r>
              <a:rPr lang="en-US" altLang="ko-KR" dirty="0" smtClean="0"/>
              <a:t>     Max(5)  &lt;= rear(5) </a:t>
            </a:r>
          </a:p>
          <a:p>
            <a:r>
              <a:rPr lang="en-US" altLang="ko-KR" b="1" dirty="0" smtClean="0"/>
              <a:t>Empty</a:t>
            </a:r>
            <a:r>
              <a:rPr lang="ko-KR" altLang="en-US" b="1" dirty="0" smtClean="0"/>
              <a:t>조건</a:t>
            </a:r>
            <a:endParaRPr lang="en-US" altLang="ko-KR" b="1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  front == rear</a:t>
            </a:r>
          </a:p>
          <a:p>
            <a:r>
              <a:rPr lang="en-US" altLang="ko-KR" b="1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Front</a:t>
            </a:r>
            <a:r>
              <a:rPr lang="ko-KR" altLang="en-US" dirty="0" smtClean="0">
                <a:solidFill>
                  <a:srgbClr val="FF0000"/>
                </a:solidFill>
              </a:rPr>
              <a:t>가 이동하여 하단이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비어있어도 </a:t>
            </a:r>
            <a:r>
              <a:rPr lang="en-US" altLang="ko-KR" dirty="0" smtClean="0">
                <a:solidFill>
                  <a:srgbClr val="FF0000"/>
                </a:solidFill>
              </a:rPr>
              <a:t>overflow</a:t>
            </a:r>
            <a:r>
              <a:rPr lang="ko-KR" altLang="en-US" dirty="0" smtClean="0">
                <a:solidFill>
                  <a:srgbClr val="FF0000"/>
                </a:solidFill>
              </a:rPr>
              <a:t>상태이다</a:t>
            </a:r>
            <a:r>
              <a:rPr lang="en-US" altLang="ko-KR" dirty="0" smtClean="0">
                <a:solidFill>
                  <a:srgbClr val="FF0000"/>
                </a:solidFill>
              </a:rPr>
              <a:t>.   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27784" y="306896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front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187624" y="270892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40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187624" y="234888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50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47900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</a:t>
            </a:r>
            <a:r>
              <a:rPr lang="ko-KR" altLang="en-US" sz="2000" b="1" dirty="0" err="1" smtClean="0"/>
              <a:t>생성자</a:t>
            </a:r>
            <a:r>
              <a:rPr lang="ko-KR" altLang="en-US" sz="2000" b="1" dirty="0" smtClean="0"/>
              <a:t> 정의</a:t>
            </a:r>
            <a:r>
              <a:rPr lang="en-US" altLang="ko-KR" sz="2000" b="1" dirty="0" smtClean="0"/>
              <a:t>[</a:t>
            </a:r>
            <a:r>
              <a:rPr lang="ko-KR" altLang="en-US" sz="2000" b="1" dirty="0" err="1" smtClean="0"/>
              <a:t>맴버필드의</a:t>
            </a:r>
            <a:r>
              <a:rPr lang="ko-KR" altLang="en-US" sz="2000" b="1" dirty="0" smtClean="0"/>
              <a:t> 초기화</a:t>
            </a:r>
            <a:r>
              <a:rPr lang="en-US" altLang="ko-KR" sz="2000" b="1" dirty="0" smtClean="0"/>
              <a:t>]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2987824" y="59492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51920" y="594928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7824" y="551723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1920" y="5517232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87824" y="508518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5085184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87824" y="465313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51920" y="465313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220072" y="1556792"/>
            <a:ext cx="29523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BitArray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20072" y="1988840"/>
            <a:ext cx="2952328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base : </a:t>
            </a:r>
            <a:r>
              <a:rPr lang="en-US" altLang="ko-KR" b="1" dirty="0" smtClean="0">
                <a:solidFill>
                  <a:srgbClr val="FF0000"/>
                </a:solidFill>
              </a:rPr>
              <a:t>Object</a:t>
            </a:r>
            <a:r>
              <a:rPr lang="en-US" altLang="ko-KR" dirty="0" smtClean="0">
                <a:solidFill>
                  <a:schemeClr val="tx1"/>
                </a:solidFill>
              </a:rPr>
              <a:t>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20072" y="1052736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클래스 다이어그램</a:t>
            </a:r>
            <a:r>
              <a:rPr lang="en-US" altLang="ko-KR" b="1" dirty="0" smtClean="0"/>
              <a:t>(UML)]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2987824" y="422108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51920" y="422108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1520" y="2636912"/>
            <a:ext cx="46025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max </a:t>
            </a:r>
            <a:r>
              <a:rPr lang="ko-KR" altLang="en-US" dirty="0" smtClean="0">
                <a:solidFill>
                  <a:schemeClr val="tx1"/>
                </a:solidFill>
              </a:rPr>
              <a:t>값 초기화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매개변수 전달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size &lt;- 0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배열을</a:t>
            </a:r>
            <a:r>
              <a:rPr lang="en-US" altLang="ko-KR" dirty="0" smtClean="0"/>
              <a:t> max</a:t>
            </a:r>
            <a:r>
              <a:rPr lang="ko-KR" altLang="en-US" dirty="0" smtClean="0"/>
              <a:t>값 크기에 맞추어 동적 할당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51520" y="566124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15616" y="5661248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51520" y="522920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15616" y="5229200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1520" y="479715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15616" y="4797152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19872" y="6488668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힙메모리공간</a:t>
            </a:r>
            <a:r>
              <a:rPr lang="en-US" altLang="ko-KR" dirty="0" smtClean="0"/>
              <a:t>[new]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endCxn id="4" idx="1"/>
          </p:cNvCxnSpPr>
          <p:nvPr/>
        </p:nvCxnSpPr>
        <p:spPr>
          <a:xfrm>
            <a:off x="1979712" y="5877272"/>
            <a:ext cx="100811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37913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smtClean="0"/>
              <a:t>큐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(FIFO, First In First Out) : </a:t>
            </a:r>
            <a:r>
              <a:rPr lang="ko-KR" altLang="en-US" b="1" dirty="0" smtClean="0"/>
              <a:t>배열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dirty="0" smtClean="0"/>
              <a:t>2) </a:t>
            </a:r>
            <a:r>
              <a:rPr lang="ko-KR" altLang="en-US" dirty="0" err="1" smtClean="0"/>
              <a:t>원형큐</a:t>
            </a:r>
            <a:r>
              <a:rPr lang="ko-KR" altLang="en-US" dirty="0" smtClean="0"/>
              <a:t> 알고리즘</a:t>
            </a:r>
            <a:endParaRPr lang="en-US" altLang="ko-KR" dirty="0" smtClean="0"/>
          </a:p>
          <a:p>
            <a:pPr marL="342900" indent="-342900"/>
            <a:r>
              <a:rPr lang="en-US" altLang="ko-KR" b="1" dirty="0" smtClean="0"/>
              <a:t> </a:t>
            </a:r>
            <a:r>
              <a:rPr lang="en-US" altLang="ko-KR" b="1" dirty="0" smtClean="0"/>
              <a:t>    rear = (rear+1)%max(5);</a:t>
            </a:r>
            <a:endParaRPr lang="en-US" altLang="ko-KR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187624" y="378904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270892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87624" y="306896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5616" y="378904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378904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5616" y="342900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342900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15616" y="306896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552" y="306896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15616" y="270892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9552" y="270892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15616" y="234888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9552" y="234888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3528" y="4509120"/>
            <a:ext cx="590245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smtClean="0"/>
              <a:t>max = 5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Object[]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new Object[max];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rear = 0;     //</a:t>
            </a:r>
            <a:r>
              <a:rPr lang="ko-KR" altLang="en-US" dirty="0" smtClean="0"/>
              <a:t>입구 </a:t>
            </a:r>
            <a:r>
              <a:rPr lang="en-US" altLang="ko-KR" dirty="0" smtClean="0"/>
              <a:t>: rear++ 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[</a:t>
            </a:r>
            <a:r>
              <a:rPr lang="ko-KR" altLang="en-US" dirty="0" smtClean="0"/>
              <a:t>저장할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위치정보</a:t>
            </a:r>
            <a:r>
              <a:rPr lang="en-US" altLang="ko-KR" dirty="0" smtClean="0"/>
              <a:t>]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front =0;    //</a:t>
            </a:r>
            <a:r>
              <a:rPr lang="ko-KR" altLang="en-US" dirty="0" smtClean="0"/>
              <a:t>출구 </a:t>
            </a:r>
            <a:r>
              <a:rPr lang="en-US" altLang="ko-KR" dirty="0" smtClean="0"/>
              <a:t>:  front++</a:t>
            </a:r>
            <a:r>
              <a:rPr lang="ko-KR" altLang="en-US" dirty="0" smtClean="0"/>
              <a:t> 이동</a:t>
            </a:r>
            <a:r>
              <a:rPr lang="en-US" altLang="ko-KR" dirty="0" smtClean="0"/>
              <a:t>[</a:t>
            </a:r>
            <a:r>
              <a:rPr lang="ko-KR" altLang="en-US" dirty="0" smtClean="0"/>
              <a:t>삭제할 위치정보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                 //</a:t>
            </a:r>
            <a:r>
              <a:rPr lang="ko-KR" altLang="en-US" dirty="0" smtClean="0"/>
              <a:t>관리하는 변수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3635896" y="342900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rear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292080" y="1124744"/>
            <a:ext cx="379789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Overflow</a:t>
            </a:r>
            <a:r>
              <a:rPr lang="ko-KR" altLang="en-US" b="1" dirty="0" smtClean="0"/>
              <a:t>조건</a:t>
            </a:r>
            <a:endParaRPr lang="en-US" altLang="ko-KR" b="1" dirty="0" smtClean="0"/>
          </a:p>
          <a:p>
            <a:r>
              <a:rPr lang="en-US" altLang="ko-KR" dirty="0" smtClean="0"/>
              <a:t>      front == rear </a:t>
            </a:r>
          </a:p>
          <a:p>
            <a:r>
              <a:rPr lang="en-US" altLang="ko-KR" b="1" dirty="0" smtClean="0"/>
              <a:t>Empty</a:t>
            </a:r>
            <a:r>
              <a:rPr lang="ko-KR" altLang="en-US" b="1" dirty="0" smtClean="0"/>
              <a:t>조건</a:t>
            </a:r>
            <a:endParaRPr lang="en-US" altLang="ko-KR" b="1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  front == rear(</a:t>
            </a:r>
            <a:r>
              <a:rPr lang="ko-KR" altLang="en-US" dirty="0" err="1" smtClean="0"/>
              <a:t>선형큐와</a:t>
            </a:r>
            <a:r>
              <a:rPr lang="ko-KR" altLang="en-US" dirty="0" smtClean="0"/>
              <a:t> 동일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Overflow</a:t>
            </a:r>
            <a:r>
              <a:rPr lang="ko-KR" altLang="en-US" dirty="0" smtClean="0">
                <a:solidFill>
                  <a:srgbClr val="FF0000"/>
                </a:solidFill>
              </a:rPr>
              <a:t>와 </a:t>
            </a:r>
            <a:r>
              <a:rPr lang="en-US" altLang="ko-KR" dirty="0" smtClean="0">
                <a:solidFill>
                  <a:srgbClr val="FF0000"/>
                </a:solidFill>
              </a:rPr>
              <a:t>Empty</a:t>
            </a:r>
            <a:r>
              <a:rPr lang="ko-KR" altLang="en-US" dirty="0" smtClean="0">
                <a:solidFill>
                  <a:srgbClr val="FF0000"/>
                </a:solidFill>
              </a:rPr>
              <a:t>가 조건 동일</a:t>
            </a:r>
            <a:r>
              <a:rPr lang="en-US" altLang="ko-KR" dirty="0" smtClean="0">
                <a:solidFill>
                  <a:srgbClr val="FF0000"/>
                </a:solidFill>
              </a:rPr>
              <a:t>!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99792" y="342900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front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115616" y="342900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40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187624" y="234888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50</a:t>
            </a:r>
            <a:endParaRPr lang="ko-KR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379135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smtClean="0"/>
              <a:t>큐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(FIFO, First In First Out) : </a:t>
            </a:r>
            <a:r>
              <a:rPr lang="ko-KR" altLang="en-US" b="1" dirty="0" smtClean="0"/>
              <a:t>배열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dirty="0" smtClean="0"/>
              <a:t>2) </a:t>
            </a:r>
            <a:r>
              <a:rPr lang="ko-KR" altLang="en-US" dirty="0" smtClean="0"/>
              <a:t>개선된 </a:t>
            </a:r>
            <a:r>
              <a:rPr lang="ko-KR" altLang="en-US" dirty="0" err="1" smtClean="0"/>
              <a:t>원형큐</a:t>
            </a:r>
            <a:r>
              <a:rPr lang="ko-KR" altLang="en-US" dirty="0" smtClean="0"/>
              <a:t> 알고리즘</a:t>
            </a:r>
            <a:endParaRPr lang="en-US" altLang="ko-KR" dirty="0" smtClean="0"/>
          </a:p>
          <a:p>
            <a:pPr marL="342900" indent="-342900"/>
            <a:r>
              <a:rPr lang="en-US" altLang="ko-KR" b="1" dirty="0" smtClean="0"/>
              <a:t> </a:t>
            </a:r>
            <a:r>
              <a:rPr lang="en-US" altLang="ko-KR" b="1" dirty="0" smtClean="0"/>
              <a:t>    rear = (rear+1)%max(5);</a:t>
            </a:r>
          </a:p>
          <a:p>
            <a:pPr marL="342900" indent="-342900"/>
            <a:r>
              <a:rPr lang="en-US" altLang="ko-KR" b="1" dirty="0" smtClean="0"/>
              <a:t> </a:t>
            </a:r>
            <a:r>
              <a:rPr lang="en-US" altLang="ko-KR" b="1" dirty="0" smtClean="0"/>
              <a:t>    </a:t>
            </a:r>
            <a:r>
              <a:rPr lang="ko-KR" altLang="en-US" b="1" dirty="0" smtClean="0">
                <a:solidFill>
                  <a:srgbClr val="FF0000"/>
                </a:solidFill>
              </a:rPr>
              <a:t>공간하나를 비워두자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59632" y="378904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306896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87624" y="270892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5616" y="378904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378904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5616" y="342900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342900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15616" y="306896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552" y="306896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15616" y="270892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9552" y="270892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15616" y="234888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9552" y="234888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3528" y="4509120"/>
            <a:ext cx="590245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smtClean="0"/>
              <a:t>max = 5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Object[]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new Object[max];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rear = 0;     //</a:t>
            </a:r>
            <a:r>
              <a:rPr lang="ko-KR" altLang="en-US" dirty="0" smtClean="0"/>
              <a:t>입구 </a:t>
            </a:r>
            <a:r>
              <a:rPr lang="en-US" altLang="ko-KR" dirty="0" smtClean="0"/>
              <a:t>: rear++ 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[</a:t>
            </a:r>
            <a:r>
              <a:rPr lang="ko-KR" altLang="en-US" dirty="0" smtClean="0"/>
              <a:t>저장할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위치정보</a:t>
            </a:r>
            <a:r>
              <a:rPr lang="en-US" altLang="ko-KR" dirty="0" smtClean="0"/>
              <a:t>]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front =0;    //</a:t>
            </a:r>
            <a:r>
              <a:rPr lang="ko-KR" altLang="en-US" dirty="0" smtClean="0"/>
              <a:t>출구 </a:t>
            </a:r>
            <a:r>
              <a:rPr lang="en-US" altLang="ko-KR" dirty="0" smtClean="0"/>
              <a:t>:  front++</a:t>
            </a:r>
            <a:r>
              <a:rPr lang="ko-KR" altLang="en-US" dirty="0" smtClean="0"/>
              <a:t> 이동</a:t>
            </a:r>
            <a:r>
              <a:rPr lang="en-US" altLang="ko-KR" dirty="0" smtClean="0"/>
              <a:t>[</a:t>
            </a:r>
            <a:r>
              <a:rPr lang="ko-KR" altLang="en-US" dirty="0" smtClean="0"/>
              <a:t>삭제할 위치정보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                 //</a:t>
            </a:r>
            <a:r>
              <a:rPr lang="ko-KR" altLang="en-US" dirty="0" smtClean="0"/>
              <a:t>관리하는 변수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2627784" y="2420888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rear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292080" y="1124744"/>
            <a:ext cx="367748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/>
              <a:t>Overflow</a:t>
            </a:r>
            <a:r>
              <a:rPr lang="ko-KR" altLang="en-US" b="1" dirty="0" smtClean="0"/>
              <a:t>조건</a:t>
            </a:r>
            <a:endParaRPr lang="en-US" altLang="ko-KR" b="1" dirty="0" smtClean="0"/>
          </a:p>
          <a:p>
            <a:r>
              <a:rPr lang="en-US" altLang="ko-KR" dirty="0" smtClean="0"/>
              <a:t>      front == (rear +1)%max(5)</a:t>
            </a:r>
          </a:p>
          <a:p>
            <a:r>
              <a:rPr lang="en-US" altLang="ko-KR" b="1" dirty="0" smtClean="0"/>
              <a:t>Empty</a:t>
            </a:r>
            <a:r>
              <a:rPr lang="ko-KR" altLang="en-US" b="1" dirty="0" smtClean="0"/>
              <a:t>조건</a:t>
            </a:r>
            <a:endParaRPr lang="en-US" altLang="ko-KR" b="1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  front == rear(</a:t>
            </a:r>
            <a:r>
              <a:rPr lang="ko-KR" altLang="en-US" dirty="0" err="1" smtClean="0"/>
              <a:t>선형큐와</a:t>
            </a:r>
            <a:r>
              <a:rPr lang="ko-KR" altLang="en-US" dirty="0" smtClean="0"/>
              <a:t> 동일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smtClean="0"/>
              <a:t>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627784" y="378904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front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187624" y="342900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40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20072" y="378904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50</a:t>
            </a:r>
            <a:endParaRPr lang="ko-KR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큐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0" name="직사각형 29"/>
          <p:cNvSpPr/>
          <p:nvPr/>
        </p:nvSpPr>
        <p:spPr>
          <a:xfrm>
            <a:off x="611560" y="1124744"/>
            <a:ext cx="36004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MyQueue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11560" y="1484784"/>
            <a:ext cx="3600400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</a:rPr>
              <a:t> : Object[]</a:t>
            </a:r>
          </a:p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 rear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 front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1560" y="2852936"/>
            <a:ext cx="3600400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+&lt;&lt;con&gt;&gt; </a:t>
            </a:r>
            <a:r>
              <a:rPr lang="en-US" altLang="ko-KR" dirty="0" err="1" smtClean="0">
                <a:solidFill>
                  <a:schemeClr val="tx1"/>
                </a:solidFill>
              </a:rPr>
              <a:t>MyQueue</a:t>
            </a:r>
            <a:r>
              <a:rPr lang="en-US" altLang="ko-KR" dirty="0" smtClean="0">
                <a:solidFill>
                  <a:schemeClr val="tx1"/>
                </a:solidFill>
              </a:rPr>
              <a:t>()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+&lt;&lt;con</a:t>
            </a:r>
            <a:r>
              <a:rPr lang="en-US" altLang="ko-KR" dirty="0" smtClean="0">
                <a:solidFill>
                  <a:schemeClr val="tx1"/>
                </a:solidFill>
              </a:rPr>
              <a:t>&gt;&gt; </a:t>
            </a:r>
            <a:r>
              <a:rPr lang="en-US" altLang="ko-KR" dirty="0" err="1" smtClean="0">
                <a:solidFill>
                  <a:schemeClr val="tx1"/>
                </a:solidFill>
              </a:rPr>
              <a:t>MyQueue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max)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put(data : Object) : </a:t>
            </a:r>
            <a:r>
              <a:rPr lang="en-US" altLang="ko-KR" dirty="0" err="1" smtClean="0">
                <a:solidFill>
                  <a:schemeClr val="tx1"/>
                </a:solidFill>
              </a:rPr>
              <a:t>boolean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err="1" smtClean="0">
                <a:solidFill>
                  <a:schemeClr val="tx1"/>
                </a:solidFill>
              </a:rPr>
              <a:t>IsOverflow</a:t>
            </a:r>
            <a:r>
              <a:rPr lang="en-US" altLang="ko-KR" dirty="0" smtClean="0">
                <a:solidFill>
                  <a:schemeClr val="tx1"/>
                </a:solidFill>
              </a:rPr>
              <a:t>() : </a:t>
            </a:r>
            <a:r>
              <a:rPr lang="en-US" altLang="ko-KR" dirty="0" err="1" smtClean="0">
                <a:solidFill>
                  <a:schemeClr val="tx1"/>
                </a:solidFill>
              </a:rPr>
              <a:t>boolean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 get() : Object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IsEmpty</a:t>
            </a:r>
            <a:r>
              <a:rPr lang="en-US" altLang="ko-KR" dirty="0" smtClean="0">
                <a:solidFill>
                  <a:schemeClr val="tx1"/>
                </a:solidFill>
              </a:rPr>
              <a:t>() : </a:t>
            </a:r>
            <a:r>
              <a:rPr lang="en-US" altLang="ko-KR" dirty="0" err="1" smtClean="0">
                <a:solidFill>
                  <a:schemeClr val="tx1"/>
                </a:solidFill>
              </a:rPr>
              <a:t>boolean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PrintAll</a:t>
            </a:r>
            <a:r>
              <a:rPr lang="en-US" altLang="ko-KR" dirty="0" smtClean="0">
                <a:solidFill>
                  <a:schemeClr val="tx1"/>
                </a:solidFill>
              </a:rPr>
              <a:t>() : void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Clear() : void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55976" y="2996952"/>
            <a:ext cx="1920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rear = front = 0;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355976" y="3717032"/>
            <a:ext cx="2784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front == (rear +1)%</a:t>
            </a:r>
            <a:r>
              <a:rPr lang="en-US" altLang="ko-KR" dirty="0" smtClean="0">
                <a:solidFill>
                  <a:srgbClr val="FF0000"/>
                </a:solidFill>
              </a:rPr>
              <a:t>max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16016" y="1556792"/>
            <a:ext cx="33880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Rear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front </a:t>
            </a:r>
            <a:r>
              <a:rPr lang="ko-KR" altLang="en-US" b="1" dirty="0" err="1" smtClean="0"/>
              <a:t>이동시</a:t>
            </a:r>
            <a:r>
              <a:rPr lang="ko-KR" altLang="en-US" b="1" dirty="0" smtClean="0"/>
              <a:t> 원형이동</a:t>
            </a:r>
            <a:r>
              <a:rPr lang="en-US" altLang="ko-KR" b="1" dirty="0" smtClean="0"/>
              <a:t>!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rear = (rear+1)%</a:t>
            </a:r>
            <a:r>
              <a:rPr lang="en-US" altLang="ko-KR" dirty="0" smtClean="0">
                <a:solidFill>
                  <a:srgbClr val="FF0000"/>
                </a:solidFill>
              </a:rPr>
              <a:t>max;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55976" y="4221088"/>
            <a:ext cx="1579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front == rear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55976" y="4581128"/>
            <a:ext cx="3009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[front]                    [rear]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27984" y="4941168"/>
            <a:ext cx="1920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rear = front = 0;</a:t>
            </a:r>
            <a:endParaRPr lang="ko-KR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큐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2568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smtClean="0"/>
              <a:t>큐</a:t>
            </a:r>
            <a:r>
              <a:rPr lang="ko-KR" altLang="en-US" b="1" dirty="0" smtClean="0"/>
              <a:t>의</a:t>
            </a:r>
            <a:r>
              <a:rPr lang="ko-KR" altLang="en-US" b="1" dirty="0" smtClean="0"/>
              <a:t> 구현 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연결리스트</a:t>
            </a:r>
            <a:endParaRPr lang="en-US" altLang="ko-KR" b="1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4932040" y="188640"/>
            <a:ext cx="38884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b="1" dirty="0" smtClean="0"/>
              <a:t>기능함수들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ko-KR" altLang="en-US" b="1" dirty="0" err="1" smtClean="0"/>
              <a:t>배열스택에서</a:t>
            </a:r>
            <a:r>
              <a:rPr lang="ko-KR" altLang="en-US" b="1" dirty="0" smtClean="0"/>
              <a:t> 사용했었던</a:t>
            </a:r>
            <a:endParaRPr lang="en-US" altLang="ko-KR" b="1" dirty="0" smtClean="0"/>
          </a:p>
          <a:p>
            <a:pPr marL="342900" indent="-342900"/>
            <a:r>
              <a:rPr lang="ko-KR" altLang="en-US" b="1" dirty="0" err="1" smtClean="0"/>
              <a:t>함수명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기능을 동일하게 </a:t>
            </a:r>
            <a:endParaRPr lang="en-US" altLang="ko-KR" b="1" dirty="0" smtClean="0"/>
          </a:p>
          <a:p>
            <a:pPr marL="342900" indent="-342900"/>
            <a:r>
              <a:rPr lang="en-US" altLang="ko-KR" b="1" dirty="0" err="1" smtClean="0"/>
              <a:t>MyLinkedQueue</a:t>
            </a:r>
            <a:r>
              <a:rPr lang="ko-KR" altLang="en-US" b="1" dirty="0" smtClean="0"/>
              <a:t>에 구현</a:t>
            </a:r>
            <a:r>
              <a:rPr lang="en-US" altLang="ko-KR" b="1" dirty="0" smtClean="0"/>
              <a:t>!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39552" y="1340768"/>
            <a:ext cx="360040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MyDList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11560" y="6093296"/>
            <a:ext cx="360040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2339752" y="4077072"/>
            <a:ext cx="0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39552" y="1916832"/>
            <a:ext cx="360040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39552" y="2204864"/>
            <a:ext cx="3600400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push_front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en-US" altLang="ko-KR" b="1" dirty="0" err="1" smtClean="0">
                <a:solidFill>
                  <a:srgbClr val="0070C0"/>
                </a:solidFill>
              </a:rPr>
              <a:t>Push_back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en-US" altLang="ko-KR" dirty="0" err="1" smtClean="0">
                <a:solidFill>
                  <a:schemeClr val="tx1"/>
                </a:solidFill>
              </a:rPr>
              <a:t>push_random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en-US" altLang="ko-KR" b="1" dirty="0" err="1" smtClean="0">
                <a:solidFill>
                  <a:srgbClr val="0070C0"/>
                </a:solidFill>
              </a:rPr>
              <a:t>Erase_front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r>
              <a:rPr lang="en-US" altLang="ko-KR" b="1" dirty="0" err="1" smtClean="0">
                <a:solidFill>
                  <a:srgbClr val="FF0000"/>
                </a:solidFill>
              </a:rPr>
              <a:t>Erase_back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en-US" altLang="ko-KR" dirty="0" err="1" smtClean="0">
                <a:solidFill>
                  <a:schemeClr val="tx1"/>
                </a:solidFill>
              </a:rPr>
              <a:t>erase_random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860032" y="4581128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7308304" y="4581128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6444208" y="4581128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652120" y="4581128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611560" y="4437112"/>
            <a:ext cx="36004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MyLinkedQueue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stCxn id="31" idx="0"/>
            <a:endCxn id="53" idx="2"/>
          </p:cNvCxnSpPr>
          <p:nvPr/>
        </p:nvCxnSpPr>
        <p:spPr>
          <a:xfrm flipV="1">
            <a:off x="2411760" y="5445224"/>
            <a:ext cx="0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11560" y="4941168"/>
            <a:ext cx="36004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</a:rPr>
              <a:t>MyDList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list</a:t>
            </a:r>
            <a:r>
              <a:rPr lang="en-US" altLang="ko-KR" dirty="0" smtClean="0">
                <a:solidFill>
                  <a:schemeClr val="tx1"/>
                </a:solidFill>
              </a:rPr>
              <a:t> = new </a:t>
            </a:r>
            <a:r>
              <a:rPr lang="en-US" altLang="ko-KR" dirty="0" err="1" smtClean="0">
                <a:solidFill>
                  <a:schemeClr val="tx1"/>
                </a:solidFill>
              </a:rPr>
              <a:t>MyDList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: </a:t>
            </a:r>
            <a:r>
              <a:rPr lang="ko-KR" altLang="en-US" sz="2000" b="1" dirty="0" smtClean="0"/>
              <a:t>실습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6750566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exam2) </a:t>
            </a:r>
          </a:p>
          <a:p>
            <a:r>
              <a:rPr lang="en-US" altLang="ko-KR" dirty="0" smtClean="0"/>
              <a:t>           String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= </a:t>
            </a:r>
            <a:r>
              <a:rPr lang="en-US" altLang="ko-KR" dirty="0" smtClean="0"/>
              <a:t>"</a:t>
            </a:r>
            <a:r>
              <a:rPr lang="en-US" altLang="ko-KR" dirty="0" err="1" smtClean="0"/>
              <a:t>abcdefg</a:t>
            </a:r>
            <a:r>
              <a:rPr lang="en-US" altLang="ko-KR" dirty="0" smtClean="0"/>
              <a:t>";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String </a:t>
            </a:r>
            <a:r>
              <a:rPr lang="en-US" altLang="ko-KR" dirty="0" err="1" smtClean="0"/>
              <a:t>rstr</a:t>
            </a:r>
            <a:r>
              <a:rPr lang="en-US" altLang="ko-KR" dirty="0" smtClean="0"/>
              <a:t> =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ReverseString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);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원본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);		//</a:t>
            </a:r>
            <a:r>
              <a:rPr lang="en-US" altLang="ko-KR" dirty="0" err="1" smtClean="0"/>
              <a:t>abcdefg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변경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rstr</a:t>
            </a:r>
            <a:r>
              <a:rPr lang="en-US" altLang="ko-KR" dirty="0" smtClean="0"/>
              <a:t>);	           //</a:t>
            </a:r>
            <a:r>
              <a:rPr lang="en-US" altLang="ko-KR" dirty="0" err="1" smtClean="0"/>
              <a:t>gfedcba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스택을</a:t>
            </a:r>
            <a:r>
              <a:rPr lang="ko-KR" altLang="en-US" dirty="0" smtClean="0"/>
              <a:t> 이용하여 </a:t>
            </a:r>
            <a:r>
              <a:rPr lang="en-US" altLang="ko-KR" dirty="0" err="1" smtClean="0"/>
              <a:t>ReverseString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구현할 것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원본의 문자를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PUSH]</a:t>
            </a:r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다시</a:t>
            </a:r>
            <a:r>
              <a:rPr lang="en-US" altLang="ko-KR" dirty="0" smtClean="0"/>
              <a:t> POP</a:t>
            </a:r>
            <a:r>
              <a:rPr lang="ko-KR" altLang="en-US" dirty="0" smtClean="0"/>
              <a:t>한 문자를 문자열에 저장하여 반환</a:t>
            </a:r>
            <a:r>
              <a:rPr lang="en-US" altLang="ko-KR" dirty="0" smtClean="0"/>
              <a:t>]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: </a:t>
            </a:r>
            <a:r>
              <a:rPr lang="ko-KR" altLang="en-US" sz="2000" b="1" dirty="0" smtClean="0"/>
              <a:t>실습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3"/>
            <a:ext cx="7627409" cy="50783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/>
              <a:t>exam2) </a:t>
            </a:r>
            <a:r>
              <a:rPr lang="ko-KR" altLang="en-US" dirty="0" err="1" smtClean="0"/>
              <a:t>스택을</a:t>
            </a:r>
            <a:r>
              <a:rPr lang="ko-KR" altLang="en-US" dirty="0" smtClean="0"/>
              <a:t> 이용하여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진수로 출력하는 함수 구현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void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dectobinary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b="1" dirty="0" smtClean="0">
                <a:solidFill>
                  <a:srgbClr val="FF0000"/>
                </a:solidFill>
              </a:rPr>
              <a:t> data)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//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ko-KR" altLang="en-US" dirty="0" smtClean="0"/>
              <a:t>	</a:t>
            </a:r>
          </a:p>
          <a:p>
            <a:r>
              <a:rPr lang="en-US" altLang="ko-KR" dirty="0" smtClean="0"/>
              <a:t>    while(  </a:t>
            </a:r>
            <a:r>
              <a:rPr lang="ko-KR" altLang="en-US" dirty="0" smtClean="0"/>
              <a:t>종료조건 고민</a:t>
            </a:r>
            <a:r>
              <a:rPr lang="en-US" altLang="ko-KR" dirty="0" smtClean="0"/>
              <a:t>!(data</a:t>
            </a:r>
            <a:r>
              <a:rPr lang="ko-KR" altLang="en-US" dirty="0" smtClean="0"/>
              <a:t>가 어떤값을 </a:t>
            </a:r>
            <a:r>
              <a:rPr lang="ko-KR" altLang="en-US" dirty="0" err="1" smtClean="0"/>
              <a:t>가질때</a:t>
            </a:r>
            <a:r>
              <a:rPr lang="ko-KR" altLang="en-US" dirty="0" smtClean="0"/>
              <a:t> 까지 반복할 것인가</a:t>
            </a:r>
            <a:r>
              <a:rPr lang="en-US" altLang="ko-KR" dirty="0" smtClean="0"/>
              <a:t>? )</a:t>
            </a:r>
            <a:endParaRPr lang="en-US" altLang="ko-KR" dirty="0" smtClean="0"/>
          </a:p>
          <a:p>
            <a:r>
              <a:rPr lang="en-US" altLang="ko-KR" dirty="0" smtClean="0"/>
              <a:t>    {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      data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2</a:t>
            </a:r>
            <a:r>
              <a:rPr lang="ko-KR" altLang="en-US" dirty="0" smtClean="0"/>
              <a:t>로 나눈 나머지를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저장</a:t>
            </a:r>
            <a:endParaRPr lang="en-US" altLang="ko-KR" dirty="0" smtClean="0"/>
          </a:p>
          <a:p>
            <a:r>
              <a:rPr lang="en-US" altLang="ko-KR" dirty="0" smtClean="0"/>
              <a:t>          data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나눈 몫을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r>
              <a:rPr lang="en-US" altLang="ko-KR" dirty="0" smtClean="0"/>
              <a:t>    }</a:t>
            </a:r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마지막 남은 데이터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저장</a:t>
            </a:r>
            <a:endParaRPr lang="en-US" altLang="ko-KR" dirty="0" smtClean="0"/>
          </a:p>
          <a:p>
            <a:r>
              <a:rPr lang="en-US" altLang="ko-KR" dirty="0" smtClean="0"/>
              <a:t>   //------------------------------------------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   while (</a:t>
            </a:r>
            <a:r>
              <a:rPr lang="ko-KR" altLang="en-US" dirty="0" err="1" smtClean="0"/>
              <a:t>스택이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비워질때까지</a:t>
            </a:r>
            <a:r>
              <a:rPr lang="ko-KR" altLang="en-US" dirty="0" smtClean="0"/>
              <a:t> 반복</a:t>
            </a:r>
            <a:r>
              <a:rPr lang="en-US" altLang="ko-KR" dirty="0" smtClean="0"/>
              <a:t>)   {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err="1" smtClean="0"/>
              <a:t>팝한</a:t>
            </a:r>
            <a:r>
              <a:rPr lang="ko-KR" altLang="en-US" dirty="0" smtClean="0"/>
              <a:t> 값을 출력</a:t>
            </a:r>
            <a:endParaRPr lang="en-US" altLang="ko-KR" dirty="0" smtClean="0"/>
          </a:p>
          <a:p>
            <a:r>
              <a:rPr lang="en-US" altLang="ko-KR" dirty="0" smtClean="0"/>
              <a:t>   }</a:t>
            </a:r>
            <a:r>
              <a:rPr lang="en-US" altLang="ko-KR" dirty="0" smtClean="0"/>
              <a:t>		</a:t>
            </a:r>
          </a:p>
          <a:p>
            <a:r>
              <a:rPr lang="en-US" altLang="ko-KR" dirty="0" smtClean="0"/>
              <a:t>}</a:t>
            </a:r>
            <a:r>
              <a:rPr lang="en-US" altLang="ko-KR" dirty="0" smtClean="0"/>
              <a:t>   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395536" y="6021288"/>
            <a:ext cx="82718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위 함수를 변경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String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dectobinary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b="1" dirty="0" smtClean="0">
                <a:solidFill>
                  <a:srgbClr val="FF0000"/>
                </a:solidFill>
              </a:rPr>
              <a:t> data</a:t>
            </a:r>
            <a:r>
              <a:rPr lang="en-US" altLang="ko-KR" b="1" dirty="0" smtClean="0">
                <a:solidFill>
                  <a:srgbClr val="FF0000"/>
                </a:solidFill>
              </a:rPr>
              <a:t>) // 10</a:t>
            </a:r>
            <a:r>
              <a:rPr lang="ko-KR" altLang="en-US" b="1" dirty="0" smtClean="0">
                <a:solidFill>
                  <a:srgbClr val="FF0000"/>
                </a:solidFill>
              </a:rPr>
              <a:t>진수를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입력받아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r>
              <a:rPr lang="ko-KR" altLang="en-US" b="1" dirty="0" smtClean="0">
                <a:solidFill>
                  <a:srgbClr val="FF0000"/>
                </a:solidFill>
              </a:rPr>
              <a:t>진수형태의 문자열 반환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30939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Insert(</a:t>
            </a:r>
            <a:r>
              <a:rPr lang="ko-KR" altLang="en-US" sz="2000" b="1" dirty="0" smtClean="0"/>
              <a:t>저장 기능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2987824" y="342900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51920" y="342900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7824" y="299695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1920" y="2996952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87824" y="256490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2564904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87824" y="213285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51920" y="213285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724128" y="1124744"/>
            <a:ext cx="32403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BitArray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24128" y="1556792"/>
            <a:ext cx="3240360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base : </a:t>
            </a:r>
            <a:r>
              <a:rPr lang="en-US" altLang="ko-KR" b="1" dirty="0" smtClean="0">
                <a:solidFill>
                  <a:srgbClr val="FF0000"/>
                </a:solidFill>
              </a:rPr>
              <a:t>Object</a:t>
            </a:r>
            <a:r>
              <a:rPr lang="en-US" altLang="ko-KR" dirty="0" smtClean="0">
                <a:solidFill>
                  <a:schemeClr val="tx1"/>
                </a:solidFill>
              </a:rPr>
              <a:t>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24128" y="620688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클래스 다이어그램</a:t>
            </a:r>
            <a:r>
              <a:rPr lang="en-US" altLang="ko-KR" b="1" dirty="0" smtClean="0"/>
              <a:t>(UML)]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2987824" y="170080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51920" y="170080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11560" y="4797152"/>
            <a:ext cx="4464496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IsOverflow</a:t>
            </a:r>
            <a:r>
              <a:rPr lang="en-US" altLang="ko-KR" dirty="0" smtClean="0"/>
              <a:t>[</a:t>
            </a:r>
            <a:r>
              <a:rPr lang="ko-KR" altLang="en-US" dirty="0" smtClean="0"/>
              <a:t>저장공간이 다 찬 상태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/>
              <a:t> </a:t>
            </a:r>
            <a:r>
              <a:rPr lang="en-US" altLang="ko-KR" dirty="0" smtClean="0"/>
              <a:t>       return;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base[size] = 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;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smtClean="0"/>
              <a:t>size++;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51520" y="314096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15616" y="3140968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51520" y="270892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15616" y="2708920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1520" y="227687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15616" y="2276872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0-&gt;5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19872" y="3968388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힙메모리공간</a:t>
            </a:r>
            <a:r>
              <a:rPr lang="en-US" altLang="ko-KR" dirty="0" smtClean="0"/>
              <a:t>[new]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endCxn id="4" idx="1"/>
          </p:cNvCxnSpPr>
          <p:nvPr/>
        </p:nvCxnSpPr>
        <p:spPr>
          <a:xfrm>
            <a:off x="1979712" y="3356992"/>
            <a:ext cx="100811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923928" y="342900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724128" y="2636912"/>
            <a:ext cx="3240360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 Insert(Object </a:t>
            </a:r>
            <a:r>
              <a:rPr lang="en-US" altLang="ko-KR" dirty="0" err="1" smtClean="0">
                <a:solidFill>
                  <a:schemeClr val="tx1"/>
                </a:solidFill>
              </a:rPr>
              <a:t>obj</a:t>
            </a:r>
            <a:r>
              <a:rPr lang="en-US" altLang="ko-KR" dirty="0" smtClean="0">
                <a:solidFill>
                  <a:schemeClr val="tx1"/>
                </a:solidFill>
              </a:rPr>
              <a:t>) : void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923928" y="299695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923928" y="256490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851920" y="213285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851920" y="177281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292080" y="4797152"/>
            <a:ext cx="2481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max(5)  &lt;=    size(5)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30833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Delete(</a:t>
            </a:r>
            <a:r>
              <a:rPr lang="ko-KR" altLang="en-US" sz="2000" b="1" dirty="0" smtClean="0"/>
              <a:t>삭제기능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2987824" y="342900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51920" y="342900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7824" y="2996952"/>
            <a:ext cx="86409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1920" y="2996952"/>
            <a:ext cx="1080120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87824" y="256490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2564904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87824" y="213285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51920" y="213285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724128" y="1124744"/>
            <a:ext cx="32403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BitArray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24128" y="1556792"/>
            <a:ext cx="3240360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base : </a:t>
            </a:r>
            <a:r>
              <a:rPr lang="en-US" altLang="ko-KR" b="1" dirty="0" smtClean="0">
                <a:solidFill>
                  <a:srgbClr val="FF0000"/>
                </a:solidFill>
              </a:rPr>
              <a:t>Object</a:t>
            </a:r>
            <a:r>
              <a:rPr lang="en-US" altLang="ko-KR" dirty="0" smtClean="0">
                <a:solidFill>
                  <a:schemeClr val="tx1"/>
                </a:solidFill>
              </a:rPr>
              <a:t>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24128" y="620688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클래스 다이어그램</a:t>
            </a:r>
            <a:r>
              <a:rPr lang="en-US" altLang="ko-KR" b="1" dirty="0" smtClean="0"/>
              <a:t>(UML)]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2987824" y="170080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51920" y="170080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11560" y="4797152"/>
            <a:ext cx="4464496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유효한 인덱스인가</a:t>
            </a:r>
            <a:r>
              <a:rPr lang="en-US" altLang="ko-KR" dirty="0" smtClean="0"/>
              <a:t>?( 0 ~ size-1)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반복문을</a:t>
            </a:r>
            <a:r>
              <a:rPr lang="ko-KR" altLang="en-US" dirty="0" smtClean="0"/>
              <a:t> 활용해서 이동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Size </a:t>
            </a:r>
            <a:r>
              <a:rPr lang="ko-KR" altLang="en-US" dirty="0" smtClean="0"/>
              <a:t>감소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51520" y="314096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15616" y="3140968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51520" y="270892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15616" y="2708920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1520" y="227687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15616" y="2276872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19872" y="3968388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힙메모리공간</a:t>
            </a:r>
            <a:r>
              <a:rPr lang="en-US" altLang="ko-KR" dirty="0" smtClean="0"/>
              <a:t>[new]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endCxn id="4" idx="1"/>
          </p:cNvCxnSpPr>
          <p:nvPr/>
        </p:nvCxnSpPr>
        <p:spPr>
          <a:xfrm>
            <a:off x="1979712" y="3356992"/>
            <a:ext cx="100811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923928" y="342900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724128" y="2636912"/>
            <a:ext cx="3240360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 Delete(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idx</a:t>
            </a:r>
            <a:r>
              <a:rPr lang="en-US" altLang="ko-KR" dirty="0" smtClean="0">
                <a:solidFill>
                  <a:schemeClr val="tx1"/>
                </a:solidFill>
              </a:rPr>
              <a:t>) : void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(1)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292080" y="3501008"/>
            <a:ext cx="1008112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923928" y="306896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923928" y="263691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923928" y="213285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084168" y="4077072"/>
            <a:ext cx="21825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Base[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en-US" altLang="ko-KR" b="1" dirty="0" smtClean="0"/>
              <a:t>] = base[2];</a:t>
            </a:r>
          </a:p>
          <a:p>
            <a:r>
              <a:rPr lang="en-US" altLang="ko-KR" b="1" dirty="0" smtClean="0"/>
              <a:t>Base[2] = base[3];</a:t>
            </a:r>
          </a:p>
          <a:p>
            <a:r>
              <a:rPr lang="en-US" altLang="ko-KR" b="1" dirty="0" smtClean="0"/>
              <a:t>Base[</a:t>
            </a:r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en-US" altLang="ko-KR" b="1" dirty="0" smtClean="0"/>
              <a:t>] = base[4];</a:t>
            </a:r>
            <a:endParaRPr lang="ko-KR" altLang="en-US" b="1" dirty="0"/>
          </a:p>
        </p:txBody>
      </p:sp>
      <p:sp>
        <p:nvSpPr>
          <p:cNvPr id="42" name="직사각형 41"/>
          <p:cNvSpPr/>
          <p:nvPr/>
        </p:nvSpPr>
        <p:spPr>
          <a:xfrm>
            <a:off x="3923928" y="177281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5436096" y="5157192"/>
            <a:ext cx="3499676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/>
              <a:t>for(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I =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idx</a:t>
            </a:r>
            <a:r>
              <a:rPr lang="en-US" altLang="ko-KR" b="1" dirty="0" smtClean="0"/>
              <a:t>;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&lt; </a:t>
            </a:r>
            <a:r>
              <a:rPr lang="en-US" altLang="ko-KR" b="1" dirty="0" smtClean="0">
                <a:solidFill>
                  <a:srgbClr val="FF0000"/>
                </a:solidFill>
              </a:rPr>
              <a:t>size-1</a:t>
            </a:r>
            <a:r>
              <a:rPr lang="en-US" altLang="ko-KR" b="1" dirty="0" smtClean="0"/>
              <a:t>; 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++)</a:t>
            </a:r>
            <a:br>
              <a:rPr lang="en-US" altLang="ko-KR" b="1" dirty="0" smtClean="0"/>
            </a:br>
            <a:r>
              <a:rPr lang="en-US" altLang="ko-KR" b="1" dirty="0" smtClean="0"/>
              <a:t>{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     base[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] = base[i+1];</a:t>
            </a:r>
            <a:br>
              <a:rPr lang="en-US" altLang="ko-KR" b="1" dirty="0" smtClean="0"/>
            </a:br>
            <a:r>
              <a:rPr lang="en-US" altLang="ko-KR" b="1" dirty="0" smtClean="0"/>
              <a:t>}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668324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4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Select(</a:t>
            </a:r>
            <a:r>
              <a:rPr lang="ko-KR" altLang="en-US" sz="2000" b="1" dirty="0" smtClean="0"/>
              <a:t>검색</a:t>
            </a:r>
            <a:r>
              <a:rPr lang="en-US" altLang="ko-KR" sz="2000" b="1" dirty="0" smtClean="0"/>
              <a:t>)</a:t>
            </a:r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- </a:t>
            </a:r>
            <a:r>
              <a:rPr lang="ko-KR" altLang="en-US" sz="2000" b="1" dirty="0" smtClean="0"/>
              <a:t>순차검색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시작 </a:t>
            </a:r>
            <a:r>
              <a:rPr lang="en-US" altLang="ko-KR" sz="2000" b="1" dirty="0" smtClean="0"/>
              <a:t>-&gt; </a:t>
            </a:r>
            <a:r>
              <a:rPr lang="ko-KR" altLang="en-US" sz="2000" b="1" dirty="0" smtClean="0"/>
              <a:t>끝 순차적으로 </a:t>
            </a:r>
            <a:r>
              <a:rPr lang="en-US" altLang="ko-KR" sz="2000" b="1" dirty="0" smtClean="0">
                <a:sym typeface="Wingdings" pitchFamily="2" charset="2"/>
              </a:rPr>
              <a:t> </a:t>
            </a:r>
            <a:r>
              <a:rPr lang="ko-KR" altLang="en-US" sz="2000" b="1" dirty="0" smtClean="0">
                <a:sym typeface="Wingdings" pitchFamily="2" charset="2"/>
              </a:rPr>
              <a:t>오늘 구현 내용</a:t>
            </a:r>
            <a:endParaRPr lang="en-US" altLang="ko-KR" sz="2000" b="1" dirty="0" smtClean="0"/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- </a:t>
            </a:r>
            <a:r>
              <a:rPr lang="ko-KR" altLang="en-US" sz="2000" b="1" dirty="0" err="1" smtClean="0"/>
              <a:t>이분법적검색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정렬을 전제로 한다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6493075" y="407707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57171" y="4077072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93075" y="3645024"/>
            <a:ext cx="86409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57171" y="3645024"/>
            <a:ext cx="1080120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493075" y="321297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57171" y="321297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93075" y="278092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57171" y="278092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493075" y="23488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57171" y="234888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99592" y="1988840"/>
            <a:ext cx="446449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b="1" dirty="0" smtClean="0"/>
              <a:t>순회 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구간</a:t>
            </a:r>
            <a:r>
              <a:rPr lang="en-US" altLang="ko-KR" b="1" dirty="0" smtClean="0"/>
              <a:t>[</a:t>
            </a:r>
            <a:r>
              <a:rPr lang="ko-KR" altLang="en-US" b="1" dirty="0" smtClean="0"/>
              <a:t>시작점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끝점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3756771" y="378904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20867" y="3789040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756771" y="335699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20867" y="3356992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756771" y="292494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20867" y="2924944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925123" y="4616460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힙메모리공간</a:t>
            </a:r>
            <a:r>
              <a:rPr lang="en-US" altLang="ko-KR" dirty="0" smtClean="0"/>
              <a:t>[new]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endCxn id="4" idx="1"/>
          </p:cNvCxnSpPr>
          <p:nvPr/>
        </p:nvCxnSpPr>
        <p:spPr>
          <a:xfrm>
            <a:off x="5484963" y="4005064"/>
            <a:ext cx="100811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429179" y="407707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7429179" y="371703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429179" y="328498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429179" y="278092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429179" y="242088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611560" y="4365104"/>
            <a:ext cx="3070071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/>
              <a:t>for(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I =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en-US" altLang="ko-KR" b="1" dirty="0" smtClean="0"/>
              <a:t>;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&lt; </a:t>
            </a:r>
            <a:r>
              <a:rPr lang="en-US" altLang="ko-KR" b="1" dirty="0" smtClean="0">
                <a:solidFill>
                  <a:srgbClr val="FF0000"/>
                </a:solidFill>
              </a:rPr>
              <a:t>size</a:t>
            </a:r>
            <a:r>
              <a:rPr lang="en-US" altLang="ko-KR" b="1" dirty="0" smtClean="0"/>
              <a:t>; 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++)</a:t>
            </a:r>
            <a:br>
              <a:rPr lang="en-US" altLang="ko-KR" b="1" dirty="0" smtClean="0"/>
            </a:br>
            <a:r>
              <a:rPr lang="en-US" altLang="ko-KR" b="1" dirty="0" smtClean="0"/>
              <a:t>{</a:t>
            </a:r>
          </a:p>
          <a:p>
            <a:r>
              <a:rPr lang="en-US" altLang="ko-KR" b="1" dirty="0" smtClean="0"/>
              <a:t>     Object </a:t>
            </a:r>
            <a:r>
              <a:rPr lang="en-US" altLang="ko-KR" b="1" dirty="0" err="1" smtClean="0"/>
              <a:t>obj</a:t>
            </a:r>
            <a:r>
              <a:rPr lang="en-US" altLang="ko-KR" b="1" dirty="0" smtClean="0"/>
              <a:t> = base[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];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//</a:t>
            </a:r>
            <a:r>
              <a:rPr lang="ko-KR" altLang="en-US" b="1" dirty="0" smtClean="0"/>
              <a:t>필요한 알고리즘 </a:t>
            </a:r>
            <a:r>
              <a:rPr lang="en-US" altLang="ko-KR" b="1" dirty="0" smtClean="0"/>
              <a:t>!!</a:t>
            </a:r>
            <a:br>
              <a:rPr lang="en-US" altLang="ko-KR" b="1" dirty="0" smtClean="0"/>
            </a:br>
            <a:r>
              <a:rPr lang="en-US" altLang="ko-KR" b="1" dirty="0" smtClean="0"/>
              <a:t>}</a:t>
            </a:r>
            <a:endParaRPr lang="ko-KR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4306</Words>
  <Application>Microsoft Office PowerPoint</Application>
  <PresentationFormat>화면 슬라이드 쇼(4:3)</PresentationFormat>
  <Paragraphs>1230</Paragraphs>
  <Slides>65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6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BIT_R34</dc:creator>
  <cp:lastModifiedBy>BIT_R34</cp:lastModifiedBy>
  <cp:revision>117</cp:revision>
  <dcterms:created xsi:type="dcterms:W3CDTF">2021-02-09T00:04:02Z</dcterms:created>
  <dcterms:modified xsi:type="dcterms:W3CDTF">2021-02-16T03:49:39Z</dcterms:modified>
</cp:coreProperties>
</file>