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395536" y="1124744"/>
            <a:ext cx="7847020" cy="5139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자료구조 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데이터 집합체를 어떻게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구조</a:t>
            </a:r>
            <a:r>
              <a:rPr lang="ko-KR" altLang="en-US" sz="2000" dirty="0" smtClean="0"/>
              <a:t>화 시키고 관리할 것인가</a:t>
            </a:r>
            <a:r>
              <a:rPr lang="en-US" altLang="ko-KR" sz="2000" dirty="0" smtClean="0"/>
              <a:t>?)</a:t>
            </a:r>
          </a:p>
          <a:p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선형자료구조</a:t>
            </a:r>
            <a:endParaRPr lang="en-US" altLang="ko-KR" sz="2000" b="1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400" b="1" dirty="0" smtClean="0"/>
              <a:t>연접리스트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배열</a:t>
            </a:r>
            <a:r>
              <a:rPr lang="en-US" altLang="ko-KR" sz="2400" b="1" dirty="0" smtClean="0"/>
              <a:t>) : </a:t>
            </a:r>
            <a:r>
              <a:rPr lang="ko-KR" altLang="en-US" sz="2400" b="1" dirty="0" smtClean="0"/>
              <a:t>메모리적으로 연결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연결리스트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단일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이중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환형</a:t>
            </a:r>
            <a:r>
              <a:rPr lang="en-US" altLang="ko-KR" sz="2400" b="1" dirty="0" smtClean="0"/>
              <a:t>) : </a:t>
            </a:r>
            <a:r>
              <a:rPr lang="ko-KR" altLang="en-US" sz="2400" b="1" dirty="0" smtClean="0"/>
              <a:t>논리적으로 연결</a:t>
            </a:r>
            <a:endParaRPr lang="en-US" altLang="ko-KR" sz="2400" b="1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------------------------------------------------------------------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* </a:t>
            </a:r>
            <a:r>
              <a:rPr lang="ko-KR" altLang="en-US" sz="2000" dirty="0" smtClean="0"/>
              <a:t>나머지 자료구조들은 배열이나 연결리스트를 응용해서 구현</a:t>
            </a:r>
            <a:r>
              <a:rPr lang="en-US" altLang="ko-KR" sz="2000" dirty="0" smtClean="0"/>
              <a:t>!</a:t>
            </a:r>
          </a:p>
          <a:p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스택</a:t>
            </a:r>
            <a:endParaRPr lang="en-US" altLang="ko-KR" sz="2000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큐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덱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비선형자료구조</a:t>
            </a:r>
            <a:endParaRPr lang="en-US" altLang="ko-KR" sz="2000" b="1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트리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그래프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해쉬테이블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67744" y="155679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67744" y="2060848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7744" y="2564904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2000" y="1556792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Manager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72000" y="2060848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72000" y="2564904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75856" y="414908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BitArray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75856" y="465313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75856" y="51571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64288" y="148478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164288" y="198884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64288" y="249289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60232" y="393305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60232" y="443711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60232" y="494116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584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시작</a:t>
            </a:r>
            <a:r>
              <a:rPr lang="ko-KR" altLang="en-US" b="1">
                <a:solidFill>
                  <a:srgbClr val="FF0000"/>
                </a:solidFill>
              </a:rPr>
              <a:t>점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71800" y="11247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99992" y="105273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데이터및기능관리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380312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데이터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275856" y="371703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배열자료구조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88224" y="3501008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403648" y="2276872"/>
            <a:ext cx="10801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7" idx="2"/>
            <a:endCxn id="28" idx="3"/>
          </p:cNvCxnSpPr>
          <p:nvPr/>
        </p:nvCxnSpPr>
        <p:spPr>
          <a:xfrm flipH="1">
            <a:off x="4716016" y="3068960"/>
            <a:ext cx="1008112" cy="13321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32" idx="1"/>
          </p:cNvCxnSpPr>
          <p:nvPr/>
        </p:nvCxnSpPr>
        <p:spPr>
          <a:xfrm>
            <a:off x="6804248" y="2204864"/>
            <a:ext cx="360040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3" idx="3"/>
            <a:endCxn id="26" idx="1"/>
          </p:cNvCxnSpPr>
          <p:nvPr/>
        </p:nvCxnSpPr>
        <p:spPr>
          <a:xfrm>
            <a:off x="4355976" y="2312876"/>
            <a:ext cx="21602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22" name="직사각형 21"/>
          <p:cNvSpPr/>
          <p:nvPr/>
        </p:nvSpPr>
        <p:spPr>
          <a:xfrm>
            <a:off x="395536" y="1412776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536" y="191683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5536" y="2420888"/>
            <a:ext cx="2088232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+ Init()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 Run()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+Exit() : void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56176" y="1628800"/>
            <a:ext cx="26642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56176" y="2132856"/>
            <a:ext cx="26642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56176" y="2636912"/>
            <a:ext cx="2664296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+ Logo()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 Ending()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 </a:t>
            </a:r>
            <a:r>
              <a:rPr lang="en-US" altLang="ko-KR" b="1" dirty="0" err="1" smtClean="0">
                <a:solidFill>
                  <a:schemeClr val="tx1"/>
                </a:solidFill>
              </a:rPr>
              <a:t>MenuPrint</a:t>
            </a:r>
            <a:r>
              <a:rPr lang="en-US" altLang="ko-KR" b="1" dirty="0" smtClean="0">
                <a:solidFill>
                  <a:schemeClr val="tx1"/>
                </a:solidFill>
              </a:rPr>
              <a:t>() : char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99592" y="9807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84168" y="1196752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27784" y="2996952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 최초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단한번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로고출력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99792" y="3717032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종료시단한번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엔딩문구출력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99792" y="3356992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반복적흐름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979712" y="3212976"/>
            <a:ext cx="424847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1979712" y="3573016"/>
            <a:ext cx="4248472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059832" y="4509120"/>
            <a:ext cx="25523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Run</a:t>
            </a:r>
          </a:p>
          <a:p>
            <a:r>
              <a:rPr lang="ko-KR" altLang="en-US" b="1" dirty="0" smtClean="0"/>
              <a:t>반</a:t>
            </a:r>
            <a:r>
              <a:rPr lang="ko-KR" altLang="en-US" b="1" dirty="0"/>
              <a:t>복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/>
              <a:t>메뉴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출력 및 선택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2.  </a:t>
            </a:r>
            <a:r>
              <a:rPr lang="ko-KR" altLang="en-US" b="1" dirty="0" smtClean="0"/>
              <a:t>선택에 따른 </a:t>
            </a:r>
            <a:r>
              <a:rPr lang="ko-KR" altLang="en-US" b="1" dirty="0" err="1" smtClean="0"/>
              <a:t>분기문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Gof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디자인패턴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싱글톤</a:t>
            </a:r>
            <a:r>
              <a:rPr lang="ko-KR" altLang="en-US" sz="2000" b="1" dirty="0" smtClean="0"/>
              <a:t> 패턴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50" name="직사각형 49"/>
          <p:cNvSpPr/>
          <p:nvPr/>
        </p:nvSpPr>
        <p:spPr>
          <a:xfrm>
            <a:off x="611560" y="1196752"/>
            <a:ext cx="6408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객체를 하나만 생성할 수 있는 클래스를 만들고 싶다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생성자가 외부로 노출되면 안됨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해당 클래스에서 내부적으로 객체를 만든다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err="1" smtClean="0"/>
              <a:t>맴버</a:t>
            </a:r>
            <a:r>
              <a:rPr lang="ko-KR" altLang="en-US" dirty="0" smtClean="0"/>
              <a:t> 필드로 객체를 선언하고 생성</a:t>
            </a:r>
            <a:r>
              <a:rPr lang="en-US" altLang="ko-KR" dirty="0" smtClean="0"/>
              <a:t>!(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 smtClean="0"/>
              <a:t>3)   </a:t>
            </a:r>
            <a:r>
              <a:rPr lang="ko-KR" altLang="en-US" b="1" dirty="0" smtClean="0">
                <a:solidFill>
                  <a:srgbClr val="FF0000"/>
                </a:solidFill>
              </a:rPr>
              <a:t>객체를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외부에 노출시킬 </a:t>
            </a:r>
            <a:r>
              <a:rPr lang="en-US" altLang="ko-KR" b="1" dirty="0" smtClean="0">
                <a:solidFill>
                  <a:srgbClr val="FF0000"/>
                </a:solidFill>
              </a:rPr>
              <a:t>static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메서드를</a:t>
            </a:r>
            <a:r>
              <a:rPr lang="ko-KR" altLang="en-US" b="1" dirty="0" smtClean="0">
                <a:solidFill>
                  <a:srgbClr val="FF0000"/>
                </a:solidFill>
              </a:rPr>
              <a:t> 제공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1" name="직사각형 30"/>
          <p:cNvSpPr/>
          <p:nvPr/>
        </p:nvSpPr>
        <p:spPr>
          <a:xfrm>
            <a:off x="899592" y="1196752"/>
            <a:ext cx="784887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99592" y="1700808"/>
            <a:ext cx="7848872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-number :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-name : String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-phone : String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 gender : char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99592" y="2924944"/>
            <a:ext cx="7848872" cy="3384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&lt;&lt;constructor&gt;&gt;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Member(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, String, String, char)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&lt;&lt;constructor&gt;&gt;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Member(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, String)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//get &amp; set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메서드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단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회원번호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이름은 외부에서 수정할 수 없도록 은닉</a:t>
            </a:r>
            <a:r>
              <a:rPr lang="en-US" altLang="ko-KR" b="1" dirty="0" smtClean="0">
                <a:solidFill>
                  <a:schemeClr val="tx1"/>
                </a:solidFill>
              </a:rPr>
              <a:t>!)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err="1" smtClean="0">
                <a:solidFill>
                  <a:schemeClr val="tx1"/>
                </a:solidFill>
              </a:rPr>
              <a:t>Println</a:t>
            </a:r>
            <a:r>
              <a:rPr lang="en-US" altLang="ko-KR" b="1" dirty="0" smtClean="0">
                <a:solidFill>
                  <a:schemeClr val="tx1"/>
                </a:solidFill>
              </a:rPr>
              <a:t>() : void 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다중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라인 출력</a:t>
            </a:r>
            <a:r>
              <a:rPr lang="en-US" altLang="ko-KR" b="1" dirty="0" smtClean="0">
                <a:solidFill>
                  <a:srgbClr val="FF0000"/>
                </a:solidFill>
              </a:rPr>
              <a:t>)  [</a:t>
            </a:r>
            <a:r>
              <a:rPr lang="ko-KR" altLang="en-US" b="1" dirty="0" smtClean="0">
                <a:solidFill>
                  <a:srgbClr val="FF0000"/>
                </a:solidFill>
              </a:rPr>
              <a:t>회원번호</a:t>
            </a:r>
            <a:r>
              <a:rPr lang="en-US" altLang="ko-KR" b="1" dirty="0" smtClean="0">
                <a:solidFill>
                  <a:srgbClr val="FF0000"/>
                </a:solidFill>
              </a:rPr>
              <a:t>] 111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                                      [</a:t>
            </a:r>
            <a:r>
              <a:rPr lang="ko-KR" altLang="en-US" b="1" dirty="0" smtClean="0">
                <a:solidFill>
                  <a:srgbClr val="FF0000"/>
                </a:solidFill>
              </a:rPr>
              <a:t>이름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b="1" dirty="0" smtClean="0">
                <a:solidFill>
                  <a:srgbClr val="FF0000"/>
                </a:solidFill>
              </a:rPr>
              <a:t>홍길동 </a:t>
            </a:r>
            <a:r>
              <a:rPr lang="en-US" altLang="ko-KR" b="1" dirty="0" smtClean="0">
                <a:solidFill>
                  <a:srgbClr val="FF0000"/>
                </a:solidFill>
              </a:rPr>
              <a:t>…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Print() : void    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단일 라인 출력</a:t>
            </a:r>
            <a:r>
              <a:rPr lang="en-US" altLang="ko-KR" b="1" dirty="0" smtClean="0">
                <a:solidFill>
                  <a:srgbClr val="FF0000"/>
                </a:solidFill>
              </a:rPr>
              <a:t>)   [111] </a:t>
            </a:r>
            <a:r>
              <a:rPr lang="ko-KR" altLang="en-US" b="1" dirty="0" smtClean="0">
                <a:solidFill>
                  <a:srgbClr val="FF0000"/>
                </a:solidFill>
              </a:rPr>
              <a:t>홍길동 </a:t>
            </a:r>
            <a:r>
              <a:rPr lang="en-US" altLang="ko-KR" b="1" dirty="0" smtClean="0">
                <a:solidFill>
                  <a:srgbClr val="FF0000"/>
                </a:solidFill>
              </a:rPr>
              <a:t>010-1111-1111 </a:t>
            </a:r>
            <a:r>
              <a:rPr lang="ko-KR" altLang="en-US" b="1" dirty="0" smtClean="0">
                <a:solidFill>
                  <a:srgbClr val="FF0000"/>
                </a:solidFill>
              </a:rPr>
              <a:t>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99592" y="692696"/>
            <a:ext cx="2443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데이터</a:t>
            </a:r>
            <a:r>
              <a:rPr lang="en-US" altLang="ko-KR" b="1" dirty="0" smtClean="0">
                <a:solidFill>
                  <a:srgbClr val="FF0000"/>
                </a:solidFill>
              </a:rPr>
              <a:t>(Member.java)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75856" y="3717032"/>
            <a:ext cx="171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회원번호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이름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908720"/>
            <a:ext cx="7479933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연접리스트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) : </a:t>
            </a:r>
            <a:r>
              <a:rPr lang="ko-KR" altLang="en-US" sz="2000" b="1" dirty="0" smtClean="0"/>
              <a:t>물리적 선형 자료구조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데이터 저장 관리를 배열이라는 자료구조로 하겠다</a:t>
            </a:r>
            <a:r>
              <a:rPr lang="en-US" altLang="ko-KR" sz="2000" b="1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2000" b="1" dirty="0" smtClean="0"/>
              <a:t>INSERT(</a:t>
            </a:r>
            <a:r>
              <a:rPr lang="ko-KR" altLang="en-US" sz="2000" b="1" dirty="0" smtClean="0"/>
              <a:t>저장</a:t>
            </a:r>
            <a:r>
              <a:rPr lang="en-US" altLang="ko-KR" sz="2000" b="1" dirty="0" smtClean="0"/>
              <a:t>), SELECT(</a:t>
            </a:r>
            <a:r>
              <a:rPr lang="ko-KR" altLang="en-US" sz="2000" b="1" dirty="0" smtClean="0"/>
              <a:t>검색</a:t>
            </a:r>
            <a:r>
              <a:rPr lang="en-US" altLang="ko-KR" sz="2000" b="1" dirty="0" smtClean="0"/>
              <a:t>), UPDATE(</a:t>
            </a:r>
            <a:r>
              <a:rPr lang="ko-KR" altLang="en-US" sz="2000" b="1" dirty="0" smtClean="0"/>
              <a:t>수정</a:t>
            </a:r>
            <a:r>
              <a:rPr lang="en-US" altLang="ko-KR" sz="2000" b="1" dirty="0" smtClean="0"/>
              <a:t>), DELETE(</a:t>
            </a:r>
            <a:r>
              <a:rPr lang="ko-KR" altLang="en-US" sz="2000" b="1" dirty="0" smtClean="0"/>
              <a:t>삭제</a:t>
            </a:r>
            <a:r>
              <a:rPr lang="en-US" altLang="ko-KR" sz="2000" b="1" dirty="0" smtClean="0"/>
              <a:t>)</a:t>
            </a:r>
          </a:p>
          <a:p>
            <a:pPr>
              <a:buFontTx/>
              <a:buChar char="-"/>
            </a:pPr>
            <a:endParaRPr lang="en-US" altLang="ko-KR" sz="2000" b="1" dirty="0"/>
          </a:p>
          <a:p>
            <a:r>
              <a:rPr lang="ko-KR" altLang="en-US" sz="2000" b="1" dirty="0" smtClean="0"/>
              <a:t>배열 자료구조 성질</a:t>
            </a:r>
            <a:r>
              <a:rPr lang="en-US" altLang="ko-KR" sz="2000" b="1" dirty="0" smtClean="0"/>
              <a:t>!</a:t>
            </a:r>
          </a:p>
          <a:p>
            <a:r>
              <a:rPr lang="en-US" altLang="ko-KR" sz="2000" b="1" dirty="0" smtClean="0"/>
              <a:t>-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항상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0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번째 인덱스부터 순차적으로 저장된 형태를 유지하겠다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835696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835696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796136" y="508518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835696" y="414908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67744" y="155679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67744" y="2060848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7744" y="2564904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2000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Manager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72000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72000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16016" y="400506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BitArray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16016" y="450912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16016" y="501317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8822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8822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8822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60232" y="393305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60232" y="443711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60232" y="494116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584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시작</a:t>
            </a:r>
            <a:r>
              <a:rPr lang="ko-KR" altLang="en-US" b="1">
                <a:solidFill>
                  <a:srgbClr val="FF0000"/>
                </a:solidFill>
              </a:rPr>
              <a:t>점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71800" y="11247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99992" y="105273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데이터및기능관리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04248" y="11247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데이터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16016" y="357301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배열자료구조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88224" y="3501008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75472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sz="2000" b="1" dirty="0"/>
          </a:p>
          <a:p>
            <a:r>
              <a:rPr lang="ko-KR" altLang="en-US" sz="2000" b="1" dirty="0" smtClean="0"/>
              <a:t>배열 자료구조 성질</a:t>
            </a:r>
            <a:r>
              <a:rPr lang="en-US" altLang="ko-KR" sz="2000" b="1" dirty="0" smtClean="0"/>
              <a:t>!</a:t>
            </a:r>
          </a:p>
          <a:p>
            <a:r>
              <a:rPr lang="en-US" altLang="ko-KR" sz="2000" b="1" dirty="0" smtClean="0"/>
              <a:t>-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항상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0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번째 인덱스부터 순차적으로 저장된 형태를 유지하겠다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07704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283968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940152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499992" y="386104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83568" y="2060848"/>
            <a:ext cx="34820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/>
              <a:t>저장소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배열</a:t>
            </a:r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en-US" altLang="ko-KR" b="1" dirty="0" smtClean="0"/>
              <a:t>max    : </a:t>
            </a:r>
            <a:r>
              <a:rPr lang="ko-KR" altLang="en-US" b="1" dirty="0" smtClean="0"/>
              <a:t>최대크기</a:t>
            </a:r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en-US" altLang="ko-KR" b="1" dirty="0" smtClean="0"/>
              <a:t>size     : </a:t>
            </a:r>
            <a:r>
              <a:rPr lang="ko-KR" altLang="en-US" b="1" dirty="0" smtClean="0"/>
              <a:t>저장개수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저장위치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4251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클래스 정의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맴버필드</a:t>
            </a:r>
            <a:r>
              <a:rPr lang="ko-KR" altLang="en-US" sz="2000" b="1" dirty="0" smtClean="0"/>
              <a:t> 구성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07704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67544" y="1556792"/>
            <a:ext cx="3054554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err="1" smtClean="0"/>
              <a:t>클래스명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en-US" altLang="ko-KR" b="1" dirty="0" err="1" smtClean="0"/>
              <a:t>BitArray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ko-KR" altLang="en-US" b="1" dirty="0" smtClean="0"/>
              <a:t>저장소 </a:t>
            </a:r>
            <a:r>
              <a:rPr lang="en-US" altLang="ko-KR" b="1" dirty="0" smtClean="0"/>
              <a:t>: </a:t>
            </a:r>
            <a:r>
              <a:rPr lang="ko-KR" altLang="en-US" b="1" dirty="0"/>
              <a:t> </a:t>
            </a:r>
            <a:r>
              <a:rPr lang="en-US" altLang="ko-KR" b="1" dirty="0" smtClean="0"/>
              <a:t>Object[] base;</a:t>
            </a:r>
          </a:p>
          <a:p>
            <a:pPr marL="342900" indent="-342900">
              <a:buAutoNum type="arabicParenR"/>
            </a:pPr>
            <a:r>
              <a:rPr lang="en-US" altLang="ko-KR" b="1" dirty="0" smtClean="0"/>
              <a:t>max    : </a:t>
            </a:r>
            <a:r>
              <a:rPr lang="ko-KR" altLang="en-US" b="1" dirty="0"/>
              <a:t>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max;</a:t>
            </a:r>
          </a:p>
          <a:p>
            <a:pPr marL="342900" indent="-342900">
              <a:buAutoNum type="arabicParenR"/>
            </a:pPr>
            <a:r>
              <a:rPr lang="en-US" altLang="ko-KR" b="1" dirty="0" smtClean="0"/>
              <a:t>size     :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size;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220072" y="1556792"/>
            <a:ext cx="29523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20072" y="1988840"/>
            <a:ext cx="2952328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Object[]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20072" y="1052736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47900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생성자</a:t>
            </a:r>
            <a:r>
              <a:rPr lang="ko-KR" altLang="en-US" sz="2000" b="1" dirty="0" smtClean="0"/>
              <a:t> 정의</a:t>
            </a:r>
            <a:r>
              <a:rPr lang="en-US" altLang="ko-KR" sz="2000" b="1" dirty="0" smtClean="0"/>
              <a:t>[</a:t>
            </a:r>
            <a:r>
              <a:rPr lang="ko-KR" altLang="en-US" sz="2000" b="1" dirty="0" err="1" smtClean="0"/>
              <a:t>맴버필드의</a:t>
            </a:r>
            <a:r>
              <a:rPr lang="ko-KR" altLang="en-US" sz="2000" b="1" dirty="0" smtClean="0"/>
              <a:t> 초기화</a:t>
            </a:r>
            <a:r>
              <a:rPr lang="en-US" altLang="ko-KR" sz="2000" b="1" dirty="0" smtClean="0"/>
              <a:t>]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59492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594928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55172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551723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508518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08518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824" y="465313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465313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220072" y="1556792"/>
            <a:ext cx="29523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20072" y="1988840"/>
            <a:ext cx="2952328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</a:t>
            </a:r>
            <a:r>
              <a:rPr lang="en-US" altLang="ko-KR" b="1" dirty="0" smtClean="0">
                <a:solidFill>
                  <a:srgbClr val="FF0000"/>
                </a:solidFill>
              </a:rPr>
              <a:t>Object</a:t>
            </a:r>
            <a:r>
              <a:rPr lang="en-US" altLang="ko-KR" dirty="0" smtClean="0">
                <a:solidFill>
                  <a:schemeClr val="tx1"/>
                </a:solidFill>
              </a:rPr>
              <a:t>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20072" y="1052736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87824" y="422108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422108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1520" y="2636912"/>
            <a:ext cx="46025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max </a:t>
            </a:r>
            <a:r>
              <a:rPr lang="ko-KR" altLang="en-US" dirty="0" smtClean="0">
                <a:solidFill>
                  <a:schemeClr val="tx1"/>
                </a:solidFill>
              </a:rPr>
              <a:t>값 초기화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매개변수 전달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size &lt;- 0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배열을</a:t>
            </a:r>
            <a:r>
              <a:rPr lang="en-US" altLang="ko-KR" dirty="0" smtClean="0"/>
              <a:t> max</a:t>
            </a:r>
            <a:r>
              <a:rPr lang="ko-KR" altLang="en-US" dirty="0" smtClean="0"/>
              <a:t>값 크기에 맞추어 동적 할당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1520" y="566124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5661248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1520" y="522920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15616" y="522920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520" y="479715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16" y="479715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6488668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1979712" y="5877272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3093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Insert(</a:t>
            </a:r>
            <a:r>
              <a:rPr lang="ko-KR" altLang="en-US" sz="2000" b="1" dirty="0" smtClean="0"/>
              <a:t>저장 기능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342900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342900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299695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299695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256490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256490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824" y="213285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213285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24128" y="1124744"/>
            <a:ext cx="32403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4128" y="155679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</a:t>
            </a:r>
            <a:r>
              <a:rPr lang="en-US" altLang="ko-KR" b="1" dirty="0" smtClean="0">
                <a:solidFill>
                  <a:srgbClr val="FF0000"/>
                </a:solidFill>
              </a:rPr>
              <a:t>Object</a:t>
            </a:r>
            <a:r>
              <a:rPr lang="en-US" altLang="ko-KR" dirty="0" smtClean="0">
                <a:solidFill>
                  <a:schemeClr val="tx1"/>
                </a:solidFill>
              </a:rPr>
              <a:t>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24128" y="620688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87824" y="170080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170080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11560" y="4797152"/>
            <a:ext cx="4464496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IsOverflow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저장공간이 다 찬 상태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     return;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base[size] =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;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/>
              <a:t>size++;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1520" y="314096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3140968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1520" y="270892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15616" y="270892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520" y="227687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16" y="227687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0-&gt;5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3968388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1979712" y="3356992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23928" y="34290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724128" y="263691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Insert(Object </a:t>
            </a:r>
            <a:r>
              <a:rPr lang="en-US" altLang="ko-KR" dirty="0" err="1" smtClean="0">
                <a:solidFill>
                  <a:schemeClr val="tx1"/>
                </a:solidFill>
              </a:rPr>
              <a:t>obj</a:t>
            </a:r>
            <a:r>
              <a:rPr lang="en-US" altLang="ko-KR" dirty="0" smtClean="0">
                <a:solidFill>
                  <a:schemeClr val="tx1"/>
                </a:solidFill>
              </a:rPr>
              <a:t>) : void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23928" y="299695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923928" y="256490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851920" y="213285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851920" y="177281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292080" y="4797152"/>
            <a:ext cx="2481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max(5)  &lt;=    size(5)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30833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Delete(</a:t>
            </a:r>
            <a:r>
              <a:rPr lang="ko-KR" altLang="en-US" sz="2000" b="1" dirty="0" smtClean="0"/>
              <a:t>삭제기능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342900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342900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2996952"/>
            <a:ext cx="86409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2996952"/>
            <a:ext cx="1080120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256490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256490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824" y="213285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213285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24128" y="1124744"/>
            <a:ext cx="32403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4128" y="155679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</a:t>
            </a:r>
            <a:r>
              <a:rPr lang="en-US" altLang="ko-KR" b="1" dirty="0" smtClean="0">
                <a:solidFill>
                  <a:srgbClr val="FF0000"/>
                </a:solidFill>
              </a:rPr>
              <a:t>Object</a:t>
            </a:r>
            <a:r>
              <a:rPr lang="en-US" altLang="ko-KR" dirty="0" smtClean="0">
                <a:solidFill>
                  <a:schemeClr val="tx1"/>
                </a:solidFill>
              </a:rPr>
              <a:t>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24128" y="620688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87824" y="170080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170080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11560" y="4797152"/>
            <a:ext cx="4464496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유효한 인덱스인가</a:t>
            </a:r>
            <a:r>
              <a:rPr lang="en-US" altLang="ko-KR" dirty="0" smtClean="0"/>
              <a:t>?( 0 ~ size-1)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반복문을</a:t>
            </a:r>
            <a:r>
              <a:rPr lang="ko-KR" altLang="en-US" dirty="0" smtClean="0"/>
              <a:t> 활용해서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Size </a:t>
            </a:r>
            <a:r>
              <a:rPr lang="ko-KR" altLang="en-US" dirty="0" smtClean="0"/>
              <a:t>감소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1520" y="314096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3140968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1520" y="270892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15616" y="270892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520" y="227687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16" y="227687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3968388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1979712" y="3356992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23928" y="34290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724128" y="263691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Delete(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idx</a:t>
            </a:r>
            <a:r>
              <a:rPr lang="en-US" altLang="ko-KR" dirty="0" smtClean="0">
                <a:solidFill>
                  <a:schemeClr val="tx1"/>
                </a:solidFill>
              </a:rPr>
              <a:t>) : void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(1)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292080" y="3501008"/>
            <a:ext cx="1008112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923928" y="306896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923928" y="263691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923928" y="213285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084168" y="4077072"/>
            <a:ext cx="21825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Base[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en-US" altLang="ko-KR" b="1" dirty="0" smtClean="0"/>
              <a:t>] = base[2];</a:t>
            </a:r>
          </a:p>
          <a:p>
            <a:r>
              <a:rPr lang="en-US" altLang="ko-KR" b="1" dirty="0" smtClean="0"/>
              <a:t>Base[2] = base[3];</a:t>
            </a:r>
          </a:p>
          <a:p>
            <a:r>
              <a:rPr lang="en-US" altLang="ko-KR" b="1" dirty="0" smtClean="0"/>
              <a:t>Base[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en-US" altLang="ko-KR" b="1" dirty="0" smtClean="0"/>
              <a:t>] = base[4];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3923928" y="177281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436096" y="5157192"/>
            <a:ext cx="3499676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idx</a:t>
            </a:r>
            <a:r>
              <a:rPr lang="en-US" altLang="ko-KR" b="1" dirty="0" smtClean="0"/>
              <a:t>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&lt; </a:t>
            </a:r>
            <a:r>
              <a:rPr lang="en-US" altLang="ko-KR" b="1" dirty="0" smtClean="0">
                <a:solidFill>
                  <a:srgbClr val="FF0000"/>
                </a:solidFill>
              </a:rPr>
              <a:t>size-1</a:t>
            </a:r>
            <a:r>
              <a:rPr lang="en-US" altLang="ko-KR" b="1" dirty="0" smtClean="0"/>
              <a:t>; 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++)</a:t>
            </a:r>
            <a:br>
              <a:rPr lang="en-US" altLang="ko-KR" b="1" dirty="0" smtClean="0"/>
            </a:br>
            <a:r>
              <a:rPr lang="en-US" altLang="ko-KR" b="1" dirty="0" smtClean="0"/>
              <a:t>{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     base[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] = base[i+1];</a:t>
            </a:r>
            <a:br>
              <a:rPr lang="en-US" altLang="ko-KR" b="1" dirty="0" smtClean="0"/>
            </a:br>
            <a:r>
              <a:rPr lang="en-US" altLang="ko-KR" b="1" dirty="0" smtClean="0"/>
              <a:t>}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668324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4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Select(</a:t>
            </a:r>
            <a:r>
              <a:rPr lang="ko-KR" altLang="en-US" sz="2000" b="1" dirty="0" smtClean="0"/>
              <a:t>검색</a:t>
            </a:r>
            <a:r>
              <a:rPr lang="en-US" altLang="ko-KR" sz="2000" b="1" dirty="0" smtClean="0"/>
              <a:t>)</a:t>
            </a:r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- </a:t>
            </a:r>
            <a:r>
              <a:rPr lang="ko-KR" altLang="en-US" sz="2000" b="1" dirty="0" smtClean="0"/>
              <a:t>순차검색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시작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smtClean="0"/>
              <a:t>끝 순차적으로 </a:t>
            </a:r>
            <a:r>
              <a:rPr lang="en-US" altLang="ko-KR" sz="2000" b="1" dirty="0" smtClean="0">
                <a:sym typeface="Wingdings" pitchFamily="2" charset="2"/>
              </a:rPr>
              <a:t> </a:t>
            </a:r>
            <a:r>
              <a:rPr lang="ko-KR" altLang="en-US" sz="2000" b="1" dirty="0" smtClean="0">
                <a:sym typeface="Wingdings" pitchFamily="2" charset="2"/>
              </a:rPr>
              <a:t>오늘 구현 내용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- </a:t>
            </a:r>
            <a:r>
              <a:rPr lang="ko-KR" altLang="en-US" sz="2000" b="1" dirty="0" err="1" smtClean="0"/>
              <a:t>이분법적검색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정렬을 전제로 한다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6493075" y="407707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57171" y="407707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93075" y="3645024"/>
            <a:ext cx="86409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57171" y="3645024"/>
            <a:ext cx="1080120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93075" y="32129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57171" y="321297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93075" y="27809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57171" y="278092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493075" y="23488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57171" y="234888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99592" y="1988840"/>
            <a:ext cx="446449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b="1" dirty="0" smtClean="0"/>
              <a:t>순회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구간</a:t>
            </a:r>
            <a:r>
              <a:rPr lang="en-US" altLang="ko-KR" b="1" dirty="0" smtClean="0"/>
              <a:t>[</a:t>
            </a:r>
            <a:r>
              <a:rPr lang="ko-KR" altLang="en-US" b="1" dirty="0" smtClean="0"/>
              <a:t>시작점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끝점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3756771" y="378904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20867" y="378904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756771" y="335699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20867" y="335699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56771" y="292494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20867" y="2924944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25123" y="4616460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5484963" y="4005064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429179" y="407707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429179" y="371703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429179" y="328498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429179" y="27809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429179" y="242088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11560" y="4365104"/>
            <a:ext cx="3070071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 =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en-US" altLang="ko-KR" b="1" dirty="0" smtClean="0"/>
              <a:t>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&lt; </a:t>
            </a:r>
            <a:r>
              <a:rPr lang="en-US" altLang="ko-KR" b="1" dirty="0" smtClean="0">
                <a:solidFill>
                  <a:srgbClr val="FF0000"/>
                </a:solidFill>
              </a:rPr>
              <a:t>size</a:t>
            </a:r>
            <a:r>
              <a:rPr lang="en-US" altLang="ko-KR" b="1" dirty="0" smtClean="0"/>
              <a:t>; 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++)</a:t>
            </a:r>
            <a:br>
              <a:rPr lang="en-US" altLang="ko-KR" b="1" dirty="0" smtClean="0"/>
            </a:br>
            <a:r>
              <a:rPr lang="en-US" altLang="ko-KR" b="1" dirty="0" smtClean="0"/>
              <a:t>{</a:t>
            </a:r>
          </a:p>
          <a:p>
            <a:r>
              <a:rPr lang="en-US" altLang="ko-KR" b="1" dirty="0" smtClean="0"/>
              <a:t>     </a:t>
            </a:r>
            <a:r>
              <a:rPr lang="en-US" altLang="ko-KR" b="1" dirty="0" smtClean="0"/>
              <a:t>Object </a:t>
            </a:r>
            <a:r>
              <a:rPr lang="en-US" altLang="ko-KR" b="1" dirty="0" err="1" smtClean="0"/>
              <a:t>obj</a:t>
            </a:r>
            <a:r>
              <a:rPr lang="en-US" altLang="ko-KR" b="1" dirty="0" smtClean="0"/>
              <a:t> = </a:t>
            </a:r>
            <a:r>
              <a:rPr lang="en-US" altLang="ko-KR" b="1" dirty="0" smtClean="0"/>
              <a:t>base[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];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//</a:t>
            </a:r>
            <a:r>
              <a:rPr lang="ko-KR" altLang="en-US" b="1" dirty="0" smtClean="0"/>
              <a:t>필요한 알고리즘 </a:t>
            </a:r>
            <a:r>
              <a:rPr lang="en-US" altLang="ko-KR" b="1" dirty="0" smtClean="0"/>
              <a:t>!!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}</a:t>
            </a:r>
            <a:endParaRPr lang="ko-KR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834</Words>
  <Application>Microsoft Office PowerPoint</Application>
  <PresentationFormat>화면 슬라이드 쇼(4:3)</PresentationFormat>
  <Paragraphs>254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BIT_R34</dc:creator>
  <cp:lastModifiedBy>BIT_R34</cp:lastModifiedBy>
  <cp:revision>21</cp:revision>
  <dcterms:created xsi:type="dcterms:W3CDTF">2021-02-09T00:04:02Z</dcterms:created>
  <dcterms:modified xsi:type="dcterms:W3CDTF">2021-02-09T03:51:31Z</dcterms:modified>
</cp:coreProperties>
</file>