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4" autoAdjust="0"/>
  </p:normalViewPr>
  <p:slideViewPr>
    <p:cSldViewPr>
      <p:cViewPr varScale="1">
        <p:scale>
          <a:sx n="63" d="100"/>
          <a:sy n="63" d="100"/>
        </p:scale>
        <p:origin x="-135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248E-BEF7-4F03-9095-D07197679308}" type="datetimeFigureOut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124744"/>
            <a:ext cx="7847020" cy="513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자료구조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데이터 집합체를 어떻게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구조</a:t>
            </a:r>
            <a:r>
              <a:rPr lang="ko-KR" altLang="en-US" sz="2000" dirty="0" smtClean="0"/>
              <a:t>화 시키고 관리할 것인가</a:t>
            </a:r>
            <a:r>
              <a:rPr lang="en-US" altLang="ko-KR" sz="2000" dirty="0" smtClean="0"/>
              <a:t>?)</a:t>
            </a:r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400" b="1" dirty="0" smtClean="0"/>
              <a:t>연접리스트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배열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메모리적으로 연결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연결리스트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단일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이중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환형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논리적으로 연결</a:t>
            </a:r>
            <a:endParaRPr lang="en-US" altLang="ko-KR" sz="2400" b="1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------------------------------------------------------------------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* </a:t>
            </a:r>
            <a:r>
              <a:rPr lang="ko-KR" altLang="en-US" sz="2000" dirty="0" smtClean="0"/>
              <a:t>나머지 자료구조들은 배열이나 연결리스트를 응용해서 구현</a:t>
            </a:r>
            <a:r>
              <a:rPr lang="en-US" altLang="ko-KR" sz="2000" dirty="0" smtClean="0"/>
              <a:t>!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스택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큐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덱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비선형자료구조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트리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그래프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해쉬테이블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0" y="1556792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0" y="2060848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2564904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75856" y="414908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75856" y="465313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75856" y="51571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64288" y="148478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64288" y="198884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64288" y="249289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데이터및기능관리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380312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75856" y="37170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배열자료구조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403648" y="2276872"/>
            <a:ext cx="10801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7" idx="2"/>
            <a:endCxn id="28" idx="3"/>
          </p:cNvCxnSpPr>
          <p:nvPr/>
        </p:nvCxnSpPr>
        <p:spPr>
          <a:xfrm flipH="1">
            <a:off x="4716016" y="3068960"/>
            <a:ext cx="1008112" cy="13321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32" idx="1"/>
          </p:cNvCxnSpPr>
          <p:nvPr/>
        </p:nvCxnSpPr>
        <p:spPr>
          <a:xfrm>
            <a:off x="6804248" y="2204864"/>
            <a:ext cx="360040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3" idx="3"/>
            <a:endCxn id="26" idx="1"/>
          </p:cNvCxnSpPr>
          <p:nvPr/>
        </p:nvCxnSpPr>
        <p:spPr>
          <a:xfrm>
            <a:off x="4355976" y="2312876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2" name="직사각형 21"/>
          <p:cNvSpPr/>
          <p:nvPr/>
        </p:nvSpPr>
        <p:spPr>
          <a:xfrm>
            <a:off x="395536" y="1412776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536" y="191683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5536" y="2420888"/>
            <a:ext cx="2088232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+ Init()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Run()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+Exit() : void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56176" y="1628800"/>
            <a:ext cx="26642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56176" y="2132856"/>
            <a:ext cx="26642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56176" y="2636912"/>
            <a:ext cx="2664296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+ Logo()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Ending()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MenuPrint</a:t>
            </a:r>
            <a:r>
              <a:rPr lang="en-US" altLang="ko-KR" b="1" dirty="0" smtClean="0">
                <a:solidFill>
                  <a:schemeClr val="tx1"/>
                </a:solidFill>
              </a:rPr>
              <a:t>() : char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99592" y="9807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84168" y="1196752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27784" y="2996952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 최초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단한번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로고출력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99792" y="3717032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종료시단한번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엔딩문구출력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99792" y="335699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반복적흐름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979712" y="3212976"/>
            <a:ext cx="424847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1979712" y="3573016"/>
            <a:ext cx="4248472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059832" y="4509120"/>
            <a:ext cx="2552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Run</a:t>
            </a:r>
          </a:p>
          <a:p>
            <a:r>
              <a:rPr lang="ko-KR" altLang="en-US" b="1" dirty="0" smtClean="0"/>
              <a:t>반</a:t>
            </a:r>
            <a:r>
              <a:rPr lang="ko-KR" altLang="en-US" b="1" dirty="0"/>
              <a:t>복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/>
              <a:t>메뉴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출력 및 선택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2.  </a:t>
            </a:r>
            <a:r>
              <a:rPr lang="ko-KR" altLang="en-US" b="1" dirty="0" smtClean="0"/>
              <a:t>선택에 따른 </a:t>
            </a:r>
            <a:r>
              <a:rPr lang="ko-KR" altLang="en-US" b="1" dirty="0" err="1" smtClean="0"/>
              <a:t>분기문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Gof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디자인패턴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싱글톤</a:t>
            </a:r>
            <a:r>
              <a:rPr lang="ko-KR" altLang="en-US" sz="2000" b="1" dirty="0" smtClean="0"/>
              <a:t> 패턴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50" name="직사각형 49"/>
          <p:cNvSpPr/>
          <p:nvPr/>
        </p:nvSpPr>
        <p:spPr>
          <a:xfrm>
            <a:off x="611560" y="1196752"/>
            <a:ext cx="6408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객체를 하나만 생성할 수 있는 클래스를 만들고 싶다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생성자가 외부로 노출되면 안됨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해당 클래스에서 내부적으로 객체를 만든다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맴버</a:t>
            </a:r>
            <a:r>
              <a:rPr lang="ko-KR" altLang="en-US" dirty="0" smtClean="0"/>
              <a:t> 필드로 객체를 선언하고 생성</a:t>
            </a:r>
            <a:r>
              <a:rPr lang="en-US" altLang="ko-KR" dirty="0" smtClean="0"/>
              <a:t>!(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3)   </a:t>
            </a:r>
            <a:r>
              <a:rPr lang="ko-KR" altLang="en-US" b="1" dirty="0" smtClean="0">
                <a:solidFill>
                  <a:srgbClr val="FF0000"/>
                </a:solidFill>
              </a:rPr>
              <a:t>객체를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외부에 노출시킬 </a:t>
            </a:r>
            <a:r>
              <a:rPr lang="en-US" altLang="ko-KR" b="1" dirty="0" smtClean="0">
                <a:solidFill>
                  <a:srgbClr val="FF0000"/>
                </a:solidFill>
              </a:rPr>
              <a:t>static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메서드를</a:t>
            </a:r>
            <a:r>
              <a:rPr lang="ko-KR" altLang="en-US" b="1" dirty="0" smtClean="0">
                <a:solidFill>
                  <a:srgbClr val="FF0000"/>
                </a:solidFill>
              </a:rPr>
              <a:t> 제공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1" name="직사각형 30"/>
          <p:cNvSpPr/>
          <p:nvPr/>
        </p:nvSpPr>
        <p:spPr>
          <a:xfrm>
            <a:off x="899592" y="1196752"/>
            <a:ext cx="784887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99592" y="1700808"/>
            <a:ext cx="7848872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-number :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-name : String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-phone : String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 gender : char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9592" y="2924944"/>
            <a:ext cx="7848872" cy="338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Member(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, String, String, char)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Member(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, String)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//get &amp; set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메서드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단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이름은 외부에서 수정할 수 없도록 은닉</a:t>
            </a:r>
            <a:r>
              <a:rPr lang="en-US" altLang="ko-KR" b="1" dirty="0" smtClean="0">
                <a:solidFill>
                  <a:schemeClr val="tx1"/>
                </a:solidFill>
              </a:rPr>
              <a:t>!)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b="1" dirty="0" smtClean="0">
                <a:solidFill>
                  <a:schemeClr val="tx1"/>
                </a:solidFill>
              </a:rPr>
              <a:t>() : void 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다중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라인 출력</a:t>
            </a:r>
            <a:r>
              <a:rPr lang="en-US" altLang="ko-KR" b="1" dirty="0" smtClean="0">
                <a:solidFill>
                  <a:srgbClr val="FF0000"/>
                </a:solidFill>
              </a:rPr>
              <a:t>)  [</a:t>
            </a:r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] 111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                                  [</a:t>
            </a:r>
            <a:r>
              <a:rPr lang="ko-KR" altLang="en-US" b="1" dirty="0" smtClean="0">
                <a:solidFill>
                  <a:srgbClr val="FF0000"/>
                </a:solidFill>
              </a:rPr>
              <a:t>이름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b="1" dirty="0" smtClean="0">
                <a:solidFill>
                  <a:srgbClr val="FF0000"/>
                </a:solidFill>
              </a:rPr>
              <a:t>홍길동 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Print() : void    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단일 라인 출력</a:t>
            </a:r>
            <a:r>
              <a:rPr lang="en-US" altLang="ko-KR" b="1" dirty="0" smtClean="0">
                <a:solidFill>
                  <a:srgbClr val="FF0000"/>
                </a:solidFill>
              </a:rPr>
              <a:t>)   [111] </a:t>
            </a:r>
            <a:r>
              <a:rPr lang="ko-KR" altLang="en-US" b="1" dirty="0" smtClean="0">
                <a:solidFill>
                  <a:srgbClr val="FF0000"/>
                </a:solidFill>
              </a:rPr>
              <a:t>홍길동 </a:t>
            </a:r>
            <a:r>
              <a:rPr lang="en-US" altLang="ko-KR" b="1" dirty="0" smtClean="0">
                <a:solidFill>
                  <a:srgbClr val="FF0000"/>
                </a:solidFill>
              </a:rPr>
              <a:t>010-1111-1111 </a:t>
            </a:r>
            <a:r>
              <a:rPr lang="ko-KR" altLang="en-US" b="1" dirty="0" smtClean="0">
                <a:solidFill>
                  <a:srgbClr val="FF0000"/>
                </a:solidFill>
              </a:rPr>
              <a:t>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99592" y="692696"/>
            <a:ext cx="2443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데이터</a:t>
            </a:r>
            <a:r>
              <a:rPr lang="en-US" altLang="ko-KR" b="1" dirty="0" smtClean="0">
                <a:solidFill>
                  <a:srgbClr val="FF0000"/>
                </a:solidFill>
              </a:rPr>
              <a:t>(Member.java)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75856" y="3717032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이름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2000" y="1556792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Bank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2060848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64904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75856" y="414908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75856" y="465313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75856" y="51571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64288" y="148478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Account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64288" y="198884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64288" y="249289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데이터및기능관리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80312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데이터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75856" y="37170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배열자료구조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1403648" y="2276872"/>
            <a:ext cx="10801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6" idx="2"/>
            <a:endCxn id="17" idx="3"/>
          </p:cNvCxnSpPr>
          <p:nvPr/>
        </p:nvCxnSpPr>
        <p:spPr>
          <a:xfrm flipH="1">
            <a:off x="4716016" y="3068960"/>
            <a:ext cx="1008112" cy="13321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1" idx="1"/>
          </p:cNvCxnSpPr>
          <p:nvPr/>
        </p:nvCxnSpPr>
        <p:spPr>
          <a:xfrm>
            <a:off x="6804248" y="2204864"/>
            <a:ext cx="360040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2" idx="3"/>
            <a:endCxn id="15" idx="1"/>
          </p:cNvCxnSpPr>
          <p:nvPr/>
        </p:nvCxnSpPr>
        <p:spPr>
          <a:xfrm>
            <a:off x="4355976" y="2312876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Account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accid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	       //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name : String           //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balance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  //</a:t>
            </a:r>
            <a:r>
              <a:rPr lang="ko-KR" altLang="en-US" dirty="0" smtClean="0">
                <a:solidFill>
                  <a:schemeClr val="tx1"/>
                </a:solidFill>
              </a:rPr>
              <a:t>잔액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newtime</a:t>
            </a:r>
            <a:r>
              <a:rPr lang="en-US" altLang="ko-KR" dirty="0" smtClean="0">
                <a:solidFill>
                  <a:schemeClr val="tx1"/>
                </a:solidFill>
              </a:rPr>
              <a:t> : Calendar //</a:t>
            </a:r>
            <a:r>
              <a:rPr lang="ko-KR" altLang="en-US" dirty="0" err="1" smtClean="0">
                <a:solidFill>
                  <a:schemeClr val="tx1"/>
                </a:solidFill>
              </a:rPr>
              <a:t>개설일시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3140968"/>
            <a:ext cx="4464496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잔액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2974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Step1) </a:t>
            </a:r>
            <a:r>
              <a:rPr lang="ko-KR" altLang="en-US" b="1" dirty="0" smtClean="0"/>
              <a:t>데이터 클래스 정의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3923928" y="3140968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개설일시는</a:t>
            </a:r>
            <a:r>
              <a:rPr lang="ko-KR" altLang="en-US" b="1" dirty="0" smtClean="0">
                <a:solidFill>
                  <a:srgbClr val="FF0000"/>
                </a:solidFill>
              </a:rPr>
              <a:t> 자동으로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현재일시를</a:t>
            </a:r>
            <a:r>
              <a:rPr lang="ko-KR" altLang="en-US" b="1" dirty="0" smtClean="0">
                <a:solidFill>
                  <a:srgbClr val="FF0000"/>
                </a:solidFill>
              </a:rPr>
              <a:t> 추가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49949" y="3429000"/>
            <a:ext cx="5194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잔액은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으로 설정해서 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생성자를</a:t>
            </a:r>
            <a:r>
              <a:rPr lang="ko-KR" altLang="en-US" b="1" dirty="0" smtClean="0">
                <a:solidFill>
                  <a:srgbClr val="FF0000"/>
                </a:solidFill>
              </a:rPr>
              <a:t> 명시적 호출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55576" y="3861048"/>
            <a:ext cx="366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public get &amp; private set </a:t>
            </a:r>
            <a:r>
              <a:rPr lang="ko-KR" altLang="en-US" dirty="0" err="1" smtClean="0">
                <a:solidFill>
                  <a:schemeClr val="tx1"/>
                </a:solidFill>
              </a:rPr>
              <a:t>메서드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11560" y="4365104"/>
            <a:ext cx="3557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InputMoney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money) : void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860032" y="4077072"/>
            <a:ext cx="36391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전달된 금액으로 잔액을 증액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보다 적은 금액전달시 예외발생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(“</a:t>
            </a:r>
            <a:r>
              <a:rPr lang="ko-KR" altLang="en-US" b="1" dirty="0" smtClean="0">
                <a:solidFill>
                  <a:srgbClr val="FF0000"/>
                </a:solidFill>
              </a:rPr>
              <a:t>잘못된 금액입니다</a:t>
            </a:r>
            <a:r>
              <a:rPr lang="en-US" altLang="ko-KR" b="1" dirty="0" smtClean="0">
                <a:solidFill>
                  <a:srgbClr val="FF0000"/>
                </a:solidFill>
              </a:rPr>
              <a:t>.”)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83568" y="5013176"/>
            <a:ext cx="37530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OutputMoney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money) : void</a:t>
            </a:r>
          </a:p>
          <a:p>
            <a:endParaRPr lang="en-US" altLang="ko-KR" dirty="0"/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() : void  : 5</a:t>
            </a:r>
            <a:r>
              <a:rPr lang="ko-KR" altLang="en-US" dirty="0" smtClean="0"/>
              <a:t>개 라인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+ Print() : void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076056" y="5085184"/>
            <a:ext cx="363913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전달된 금액으로 잔액을 감액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보다 적은 금액전달시 예외발생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(“</a:t>
            </a:r>
            <a:r>
              <a:rPr lang="ko-KR" altLang="en-US" b="1" dirty="0" smtClean="0">
                <a:solidFill>
                  <a:srgbClr val="FF0000"/>
                </a:solidFill>
              </a:rPr>
              <a:t>잘못된 금액입니다</a:t>
            </a:r>
            <a:r>
              <a:rPr lang="en-US" altLang="ko-KR" b="1" dirty="0" smtClean="0">
                <a:solidFill>
                  <a:srgbClr val="FF0000"/>
                </a:solidFill>
              </a:rPr>
              <a:t>.”)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잔액이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부족할때</a:t>
            </a:r>
            <a:r>
              <a:rPr lang="ko-KR" altLang="en-US" b="1" dirty="0" smtClean="0">
                <a:solidFill>
                  <a:srgbClr val="FF0000"/>
                </a:solidFill>
              </a:rPr>
              <a:t> 예외발생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(“</a:t>
            </a:r>
            <a:r>
              <a:rPr lang="ko-KR" altLang="en-US" b="1" dirty="0" smtClean="0">
                <a:solidFill>
                  <a:srgbClr val="FF0000"/>
                </a:solidFill>
              </a:rPr>
              <a:t>잔액이 부족합니다</a:t>
            </a:r>
            <a:r>
              <a:rPr lang="en-US" altLang="ko-KR" b="1" dirty="0" smtClean="0">
                <a:solidFill>
                  <a:srgbClr val="FF0000"/>
                </a:solidFill>
              </a:rPr>
              <a:t>.”)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339752" y="5877272"/>
            <a:ext cx="23439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이전코드와 유사하게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일자 </a:t>
            </a:r>
            <a:r>
              <a:rPr lang="en-US" altLang="ko-KR" b="1" dirty="0" smtClean="0">
                <a:solidFill>
                  <a:srgbClr val="FF0000"/>
                </a:solidFill>
              </a:rPr>
              <a:t>/ </a:t>
            </a:r>
            <a:r>
              <a:rPr lang="ko-KR" altLang="en-US" b="1" dirty="0" smtClean="0">
                <a:solidFill>
                  <a:srgbClr val="FF0000"/>
                </a:solidFill>
              </a:rPr>
              <a:t>시간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Bank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2204864"/>
            <a:ext cx="4464496" cy="4464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InputMax</a:t>
            </a:r>
            <a:r>
              <a:rPr lang="en-US" altLang="ko-KR" dirty="0">
                <a:solidFill>
                  <a:schemeClr val="tx1"/>
                </a:solidFill>
              </a:rPr>
              <a:t>() 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2743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Step2) </a:t>
            </a:r>
            <a:r>
              <a:rPr lang="ko-KR" altLang="en-US" b="1" dirty="0" smtClean="0"/>
              <a:t>관리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정의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2123728" y="2276872"/>
            <a:ext cx="4921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InputMax</a:t>
            </a:r>
            <a:r>
              <a:rPr lang="ko-KR" altLang="en-US" b="1" dirty="0" smtClean="0">
                <a:solidFill>
                  <a:srgbClr val="FF0000"/>
                </a:solidFill>
              </a:rPr>
              <a:t>함수를 활용하여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BitArray</a:t>
            </a:r>
            <a:r>
              <a:rPr lang="ko-KR" altLang="en-US" b="1" dirty="0" smtClean="0">
                <a:solidFill>
                  <a:srgbClr val="FF0000"/>
                </a:solidFill>
              </a:rPr>
              <a:t>객체 생성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987824" y="3212976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</a:t>
            </a:r>
            <a:r>
              <a:rPr lang="ko-KR" altLang="en-US" b="1" smtClean="0">
                <a:solidFill>
                  <a:srgbClr val="FF0000"/>
                </a:solidFill>
              </a:rPr>
              <a:t>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3568" y="3284984"/>
            <a:ext cx="474360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PrintAll</a:t>
            </a:r>
            <a:r>
              <a:rPr lang="en-US" altLang="ko-KR" dirty="0" smtClean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MakeAccount</a:t>
            </a:r>
            <a:r>
              <a:rPr lang="en-US" altLang="ko-KR" dirty="0" smtClean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SelectAccount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InputMoney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OutputMoney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DeleteAccount</a:t>
            </a:r>
            <a:r>
              <a:rPr lang="en-US" altLang="ko-KR" dirty="0" smtClean="0"/>
              <a:t>() : void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NumberToIdx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) 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IsAccNumberCheck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 : </a:t>
            </a:r>
            <a:r>
              <a:rPr lang="en-US" altLang="ko-KR" dirty="0" err="1" smtClean="0"/>
              <a:t>boolean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275856" y="3573016"/>
            <a:ext cx="4143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(Insert)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19872" y="3861048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(select)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491880" y="4293096"/>
            <a:ext cx="4304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(Update)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91880" y="4653136"/>
            <a:ext cx="421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(Delete)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707904" y="5229200"/>
            <a:ext cx="4666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계좌번호로 검색해서 인덱스 반환하는 기능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- Select, Update, Delete</a:t>
            </a:r>
            <a:r>
              <a:rPr lang="ko-KR" altLang="en-US" b="1" dirty="0" smtClean="0">
                <a:solidFill>
                  <a:srgbClr val="FF0000"/>
                </a:solidFill>
              </a:rPr>
              <a:t>에서 활용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436096" y="5934670"/>
            <a:ext cx="38384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MakeAccount</a:t>
            </a:r>
            <a:r>
              <a:rPr lang="ko-KR" altLang="en-US" b="1" dirty="0" smtClean="0">
                <a:solidFill>
                  <a:srgbClr val="FF0000"/>
                </a:solidFill>
              </a:rPr>
              <a:t>에서 입력된 계좌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번호 중복여부 반환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중복시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false, </a:t>
            </a:r>
            <a:r>
              <a:rPr lang="ko-KR" altLang="en-US" b="1" dirty="0" smtClean="0">
                <a:solidFill>
                  <a:srgbClr val="FF0000"/>
                </a:solidFill>
              </a:rPr>
              <a:t>중복이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아닐경우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true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1969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Step3) </a:t>
            </a:r>
            <a:r>
              <a:rPr lang="ko-KR" altLang="en-US" b="1" dirty="0" smtClean="0"/>
              <a:t>실행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흐</a:t>
            </a:r>
            <a:r>
              <a:rPr lang="ko-KR" altLang="en-US" b="1" dirty="0"/>
              <a:t>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1560" y="2204864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80112" y="1196752"/>
            <a:ext cx="241341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[0] </a:t>
            </a:r>
            <a:r>
              <a:rPr lang="ko-KR" altLang="en-US" b="1" dirty="0" smtClean="0"/>
              <a:t>프로그램 종료</a:t>
            </a:r>
            <a:endParaRPr lang="en-US" altLang="ko-KR" b="1" dirty="0"/>
          </a:p>
          <a:p>
            <a:r>
              <a:rPr lang="en-US" altLang="ko-KR" b="1" dirty="0" smtClean="0"/>
              <a:t>[1] </a:t>
            </a:r>
            <a:r>
              <a:rPr lang="ko-KR" altLang="en-US" b="1" dirty="0" smtClean="0"/>
              <a:t>계좌 생성</a:t>
            </a:r>
            <a:r>
              <a:rPr lang="en-US" altLang="ko-KR" b="1" dirty="0" smtClean="0"/>
              <a:t>(insert)</a:t>
            </a:r>
          </a:p>
          <a:p>
            <a:r>
              <a:rPr lang="en-US" altLang="ko-KR" b="1" dirty="0" smtClean="0"/>
              <a:t>[2] </a:t>
            </a:r>
            <a:r>
              <a:rPr lang="ko-KR" altLang="en-US" b="1" dirty="0" smtClean="0"/>
              <a:t>계좌 검색</a:t>
            </a:r>
            <a:r>
              <a:rPr lang="en-US" altLang="ko-KR" b="1" dirty="0" smtClean="0"/>
              <a:t>(select)</a:t>
            </a:r>
          </a:p>
          <a:p>
            <a:r>
              <a:rPr lang="en-US" altLang="ko-KR" b="1" dirty="0" smtClean="0"/>
              <a:t>[3] </a:t>
            </a:r>
            <a:r>
              <a:rPr lang="ko-KR" altLang="en-US" b="1" dirty="0" smtClean="0"/>
              <a:t>입금</a:t>
            </a:r>
            <a:r>
              <a:rPr lang="en-US" altLang="ko-KR" b="1" dirty="0" smtClean="0"/>
              <a:t>(update)</a:t>
            </a:r>
          </a:p>
          <a:p>
            <a:r>
              <a:rPr lang="en-US" altLang="ko-KR" b="1" dirty="0" smtClean="0"/>
              <a:t>[4] </a:t>
            </a:r>
            <a:r>
              <a:rPr lang="ko-KR" altLang="en-US" b="1" dirty="0" smtClean="0"/>
              <a:t>출금</a:t>
            </a:r>
            <a:r>
              <a:rPr lang="en-US" altLang="ko-KR" b="1" dirty="0" smtClean="0"/>
              <a:t>(update)</a:t>
            </a:r>
          </a:p>
          <a:p>
            <a:r>
              <a:rPr lang="en-US" altLang="ko-KR" b="1" dirty="0" smtClean="0"/>
              <a:t>[5] </a:t>
            </a:r>
            <a:r>
              <a:rPr lang="ko-KR" altLang="en-US" b="1" dirty="0" smtClean="0"/>
              <a:t>계좌 삭제</a:t>
            </a:r>
            <a:r>
              <a:rPr lang="en-US" altLang="ko-KR" b="1" dirty="0" smtClean="0"/>
              <a:t>(delete)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입출금 기능 추가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1) </a:t>
            </a:r>
            <a:r>
              <a:rPr lang="ko-KR" altLang="en-US" b="1" u="sng" dirty="0" smtClean="0"/>
              <a:t>입출금 관련된 데이터 클래스 정의</a:t>
            </a:r>
            <a:endParaRPr lang="en-US" altLang="ko-KR" b="1" u="sng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AccountIO</a:t>
            </a:r>
            <a:r>
              <a:rPr lang="en-US" altLang="ko-KR" b="1" dirty="0" smtClean="0"/>
              <a:t>[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accnum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input,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output,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balance, </a:t>
            </a:r>
            <a:r>
              <a:rPr lang="en-US" altLang="ko-KR" b="1" dirty="0" err="1" smtClean="0"/>
              <a:t>Calrendar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cd</a:t>
            </a:r>
            <a:r>
              <a:rPr lang="en-US" altLang="ko-KR" b="1" dirty="0" smtClean="0"/>
              <a:t>]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2)  </a:t>
            </a:r>
            <a:r>
              <a:rPr lang="ko-KR" altLang="en-US" b="1" dirty="0" smtClean="0"/>
              <a:t>입출금을 저장할 데이터 저장공간 생성</a:t>
            </a:r>
            <a:r>
              <a:rPr lang="en-US" altLang="ko-KR" b="1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기존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BitArray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사용가능</a:t>
            </a:r>
            <a:r>
              <a:rPr lang="en-US" altLang="ko-KR" b="1" dirty="0" smtClean="0">
                <a:solidFill>
                  <a:srgbClr val="FF0000"/>
                </a:solidFill>
              </a:rPr>
              <a:t>!!)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3)  </a:t>
            </a:r>
            <a:r>
              <a:rPr lang="ko-KR" altLang="en-US" b="1" dirty="0" smtClean="0"/>
              <a:t>기능 구현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저장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언제 입출금 정보를 저장할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?[ </a:t>
            </a:r>
            <a:r>
              <a:rPr lang="ko-KR" altLang="en-US" b="1" dirty="0" smtClean="0">
                <a:solidFill>
                  <a:srgbClr val="FF0000"/>
                </a:solidFill>
              </a:rPr>
              <a:t>계좌개설</a:t>
            </a:r>
            <a:r>
              <a:rPr lang="en-US" altLang="ko-KR" b="1" dirty="0" smtClean="0">
                <a:solidFill>
                  <a:srgbClr val="FF0000"/>
                </a:solidFill>
              </a:rPr>
              <a:t> ,  </a:t>
            </a:r>
            <a:r>
              <a:rPr lang="ko-KR" altLang="en-US" b="1" dirty="0" smtClean="0">
                <a:solidFill>
                  <a:srgbClr val="FF0000"/>
                </a:solidFill>
              </a:rPr>
              <a:t>입금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출금</a:t>
            </a:r>
            <a:r>
              <a:rPr lang="en-US" altLang="ko-KR" b="1" dirty="0" smtClean="0">
                <a:solidFill>
                  <a:srgbClr val="FF0000"/>
                </a:solidFill>
              </a:rPr>
              <a:t>  ]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4)  </a:t>
            </a:r>
            <a:r>
              <a:rPr lang="ko-KR" altLang="en-US" b="1" dirty="0" smtClean="0"/>
              <a:t>기능 구현 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출력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언제 출력기능을 사용할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 [</a:t>
            </a:r>
            <a:r>
              <a:rPr lang="ko-KR" altLang="en-US" b="1" dirty="0" smtClean="0">
                <a:solidFill>
                  <a:srgbClr val="FF0000"/>
                </a:solidFill>
              </a:rPr>
              <a:t>검색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b="1" dirty="0" smtClean="0"/>
              <a:t>----------------------------------------------------------------------</a:t>
            </a:r>
          </a:p>
          <a:p>
            <a:endParaRPr lang="en-US" altLang="ko-KR" b="1" dirty="0"/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삭제 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해당 계좌를 삭제할 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입출금 내용을 먼저 삭제 한 후 </a:t>
            </a:r>
            <a:endParaRPr lang="en-US" altLang="ko-KR" b="1" dirty="0" smtClean="0"/>
          </a:p>
          <a:p>
            <a:pPr>
              <a:buFont typeface="Arial" charset="0"/>
              <a:buChar char="•"/>
            </a:pPr>
            <a:r>
              <a:rPr lang="en-US" altLang="ko-KR" b="1" dirty="0" smtClean="0"/>
              <a:t>          </a:t>
            </a:r>
            <a:r>
              <a:rPr lang="ko-KR" altLang="en-US" b="1" dirty="0" smtClean="0"/>
              <a:t>계좌를 삭제해 보세요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>
              <a:buFont typeface="Arial" charset="0"/>
              <a:buChar char="•"/>
            </a:pPr>
            <a:endParaRPr lang="en-US" altLang="ko-KR" b="1" dirty="0" smtClean="0"/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수정</a:t>
            </a:r>
            <a:r>
              <a:rPr lang="en-US" altLang="ko-KR" b="1" dirty="0" smtClean="0"/>
              <a:t>(X) </a:t>
            </a:r>
            <a:r>
              <a:rPr lang="ko-KR" altLang="en-US" b="1" dirty="0" smtClean="0"/>
              <a:t>은 존재할 수 없는 기능</a:t>
            </a:r>
            <a:endParaRPr lang="en-US" altLang="ko-KR" b="1" dirty="0" smtClean="0"/>
          </a:p>
          <a:p>
            <a:pPr>
              <a:buFont typeface="Arial" charset="0"/>
              <a:buChar char="•"/>
            </a:pP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ko-KR" altLang="en-US" b="1" dirty="0" smtClean="0"/>
              <a:t>검색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날짜를 기반으로 검색할 수 있을 것 같습니다</a:t>
            </a:r>
            <a:r>
              <a:rPr lang="en-US" altLang="ko-KR" b="1" dirty="0" smtClean="0"/>
              <a:t>. …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980728"/>
            <a:ext cx="7847020" cy="513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자료구조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데이터 집합체를 어떻게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구조</a:t>
            </a:r>
            <a:r>
              <a:rPr lang="ko-KR" altLang="en-US" sz="2000" dirty="0" smtClean="0"/>
              <a:t>화 시키고 관리할 것인가</a:t>
            </a:r>
            <a:r>
              <a:rPr lang="en-US" altLang="ko-KR" sz="2000" dirty="0" smtClean="0"/>
              <a:t>?)</a:t>
            </a:r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400" b="1" dirty="0" smtClean="0"/>
              <a:t>연접리스트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배열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메모리적으로 연결</a:t>
            </a:r>
            <a:endParaRPr lang="en-US" altLang="ko-KR" sz="2400" b="1" dirty="0" smtClean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연결리스트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단일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이중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환형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 :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논리적으로 연결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------------------------------------------------------------------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* </a:t>
            </a:r>
            <a:r>
              <a:rPr lang="ko-KR" altLang="en-US" sz="2000" dirty="0" smtClean="0"/>
              <a:t>나머지 자료구조들은 배열이나 연결리스트를 응용해서 구현</a:t>
            </a:r>
            <a:r>
              <a:rPr lang="en-US" altLang="ko-KR" sz="2000" dirty="0" smtClean="0"/>
              <a:t>!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스택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큐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덱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비선형자료구조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트리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그래프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해쉬테이블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908720"/>
            <a:ext cx="747993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연접리스트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물리적 선형 자료구조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데이터 저장 관리를 배열이라는 자료구조로 하겠다</a:t>
            </a:r>
            <a:r>
              <a:rPr lang="en-US" altLang="ko-KR" sz="2000" b="1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2000" b="1" dirty="0" smtClean="0"/>
              <a:t>INSERT(</a:t>
            </a:r>
            <a:r>
              <a:rPr lang="ko-KR" altLang="en-US" sz="2000" b="1" dirty="0" smtClean="0"/>
              <a:t>저장</a:t>
            </a:r>
            <a:r>
              <a:rPr lang="en-US" altLang="ko-KR" sz="2000" b="1" dirty="0" smtClean="0"/>
              <a:t>), SELECT(</a:t>
            </a:r>
            <a:r>
              <a:rPr lang="ko-KR" altLang="en-US" sz="2000" b="1" dirty="0" smtClean="0"/>
              <a:t>검색</a:t>
            </a:r>
            <a:r>
              <a:rPr lang="en-US" altLang="ko-KR" sz="2000" b="1" dirty="0" smtClean="0"/>
              <a:t>), UPDATE(</a:t>
            </a:r>
            <a:r>
              <a:rPr lang="ko-KR" altLang="en-US" sz="2000" b="1" dirty="0" smtClean="0"/>
              <a:t>수정</a:t>
            </a:r>
            <a:r>
              <a:rPr lang="en-US" altLang="ko-KR" sz="2000" b="1" dirty="0" smtClean="0"/>
              <a:t>), DELETE(</a:t>
            </a:r>
            <a:r>
              <a:rPr lang="ko-KR" altLang="en-US" sz="2000" b="1" dirty="0" smtClean="0"/>
              <a:t>삭제</a:t>
            </a:r>
            <a:r>
              <a:rPr lang="en-US" altLang="ko-KR" sz="2000" b="1" dirty="0" smtClean="0"/>
              <a:t>)</a:t>
            </a:r>
          </a:p>
          <a:p>
            <a:pPr>
              <a:buFontTx/>
              <a:buChar char="-"/>
            </a:pPr>
            <a:endParaRPr lang="en-US" altLang="ko-KR" sz="2000" b="1" dirty="0"/>
          </a:p>
          <a:p>
            <a:r>
              <a:rPr lang="ko-KR" altLang="en-US" sz="2000" b="1" dirty="0" smtClean="0"/>
              <a:t>배열 자료구조 성질</a:t>
            </a:r>
            <a:r>
              <a:rPr lang="en-US" altLang="ko-KR" sz="2000" b="1" dirty="0" smtClean="0"/>
              <a:t>!</a:t>
            </a:r>
          </a:p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항상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번째 인덱스부터 순차적으로 저장된 형태를 유지하겠다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835696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835696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796136" y="50851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835696" y="414908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5656" y="285293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60" y="242088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5656" y="242088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198884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5656" y="198884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1560" y="155679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155679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1560" y="112474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75656" y="112474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7664" y="285293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547664" y="24208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547664" y="198884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475656" y="155679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47664" y="112474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475656" y="35010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707904" y="2996952"/>
            <a:ext cx="5184576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67944" y="371703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236296" y="544522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644008" y="530120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092280" y="364502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724128" y="42210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436096" y="23488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연결리스트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5" idx="0"/>
          </p:cNvCxnSpPr>
          <p:nvPr/>
        </p:nvCxnSpPr>
        <p:spPr>
          <a:xfrm flipV="1">
            <a:off x="5148064" y="4581128"/>
            <a:ext cx="936104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6084168" y="3789040"/>
            <a:ext cx="936104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5076056" y="3717032"/>
            <a:ext cx="2016224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16016" y="4077072"/>
            <a:ext cx="2448272" cy="14401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203848" y="5445224"/>
            <a:ext cx="151216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195736" y="52292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6516216" y="321297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6876256" y="2996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948264" y="2996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508104" y="306896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 flipV="1">
            <a:off x="6228184" y="3356992"/>
            <a:ext cx="1584176" cy="20162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0" y="155679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99592" y="2420888"/>
            <a:ext cx="449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이중연결리스트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이동시</a:t>
            </a:r>
            <a:r>
              <a:rPr lang="en-US" altLang="ko-KR" dirty="0" smtClean="0"/>
              <a:t>, --, ++ </a:t>
            </a:r>
            <a:r>
              <a:rPr lang="ko-KR" altLang="en-US" dirty="0" smtClean="0"/>
              <a:t>연산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2339752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3608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43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단일연결리스트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이동시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++ </a:t>
            </a:r>
            <a:r>
              <a:rPr lang="ko-KR" altLang="en-US" dirty="0" smtClean="0"/>
              <a:t>연산만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7824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95936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60032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68144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32240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40352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23" idx="3"/>
          </p:cNvCxnSpPr>
          <p:nvPr/>
        </p:nvCxnSpPr>
        <p:spPr>
          <a:xfrm>
            <a:off x="755576" y="173681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211960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6084168" y="166480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244408" y="17008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604448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76456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0" y="299695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555776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439144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447256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83360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91472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255568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63680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127776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35888" y="32129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62" idx="3"/>
          </p:cNvCxnSpPr>
          <p:nvPr/>
        </p:nvCxnSpPr>
        <p:spPr>
          <a:xfrm>
            <a:off x="755576" y="317697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4499992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6300192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39944" y="33569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8999984" y="31409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9071992" y="31409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99592" y="32129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683568" y="35010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683568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611560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3059832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H="1" flipV="1">
            <a:off x="2627784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932040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flipH="1" flipV="1">
            <a:off x="4499992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6804248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 flipH="1" flipV="1">
            <a:off x="6300192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144016" y="501317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endCxn id="95" idx="1"/>
          </p:cNvCxnSpPr>
          <p:nvPr/>
        </p:nvCxnSpPr>
        <p:spPr>
          <a:xfrm>
            <a:off x="2483768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187624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55576" y="4293096"/>
            <a:ext cx="7564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환</a:t>
            </a:r>
            <a:r>
              <a:rPr lang="ko-KR" altLang="en-US" dirty="0" smtClean="0"/>
              <a:t>형</a:t>
            </a:r>
            <a:r>
              <a:rPr lang="ko-KR" altLang="en-US" dirty="0" smtClean="0"/>
              <a:t>연결리스트</a:t>
            </a:r>
            <a:r>
              <a:rPr lang="en-US" altLang="ko-KR" dirty="0" smtClean="0"/>
              <a:t>( </a:t>
            </a:r>
            <a:r>
              <a:rPr lang="ko-KR" altLang="en-US" dirty="0" smtClean="0"/>
              <a:t>단일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이중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마지막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가리킨다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2195736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131840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139952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04048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012160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87625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884368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/>
          <p:cNvCxnSpPr>
            <a:stCxn id="90" idx="3"/>
          </p:cNvCxnSpPr>
          <p:nvPr/>
        </p:nvCxnSpPr>
        <p:spPr>
          <a:xfrm>
            <a:off x="899592" y="5193196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4355976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6228184" y="512118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8388424" y="51571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8892480" y="5157192"/>
            <a:ext cx="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1691680" y="5733256"/>
            <a:ext cx="720080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92" idx="2"/>
          </p:cNvCxnSpPr>
          <p:nvPr/>
        </p:nvCxnSpPr>
        <p:spPr>
          <a:xfrm flipV="1">
            <a:off x="1691680" y="5373216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0" y="155679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2339752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3608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단일연결리스트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7824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95936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60032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68144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32240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40352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23" idx="3"/>
          </p:cNvCxnSpPr>
          <p:nvPr/>
        </p:nvCxnSpPr>
        <p:spPr>
          <a:xfrm>
            <a:off x="755576" y="173681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211960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6084168" y="166480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244408" y="17008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604448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76456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95536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403648" y="314096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39552" y="3789040"/>
            <a:ext cx="7430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노드</a:t>
            </a:r>
            <a:r>
              <a:rPr lang="en-US" altLang="ko-KR" dirty="0" smtClean="0"/>
              <a:t>(NODE) : </a:t>
            </a:r>
            <a:r>
              <a:rPr lang="ko-KR" altLang="en-US" dirty="0" smtClean="0"/>
              <a:t>데이터저장소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다음노드의</a:t>
            </a:r>
            <a:r>
              <a:rPr lang="ko-KR" altLang="en-US" dirty="0" smtClean="0"/>
              <a:t> 주소를 저장하는 공간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                             * </a:t>
            </a:r>
            <a:r>
              <a:rPr lang="ko-KR" altLang="en-US" b="1" dirty="0" smtClean="0">
                <a:solidFill>
                  <a:srgbClr val="FF0000"/>
                </a:solidFill>
              </a:rPr>
              <a:t>링크를 통해 논리적 선형구조 완성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1434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1step) </a:t>
            </a:r>
            <a:r>
              <a:rPr lang="ko-KR" altLang="en-US" dirty="0" smtClean="0"/>
              <a:t>단일연결리스트 구현 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연결리스트 구조체 정의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427984" y="98072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8478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r>
              <a:rPr lang="en-US" altLang="ko-KR" dirty="0" smtClean="0">
                <a:solidFill>
                  <a:schemeClr val="tx1"/>
                </a:solidFill>
              </a:rPr>
              <a:t>: Object       //</a:t>
            </a:r>
            <a:r>
              <a:rPr lang="ko-KR" altLang="en-US" dirty="0" smtClean="0">
                <a:solidFill>
                  <a:schemeClr val="tx1"/>
                </a:solidFill>
              </a:rPr>
              <a:t>저장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next : Node        //</a:t>
            </a:r>
            <a:r>
              <a:rPr lang="ko-KR" altLang="en-US" dirty="0" smtClean="0">
                <a:solidFill>
                  <a:schemeClr val="tx1"/>
                </a:solidFill>
              </a:rPr>
              <a:t>다음 </a:t>
            </a:r>
            <a:r>
              <a:rPr lang="ko-KR" altLang="en-US" dirty="0" err="1" smtClean="0">
                <a:solidFill>
                  <a:schemeClr val="tx1"/>
                </a:solidFill>
              </a:rPr>
              <a:t>노드의</a:t>
            </a:r>
            <a:r>
              <a:rPr lang="ko-KR" altLang="en-US" dirty="0" smtClean="0">
                <a:solidFill>
                  <a:schemeClr val="tx1"/>
                </a:solidFill>
              </a:rPr>
              <a:t> 주소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35010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MyList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984" y="400506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smtClean="0">
                <a:solidFill>
                  <a:schemeClr val="tx1"/>
                </a:solidFill>
              </a:rPr>
              <a:t>head: Object    //</a:t>
            </a:r>
            <a:r>
              <a:rPr lang="ko-KR" altLang="en-US" dirty="0" smtClean="0">
                <a:solidFill>
                  <a:schemeClr val="tx1"/>
                </a:solidFill>
              </a:rPr>
              <a:t>시작 </a:t>
            </a:r>
            <a:r>
              <a:rPr lang="ko-KR" altLang="en-US" dirty="0" err="1" smtClean="0">
                <a:solidFill>
                  <a:schemeClr val="tx1"/>
                </a:solidFill>
              </a:rPr>
              <a:t>노드를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//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428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427984" y="98072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8478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r>
              <a:rPr lang="en-US" altLang="ko-KR" dirty="0" smtClean="0">
                <a:solidFill>
                  <a:schemeClr val="tx1"/>
                </a:solidFill>
              </a:rPr>
              <a:t>: Object       //</a:t>
            </a:r>
            <a:r>
              <a:rPr lang="ko-KR" altLang="en-US" dirty="0" smtClean="0">
                <a:solidFill>
                  <a:schemeClr val="tx1"/>
                </a:solidFill>
              </a:rPr>
              <a:t>저장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next : Node        //</a:t>
            </a:r>
            <a:r>
              <a:rPr lang="ko-KR" altLang="en-US" dirty="0" smtClean="0">
                <a:solidFill>
                  <a:schemeClr val="tx1"/>
                </a:solidFill>
              </a:rPr>
              <a:t>다음 </a:t>
            </a:r>
            <a:r>
              <a:rPr lang="ko-KR" altLang="en-US" dirty="0" err="1" smtClean="0">
                <a:solidFill>
                  <a:schemeClr val="tx1"/>
                </a:solidFill>
              </a:rPr>
              <a:t>노드의</a:t>
            </a:r>
            <a:r>
              <a:rPr lang="ko-KR" altLang="en-US" dirty="0" smtClean="0">
                <a:solidFill>
                  <a:schemeClr val="tx1"/>
                </a:solidFill>
              </a:rPr>
              <a:t> 주소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2564904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MyList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984" y="3068960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smtClean="0">
                <a:solidFill>
                  <a:schemeClr val="tx1"/>
                </a:solidFill>
              </a:rPr>
              <a:t>head: Object    //</a:t>
            </a:r>
            <a:r>
              <a:rPr lang="ko-KR" altLang="en-US" dirty="0" smtClean="0">
                <a:solidFill>
                  <a:schemeClr val="tx1"/>
                </a:solidFill>
              </a:rPr>
              <a:t>시작 </a:t>
            </a:r>
            <a:r>
              <a:rPr lang="ko-KR" altLang="en-US" dirty="0" err="1" smtClean="0">
                <a:solidFill>
                  <a:schemeClr val="tx1"/>
                </a:solidFill>
              </a:rPr>
              <a:t>노드를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//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23728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83768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555776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en-US" altLang="ko-KR" dirty="0" err="1" smtClean="0"/>
              <a:t>front_Insert</a:t>
            </a:r>
            <a:endParaRPr lang="en-US" altLang="ko-KR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23728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83768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555776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860032" y="476672"/>
            <a:ext cx="31710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빈강의실에</a:t>
            </a:r>
            <a:r>
              <a:rPr lang="ko-KR" altLang="en-US" dirty="0" smtClean="0"/>
              <a:t> 학생입실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책상</a:t>
            </a:r>
            <a:r>
              <a:rPr lang="en-US" altLang="ko-KR" dirty="0" smtClean="0"/>
              <a:t>[NODE]</a:t>
            </a:r>
            <a:r>
              <a:rPr lang="ko-KR" altLang="en-US" dirty="0" smtClean="0"/>
              <a:t>을 들고 입실 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아무데나 책상을 놓는다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논리적 연결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4932040" y="2276872"/>
            <a:ext cx="380424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노드를</a:t>
            </a:r>
            <a:r>
              <a:rPr lang="ko-KR" altLang="en-US" dirty="0" smtClean="0"/>
              <a:t> 초기화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데이터저장</a:t>
            </a:r>
            <a:r>
              <a:rPr lang="en-US" altLang="ko-KR" dirty="0" smtClean="0"/>
              <a:t>, null)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앞에 연결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front_insert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3.1 : </a:t>
            </a:r>
            <a:r>
              <a:rPr lang="ko-KR" altLang="en-US" dirty="0" smtClean="0"/>
              <a:t>비어있을 때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3.2 :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존재할 때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025215" y="3429000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83768" y="3429000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91880" y="3429000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851920" y="357301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211960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283968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en-US" altLang="ko-KR" dirty="0" err="1" smtClean="0"/>
              <a:t>front_Insert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644008" y="5661248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연결시</a:t>
            </a:r>
            <a:r>
              <a:rPr lang="ko-KR" altLang="en-US" b="1" dirty="0" smtClean="0">
                <a:solidFill>
                  <a:srgbClr val="FF0000"/>
                </a:solidFill>
              </a:rPr>
              <a:t> 새로운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노드의</a:t>
            </a:r>
            <a:r>
              <a:rPr lang="ko-KR" altLang="en-US" b="1" dirty="0" smtClean="0">
                <a:solidFill>
                  <a:srgbClr val="FF0000"/>
                </a:solidFill>
              </a:rPr>
              <a:t> 연결을 먼저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31840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39952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051720" y="22048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11760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83768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88032" y="458112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88032" y="494116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96144" y="4581128"/>
            <a:ext cx="104360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96144" y="494116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4067944" y="472514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771800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79912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16016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24128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16216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24328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160240" y="476114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940152" y="472514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8028384" y="47251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88424" y="45091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460432" y="443711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8" idx="1"/>
          </p:cNvCxnSpPr>
          <p:nvPr/>
        </p:nvCxnSpPr>
        <p:spPr>
          <a:xfrm>
            <a:off x="2123728" y="2276872"/>
            <a:ext cx="1008112" cy="360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051720" y="56612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59832" y="5661248"/>
            <a:ext cx="504056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419872" y="58052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779912" y="55892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851920" y="55892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54" idx="0"/>
          </p:cNvCxnSpPr>
          <p:nvPr/>
        </p:nvCxnSpPr>
        <p:spPr>
          <a:xfrm>
            <a:off x="2123728" y="4797152"/>
            <a:ext cx="432048" cy="86409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3203848" y="4941168"/>
            <a:ext cx="72008" cy="86409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375916" y="508518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483769" y="5085184"/>
            <a:ext cx="381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932040" y="62068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비어있는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판단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if(head == null)</a:t>
            </a:r>
            <a:endParaRPr lang="en-US" altLang="ko-KR" dirty="0" smtClean="0"/>
          </a:p>
        </p:txBody>
      </p:sp>
      <p:sp>
        <p:nvSpPr>
          <p:cNvPr id="71" name="직사각형 70"/>
          <p:cNvSpPr/>
          <p:nvPr/>
        </p:nvSpPr>
        <p:spPr>
          <a:xfrm>
            <a:off x="5076056" y="2924944"/>
            <a:ext cx="269657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연결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newnode.next</a:t>
            </a:r>
            <a:r>
              <a:rPr lang="en-US" altLang="ko-KR" dirty="0" smtClean="0"/>
              <a:t> =  head;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 연결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head = </a:t>
            </a:r>
            <a:r>
              <a:rPr lang="en-US" altLang="ko-KR" dirty="0" err="1" smtClean="0"/>
              <a:t>newnode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</p:txBody>
      </p:sp>
      <p:sp>
        <p:nvSpPr>
          <p:cNvPr id="72" name="직사각형 71"/>
          <p:cNvSpPr/>
          <p:nvPr/>
        </p:nvSpPr>
        <p:spPr>
          <a:xfrm>
            <a:off x="1259632" y="623731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endCxn id="54" idx="1"/>
          </p:cNvCxnSpPr>
          <p:nvPr/>
        </p:nvCxnSpPr>
        <p:spPr>
          <a:xfrm flipV="1">
            <a:off x="1691680" y="5841268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03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3step) </a:t>
            </a:r>
            <a:r>
              <a:rPr lang="en-US" altLang="ko-KR" dirty="0" err="1" smtClean="0"/>
              <a:t>selectall</a:t>
            </a:r>
            <a:r>
              <a:rPr lang="en-US" altLang="ko-KR" dirty="0" smtClean="0"/>
              <a:t>( </a:t>
            </a:r>
            <a:r>
              <a:rPr lang="ko-KR" altLang="en-US" dirty="0" smtClean="0"/>
              <a:t>선형 순회 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360040" y="20608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60040" y="242088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368152" y="2060848"/>
            <a:ext cx="104360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68152" y="242088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4139952" y="22048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843808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51920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88024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96136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96336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232248" y="224086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012160" y="22048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8100392" y="22048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460432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532440" y="191683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563888" y="3789040"/>
            <a:ext cx="4824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순회할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변수 선언 </a:t>
            </a:r>
            <a:r>
              <a:rPr lang="en-US" altLang="ko-KR" dirty="0" smtClean="0"/>
              <a:t>&lt;-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r>
              <a:rPr lang="en-US" altLang="ko-KR" dirty="0" smtClean="0"/>
              <a:t>Node cur = head;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cur</a:t>
            </a:r>
            <a:r>
              <a:rPr lang="ko-KR" altLang="en-US" dirty="0" smtClean="0"/>
              <a:t>를 이동</a:t>
            </a:r>
            <a:endParaRPr lang="en-US" altLang="ko-KR" dirty="0" smtClean="0"/>
          </a:p>
          <a:p>
            <a:r>
              <a:rPr lang="en-US" altLang="ko-KR" dirty="0" smtClean="0"/>
              <a:t>cur = </a:t>
            </a:r>
            <a:r>
              <a:rPr lang="en-US" altLang="ko-KR" dirty="0" err="1" smtClean="0"/>
              <a:t>cur.next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언제까지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cur == null  : </a:t>
            </a:r>
            <a:r>
              <a:rPr lang="ko-KR" altLang="en-US" dirty="0" smtClean="0"/>
              <a:t>이동을 멈춰야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3275856" y="3068960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endCxn id="37" idx="2"/>
          </p:cNvCxnSpPr>
          <p:nvPr/>
        </p:nvCxnSpPr>
        <p:spPr>
          <a:xfrm flipV="1">
            <a:off x="4067944" y="2420888"/>
            <a:ext cx="36004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62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4step) </a:t>
            </a:r>
            <a:r>
              <a:rPr lang="en-US" altLang="ko-KR" dirty="0" err="1" smtClean="0"/>
              <a:t>back_insert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216024" y="256490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16024" y="292494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24136" y="2564904"/>
            <a:ext cx="1043608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24136" y="292494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3995936" y="2708920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699792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07904" y="25649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44008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52120" y="25649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44208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52320" y="2564904"/>
            <a:ext cx="504056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088232" y="2744924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868144" y="2708920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956376" y="270892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16416" y="249289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388424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80424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12360" y="350100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8172400" y="364502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532440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604448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55" idx="0"/>
          </p:cNvCxnSpPr>
          <p:nvPr/>
        </p:nvCxnSpPr>
        <p:spPr>
          <a:xfrm>
            <a:off x="7704348" y="2924944"/>
            <a:ext cx="360040" cy="57606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956376" y="299695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5076056" y="548680"/>
            <a:ext cx="29899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노드생성</a:t>
            </a:r>
            <a:r>
              <a:rPr lang="ko-KR" altLang="en-US" dirty="0" smtClean="0"/>
              <a:t> 및 초기화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연결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2.1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비어있을 때</a:t>
            </a:r>
            <a:endParaRPr lang="en-US" altLang="ko-KR" dirty="0" smtClean="0"/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2.2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존재할 때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372200" y="4149080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6516216" y="3645024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827584" y="3861048"/>
            <a:ext cx="406072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 2.2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존재할 </a:t>
            </a:r>
            <a:r>
              <a:rPr lang="ko-KR" altLang="en-US" b="1" dirty="0" smtClean="0">
                <a:solidFill>
                  <a:srgbClr val="FF0000"/>
                </a:solidFill>
              </a:rPr>
              <a:t>때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1) </a:t>
            </a:r>
            <a:r>
              <a:rPr lang="ko-KR" altLang="en-US" b="1" dirty="0" smtClean="0">
                <a:solidFill>
                  <a:srgbClr val="FF0000"/>
                </a:solidFill>
              </a:rPr>
              <a:t>마지막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.!(</a:t>
            </a:r>
            <a:r>
              <a:rPr lang="ko-KR" altLang="en-US" b="1" dirty="0" smtClean="0">
                <a:solidFill>
                  <a:srgbClr val="FF0000"/>
                </a:solidFill>
              </a:rPr>
              <a:t>순회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cur.next</a:t>
            </a:r>
            <a:r>
              <a:rPr lang="en-US" altLang="ko-KR" b="1" dirty="0" smtClean="0">
                <a:solidFill>
                  <a:srgbClr val="FF0000"/>
                </a:solidFill>
              </a:rPr>
              <a:t> == null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2) </a:t>
            </a:r>
            <a:r>
              <a:rPr lang="ko-KR" altLang="en-US" b="1" dirty="0" smtClean="0">
                <a:solidFill>
                  <a:srgbClr val="FF0000"/>
                </a:solidFill>
              </a:rPr>
              <a:t>연결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cur.next</a:t>
            </a:r>
            <a:r>
              <a:rPr lang="en-US" altLang="ko-KR" b="1" dirty="0" smtClean="0">
                <a:solidFill>
                  <a:srgbClr val="FF0000"/>
                </a:solidFill>
              </a:rPr>
              <a:t>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newnode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915816" y="170080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cxnSp>
        <p:nvCxnSpPr>
          <p:cNvPr id="62" name="직선 화살표 연결선 61"/>
          <p:cNvCxnSpPr>
            <a:stCxn id="60" idx="2"/>
          </p:cNvCxnSpPr>
          <p:nvPr/>
        </p:nvCxnSpPr>
        <p:spPr>
          <a:xfrm>
            <a:off x="3239852" y="2060848"/>
            <a:ext cx="4068452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14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5step) </a:t>
            </a:r>
            <a:r>
              <a:rPr lang="en-US" altLang="ko-KR" dirty="0" err="1" smtClean="0"/>
              <a:t>front_delete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79512" y="501317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79512" y="537321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187624" y="5013176"/>
            <a:ext cx="104360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7624" y="537321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3959424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663280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71392" y="5013176"/>
            <a:ext cx="504056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0749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5608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0769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15808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051720" y="5193196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831632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919864" y="51571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279904" y="49411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351912" y="486916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2087216" y="5085184"/>
            <a:ext cx="266429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64088" y="332656"/>
            <a:ext cx="313579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Check!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없는 경우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rgbClr val="FF0000"/>
                </a:solidFill>
              </a:rPr>
              <a:t>삭제 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없을 경우와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rgbClr val="FF0000"/>
                </a:solidFill>
              </a:rPr>
              <a:t>있을 경우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구분이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필요 없다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879304" y="4149080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62" name="직선 화살표 연결선 61"/>
          <p:cNvCxnSpPr>
            <a:stCxn id="60" idx="2"/>
          </p:cNvCxnSpPr>
          <p:nvPr/>
        </p:nvCxnSpPr>
        <p:spPr>
          <a:xfrm>
            <a:off x="3203340" y="4509120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51520" y="328498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51520" y="364502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259632" y="3284984"/>
            <a:ext cx="1043608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259632" y="364502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735288" y="32849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743400" y="3284984"/>
            <a:ext cx="504056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endCxn id="63" idx="1"/>
          </p:cNvCxnSpPr>
          <p:nvPr/>
        </p:nvCxnSpPr>
        <p:spPr>
          <a:xfrm>
            <a:off x="2123728" y="3465004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4067944" y="35010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4427984" y="32849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4499992" y="321297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951312" y="242088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79" idx="2"/>
          </p:cNvCxnSpPr>
          <p:nvPr/>
        </p:nvCxnSpPr>
        <p:spPr>
          <a:xfrm>
            <a:off x="3275348" y="2780928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292080" y="4221088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head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 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364088" y="3212976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head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 </a:t>
            </a:r>
            <a:endParaRPr lang="ko-KR" altLang="en-US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2123728" y="3356992"/>
            <a:ext cx="432048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2483768" y="3140968"/>
            <a:ext cx="72008" cy="43204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2555776" y="3068960"/>
            <a:ext cx="72008" cy="43204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0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0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16016" y="400506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16016" y="450912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16016" y="501317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8822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8822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8822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데이터및기능관리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04248" y="11247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16016" y="357301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배열자료구조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42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step) </a:t>
            </a:r>
            <a:r>
              <a:rPr lang="en-US" altLang="ko-KR" dirty="0" err="1" smtClean="0"/>
              <a:t>back_delete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여러개인상황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251520" y="350100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1520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59632" y="3501008"/>
            <a:ext cx="1043608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59632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031432" y="364502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73528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43400" y="350100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79504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87616" y="3501008"/>
            <a:ext cx="504056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79704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87816" y="350100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123728" y="368102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903640" y="364502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991872" y="364502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51912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423920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64088" y="332656"/>
            <a:ext cx="31357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- </a:t>
            </a:r>
            <a:r>
              <a:rPr lang="ko-KR" altLang="en-US" b="1" dirty="0" smtClean="0">
                <a:solidFill>
                  <a:srgbClr val="FF0000"/>
                </a:solidFill>
              </a:rPr>
              <a:t>꼬리 찾기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이전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88224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6948264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940152" y="3789040"/>
            <a:ext cx="0" cy="288032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724128" y="4077072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724128" y="4149080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103948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prev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4572000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851920" y="4509120"/>
            <a:ext cx="442204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del =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 = head;</a:t>
            </a:r>
          </a:p>
          <a:p>
            <a:r>
              <a:rPr lang="en-US" altLang="ko-KR" dirty="0" smtClean="0"/>
              <a:t>while(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 != null)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 = del;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del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삭제연산</a:t>
            </a:r>
            <a:r>
              <a:rPr lang="en-US" altLang="ko-KR" dirty="0" smtClean="0"/>
              <a:t>!</a:t>
            </a:r>
          </a:p>
          <a:p>
            <a:r>
              <a:rPr lang="en-US" altLang="ko-KR" dirty="0" err="1" smtClean="0"/>
              <a:t>prev.next</a:t>
            </a:r>
            <a:r>
              <a:rPr lang="en-US" altLang="ko-KR" dirty="0" smtClean="0"/>
              <a:t> = null;  // </a:t>
            </a:r>
            <a:r>
              <a:rPr lang="en-US" altLang="ko-KR" dirty="0" err="1" smtClean="0"/>
              <a:t>prev.next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194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step) </a:t>
            </a:r>
            <a:r>
              <a:rPr lang="en-US" altLang="ko-KR" dirty="0" err="1" smtClean="0"/>
              <a:t>back_delete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한개인상황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251520" y="350100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1520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59632" y="3501008"/>
            <a:ext cx="1043608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59632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73528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43400" y="350100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123728" y="368102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067944" y="364502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4427984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499992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64088" y="332656"/>
            <a:ext cx="31357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- </a:t>
            </a:r>
            <a:r>
              <a:rPr lang="ko-KR" altLang="en-US" b="1" dirty="0" smtClean="0">
                <a:solidFill>
                  <a:srgbClr val="FF0000"/>
                </a:solidFill>
              </a:rPr>
              <a:t>꼬리 찾기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이전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347864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707904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691680" y="3284984"/>
            <a:ext cx="0" cy="288032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547664" y="3212976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47664" y="3284984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591780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prev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059832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851920" y="4509120"/>
            <a:ext cx="36904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del =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 = head;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삭제연산</a:t>
            </a:r>
            <a:r>
              <a:rPr lang="en-US" altLang="ko-KR" dirty="0" smtClean="0"/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head = null;  //head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del.next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5869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7step)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random_insert</a:t>
            </a:r>
            <a:r>
              <a:rPr lang="en-US" altLang="ko-KR" dirty="0" smtClean="0"/>
              <a:t>(Node cur, Object value)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cur </a:t>
            </a:r>
            <a:r>
              <a:rPr lang="ko-KR" altLang="en-US" dirty="0" smtClean="0"/>
              <a:t>다음에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값을 갖는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!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216024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endCxn id="31" idx="1"/>
          </p:cNvCxnSpPr>
          <p:nvPr/>
        </p:nvCxnSpPr>
        <p:spPr>
          <a:xfrm>
            <a:off x="2555776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59632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67744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11960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76056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84168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48264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956376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27" idx="3"/>
          </p:cNvCxnSpPr>
          <p:nvPr/>
        </p:nvCxnSpPr>
        <p:spPr>
          <a:xfrm>
            <a:off x="971600" y="2312876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427984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6300192" y="2240868"/>
            <a:ext cx="648072" cy="36004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846043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820472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892480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5724128" y="1772816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012160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020272" y="3140968"/>
            <a:ext cx="504056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7380312" y="3284984"/>
            <a:ext cx="432048" cy="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740352" y="30689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812360" y="30689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7" idx="0"/>
            <a:endCxn id="35" idx="2"/>
          </p:cNvCxnSpPr>
          <p:nvPr/>
        </p:nvCxnSpPr>
        <p:spPr>
          <a:xfrm flipV="1">
            <a:off x="7272300" y="2492896"/>
            <a:ext cx="180020" cy="6480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34" idx="2"/>
            <a:endCxn id="56" idx="0"/>
          </p:cNvCxnSpPr>
          <p:nvPr/>
        </p:nvCxnSpPr>
        <p:spPr>
          <a:xfrm>
            <a:off x="6336196" y="2492896"/>
            <a:ext cx="180020" cy="6480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220072" y="371703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endCxn id="56" idx="1"/>
          </p:cNvCxnSpPr>
          <p:nvPr/>
        </p:nvCxnSpPr>
        <p:spPr>
          <a:xfrm flipV="1">
            <a:off x="5652120" y="3320988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796136" y="141277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7524328" y="263691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076056" y="4581128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연결시</a:t>
            </a:r>
            <a:r>
              <a:rPr lang="ko-KR" altLang="en-US" b="1" dirty="0" smtClean="0">
                <a:solidFill>
                  <a:srgbClr val="FF0000"/>
                </a:solidFill>
              </a:rPr>
              <a:t> 새로운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노드의</a:t>
            </a:r>
            <a:r>
              <a:rPr lang="ko-KR" altLang="en-US" b="1" dirty="0" smtClean="0">
                <a:solidFill>
                  <a:srgbClr val="FF0000"/>
                </a:solidFill>
              </a:rPr>
              <a:t> 연결을 먼저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40152" y="256490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95536" y="3140968"/>
            <a:ext cx="410561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생성 및 초기화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그림에 있는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연결흐름작성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size 1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True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연결에 대한 다른 상황을 생각</a:t>
            </a:r>
            <a:r>
              <a:rPr lang="en-US" altLang="ko-KR" b="1" dirty="0" smtClean="0">
                <a:solidFill>
                  <a:srgbClr val="FF0000"/>
                </a:solidFill>
              </a:rPr>
              <a:t>!!    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cur</a:t>
            </a:r>
            <a:r>
              <a:rPr lang="ko-KR" altLang="en-US" b="1" dirty="0" smtClean="0">
                <a:solidFill>
                  <a:srgbClr val="FF0000"/>
                </a:solidFill>
              </a:rPr>
              <a:t>의 위치가 마지막 노드일때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5352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8step</a:t>
            </a:r>
            <a:r>
              <a:rPr lang="en-US" altLang="ko-KR" dirty="0" smtClean="0"/>
              <a:t>) public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random_delete</a:t>
            </a:r>
            <a:r>
              <a:rPr lang="en-US" altLang="ko-KR" dirty="0" smtClean="0"/>
              <a:t>(Node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cur </a:t>
            </a:r>
            <a:r>
              <a:rPr lang="ko-KR" altLang="en-US" dirty="0" smtClean="0"/>
              <a:t>의 다음 노드 삭제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216024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endCxn id="31" idx="1"/>
          </p:cNvCxnSpPr>
          <p:nvPr/>
        </p:nvCxnSpPr>
        <p:spPr>
          <a:xfrm>
            <a:off x="2555776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59632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67744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11960" y="2132856"/>
            <a:ext cx="50405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76056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84168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48264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956376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27" idx="3"/>
          </p:cNvCxnSpPr>
          <p:nvPr/>
        </p:nvCxnSpPr>
        <p:spPr>
          <a:xfrm>
            <a:off x="971600" y="2312876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427984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6300192" y="224086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846043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820472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892480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3995936" y="1772816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4499992" y="2420888"/>
            <a:ext cx="266429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95936" y="141277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prev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95536" y="3140968"/>
            <a:ext cx="738214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삭제 연결 연산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size 1</a:t>
            </a:r>
            <a:r>
              <a:rPr lang="ko-KR" altLang="en-US" dirty="0" smtClean="0"/>
              <a:t>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True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만약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을 삭제하는 상황</a:t>
            </a:r>
            <a:r>
              <a:rPr lang="en-US" altLang="ko-KR" dirty="0" smtClean="0">
                <a:solidFill>
                  <a:srgbClr val="FF0000"/>
                </a:solidFill>
              </a:rPr>
              <a:t>(1 or 2</a:t>
            </a:r>
            <a:r>
              <a:rPr lang="ko-KR" altLang="en-US" dirty="0" smtClean="0">
                <a:solidFill>
                  <a:srgbClr val="FF0000"/>
                </a:solidFill>
              </a:rPr>
              <a:t>를 삭제할 때와 </a:t>
            </a:r>
            <a:r>
              <a:rPr lang="ko-KR" altLang="en-US" b="1" dirty="0" smtClean="0">
                <a:solidFill>
                  <a:srgbClr val="FF0000"/>
                </a:solidFill>
              </a:rPr>
              <a:t>동일 연산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만약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를 삭제하는 상황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다음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없는 상황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삭제연산 불가능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5724128" y="1700808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724128" y="134076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5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이중연결리스트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이동시</a:t>
            </a:r>
            <a:r>
              <a:rPr lang="en-US" altLang="ko-KR" b="1" dirty="0" smtClean="0"/>
              <a:t>, --, ++ </a:t>
            </a:r>
            <a:r>
              <a:rPr lang="ko-KR" altLang="en-US" b="1" dirty="0" smtClean="0"/>
              <a:t>연산 </a:t>
            </a:r>
            <a:r>
              <a:rPr lang="ko-KR" altLang="en-US" b="1" dirty="0" smtClean="0"/>
              <a:t>가능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555776" y="2852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439144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47256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83360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391472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55568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63680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127776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135888" y="27809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277380" y="2060848"/>
            <a:ext cx="486308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499992" y="2852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6300192" y="2852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39944" y="29249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8999984" y="2708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9071992" y="2708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99592" y="27809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683568" y="3068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683568" y="292494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611560" y="2996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059832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 flipH="1" flipV="1">
            <a:off x="2627784" y="2996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4932040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H="1" flipV="1">
            <a:off x="4499992" y="2996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804248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6300192" y="2996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55576" y="170080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7308304" y="170080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79" idx="2"/>
            <a:endCxn id="54" idx="0"/>
          </p:cNvCxnSpPr>
          <p:nvPr/>
        </p:nvCxnSpPr>
        <p:spPr>
          <a:xfrm flipH="1">
            <a:off x="7631832" y="2060848"/>
            <a:ext cx="54260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411760" y="155679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size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686907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1step) </a:t>
            </a:r>
            <a:r>
              <a:rPr lang="ko-KR" altLang="en-US" dirty="0" smtClean="0"/>
              <a:t>이중연결리스트  필드 정의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(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,  data,     next)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2) </a:t>
            </a:r>
            <a:r>
              <a:rPr lang="ko-KR" altLang="en-US" dirty="0" smtClean="0"/>
              <a:t>연결리스트 구조체 정의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head</a:t>
            </a:r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tail</a:t>
            </a:r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size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427984" y="98072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8478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r>
              <a:rPr lang="en-US" altLang="ko-KR" dirty="0" smtClean="0">
                <a:solidFill>
                  <a:schemeClr val="tx1"/>
                </a:solidFill>
              </a:rPr>
              <a:t>: Object       //</a:t>
            </a:r>
            <a:r>
              <a:rPr lang="ko-KR" altLang="en-US" dirty="0" smtClean="0">
                <a:solidFill>
                  <a:schemeClr val="tx1"/>
                </a:solidFill>
              </a:rPr>
              <a:t>저장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next : Node        //</a:t>
            </a:r>
            <a:r>
              <a:rPr lang="ko-KR" altLang="en-US" dirty="0" smtClean="0">
                <a:solidFill>
                  <a:schemeClr val="tx1"/>
                </a:solidFill>
              </a:rPr>
              <a:t>다음 </a:t>
            </a:r>
            <a:r>
              <a:rPr lang="ko-KR" altLang="en-US" dirty="0" err="1" smtClean="0">
                <a:solidFill>
                  <a:schemeClr val="tx1"/>
                </a:solidFill>
              </a:rPr>
              <a:t>노드의</a:t>
            </a:r>
            <a:r>
              <a:rPr lang="ko-KR" altLang="en-US" dirty="0" smtClean="0">
                <a:solidFill>
                  <a:schemeClr val="tx1"/>
                </a:solidFill>
              </a:rPr>
              <a:t> 주소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35010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MyDList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984" y="400506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smtClean="0">
                <a:solidFill>
                  <a:schemeClr val="tx1"/>
                </a:solidFill>
              </a:rPr>
              <a:t>head: Object    //</a:t>
            </a:r>
            <a:r>
              <a:rPr lang="ko-KR" altLang="en-US" dirty="0" smtClean="0">
                <a:solidFill>
                  <a:schemeClr val="tx1"/>
                </a:solidFill>
              </a:rPr>
              <a:t>시작 </a:t>
            </a:r>
            <a:r>
              <a:rPr lang="ko-KR" altLang="en-US" dirty="0" err="1" smtClean="0">
                <a:solidFill>
                  <a:schemeClr val="tx1"/>
                </a:solidFill>
              </a:rPr>
              <a:t>노드를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//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1680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21328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52128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7984" y="2348880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DNode</a:t>
            </a:r>
            <a:r>
              <a:rPr lang="en-US" altLang="ko-KR" dirty="0" smtClean="0">
                <a:solidFill>
                  <a:schemeClr val="tx1"/>
                </a:solidFill>
              </a:rPr>
              <a:t>( data : Object)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36296" y="2492896"/>
            <a:ext cx="1454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Node</a:t>
            </a:r>
            <a:r>
              <a:rPr lang="ko-KR" altLang="en-US" dirty="0" err="1" smtClean="0">
                <a:solidFill>
                  <a:srgbClr val="FF0000"/>
                </a:solidFill>
              </a:rPr>
              <a:t>생성자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참</a:t>
            </a:r>
            <a:r>
              <a:rPr lang="ko-KR" altLang="en-US" dirty="0" smtClean="0">
                <a:solidFill>
                  <a:srgbClr val="FF0000"/>
                </a:solidFill>
              </a:rPr>
              <a:t>조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612988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en-US" altLang="ko-KR" b="1" dirty="0" err="1" smtClean="0"/>
              <a:t>MyDList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(default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인자없는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)</a:t>
            </a:r>
          </a:p>
          <a:p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83568" y="249289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2492896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1680" y="2132856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8" y="177281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91680" y="1772816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51720" y="263691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11760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483768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051720" y="22048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11760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83768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17818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push_front</a:t>
            </a:r>
            <a:r>
              <a:rPr lang="en-US" altLang="ko-KR" dirty="0" smtClean="0"/>
              <a:t>(Object data)  : </a:t>
            </a:r>
            <a:r>
              <a:rPr lang="ko-KR" altLang="en-US" dirty="0" err="1" smtClean="0"/>
              <a:t>노드생성</a:t>
            </a:r>
            <a:r>
              <a:rPr lang="ko-KR" altLang="en-US" dirty="0" smtClean="0"/>
              <a:t> 초기화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연결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83568" y="292494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2924944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1680" y="2564904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8" y="22048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91680" y="220486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51720" y="3068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11760" y="285293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483768" y="285293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051720" y="263691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11760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83768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83568" y="1628800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dirty="0" smtClean="0"/>
              <a:t>비어있는 상황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83568" y="3861048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존재하는 상황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499992" y="24208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08104" y="242088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868144" y="256490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228184" y="23488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300192" y="23488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779912" y="3284984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860032" y="2852936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995936" y="242088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707904" y="256490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635896" y="227687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707904" y="227687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2" idx="2"/>
          </p:cNvCxnSpPr>
          <p:nvPr/>
        </p:nvCxnSpPr>
        <p:spPr>
          <a:xfrm flipV="1">
            <a:off x="2051720" y="2780928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1979712" y="2420888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655168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63280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9938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0749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11560" y="4653136"/>
            <a:ext cx="504056" cy="115212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115616" y="5805264"/>
            <a:ext cx="50405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592" y="6093296"/>
            <a:ext cx="432048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99592" y="594928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827584" y="6021288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27585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2915816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7544" y="429309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86814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76256" y="580526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7380312" y="594928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740352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812360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54461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048672" y="4725144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62" idx="2"/>
            <a:endCxn id="56" idx="0"/>
          </p:cNvCxnSpPr>
          <p:nvPr/>
        </p:nvCxnSpPr>
        <p:spPr>
          <a:xfrm flipH="1">
            <a:off x="6372200" y="5085184"/>
            <a:ext cx="54260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4788024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2771800" y="584126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860032" y="58772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83569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843808" y="5013176"/>
            <a:ext cx="504056" cy="36004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3203848" y="51571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3563888" y="49411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3635896" y="49411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771800" y="4509120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2411760" y="4581128"/>
            <a:ext cx="288032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331640" y="501317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1043608" y="5157192"/>
            <a:ext cx="432048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971600" y="48691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1043608" y="48691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2339752" y="5301208"/>
            <a:ext cx="864096" cy="43204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54" idx="3"/>
          </p:cNvCxnSpPr>
          <p:nvPr/>
        </p:nvCxnSpPr>
        <p:spPr>
          <a:xfrm>
            <a:off x="1223120" y="4473116"/>
            <a:ext cx="900608" cy="46805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48" idx="0"/>
          </p:cNvCxnSpPr>
          <p:nvPr/>
        </p:nvCxnSpPr>
        <p:spPr>
          <a:xfrm flipV="1">
            <a:off x="1367644" y="5373216"/>
            <a:ext cx="684076" cy="43204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6624736" cy="397031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4step) void  </a:t>
            </a:r>
            <a:r>
              <a:rPr lang="en-US" altLang="ko-KR" dirty="0" err="1" smtClean="0"/>
              <a:t>Select_NextAll</a:t>
            </a:r>
            <a:r>
              <a:rPr lang="en-US" altLang="ko-KR" dirty="0" smtClean="0"/>
              <a:t>( )  </a:t>
            </a:r>
          </a:p>
          <a:p>
            <a:r>
              <a:rPr lang="en-US" altLang="ko-KR" b="1" dirty="0" smtClean="0"/>
              <a:t>                head </a:t>
            </a:r>
            <a:r>
              <a:rPr lang="en-US" altLang="ko-KR" b="1" dirty="0" smtClean="0">
                <a:sym typeface="Wingdings" pitchFamily="2" charset="2"/>
              </a:rPr>
              <a:t> tail [ next ]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 void </a:t>
            </a:r>
            <a:r>
              <a:rPr lang="en-US" altLang="ko-KR" dirty="0" err="1" smtClean="0"/>
              <a:t>Select_PrevAll</a:t>
            </a:r>
            <a:r>
              <a:rPr lang="en-US" altLang="ko-KR" dirty="0" smtClean="0"/>
              <a:t>()</a:t>
            </a:r>
          </a:p>
          <a:p>
            <a:r>
              <a:rPr lang="en-US" altLang="ko-KR" b="1" dirty="0" smtClean="0"/>
              <a:t>                tail </a:t>
            </a:r>
            <a:r>
              <a:rPr lang="en-US" altLang="ko-KR" b="1" dirty="0" smtClean="0">
                <a:sym typeface="Wingdings" pitchFamily="2" charset="2"/>
              </a:rPr>
              <a:t> head [ </a:t>
            </a:r>
            <a:r>
              <a:rPr lang="en-US" altLang="ko-KR" b="1" dirty="0" err="1" smtClean="0">
                <a:sym typeface="Wingdings" pitchFamily="2" charset="2"/>
              </a:rPr>
              <a:t>prev</a:t>
            </a:r>
            <a:r>
              <a:rPr lang="en-US" altLang="ko-KR" b="1" dirty="0" smtClean="0">
                <a:sym typeface="Wingdings" pitchFamily="2" charset="2"/>
              </a:rPr>
              <a:t> ]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단일연결리스트 코드 참조</a:t>
            </a:r>
            <a:endParaRPr lang="en-US" altLang="ko-KR" b="1" dirty="0" smtClean="0"/>
          </a:p>
          <a:p>
            <a:r>
              <a:rPr lang="en-US" altLang="ko-KR" b="1" dirty="0" smtClean="0"/>
              <a:t> public </a:t>
            </a:r>
            <a:r>
              <a:rPr lang="en-US" altLang="ko-KR" b="1" dirty="0" smtClean="0"/>
              <a:t>void </a:t>
            </a:r>
            <a:r>
              <a:rPr lang="en-US" altLang="ko-KR" b="1" dirty="0" err="1" smtClean="0"/>
              <a:t>selectall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15574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push_back</a:t>
            </a:r>
            <a:r>
              <a:rPr lang="en-US" altLang="ko-KR" dirty="0" smtClean="0"/>
              <a:t>(Object data)  : </a:t>
            </a:r>
            <a:r>
              <a:rPr lang="ko-KR" altLang="en-US" dirty="0" err="1" smtClean="0"/>
              <a:t>노드생성</a:t>
            </a:r>
            <a:r>
              <a:rPr lang="ko-KR" altLang="en-US" dirty="0" smtClean="0"/>
              <a:t> 초기화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연결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55576" y="263691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63688" y="2636912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227687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63688" y="2276872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5576" y="191683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63688" y="1916832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123728" y="278092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83768" y="256490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555776" y="256490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123728" y="234888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83768" y="21328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555776" y="21328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55576" y="1340768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dirty="0" smtClean="0"/>
              <a:t>비어있는 상황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83568" y="3861048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존재하는 상황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572000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80112" y="21328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94015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300192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372200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851920" y="299695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932040" y="2564904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067944" y="21328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77991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707904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779912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2" idx="2"/>
          </p:cNvCxnSpPr>
          <p:nvPr/>
        </p:nvCxnSpPr>
        <p:spPr>
          <a:xfrm flipV="1">
            <a:off x="2123728" y="2492896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2051720" y="2132856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655168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63280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9938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0749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11560" y="465313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115616" y="580526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592" y="609329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99592" y="59492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827584" y="60212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27585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2915816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7544" y="429309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86814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76256" y="5805264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7380312" y="594928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740352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812360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54461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244408" y="4725144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62" idx="2"/>
            <a:endCxn id="56" idx="0"/>
          </p:cNvCxnSpPr>
          <p:nvPr/>
        </p:nvCxnSpPr>
        <p:spPr>
          <a:xfrm flipH="1">
            <a:off x="6372200" y="5085184"/>
            <a:ext cx="2249996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4788024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2771800" y="584126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860032" y="58772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228184" y="42210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236296" y="4221088"/>
            <a:ext cx="504056" cy="3600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7596336" y="436510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7956376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8028384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7164288" y="371703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6804248" y="3789040"/>
            <a:ext cx="288032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724128" y="4221088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436096" y="443711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364088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5436096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57" idx="0"/>
          </p:cNvCxnSpPr>
          <p:nvPr/>
        </p:nvCxnSpPr>
        <p:spPr>
          <a:xfrm flipH="1" flipV="1">
            <a:off x="6876256" y="4653136"/>
            <a:ext cx="252028" cy="115212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5868144" y="4437112"/>
            <a:ext cx="360040" cy="129614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7380312" y="4581128"/>
            <a:ext cx="792088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75472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2000" b="1" dirty="0"/>
          </a:p>
          <a:p>
            <a:r>
              <a:rPr lang="ko-KR" altLang="en-US" sz="2000" b="1" dirty="0" smtClean="0"/>
              <a:t>배열 자료구조 성질</a:t>
            </a:r>
            <a:r>
              <a:rPr lang="en-US" altLang="ko-KR" sz="2000" b="1" dirty="0" smtClean="0"/>
              <a:t>!</a:t>
            </a:r>
          </a:p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항상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번째 인덱스부터 순차적으로 저장된 형태를 유지하겠다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83968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940152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499992" y="386104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3568" y="2060848"/>
            <a:ext cx="34820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/>
              <a:t>저장소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max    : </a:t>
            </a:r>
            <a:r>
              <a:rPr lang="ko-KR" altLang="en-US" b="1" dirty="0" smtClean="0"/>
              <a:t>최대크기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size     : </a:t>
            </a:r>
            <a:r>
              <a:rPr lang="ko-KR" altLang="en-US" b="1" dirty="0" smtClean="0"/>
              <a:t>저장개수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저장위치</a:t>
            </a:r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78251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push_random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DNode</a:t>
            </a:r>
            <a:r>
              <a:rPr lang="en-US" altLang="ko-KR" dirty="0" smtClean="0"/>
              <a:t> cur, Object data)  //cur</a:t>
            </a:r>
            <a:r>
              <a:rPr lang="ko-KR" altLang="en-US" dirty="0" smtClean="0"/>
              <a:t>다음에 저장</a:t>
            </a:r>
            <a:endParaRPr lang="en-US" altLang="ko-KR" dirty="0" smtClean="0"/>
          </a:p>
          <a:p>
            <a:r>
              <a:rPr lang="en-US" altLang="ko-KR" dirty="0" smtClean="0"/>
              <a:t>1. Cur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노드일때</a:t>
            </a:r>
            <a:r>
              <a:rPr lang="ko-KR" altLang="en-US" dirty="0" smtClean="0"/>
              <a:t>  </a:t>
            </a:r>
            <a:r>
              <a:rPr lang="en-US" altLang="ko-KR" dirty="0" smtClean="0"/>
              <a:t>== 2. Cur </a:t>
            </a:r>
            <a:r>
              <a:rPr lang="ko-KR" altLang="en-US" dirty="0" smtClean="0"/>
              <a:t>가 중간 노들일때</a:t>
            </a:r>
            <a:endParaRPr lang="en-US" altLang="ko-KR" dirty="0" smtClean="0"/>
          </a:p>
          <a:p>
            <a:r>
              <a:rPr lang="en-US" altLang="ko-KR" dirty="0" smtClean="0"/>
              <a:t>3. Cur </a:t>
            </a:r>
            <a:r>
              <a:rPr lang="ko-KR" altLang="en-US" dirty="0" smtClean="0"/>
              <a:t>가 마지막 노드일때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구현을 한 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!)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187624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95736" y="3933056"/>
            <a:ext cx="3245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31840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39952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11560" y="2780928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48072" y="3933056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32048" y="422108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32048" y="407707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60040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808312" y="3933056"/>
            <a:ext cx="3245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2339752" y="414908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754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948264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956376" y="39330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8460432" y="40770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820472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892480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624736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4283968" y="414908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2411760" y="3933056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283968" y="40050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932040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940152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608512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6047656" y="40050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 flipV="1">
            <a:off x="6012160" y="42210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979712" y="270892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1835696" y="3068960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483768" y="51571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491880" y="5157192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3851920" y="53012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4211960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4283968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979712" y="5157192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691680" y="537321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1619672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1691680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051720" y="587727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102" name="직선 화살표 연결선 101"/>
          <p:cNvCxnSpPr>
            <a:stCxn id="101" idx="0"/>
            <a:endCxn id="91" idx="2"/>
          </p:cNvCxnSpPr>
          <p:nvPr/>
        </p:nvCxnSpPr>
        <p:spPr>
          <a:xfrm flipH="1" flipV="1">
            <a:off x="2987824" y="5517232"/>
            <a:ext cx="53752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7" idx="0"/>
          </p:cNvCxnSpPr>
          <p:nvPr/>
        </p:nvCxnSpPr>
        <p:spPr>
          <a:xfrm flipH="1" flipV="1">
            <a:off x="1907704" y="4293096"/>
            <a:ext cx="324036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H="1" flipV="1">
            <a:off x="3635896" y="4293096"/>
            <a:ext cx="216024" cy="93610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44" idx="2"/>
          </p:cNvCxnSpPr>
          <p:nvPr/>
        </p:nvCxnSpPr>
        <p:spPr>
          <a:xfrm>
            <a:off x="2358008" y="4293096"/>
            <a:ext cx="341784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7380312" y="2780928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7236296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2987824" y="4293096"/>
            <a:ext cx="341784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34527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erase_front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없을때</a:t>
            </a:r>
            <a:r>
              <a:rPr lang="ko-KR" altLang="en-US" dirty="0" smtClean="0"/>
              <a:t>  </a:t>
            </a:r>
            <a:r>
              <a:rPr lang="en-US" altLang="ko-KR" dirty="0" smtClean="0"/>
              <a:t>return false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하나일때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이상일때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475656" y="364502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83768" y="364502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899592" y="249289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936104" y="364502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720080" y="393305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20080" y="37890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8072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55576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699792" y="386104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059832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131840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26774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123728" y="2780928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2699792" y="2636912"/>
            <a:ext cx="108012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3419872" y="227687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067944" y="908720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삭제할 </a:t>
            </a:r>
            <a:r>
              <a:rPr lang="ko-KR" altLang="en-US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dirty="0" smtClean="0">
                <a:solidFill>
                  <a:srgbClr val="FF0000"/>
                </a:solidFill>
              </a:rPr>
              <a:t> 가리킨다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1331640" y="2492896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259632" y="2852936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1187624" y="2924944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3995936" y="2636912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923928" y="2996952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851920" y="3068960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36713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75248" y="6209928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113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31946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791072" y="5057800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827584" y="6209928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11560" y="6497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611560" y="635394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39552" y="6425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987824" y="6209928"/>
            <a:ext cx="3245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2519264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47056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712777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135888" y="620992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8639944" y="63539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8999984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9071992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804248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 flipV="1">
            <a:off x="4463480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2591272" y="620992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463480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51115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11966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78802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6227168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 flipV="1">
            <a:off x="6191672" y="649796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159224" y="498579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127" name="직선 화살표 연결선 126"/>
          <p:cNvCxnSpPr/>
          <p:nvPr/>
        </p:nvCxnSpPr>
        <p:spPr>
          <a:xfrm flipH="1">
            <a:off x="2015208" y="5345832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7559824" y="5057800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7415808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130" name="직선 화살표 연결선 129"/>
          <p:cNvCxnSpPr/>
          <p:nvPr/>
        </p:nvCxnSpPr>
        <p:spPr>
          <a:xfrm>
            <a:off x="1187624" y="5085184"/>
            <a:ext cx="2376264" cy="10801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3275856" y="5589240"/>
            <a:ext cx="360040" cy="576064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3419872" y="5373216"/>
            <a:ext cx="360040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3491880" y="5301208"/>
            <a:ext cx="360040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34527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erase_back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없을때</a:t>
            </a:r>
            <a:r>
              <a:rPr lang="ko-KR" altLang="en-US" dirty="0" smtClean="0"/>
              <a:t>  </a:t>
            </a:r>
            <a:r>
              <a:rPr lang="en-US" altLang="ko-KR" dirty="0" smtClean="0"/>
              <a:t>return false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하나일때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이상일때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475656" y="364502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83768" y="364502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899592" y="249289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936104" y="364502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720080" y="393305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20080" y="37890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8072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55576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699792" y="386104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059832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131840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26774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123728" y="2780928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2699792" y="2636912"/>
            <a:ext cx="108012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3419872" y="227687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067944" y="908720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삭제할 </a:t>
            </a:r>
            <a:r>
              <a:rPr lang="ko-KR" altLang="en-US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dirty="0" smtClean="0">
                <a:solidFill>
                  <a:srgbClr val="FF0000"/>
                </a:solidFill>
              </a:rPr>
              <a:t> 가리킨다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1331640" y="2492896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259632" y="2852936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1187624" y="2924944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3995936" y="2636912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923928" y="2996952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851920" y="3068960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36713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75248" y="6209928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113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31946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791072" y="5057800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827584" y="6209928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11560" y="6497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611560" y="635394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39552" y="6425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987824" y="6209928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2519264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47056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712777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135888" y="620992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8639944" y="63539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8999984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9071992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804248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 flipV="1">
            <a:off x="4463480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2591272" y="620992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463480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51115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119664" y="6209928"/>
            <a:ext cx="32454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78802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6227168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 flipV="1">
            <a:off x="6191672" y="649796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5004048" y="450912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delprev</a:t>
            </a:r>
            <a:endParaRPr lang="ko-KR" altLang="en-US" dirty="0"/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5364088" y="4869160"/>
            <a:ext cx="0" cy="13407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>
            <a:off x="7308304" y="5057800"/>
            <a:ext cx="251520" cy="11075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7415808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130" name="직선 화살표 연결선 129"/>
          <p:cNvCxnSpPr>
            <a:stCxn id="129" idx="1"/>
          </p:cNvCxnSpPr>
          <p:nvPr/>
        </p:nvCxnSpPr>
        <p:spPr>
          <a:xfrm flipH="1">
            <a:off x="5436096" y="4877780"/>
            <a:ext cx="1979712" cy="128752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6228184" y="5733256"/>
            <a:ext cx="0" cy="504056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5940152" y="5733256"/>
            <a:ext cx="504056" cy="72008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5940152" y="5661248"/>
            <a:ext cx="504056" cy="72008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01506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7</a:t>
            </a:r>
            <a:r>
              <a:rPr lang="en-US" altLang="ko-KR" dirty="0" smtClean="0"/>
              <a:t>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erase_random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DNode</a:t>
            </a:r>
            <a:r>
              <a:rPr lang="en-US" altLang="ko-KR" dirty="0" smtClean="0"/>
              <a:t> del)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 Return false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Del</a:t>
            </a:r>
            <a:r>
              <a:rPr lang="ko-KR" altLang="en-US" dirty="0" smtClean="0"/>
              <a:t>이 첫번째 </a:t>
            </a:r>
            <a:r>
              <a:rPr lang="ko-KR" altLang="en-US" dirty="0" err="1" smtClean="0"/>
              <a:t>노드일때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미리 구현되어 있다</a:t>
            </a:r>
            <a:r>
              <a:rPr lang="en-US" altLang="ko-KR" dirty="0" smtClean="0"/>
              <a:t>. : </a:t>
            </a:r>
            <a:r>
              <a:rPr lang="ko-KR" altLang="en-US" dirty="0" smtClean="0"/>
              <a:t>기존 함수 활용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Del</a:t>
            </a:r>
            <a:r>
              <a:rPr lang="ko-KR" altLang="en-US" dirty="0" smtClean="0"/>
              <a:t>이 마지막 노드일때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미리 구현되어 있다</a:t>
            </a:r>
            <a:r>
              <a:rPr lang="en-US" altLang="ko-KR" dirty="0" smtClean="0"/>
              <a:t>. : </a:t>
            </a:r>
            <a:r>
              <a:rPr lang="ko-KR" altLang="en-US" dirty="0" smtClean="0"/>
              <a:t>기존 함수 활용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Del</a:t>
            </a:r>
            <a:r>
              <a:rPr lang="ko-KR" altLang="en-US" dirty="0" smtClean="0"/>
              <a:t>이 중간 노드일때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1043608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051720" y="5085184"/>
            <a:ext cx="32454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987824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95936" y="508518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467544" y="393305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504056" y="508518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288032" y="537321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288032" y="52292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216024" y="530120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664296" y="508518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2195736" y="530120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323528" y="357301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6804248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812360" y="5085184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8316416" y="522920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8676456" y="501317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8748464" y="501317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480720" y="508518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 flipV="1">
            <a:off x="4139952" y="530120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2267744" y="5085184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139952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4788024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796136" y="508518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464496" y="5085184"/>
            <a:ext cx="32454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5903640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 flipV="1">
            <a:off x="5868144" y="5373216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987824" y="342900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3347864" y="3789040"/>
            <a:ext cx="0" cy="13407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>
            <a:off x="6984776" y="3933056"/>
            <a:ext cx="251520" cy="11075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7092280" y="357301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2051720" y="5373216"/>
            <a:ext cx="2664296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1763688" y="5085184"/>
            <a:ext cx="3168352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105509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dirty="0" err="1" smtClean="0"/>
              <a:t>대기방</a:t>
            </a:r>
            <a:r>
              <a:rPr lang="en-US" altLang="ko-KR" dirty="0" smtClean="0"/>
              <a:t>, 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1,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</a:t>
            </a:r>
            <a:endParaRPr lang="en-US" altLang="ko-KR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683568" y="2708920"/>
            <a:ext cx="6434775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insert 10   : </a:t>
            </a:r>
            <a:r>
              <a:rPr lang="ko-KR" altLang="en-US" dirty="0" err="1" smtClean="0"/>
              <a:t>대기방</a:t>
            </a:r>
            <a:r>
              <a:rPr lang="ko-KR" altLang="en-US" dirty="0" smtClean="0"/>
              <a:t> 입장 명령어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insert 20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err="1" smtClean="0"/>
              <a:t>gamein</a:t>
            </a:r>
            <a:r>
              <a:rPr lang="en-US" altLang="ko-KR" dirty="0" smtClean="0"/>
              <a:t> 1 10  : 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게임방에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번이 입장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        </a:t>
            </a:r>
            <a:r>
              <a:rPr lang="ko-KR" altLang="en-US" dirty="0" smtClean="0"/>
              <a:t>전제조건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번이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존재하는 상황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                </a:t>
            </a:r>
            <a:r>
              <a:rPr lang="ko-KR" altLang="en-US" dirty="0" err="1" smtClean="0"/>
              <a:t>게임방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저장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대기반에서는</a:t>
            </a:r>
            <a:r>
              <a:rPr lang="ko-KR" altLang="en-US" dirty="0" smtClean="0"/>
              <a:t> 퇴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err="1" smtClean="0"/>
              <a:t>Gameout</a:t>
            </a:r>
            <a:r>
              <a:rPr lang="en-US" altLang="ko-KR" dirty="0" smtClean="0"/>
              <a:t> 1 10 : 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게임방에에서</a:t>
            </a:r>
            <a:r>
              <a:rPr lang="ko-KR" altLang="en-US" dirty="0" smtClean="0"/>
              <a:t> 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번이 퇴장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                </a:t>
            </a:r>
            <a:r>
              <a:rPr lang="ko-KR" altLang="en-US" dirty="0" smtClean="0"/>
              <a:t>전제조건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번이 </a:t>
            </a:r>
            <a:r>
              <a:rPr lang="ko-KR" altLang="en-US" dirty="0" err="1" smtClean="0"/>
              <a:t>게임방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존재하는 상황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                </a:t>
            </a:r>
            <a:r>
              <a:rPr lang="ko-KR" altLang="en-US" dirty="0" err="1" smtClean="0"/>
              <a:t>게임방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에서는 퇴장 대기방으로 입장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delete 10  : </a:t>
            </a:r>
            <a:r>
              <a:rPr lang="ko-KR" altLang="en-US" dirty="0" err="1" smtClean="0"/>
              <a:t>대기방에서</a:t>
            </a:r>
            <a:r>
              <a:rPr lang="ko-KR" altLang="en-US" dirty="0" smtClean="0"/>
              <a:t> 퇴장 명령어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exit  : </a:t>
            </a:r>
            <a:r>
              <a:rPr lang="ko-KR" altLang="en-US" dirty="0" smtClean="0"/>
              <a:t>프로그램 종료명령어</a:t>
            </a:r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1763688" y="836712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843808" y="836712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292080" y="1268760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연결리스트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 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939994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 </a:t>
            </a:r>
            <a:r>
              <a:rPr lang="ko-KR" altLang="en-US" dirty="0" smtClean="0"/>
              <a:t>출력 화면 예 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 smtClean="0"/>
              <a:t>대기방</a:t>
            </a:r>
            <a:r>
              <a:rPr lang="ko-KR" altLang="en-US" dirty="0" smtClean="0"/>
              <a:t>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[4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 </a:t>
            </a:r>
            <a:r>
              <a:rPr lang="en-US" altLang="ko-KR" dirty="0" smtClean="0"/>
              <a:t>10 </a:t>
            </a:r>
            <a:r>
              <a:rPr lang="en-US" altLang="ko-KR" dirty="0" smtClean="0">
                <a:sym typeface="Wingdings" pitchFamily="2" charset="2"/>
              </a:rPr>
              <a:t>  20  30   40 </a:t>
            </a:r>
            <a:r>
              <a:rPr lang="en-US" altLang="ko-KR" dirty="0" smtClean="0"/>
              <a:t> </a:t>
            </a: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  [2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50 </a:t>
            </a:r>
            <a:r>
              <a:rPr lang="en-US" altLang="ko-KR" dirty="0" smtClean="0">
                <a:sym typeface="Wingdings" pitchFamily="2" charset="2"/>
              </a:rPr>
              <a:t> 60 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  [1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70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  [0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&gt;&gt; </a:t>
            </a:r>
            <a:r>
              <a:rPr lang="en-US" altLang="ko-KR" b="1" dirty="0" smtClean="0">
                <a:solidFill>
                  <a:srgbClr val="FF0000"/>
                </a:solidFill>
              </a:rPr>
              <a:t>insert 80</a:t>
            </a:r>
          </a:p>
          <a:p>
            <a:pPr marL="342900" indent="-342900"/>
            <a:r>
              <a:rPr lang="en-US" altLang="ko-KR" dirty="0" smtClean="0"/>
              <a:t>     80</a:t>
            </a:r>
            <a:r>
              <a:rPr lang="ko-KR" altLang="en-US" dirty="0" smtClean="0"/>
              <a:t>번 회원이 </a:t>
            </a:r>
            <a:r>
              <a:rPr lang="ko-KR" altLang="en-US" dirty="0" err="1" smtClean="0"/>
              <a:t>대기방으로</a:t>
            </a:r>
            <a:r>
              <a:rPr lang="ko-KR" altLang="en-US" dirty="0" smtClean="0"/>
              <a:t> 입장하였습니다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 smtClean="0"/>
              <a:t>대기방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[4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 </a:t>
            </a:r>
            <a:r>
              <a:rPr lang="en-US" altLang="ko-KR" dirty="0" smtClean="0"/>
              <a:t>10 </a:t>
            </a:r>
            <a:r>
              <a:rPr lang="en-US" altLang="ko-KR" dirty="0" smtClean="0">
                <a:sym typeface="Wingdings" pitchFamily="2" charset="2"/>
              </a:rPr>
              <a:t>  20  30   40 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80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  [2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50 </a:t>
            </a:r>
            <a:r>
              <a:rPr lang="en-US" altLang="ko-KR" dirty="0" smtClean="0">
                <a:sym typeface="Wingdings" pitchFamily="2" charset="2"/>
              </a:rPr>
              <a:t> 60 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  [1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70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  [0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&gt;&gt;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 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939994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 </a:t>
            </a:r>
            <a:r>
              <a:rPr lang="ko-KR" altLang="en-US" dirty="0" smtClean="0"/>
              <a:t>출력 화면 예 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 smtClean="0"/>
              <a:t>대기방</a:t>
            </a:r>
            <a:r>
              <a:rPr lang="ko-KR" altLang="en-US" dirty="0" smtClean="0"/>
              <a:t>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[4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 </a:t>
            </a:r>
            <a:r>
              <a:rPr lang="en-US" altLang="ko-KR" dirty="0" smtClean="0"/>
              <a:t>10 </a:t>
            </a:r>
            <a:r>
              <a:rPr lang="en-US" altLang="ko-KR" dirty="0" smtClean="0">
                <a:sym typeface="Wingdings" pitchFamily="2" charset="2"/>
              </a:rPr>
              <a:t>  20  30   40 </a:t>
            </a:r>
            <a:r>
              <a:rPr lang="en-US" altLang="ko-KR" dirty="0" smtClean="0"/>
              <a:t> </a:t>
            </a: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  [2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50 </a:t>
            </a:r>
            <a:r>
              <a:rPr lang="en-US" altLang="ko-KR" dirty="0" smtClean="0">
                <a:sym typeface="Wingdings" pitchFamily="2" charset="2"/>
              </a:rPr>
              <a:t> 60 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  [1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70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  [0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&gt;&gt;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gamein</a:t>
            </a:r>
            <a:r>
              <a:rPr lang="en-US" altLang="ko-KR" b="1" dirty="0" smtClean="0">
                <a:solidFill>
                  <a:srgbClr val="FF0000"/>
                </a:solidFill>
              </a:rPr>
              <a:t> 1 10</a:t>
            </a:r>
          </a:p>
          <a:p>
            <a:pPr marL="342900" indent="-342900"/>
            <a:r>
              <a:rPr lang="en-US" altLang="ko-KR" dirty="0" smtClean="0"/>
              <a:t>     10</a:t>
            </a:r>
            <a:r>
              <a:rPr lang="ko-KR" altLang="en-US" dirty="0" smtClean="0"/>
              <a:t>번 회원이 </a:t>
            </a:r>
            <a:r>
              <a:rPr lang="ko-KR" altLang="en-US" dirty="0" err="1" smtClean="0"/>
              <a:t>게임방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이동하였습니다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 smtClean="0"/>
              <a:t>대기방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[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  20 </a:t>
            </a:r>
            <a:r>
              <a:rPr lang="en-US" altLang="ko-KR" dirty="0" smtClean="0">
                <a:sym typeface="Wingdings" pitchFamily="2" charset="2"/>
              </a:rPr>
              <a:t> 30   40 </a:t>
            </a:r>
            <a:r>
              <a:rPr lang="en-US" altLang="ko-KR" dirty="0" smtClean="0">
                <a:sym typeface="Wingdings" pitchFamily="2" charset="2"/>
              </a:rPr>
              <a:t>         </a:t>
            </a:r>
            <a:r>
              <a:rPr lang="en-US" altLang="ko-KR" i="1" dirty="0" smtClean="0">
                <a:solidFill>
                  <a:srgbClr val="FF0000"/>
                </a:solidFill>
                <a:sym typeface="Wingdings" pitchFamily="2" charset="2"/>
              </a:rPr>
              <a:t>* 10</a:t>
            </a:r>
            <a:r>
              <a:rPr lang="ko-KR" altLang="en-US" i="1" dirty="0" smtClean="0">
                <a:solidFill>
                  <a:srgbClr val="FF0000"/>
                </a:solidFill>
                <a:sym typeface="Wingdings" pitchFamily="2" charset="2"/>
              </a:rPr>
              <a:t>은</a:t>
            </a:r>
            <a:r>
              <a:rPr lang="en-US" altLang="ko-KR" i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i="1" dirty="0" smtClean="0">
                <a:solidFill>
                  <a:srgbClr val="FF0000"/>
                </a:solidFill>
                <a:sym typeface="Wingdings" pitchFamily="2" charset="2"/>
              </a:rPr>
              <a:t>제거</a:t>
            </a:r>
            <a:endParaRPr lang="en-US" altLang="ko-KR" i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  </a:t>
            </a:r>
            <a:r>
              <a:rPr lang="en-US" altLang="ko-KR" dirty="0" smtClean="0"/>
              <a:t>[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명</a:t>
            </a:r>
            <a:r>
              <a:rPr lang="en-US" altLang="ko-KR" dirty="0" smtClean="0"/>
              <a:t>]   50 </a:t>
            </a:r>
            <a:r>
              <a:rPr lang="en-US" altLang="ko-KR" dirty="0" smtClean="0">
                <a:sym typeface="Wingdings" pitchFamily="2" charset="2"/>
              </a:rPr>
              <a:t> 60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10 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  [1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70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  [0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&gt;&gt;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gamein</a:t>
            </a:r>
            <a:r>
              <a:rPr lang="en-US" altLang="ko-KR" b="1" dirty="0" smtClean="0">
                <a:solidFill>
                  <a:srgbClr val="FF0000"/>
                </a:solidFill>
              </a:rPr>
              <a:t> 1 90</a:t>
            </a:r>
          </a:p>
          <a:p>
            <a:pPr marL="342900" indent="-342900"/>
            <a:r>
              <a:rPr lang="en-US" altLang="ko-KR" dirty="0" smtClean="0"/>
              <a:t>     90</a:t>
            </a:r>
            <a:r>
              <a:rPr lang="ko-KR" altLang="en-US" dirty="0" smtClean="0"/>
              <a:t>번 회원은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없습니다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 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7839005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 </a:t>
            </a:r>
            <a:r>
              <a:rPr lang="ko-KR" altLang="en-US" dirty="0" err="1" smtClean="0"/>
              <a:t>이중연결리트</a:t>
            </a:r>
            <a:r>
              <a:rPr lang="ko-KR" altLang="en-US" dirty="0" smtClean="0"/>
              <a:t> 클래스를 활용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[Room ]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- </a:t>
            </a:r>
            <a:r>
              <a:rPr lang="ko-KR" altLang="en-US" dirty="0" smtClean="0"/>
              <a:t>이중연결리스트를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개를 필드 </a:t>
            </a:r>
            <a:r>
              <a:rPr lang="ko-KR" altLang="en-US" dirty="0" err="1" smtClean="0"/>
              <a:t>맴버로</a:t>
            </a:r>
            <a:r>
              <a:rPr lang="ko-KR" altLang="en-US" dirty="0" smtClean="0"/>
              <a:t> 갖고 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+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 이중연결리스트를 초기화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Insert(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number);   // </a:t>
            </a:r>
            <a:r>
              <a:rPr lang="ko-KR" altLang="en-US" dirty="0" err="1" smtClean="0"/>
              <a:t>대기방</a:t>
            </a:r>
            <a:r>
              <a:rPr lang="ko-KR" altLang="en-US" dirty="0" smtClean="0"/>
              <a:t> 입장함수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-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Delete(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number);  // </a:t>
            </a:r>
            <a:r>
              <a:rPr lang="ko-KR" altLang="en-US" dirty="0" err="1" smtClean="0"/>
              <a:t>대기방</a:t>
            </a:r>
            <a:r>
              <a:rPr lang="ko-KR" altLang="en-US" dirty="0" smtClean="0"/>
              <a:t> 퇴장함수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-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있던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GameIn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 // </a:t>
            </a:r>
            <a:r>
              <a:rPr lang="en-US" altLang="ko-KR" dirty="0" err="1" smtClean="0"/>
              <a:t>idx</a:t>
            </a:r>
            <a:r>
              <a:rPr lang="ko-KR" altLang="en-US" dirty="0" smtClean="0"/>
              <a:t>방에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번호가 입장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- 1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게임방에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-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있던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번을 제거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GameOut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 // </a:t>
            </a:r>
            <a:r>
              <a:rPr lang="en-US" altLang="ko-KR" dirty="0" err="1" smtClean="0"/>
              <a:t>idx</a:t>
            </a:r>
            <a:r>
              <a:rPr lang="ko-KR" altLang="en-US" dirty="0" smtClean="0"/>
              <a:t>방에서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번호가 퇴장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-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- 1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게임방에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 제거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 void </a:t>
            </a:r>
            <a:r>
              <a:rPr lang="en-US" altLang="ko-KR" dirty="0" err="1" smtClean="0"/>
              <a:t>PrintAll</a:t>
            </a:r>
            <a:r>
              <a:rPr lang="en-US" altLang="ko-KR" dirty="0" smtClean="0"/>
              <a:t>()  //</a:t>
            </a:r>
            <a:r>
              <a:rPr lang="ko-KR" altLang="en-US" dirty="0" smtClean="0"/>
              <a:t>연결리스트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개를 출력</a:t>
            </a:r>
            <a:r>
              <a:rPr lang="en-US" altLang="ko-KR" dirty="0" smtClean="0"/>
              <a:t>!!!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 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689964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[Start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Room </a:t>
            </a:r>
            <a:r>
              <a:rPr lang="en-US" altLang="ko-KR" dirty="0" err="1" smtClean="0"/>
              <a:t>room</a:t>
            </a:r>
            <a:r>
              <a:rPr lang="en-US" altLang="ko-KR" dirty="0" smtClean="0"/>
              <a:t> = new Room();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void Run(){</a:t>
            </a:r>
          </a:p>
          <a:p>
            <a:pPr marL="342900" indent="-342900"/>
            <a:r>
              <a:rPr lang="en-US" altLang="ko-KR" dirty="0" smtClean="0"/>
              <a:t>   // </a:t>
            </a:r>
            <a:r>
              <a:rPr lang="ko-KR" altLang="en-US" dirty="0" smtClean="0"/>
              <a:t>전체 정보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// &gt;&gt;    </a:t>
            </a:r>
            <a:r>
              <a:rPr lang="ko-KR" altLang="en-US" dirty="0" smtClean="0"/>
              <a:t>명령어를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그에 따른 </a:t>
            </a:r>
            <a:r>
              <a:rPr lang="ko-KR" altLang="en-US" smtClean="0"/>
              <a:t>분기 처리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}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static void main() {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new Start().Run();</a:t>
            </a:r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//Start s = new Start();</a:t>
            </a:r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//</a:t>
            </a:r>
            <a:r>
              <a:rPr lang="en-US" altLang="ko-KR" dirty="0" err="1" smtClean="0"/>
              <a:t>s.Run</a:t>
            </a:r>
            <a:r>
              <a:rPr lang="en-US" altLang="ko-KR" dirty="0" smtClean="0"/>
              <a:t>();</a:t>
            </a:r>
          </a:p>
          <a:p>
            <a:pPr marL="342900" indent="-342900"/>
            <a:r>
              <a:rPr lang="en-US" altLang="ko-KR" dirty="0" smtClean="0"/>
              <a:t>}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클래스 정의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맴버필드</a:t>
            </a:r>
            <a:r>
              <a:rPr lang="ko-KR" altLang="en-US" sz="2000" b="1" dirty="0" smtClean="0"/>
              <a:t> 구성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7544" y="1556792"/>
            <a:ext cx="305455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 smtClean="0"/>
              <a:t>클래스명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BitArray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ko-KR" altLang="en-US" b="1" dirty="0" smtClean="0"/>
              <a:t>저장소 </a:t>
            </a:r>
            <a:r>
              <a:rPr lang="en-US" altLang="ko-KR" b="1" dirty="0" smtClean="0"/>
              <a:t>: </a:t>
            </a:r>
            <a:r>
              <a:rPr lang="ko-KR" altLang="en-US" b="1" dirty="0"/>
              <a:t> </a:t>
            </a:r>
            <a:r>
              <a:rPr lang="en-US" altLang="ko-KR" b="1" dirty="0" smtClean="0"/>
              <a:t>Object[] base;</a:t>
            </a:r>
          </a:p>
          <a:p>
            <a:pPr marL="342900" indent="-342900">
              <a:buAutoNum type="arabicParenR"/>
            </a:pPr>
            <a:r>
              <a:rPr lang="en-US" altLang="ko-KR" b="1" dirty="0" smtClean="0"/>
              <a:t>max    : 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max;</a:t>
            </a:r>
          </a:p>
          <a:p>
            <a:pPr marL="342900" indent="-342900">
              <a:buAutoNum type="arabicParenR"/>
            </a:pPr>
            <a:r>
              <a:rPr lang="en-US" altLang="ko-KR" b="1" dirty="0" smtClean="0"/>
              <a:t>size     :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size;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220072" y="1556792"/>
            <a:ext cx="29523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1988840"/>
            <a:ext cx="29523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10527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4790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정의</a:t>
            </a:r>
            <a:r>
              <a:rPr lang="en-US" altLang="ko-KR" sz="2000" b="1" dirty="0" smtClean="0"/>
              <a:t>[</a:t>
            </a:r>
            <a:r>
              <a:rPr lang="ko-KR" altLang="en-US" sz="2000" b="1" dirty="0" err="1" smtClean="0"/>
              <a:t>맴버필드의</a:t>
            </a:r>
            <a:r>
              <a:rPr lang="ko-KR" altLang="en-US" sz="2000" b="1" dirty="0" smtClean="0"/>
              <a:t> 초기화</a:t>
            </a:r>
            <a:r>
              <a:rPr lang="en-US" altLang="ko-KR" sz="2000" b="1" dirty="0" smtClean="0"/>
              <a:t>]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59492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594928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55172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551723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508518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08518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465313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465313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20072" y="1556792"/>
            <a:ext cx="29523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1988840"/>
            <a:ext cx="29523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10527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422108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422108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2636912"/>
            <a:ext cx="46025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</a:rPr>
              <a:t>값 초기화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매개변수 전달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size &lt;- 0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배열을</a:t>
            </a:r>
            <a:r>
              <a:rPr lang="en-US" altLang="ko-KR" dirty="0" smtClean="0"/>
              <a:t> max</a:t>
            </a:r>
            <a:r>
              <a:rPr lang="ko-KR" altLang="en-US" dirty="0" smtClean="0"/>
              <a:t>값 크기에 맞추어 동적 할당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566124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566124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52292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522920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479715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479715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648866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587727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3093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Insert(</a:t>
            </a:r>
            <a:r>
              <a:rPr lang="ko-KR" altLang="en-US" sz="2000" b="1" dirty="0" smtClean="0"/>
              <a:t>저장 기능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34290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342900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299695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299695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256490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56490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213285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213285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4128" y="1124744"/>
            <a:ext cx="32403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155679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62068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170080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170080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1560" y="4797152"/>
            <a:ext cx="446449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IsOverflow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저장공간이 다 찬 상태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   return;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base[size] =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/>
              <a:t>size++;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314096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314096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270892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270892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22768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227687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0-&gt;5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396838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335699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23928" y="34290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724128" y="263691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Insert(Object </a:t>
            </a:r>
            <a:r>
              <a:rPr lang="en-US" altLang="ko-KR" dirty="0" err="1" smtClean="0">
                <a:solidFill>
                  <a:schemeClr val="tx1"/>
                </a:solidFill>
              </a:rPr>
              <a:t>obj</a:t>
            </a:r>
            <a:r>
              <a:rPr lang="en-US" altLang="ko-KR" dirty="0" smtClean="0">
                <a:solidFill>
                  <a:schemeClr val="tx1"/>
                </a:solidFill>
              </a:rPr>
              <a:t>)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23928" y="299695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23928" y="256490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851920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851920" y="177281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292080" y="4797152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max(5)  &lt;=    size(5)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3083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Delete(</a:t>
            </a:r>
            <a:r>
              <a:rPr lang="ko-KR" altLang="en-US" sz="2000" b="1" dirty="0" smtClean="0"/>
              <a:t>삭제기능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34290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342900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2996952"/>
            <a:ext cx="86409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2996952"/>
            <a:ext cx="108012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256490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56490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213285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213285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4128" y="1124744"/>
            <a:ext cx="32403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155679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62068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170080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170080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1560" y="4797152"/>
            <a:ext cx="446449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유효한 인덱스인가</a:t>
            </a:r>
            <a:r>
              <a:rPr lang="en-US" altLang="ko-KR" dirty="0" smtClean="0"/>
              <a:t>?( 0 ~ size-1)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반복문을</a:t>
            </a:r>
            <a:r>
              <a:rPr lang="ko-KR" altLang="en-US" dirty="0" smtClean="0"/>
              <a:t> 활용해서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Size </a:t>
            </a:r>
            <a:r>
              <a:rPr lang="ko-KR" altLang="en-US" dirty="0" smtClean="0"/>
              <a:t>감소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314096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314096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270892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270892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22768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227687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396838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335699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23928" y="34290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724128" y="263691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Delete(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idx</a:t>
            </a:r>
            <a:r>
              <a:rPr lang="en-US" altLang="ko-KR" dirty="0" smtClean="0">
                <a:solidFill>
                  <a:schemeClr val="tx1"/>
                </a:solidFill>
              </a:rPr>
              <a:t>) : void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92080" y="3501008"/>
            <a:ext cx="1008112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23928" y="306896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923928" y="263691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923928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084168" y="4077072"/>
            <a:ext cx="21825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Base[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en-US" altLang="ko-KR" b="1" dirty="0" smtClean="0"/>
              <a:t>] = base[2];</a:t>
            </a:r>
          </a:p>
          <a:p>
            <a:r>
              <a:rPr lang="en-US" altLang="ko-KR" b="1" dirty="0" smtClean="0"/>
              <a:t>Base[2] = base[3];</a:t>
            </a:r>
          </a:p>
          <a:p>
            <a:r>
              <a:rPr lang="en-US" altLang="ko-KR" b="1" dirty="0" smtClean="0"/>
              <a:t>Base[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en-US" altLang="ko-KR" b="1" dirty="0" smtClean="0"/>
              <a:t>] = base[4];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3923928" y="177281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436096" y="5157192"/>
            <a:ext cx="3499676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idx</a:t>
            </a:r>
            <a:r>
              <a:rPr lang="en-US" altLang="ko-KR" b="1" dirty="0" smtClean="0"/>
              <a:t>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 </a:t>
            </a:r>
            <a:r>
              <a:rPr lang="en-US" altLang="ko-KR" b="1" dirty="0" smtClean="0">
                <a:solidFill>
                  <a:srgbClr val="FF0000"/>
                </a:solidFill>
              </a:rPr>
              <a:t>size-1</a:t>
            </a:r>
            <a:r>
              <a:rPr lang="en-US" altLang="ko-KR" b="1" dirty="0" smtClean="0"/>
              <a:t>; 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</a:t>
            </a:r>
            <a:br>
              <a:rPr lang="en-US" altLang="ko-KR" b="1" dirty="0" smtClean="0"/>
            </a:br>
            <a:r>
              <a:rPr lang="en-US" altLang="ko-KR" b="1" dirty="0" smtClean="0"/>
              <a:t>{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     base[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 = base[i+1];</a:t>
            </a:r>
            <a:br>
              <a:rPr lang="en-US" altLang="ko-KR" b="1" dirty="0" smtClean="0"/>
            </a:br>
            <a:r>
              <a:rPr lang="en-US" altLang="ko-KR" b="1" dirty="0" smtClean="0"/>
              <a:t>}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66832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Select(</a:t>
            </a:r>
            <a:r>
              <a:rPr lang="ko-KR" altLang="en-US" sz="2000" b="1" dirty="0" smtClean="0"/>
              <a:t>검색</a:t>
            </a:r>
            <a:r>
              <a:rPr lang="en-US" altLang="ko-KR" sz="2000" b="1" dirty="0" smtClean="0"/>
              <a:t>)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ko-KR" altLang="en-US" sz="2000" b="1" dirty="0" smtClean="0"/>
              <a:t>순차검색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시작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끝 순차적으로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smtClean="0">
                <a:sym typeface="Wingdings" pitchFamily="2" charset="2"/>
              </a:rPr>
              <a:t>오늘 구현 내용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ko-KR" altLang="en-US" sz="2000" b="1" dirty="0" err="1" smtClean="0"/>
              <a:t>이분법적검색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정렬을 전제로 한다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6493075" y="40770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57171" y="407707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93075" y="3645024"/>
            <a:ext cx="86409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57171" y="3645024"/>
            <a:ext cx="108012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93075" y="32129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57171" y="321297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93075" y="27809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57171" y="278092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93075" y="23488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57171" y="234888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99592" y="1988840"/>
            <a:ext cx="446449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b="1" dirty="0" smtClean="0"/>
              <a:t>순회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구간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시작점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끝점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756771" y="378904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20867" y="378904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56771" y="335699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20867" y="335699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56771" y="292494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20867" y="2924944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25123" y="4616460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5484963" y="4005064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429179" y="407707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429179" y="371703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429179" y="32849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429179" y="27809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429179" y="24208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11560" y="4365104"/>
            <a:ext cx="3070071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 =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b="1" dirty="0" smtClean="0"/>
              <a:t>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 </a:t>
            </a:r>
            <a:r>
              <a:rPr lang="en-US" altLang="ko-KR" b="1" dirty="0" smtClean="0">
                <a:solidFill>
                  <a:srgbClr val="FF0000"/>
                </a:solidFill>
              </a:rPr>
              <a:t>size</a:t>
            </a:r>
            <a:r>
              <a:rPr lang="en-US" altLang="ko-KR" b="1" dirty="0" smtClean="0"/>
              <a:t>; 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</a:t>
            </a:r>
            <a:br>
              <a:rPr lang="en-US" altLang="ko-KR" b="1" dirty="0" smtClean="0"/>
            </a:br>
            <a:r>
              <a:rPr lang="en-US" altLang="ko-KR" b="1" dirty="0" smtClean="0"/>
              <a:t>{</a:t>
            </a:r>
          </a:p>
          <a:p>
            <a:r>
              <a:rPr lang="en-US" altLang="ko-KR" b="1" dirty="0" smtClean="0"/>
              <a:t>     Object </a:t>
            </a:r>
            <a:r>
              <a:rPr lang="en-US" altLang="ko-KR" b="1" dirty="0" err="1" smtClean="0"/>
              <a:t>obj</a:t>
            </a:r>
            <a:r>
              <a:rPr lang="en-US" altLang="ko-KR" b="1" dirty="0" smtClean="0"/>
              <a:t> = base[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//</a:t>
            </a:r>
            <a:r>
              <a:rPr lang="ko-KR" altLang="en-US" b="1" dirty="0" smtClean="0"/>
              <a:t>필요한 알고리즘 </a:t>
            </a:r>
            <a:r>
              <a:rPr lang="en-US" altLang="ko-KR" b="1" dirty="0" smtClean="0"/>
              <a:t>!!</a:t>
            </a:r>
            <a:br>
              <a:rPr lang="en-US" altLang="ko-KR" b="1" dirty="0" smtClean="0"/>
            </a:br>
            <a:r>
              <a:rPr lang="en-US" altLang="ko-KR" b="1" dirty="0" smtClean="0"/>
              <a:t>}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3049</Words>
  <Application>Microsoft Office PowerPoint</Application>
  <PresentationFormat>화면 슬라이드 쇼(4:3)</PresentationFormat>
  <Paragraphs>888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BIT_R34</dc:creator>
  <cp:lastModifiedBy>BIT_R34</cp:lastModifiedBy>
  <cp:revision>91</cp:revision>
  <dcterms:created xsi:type="dcterms:W3CDTF">2021-02-09T00:04:02Z</dcterms:created>
  <dcterms:modified xsi:type="dcterms:W3CDTF">2021-02-15T08:13:25Z</dcterms:modified>
</cp:coreProperties>
</file>