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64" autoAdjust="0"/>
  </p:normalViewPr>
  <p:slideViewPr>
    <p:cSldViewPr>
      <p:cViewPr>
        <p:scale>
          <a:sx n="66" d="100"/>
          <a:sy n="66" d="100"/>
        </p:scale>
        <p:origin x="-1282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1248E-BEF7-4F03-9095-D07197679308}" type="datetimeFigureOut">
              <a:rPr lang="ko-KR" altLang="en-US" smtClean="0"/>
              <a:pPr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endParaRPr lang="ko-KR" altLang="en-US" sz="2000" b="1" dirty="0"/>
          </a:p>
        </p:txBody>
      </p:sp>
      <p:sp>
        <p:nvSpPr>
          <p:cNvPr id="7" name="순서도: 자기 디스크 6"/>
          <p:cNvSpPr/>
          <p:nvPr/>
        </p:nvSpPr>
        <p:spPr>
          <a:xfrm>
            <a:off x="2915816" y="5445224"/>
            <a:ext cx="2952328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DataBase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23528" y="2996952"/>
            <a:ext cx="8280920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DBMS(</a:t>
            </a:r>
            <a:r>
              <a:rPr lang="ko-KR" altLang="en-US" b="1" dirty="0" smtClean="0">
                <a:solidFill>
                  <a:schemeClr val="tx1"/>
                </a:solidFill>
              </a:rPr>
              <a:t>데이터베이스 관리시스템</a:t>
            </a:r>
            <a:r>
              <a:rPr lang="en-US" altLang="ko-KR" b="1" dirty="0" smtClean="0">
                <a:solidFill>
                  <a:schemeClr val="tx1"/>
                </a:solidFill>
              </a:rPr>
              <a:t>)…. </a:t>
            </a:r>
            <a:r>
              <a:rPr lang="en-US" altLang="ko-KR" b="1" dirty="0" err="1" smtClean="0">
                <a:solidFill>
                  <a:schemeClr val="tx1"/>
                </a:solidFill>
              </a:rPr>
              <a:t>MySQL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84168" y="5589240"/>
            <a:ext cx="15632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물리적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파일</a:t>
            </a:r>
            <a:endParaRPr lang="en-US" altLang="ko-KR" b="1" dirty="0" smtClean="0"/>
          </a:p>
          <a:p>
            <a:r>
              <a:rPr lang="ko-KR" altLang="en-US" b="1" dirty="0" smtClean="0"/>
              <a:t>논리적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구조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499992" y="4077072"/>
            <a:ext cx="72009" cy="151216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83568" y="1124744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User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27784" y="1124744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User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499992" y="1124744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User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516216" y="1124744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User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403648" y="1484784"/>
            <a:ext cx="0" cy="151216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3347864" y="1484784"/>
            <a:ext cx="0" cy="151216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5364088" y="1556792"/>
            <a:ext cx="0" cy="151216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7380312" y="1556792"/>
            <a:ext cx="0" cy="151216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899592" y="3140968"/>
            <a:ext cx="734481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임시 메모리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547664" y="1988840"/>
            <a:ext cx="1208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SQL </a:t>
            </a:r>
            <a:r>
              <a:rPr lang="ko-KR" altLang="en-US" dirty="0" smtClean="0"/>
              <a:t>언어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6012160" y="1628800"/>
            <a:ext cx="72009" cy="151216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055189" y="2204864"/>
            <a:ext cx="1079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Commit!</a:t>
            </a:r>
            <a:endParaRPr lang="ko-KR" altLang="en-US" dirty="0"/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5148064" y="3212976"/>
            <a:ext cx="936104" cy="230425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5801198" y="4509120"/>
            <a:ext cx="713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/>
              <a:t>적용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(Select </a:t>
            </a:r>
            <a:r>
              <a:rPr lang="ko-KR" altLang="en-US" sz="2000" b="1" dirty="0" smtClean="0"/>
              <a:t>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7" name="직사각형 6"/>
          <p:cNvSpPr/>
          <p:nvPr/>
        </p:nvSpPr>
        <p:spPr>
          <a:xfrm>
            <a:off x="467544" y="1124744"/>
            <a:ext cx="5684505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select   </a:t>
            </a: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출력할 결과물</a:t>
            </a:r>
            <a:r>
              <a:rPr lang="en-US" altLang="ko-KR" b="1" dirty="0" smtClean="0">
                <a:solidFill>
                  <a:srgbClr val="FF0000"/>
                </a:solidFill>
              </a:rPr>
              <a:t>…(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컬럼의</a:t>
            </a:r>
            <a:r>
              <a:rPr lang="ko-KR" altLang="en-US" b="1" dirty="0" smtClean="0">
                <a:solidFill>
                  <a:srgbClr val="FF0000"/>
                </a:solidFill>
              </a:rPr>
              <a:t> 이름</a:t>
            </a:r>
            <a:r>
              <a:rPr lang="en-US" altLang="ko-KR" b="1" dirty="0" smtClean="0">
                <a:solidFill>
                  <a:srgbClr val="FF0000"/>
                </a:solidFill>
              </a:rPr>
              <a:t>)]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From    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 smtClean="0">
                <a:solidFill>
                  <a:schemeClr val="accent6">
                    <a:lumMod val="50000"/>
                  </a:schemeClr>
                </a:solidFill>
              </a:rPr>
              <a:t>대상 </a:t>
            </a:r>
            <a:r>
              <a:rPr lang="ko-KR" altLang="en-US" b="1" dirty="0" err="1" smtClean="0">
                <a:solidFill>
                  <a:schemeClr val="accent6">
                    <a:lumMod val="50000"/>
                  </a:schemeClr>
                </a:solidFill>
              </a:rPr>
              <a:t>테이블명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]</a:t>
            </a:r>
          </a:p>
          <a:p>
            <a:endParaRPr lang="en-US" altLang="ko-KR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dirty="0" smtClean="0"/>
              <a:t>Where   [</a:t>
            </a:r>
            <a:r>
              <a:rPr lang="ko-KR" altLang="en-US" dirty="0" err="1" smtClean="0"/>
              <a:t>조건절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필터링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원하는 </a:t>
            </a:r>
            <a:r>
              <a:rPr lang="ko-KR" altLang="en-US" dirty="0" err="1" smtClean="0"/>
              <a:t>로우</a:t>
            </a:r>
            <a:r>
              <a:rPr lang="ko-KR" altLang="en-US" dirty="0" smtClean="0"/>
              <a:t> 데이터만 요청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499992" y="260648"/>
            <a:ext cx="2417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(dept,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salgrade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55576" y="2924944"/>
            <a:ext cx="7653057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 smtClean="0"/>
              <a:t>Emp</a:t>
            </a:r>
            <a:r>
              <a:rPr lang="ko-KR" altLang="en-US" dirty="0" smtClean="0"/>
              <a:t>테이블에서  이름이 </a:t>
            </a:r>
            <a:r>
              <a:rPr lang="en-US" altLang="ko-KR" dirty="0" smtClean="0"/>
              <a:t>S</a:t>
            </a:r>
            <a:r>
              <a:rPr lang="ko-KR" altLang="en-US" dirty="0" smtClean="0"/>
              <a:t>로 시작되는 직원들의 </a:t>
            </a:r>
            <a:r>
              <a:rPr lang="en-US" altLang="ko-KR" dirty="0" err="1" smtClean="0"/>
              <a:t>ename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job</a:t>
            </a:r>
            <a:r>
              <a:rPr lang="ko-KR" altLang="en-US" dirty="0" smtClean="0"/>
              <a:t>을 출력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Select </a:t>
            </a:r>
            <a:r>
              <a:rPr lang="en-US" altLang="ko-KR" dirty="0" err="1" smtClean="0"/>
              <a:t>ename,job</a:t>
            </a:r>
            <a:r>
              <a:rPr lang="en-US" altLang="ko-KR" dirty="0" smtClean="0"/>
              <a:t> 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where </a:t>
            </a:r>
            <a:r>
              <a:rPr lang="en-US" altLang="ko-KR" dirty="0" err="1" smtClean="0"/>
              <a:t>ename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like "s%";</a:t>
            </a:r>
          </a:p>
          <a:p>
            <a:pPr marL="342900" indent="-342900"/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2. </a:t>
            </a:r>
            <a:r>
              <a:rPr lang="en-US" altLang="ko-KR" dirty="0" err="1" smtClean="0"/>
              <a:t>Emp</a:t>
            </a:r>
            <a:r>
              <a:rPr lang="ko-KR" altLang="en-US" dirty="0" smtClean="0"/>
              <a:t>테이블에서 이름의 </a:t>
            </a:r>
            <a:r>
              <a:rPr lang="ko-KR" altLang="en-US" dirty="0" err="1" smtClean="0"/>
              <a:t>두번째</a:t>
            </a:r>
            <a:r>
              <a:rPr lang="ko-KR" altLang="en-US" dirty="0" smtClean="0"/>
              <a:t> 문자가 </a:t>
            </a:r>
            <a:r>
              <a:rPr lang="en-US" altLang="ko-KR" dirty="0" smtClean="0"/>
              <a:t>L </a:t>
            </a:r>
            <a:r>
              <a:rPr lang="ko-KR" altLang="en-US" dirty="0" smtClean="0"/>
              <a:t>인 직원들의 이름과 </a:t>
            </a:r>
            <a:r>
              <a:rPr lang="en-US" altLang="ko-KR" dirty="0" smtClean="0"/>
              <a:t>job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select </a:t>
            </a:r>
            <a:r>
              <a:rPr lang="en-US" altLang="ko-KR" dirty="0" err="1" smtClean="0"/>
              <a:t>ename</a:t>
            </a:r>
            <a:r>
              <a:rPr lang="en-US" altLang="ko-KR" dirty="0" smtClean="0"/>
              <a:t>, job 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where </a:t>
            </a:r>
            <a:r>
              <a:rPr lang="en-US" altLang="ko-KR" dirty="0" err="1" smtClean="0"/>
              <a:t>ename</a:t>
            </a:r>
            <a:r>
              <a:rPr lang="en-US" altLang="ko-KR" dirty="0" smtClean="0"/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like '_L%';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(Select </a:t>
            </a:r>
            <a:r>
              <a:rPr lang="ko-KR" altLang="en-US" sz="2000" b="1" dirty="0" smtClean="0"/>
              <a:t>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7" name="직사각형 6"/>
          <p:cNvSpPr/>
          <p:nvPr/>
        </p:nvSpPr>
        <p:spPr>
          <a:xfrm>
            <a:off x="467544" y="1124744"/>
            <a:ext cx="5684505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select   </a:t>
            </a: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출력할 결과물</a:t>
            </a:r>
            <a:r>
              <a:rPr lang="en-US" altLang="ko-KR" b="1" dirty="0" smtClean="0">
                <a:solidFill>
                  <a:srgbClr val="FF0000"/>
                </a:solidFill>
              </a:rPr>
              <a:t>…(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컬럼의</a:t>
            </a:r>
            <a:r>
              <a:rPr lang="ko-KR" altLang="en-US" b="1" dirty="0" smtClean="0">
                <a:solidFill>
                  <a:srgbClr val="FF0000"/>
                </a:solidFill>
              </a:rPr>
              <a:t> 이름</a:t>
            </a:r>
            <a:r>
              <a:rPr lang="en-US" altLang="ko-KR" b="1" dirty="0" smtClean="0">
                <a:solidFill>
                  <a:srgbClr val="FF0000"/>
                </a:solidFill>
              </a:rPr>
              <a:t>)]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From    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 smtClean="0">
                <a:solidFill>
                  <a:schemeClr val="accent6">
                    <a:lumMod val="50000"/>
                  </a:schemeClr>
                </a:solidFill>
              </a:rPr>
              <a:t>대상 </a:t>
            </a:r>
            <a:r>
              <a:rPr lang="ko-KR" altLang="en-US" b="1" dirty="0" err="1" smtClean="0">
                <a:solidFill>
                  <a:schemeClr val="accent6">
                    <a:lumMod val="50000"/>
                  </a:schemeClr>
                </a:solidFill>
              </a:rPr>
              <a:t>테이블명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]</a:t>
            </a:r>
          </a:p>
          <a:p>
            <a:endParaRPr lang="en-US" altLang="ko-KR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dirty="0" smtClean="0"/>
              <a:t>Where   [</a:t>
            </a:r>
            <a:r>
              <a:rPr lang="ko-KR" altLang="en-US" dirty="0" err="1" smtClean="0"/>
              <a:t>조건절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필터링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원하는 </a:t>
            </a:r>
            <a:r>
              <a:rPr lang="ko-KR" altLang="en-US" dirty="0" err="1" smtClean="0"/>
              <a:t>로우</a:t>
            </a:r>
            <a:r>
              <a:rPr lang="ko-KR" altLang="en-US" dirty="0" smtClean="0"/>
              <a:t> 데이터만 요청</a:t>
            </a:r>
            <a:r>
              <a:rPr lang="en-US" altLang="ko-KR" dirty="0" smtClean="0"/>
              <a:t>]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Order by [</a:t>
            </a:r>
            <a:r>
              <a:rPr lang="ko-KR" altLang="en-US" dirty="0" smtClean="0"/>
              <a:t>정렬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기본 </a:t>
            </a:r>
            <a:r>
              <a:rPr lang="en-US" altLang="ko-KR" dirty="0" smtClean="0"/>
              <a:t>ASC/ DESC]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499992" y="260648"/>
            <a:ext cx="2417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(dept,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salgrade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27584" y="3645024"/>
            <a:ext cx="715452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 smtClean="0"/>
              <a:t>Emp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테이블에서 이름을 오름차순으로 출력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동일한 이름일 경우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</a:t>
            </a:r>
            <a:r>
              <a:rPr lang="ko-KR" altLang="en-US" dirty="0" smtClean="0"/>
              <a:t>급여가 높은 사람을 먼저 출력</a:t>
            </a:r>
            <a:r>
              <a:rPr lang="en-US" altLang="ko-KR" dirty="0" smtClean="0"/>
              <a:t>! ( </a:t>
            </a:r>
            <a:r>
              <a:rPr lang="ko-KR" altLang="en-US" dirty="0" smtClean="0"/>
              <a:t>이름하고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급여만 출력</a:t>
            </a:r>
            <a:r>
              <a:rPr lang="en-US" altLang="ko-KR" dirty="0" smtClean="0"/>
              <a:t>)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select </a:t>
            </a:r>
            <a:r>
              <a:rPr lang="en-US" altLang="ko-KR" dirty="0" err="1" smtClean="0"/>
              <a:t>ename,sal</a:t>
            </a:r>
            <a:r>
              <a:rPr lang="en-US" altLang="ko-KR" dirty="0" smtClean="0"/>
              <a:t> 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</a:t>
            </a:r>
          </a:p>
          <a:p>
            <a:pPr marL="342900" indent="-342900"/>
            <a:r>
              <a:rPr lang="en-US" altLang="ko-KR" dirty="0" smtClean="0"/>
              <a:t>    </a:t>
            </a:r>
            <a:r>
              <a:rPr lang="en-US" altLang="ko-KR" b="1" dirty="0" smtClean="0">
                <a:solidFill>
                  <a:srgbClr val="FF0000"/>
                </a:solidFill>
              </a:rPr>
              <a:t>order by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ename</a:t>
            </a:r>
            <a:r>
              <a:rPr lang="en-US" altLang="ko-KR" b="1" dirty="0" smtClean="0">
                <a:solidFill>
                  <a:srgbClr val="FF0000"/>
                </a:solidFill>
              </a:rPr>
              <a:t> [</a:t>
            </a:r>
            <a:r>
              <a:rPr lang="en-US" altLang="ko-KR" b="1" dirty="0" err="1" smtClean="0">
                <a:solidFill>
                  <a:srgbClr val="FF0000"/>
                </a:solidFill>
              </a:rPr>
              <a:t>asc</a:t>
            </a:r>
            <a:r>
              <a:rPr lang="en-US" altLang="ko-KR" b="1" dirty="0" smtClean="0">
                <a:solidFill>
                  <a:srgbClr val="FF0000"/>
                </a:solidFill>
              </a:rPr>
              <a:t>],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sal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desc</a:t>
            </a:r>
            <a:r>
              <a:rPr lang="en-US" altLang="ko-KR" b="1" dirty="0" smtClean="0">
                <a:solidFill>
                  <a:srgbClr val="FF0000"/>
                </a:solidFill>
              </a:rPr>
              <a:t>;</a:t>
            </a:r>
          </a:p>
          <a:p>
            <a:pPr marL="342900" indent="-342900"/>
            <a:endParaRPr lang="en-US" altLang="ko-KR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(Select </a:t>
            </a:r>
            <a:r>
              <a:rPr lang="ko-KR" altLang="en-US" sz="2000" b="1" dirty="0" smtClean="0"/>
              <a:t>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7" name="직사각형 6"/>
          <p:cNvSpPr/>
          <p:nvPr/>
        </p:nvSpPr>
        <p:spPr>
          <a:xfrm>
            <a:off x="467544" y="1124744"/>
            <a:ext cx="5684505" cy="31393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select   </a:t>
            </a: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출력할 결과물</a:t>
            </a:r>
            <a:r>
              <a:rPr lang="en-US" altLang="ko-KR" b="1" dirty="0" smtClean="0">
                <a:solidFill>
                  <a:srgbClr val="FF0000"/>
                </a:solidFill>
              </a:rPr>
              <a:t>…(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컬럼의</a:t>
            </a:r>
            <a:r>
              <a:rPr lang="ko-KR" altLang="en-US" b="1" dirty="0" smtClean="0">
                <a:solidFill>
                  <a:srgbClr val="FF0000"/>
                </a:solidFill>
              </a:rPr>
              <a:t> 이름</a:t>
            </a:r>
            <a:r>
              <a:rPr lang="en-US" altLang="ko-KR" b="1" dirty="0" smtClean="0">
                <a:solidFill>
                  <a:srgbClr val="FF0000"/>
                </a:solidFill>
              </a:rPr>
              <a:t>)]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From    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 smtClean="0">
                <a:solidFill>
                  <a:schemeClr val="accent6">
                    <a:lumMod val="50000"/>
                  </a:schemeClr>
                </a:solidFill>
              </a:rPr>
              <a:t>대상 </a:t>
            </a:r>
            <a:r>
              <a:rPr lang="ko-KR" altLang="en-US" b="1" dirty="0" err="1" smtClean="0">
                <a:solidFill>
                  <a:schemeClr val="accent6">
                    <a:lumMod val="50000"/>
                  </a:schemeClr>
                </a:solidFill>
              </a:rPr>
              <a:t>테이블명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]</a:t>
            </a:r>
          </a:p>
          <a:p>
            <a:endParaRPr lang="en-US" altLang="ko-KR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dirty="0" smtClean="0"/>
              <a:t>Where   [</a:t>
            </a:r>
            <a:r>
              <a:rPr lang="ko-KR" altLang="en-US" dirty="0" err="1" smtClean="0"/>
              <a:t>조건절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필터링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원하는 </a:t>
            </a:r>
            <a:r>
              <a:rPr lang="ko-KR" altLang="en-US" dirty="0" err="1" smtClean="0"/>
              <a:t>로우</a:t>
            </a:r>
            <a:r>
              <a:rPr lang="ko-KR" altLang="en-US" dirty="0" smtClean="0"/>
              <a:t> 데이터만 요청</a:t>
            </a:r>
            <a:r>
              <a:rPr lang="en-US" altLang="ko-KR" dirty="0" smtClean="0"/>
              <a:t>]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Group By [</a:t>
            </a:r>
            <a:r>
              <a:rPr lang="ko-KR" altLang="en-US" dirty="0" smtClean="0"/>
              <a:t>그룹을 구성할 </a:t>
            </a:r>
            <a:r>
              <a:rPr lang="ko-KR" altLang="en-US" dirty="0" err="1" smtClean="0"/>
              <a:t>컬럼이름</a:t>
            </a:r>
            <a:r>
              <a:rPr lang="en-US" altLang="ko-KR" dirty="0" smtClean="0"/>
              <a:t>]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Having   [</a:t>
            </a:r>
            <a:r>
              <a:rPr lang="ko-KR" altLang="en-US" dirty="0" smtClean="0"/>
              <a:t>그룹을 기반으로 한 </a:t>
            </a:r>
            <a:r>
              <a:rPr lang="ko-KR" altLang="en-US" dirty="0" err="1" smtClean="0"/>
              <a:t>필터링</a:t>
            </a:r>
            <a:r>
              <a:rPr lang="en-US" altLang="ko-KR" dirty="0" smtClean="0"/>
              <a:t>]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Order by [</a:t>
            </a:r>
            <a:r>
              <a:rPr lang="ko-KR" altLang="en-US" dirty="0" smtClean="0"/>
              <a:t>정렬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기본 </a:t>
            </a:r>
            <a:r>
              <a:rPr lang="en-US" altLang="ko-KR" dirty="0" smtClean="0"/>
              <a:t>ASC/ DESC]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499992" y="260648"/>
            <a:ext cx="2417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(dept,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salgrade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1560" y="4941168"/>
            <a:ext cx="817653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dirty="0" smtClean="0"/>
              <a:t>그룹함수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집계함수</a:t>
            </a:r>
            <a:r>
              <a:rPr lang="en-US" altLang="ko-KR" dirty="0" smtClean="0"/>
              <a:t>) </a:t>
            </a:r>
            <a:r>
              <a:rPr lang="en-US" altLang="ko-KR" dirty="0" smtClean="0">
                <a:sym typeface="Wingdings" pitchFamily="2" charset="2"/>
              </a:rPr>
              <a:t>   </a:t>
            </a:r>
            <a:r>
              <a:rPr lang="en-US" altLang="ko-KR" b="1" dirty="0" smtClean="0">
                <a:solidFill>
                  <a:srgbClr val="FF0000"/>
                </a:solidFill>
                <a:sym typeface="Wingdings" pitchFamily="2" charset="2"/>
              </a:rPr>
              <a:t>(Group By </a:t>
            </a:r>
            <a:r>
              <a:rPr lang="ko-KR" altLang="en-US" b="1" dirty="0" smtClean="0">
                <a:solidFill>
                  <a:srgbClr val="FF0000"/>
                </a:solidFill>
                <a:sym typeface="Wingdings" pitchFamily="2" charset="2"/>
              </a:rPr>
              <a:t>절</a:t>
            </a:r>
            <a:r>
              <a:rPr lang="en-US" altLang="ko-KR" b="1" dirty="0" smtClean="0">
                <a:solidFill>
                  <a:srgbClr val="FF0000"/>
                </a:solidFill>
                <a:sym typeface="Wingdings" pitchFamily="2" charset="2"/>
              </a:rPr>
              <a:t>) ,                 (having </a:t>
            </a:r>
            <a:r>
              <a:rPr lang="ko-KR" altLang="en-US" b="1" dirty="0" smtClean="0">
                <a:solidFill>
                  <a:srgbClr val="FF0000"/>
                </a:solidFill>
                <a:sym typeface="Wingdings" pitchFamily="2" charset="2"/>
              </a:rPr>
              <a:t>절</a:t>
            </a:r>
            <a:r>
              <a:rPr lang="en-US" altLang="ko-KR" b="1" dirty="0" smtClean="0">
                <a:solidFill>
                  <a:srgbClr val="FF0000"/>
                </a:solidFill>
                <a:sym typeface="Wingdings" pitchFamily="2" charset="2"/>
              </a:rPr>
              <a:t>)</a:t>
            </a:r>
          </a:p>
          <a:p>
            <a:pPr marL="342900" indent="-342900"/>
            <a:endParaRPr lang="en-US" altLang="ko-KR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  <a:sym typeface="Wingdings" pitchFamily="2" charset="2"/>
              </a:rPr>
              <a:t>- </a:t>
            </a:r>
            <a:r>
              <a:rPr lang="ko-KR" altLang="en-US" b="1" dirty="0" smtClean="0">
                <a:solidFill>
                  <a:srgbClr val="FF0000"/>
                </a:solidFill>
                <a:sym typeface="Wingdings" pitchFamily="2" charset="2"/>
              </a:rPr>
              <a:t>하나의 </a:t>
            </a:r>
            <a:r>
              <a:rPr lang="en-US" altLang="ko-KR" b="1" dirty="0" smtClean="0">
                <a:solidFill>
                  <a:srgbClr val="FF0000"/>
                </a:solidFill>
                <a:sym typeface="Wingdings" pitchFamily="2" charset="2"/>
              </a:rPr>
              <a:t>row</a:t>
            </a:r>
            <a:r>
              <a:rPr lang="ko-KR" altLang="en-US" b="1" dirty="0" smtClean="0">
                <a:solidFill>
                  <a:srgbClr val="FF0000"/>
                </a:solidFill>
                <a:sym typeface="Wingdings" pitchFamily="2" charset="2"/>
              </a:rPr>
              <a:t>값을 반환      </a:t>
            </a:r>
            <a:r>
              <a:rPr lang="en-US" altLang="ko-KR" b="1" dirty="0" smtClean="0">
                <a:solidFill>
                  <a:srgbClr val="FF0000"/>
                </a:solidFill>
                <a:sym typeface="Wingdings" pitchFamily="2" charset="2"/>
              </a:rPr>
              <a:t>-</a:t>
            </a:r>
            <a:r>
              <a:rPr lang="ko-KR" altLang="en-US" b="1" dirty="0" smtClean="0">
                <a:solidFill>
                  <a:srgbClr val="FF0000"/>
                </a:solidFill>
                <a:sym typeface="Wingdings" pitchFamily="2" charset="2"/>
              </a:rPr>
              <a:t>그룹별 하나의</a:t>
            </a:r>
            <a:r>
              <a:rPr lang="en-US" altLang="ko-KR" b="1" dirty="0" smtClean="0">
                <a:solidFill>
                  <a:srgbClr val="FF0000"/>
                </a:solidFill>
                <a:sym typeface="Wingdings" pitchFamily="2" charset="2"/>
              </a:rPr>
              <a:t>row</a:t>
            </a:r>
            <a:r>
              <a:rPr lang="ko-KR" altLang="en-US" b="1" dirty="0" smtClean="0">
                <a:solidFill>
                  <a:srgbClr val="FF0000"/>
                </a:solidFill>
                <a:sym typeface="Wingdings" pitchFamily="2" charset="2"/>
              </a:rPr>
              <a:t>값 반환    </a:t>
            </a:r>
            <a:r>
              <a:rPr lang="en-US" altLang="ko-KR" b="1" dirty="0" smtClean="0">
                <a:solidFill>
                  <a:srgbClr val="FF0000"/>
                </a:solidFill>
                <a:sym typeface="Wingdings" pitchFamily="2" charset="2"/>
              </a:rPr>
              <a:t>80</a:t>
            </a:r>
            <a:r>
              <a:rPr lang="ko-KR" altLang="en-US" b="1" dirty="0" smtClean="0">
                <a:solidFill>
                  <a:srgbClr val="FF0000"/>
                </a:solidFill>
                <a:sym typeface="Wingdings" pitchFamily="2" charset="2"/>
              </a:rPr>
              <a:t>점 이상인 그룹만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(Select </a:t>
            </a:r>
            <a:r>
              <a:rPr lang="ko-KR" altLang="en-US" sz="2000" b="1" dirty="0" smtClean="0"/>
              <a:t>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16" name="직사각형 15"/>
          <p:cNvSpPr/>
          <p:nvPr/>
        </p:nvSpPr>
        <p:spPr>
          <a:xfrm>
            <a:off x="4499992" y="260648"/>
            <a:ext cx="2417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(dept,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salgrade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95536" y="1412776"/>
            <a:ext cx="7185044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</a:rPr>
              <a:t>Group by</a:t>
            </a:r>
          </a:p>
          <a:p>
            <a:pPr marL="342900" indent="-342900"/>
            <a:endParaRPr lang="en-US" altLang="ko-KR" b="1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en-US" altLang="ko-KR" dirty="0" smtClean="0"/>
              <a:t>Select </a:t>
            </a:r>
            <a:r>
              <a:rPr lang="en-US" altLang="ko-KR" dirty="0" err="1" smtClean="0"/>
              <a:t>empno</a:t>
            </a:r>
            <a:r>
              <a:rPr lang="en-US" altLang="ko-KR" dirty="0" smtClean="0"/>
              <a:t>, AVG(</a:t>
            </a:r>
            <a:r>
              <a:rPr lang="en-US" altLang="ko-KR" dirty="0" err="1" smtClean="0"/>
              <a:t>sal</a:t>
            </a:r>
            <a:r>
              <a:rPr lang="en-US" altLang="ko-KR" dirty="0" smtClean="0"/>
              <a:t>)  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;		//error….</a:t>
            </a:r>
            <a:r>
              <a:rPr lang="ko-KR" altLang="en-US" dirty="0" err="1" smtClean="0"/>
              <a:t>출력갯수</a:t>
            </a:r>
            <a:r>
              <a:rPr lang="en-US" altLang="ko-KR" dirty="0" smtClean="0"/>
              <a:t> : 1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- Select </a:t>
            </a:r>
            <a:r>
              <a:rPr lang="ko-KR" altLang="en-US" dirty="0" smtClean="0"/>
              <a:t>절에 집계함수와 </a:t>
            </a:r>
            <a:r>
              <a:rPr lang="ko-KR" altLang="en-US" dirty="0" err="1" smtClean="0"/>
              <a:t>컬럼을</a:t>
            </a:r>
            <a:r>
              <a:rPr lang="ko-KR" altLang="en-US" dirty="0" smtClean="0"/>
              <a:t> 같이 출력할 수 없다</a:t>
            </a:r>
            <a:r>
              <a:rPr lang="en-US" altLang="ko-KR" dirty="0" smtClean="0"/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95536" y="2924944"/>
            <a:ext cx="7859780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 Select </a:t>
            </a:r>
            <a:r>
              <a:rPr lang="en-US" altLang="ko-KR" b="1" u="sng" dirty="0" err="1" smtClean="0">
                <a:solidFill>
                  <a:srgbClr val="FF0000"/>
                </a:solidFill>
              </a:rPr>
              <a:t>empno</a:t>
            </a:r>
            <a:r>
              <a:rPr lang="en-US" altLang="ko-KR" b="1" dirty="0" smtClean="0">
                <a:solidFill>
                  <a:srgbClr val="FF0000"/>
                </a:solidFill>
              </a:rPr>
              <a:t>, AVG(</a:t>
            </a:r>
            <a:r>
              <a:rPr lang="en-US" altLang="ko-KR" b="1" dirty="0" err="1" smtClean="0">
                <a:solidFill>
                  <a:srgbClr val="FF0000"/>
                </a:solidFill>
              </a:rPr>
              <a:t>sal</a:t>
            </a:r>
            <a:r>
              <a:rPr lang="en-US" altLang="ko-KR" b="1" dirty="0" smtClean="0">
                <a:solidFill>
                  <a:srgbClr val="FF0000"/>
                </a:solidFill>
              </a:rPr>
              <a:t>) </a:t>
            </a:r>
            <a:r>
              <a:rPr lang="en-US" altLang="ko-KR" dirty="0" smtClean="0"/>
              <a:t>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GROUP BY </a:t>
            </a:r>
            <a:r>
              <a:rPr lang="en-US" altLang="ko-KR" b="1" u="sng" dirty="0" err="1" smtClean="0">
                <a:solidFill>
                  <a:srgbClr val="FF0000"/>
                </a:solidFill>
              </a:rPr>
              <a:t>empno</a:t>
            </a:r>
            <a:r>
              <a:rPr lang="en-US" altLang="ko-KR" b="1" dirty="0" smtClean="0">
                <a:solidFill>
                  <a:srgbClr val="FF0000"/>
                </a:solidFill>
              </a:rPr>
              <a:t>;</a:t>
            </a:r>
          </a:p>
          <a:p>
            <a:pPr marL="342900" indent="-342900"/>
            <a:endParaRPr lang="en-US" altLang="ko-KR" dirty="0" smtClean="0"/>
          </a:p>
          <a:p>
            <a:pPr marL="342900" indent="-342900">
              <a:buFontTx/>
              <a:buChar char="-"/>
            </a:pPr>
            <a:r>
              <a:rPr lang="ko-KR" altLang="en-US" dirty="0" smtClean="0"/>
              <a:t>출력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개수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empno</a:t>
            </a:r>
            <a:r>
              <a:rPr lang="ko-KR" altLang="en-US" dirty="0" smtClean="0"/>
              <a:t>의 개수만큼 </a:t>
            </a:r>
            <a:endParaRPr lang="en-US" altLang="ko-KR" dirty="0" smtClean="0"/>
          </a:p>
          <a:p>
            <a:pPr marL="342900" indent="-342900">
              <a:buFontTx/>
              <a:buChar char="-"/>
            </a:pPr>
            <a:r>
              <a:rPr lang="en-US" altLang="ko-KR" dirty="0" smtClean="0"/>
              <a:t>Group By</a:t>
            </a:r>
            <a:r>
              <a:rPr lang="ko-KR" altLang="en-US" dirty="0" smtClean="0"/>
              <a:t>절에서 사용한 </a:t>
            </a:r>
            <a:r>
              <a:rPr lang="ko-KR" altLang="en-US" dirty="0" err="1" smtClean="0"/>
              <a:t>컬럼명은</a:t>
            </a:r>
            <a:r>
              <a:rPr lang="ko-KR" altLang="en-US" dirty="0" smtClean="0"/>
              <a:t> 당연히 </a:t>
            </a:r>
            <a:r>
              <a:rPr lang="en-US" altLang="ko-KR" dirty="0" smtClean="0"/>
              <a:t>Select </a:t>
            </a:r>
            <a:r>
              <a:rPr lang="ko-KR" altLang="en-US" dirty="0" smtClean="0"/>
              <a:t>절에 사용이 되게 된다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(Select </a:t>
            </a:r>
            <a:r>
              <a:rPr lang="ko-KR" altLang="en-US" sz="2000" b="1" dirty="0" smtClean="0"/>
              <a:t>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16" name="직사각형 15"/>
          <p:cNvSpPr/>
          <p:nvPr/>
        </p:nvSpPr>
        <p:spPr>
          <a:xfrm>
            <a:off x="4499992" y="260648"/>
            <a:ext cx="2417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(dept,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salgrade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1560" y="764704"/>
            <a:ext cx="631904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</a:rPr>
              <a:t>Join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0" y="1412776"/>
            <a:ext cx="8892480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[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] 8</a:t>
            </a:r>
            <a:r>
              <a:rPr lang="ko-KR" altLang="en-US" dirty="0" smtClean="0"/>
              <a:t>개의 </a:t>
            </a:r>
            <a:r>
              <a:rPr lang="en-US" altLang="ko-KR" dirty="0" err="1" smtClean="0"/>
              <a:t>col</a:t>
            </a:r>
            <a:r>
              <a:rPr lang="en-US" altLang="ko-KR" dirty="0" smtClean="0"/>
              <a:t>, 14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row </a:t>
            </a:r>
            <a:r>
              <a:rPr lang="ko-KR" altLang="en-US" dirty="0" smtClean="0"/>
              <a:t>데이터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EMPNO | ENAME  | JOB       | MGR  | HIREDATE   | SAL     | COMM    | </a:t>
            </a:r>
            <a:r>
              <a:rPr lang="en-US" altLang="ko-KR" b="1" dirty="0" smtClean="0">
                <a:solidFill>
                  <a:srgbClr val="FF0000"/>
                </a:solidFill>
              </a:rPr>
              <a:t>DEPTNO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2636912"/>
            <a:ext cx="3906775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[dept] 3</a:t>
            </a:r>
            <a:r>
              <a:rPr lang="ko-KR" altLang="en-US" dirty="0" smtClean="0"/>
              <a:t>개의 </a:t>
            </a:r>
            <a:r>
              <a:rPr lang="en-US" altLang="ko-KR" dirty="0" err="1" smtClean="0"/>
              <a:t>col</a:t>
            </a:r>
            <a:r>
              <a:rPr lang="en-US" altLang="ko-KR" dirty="0" smtClean="0"/>
              <a:t>, 4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row </a:t>
            </a:r>
            <a:r>
              <a:rPr lang="ko-KR" altLang="en-US" dirty="0" smtClean="0"/>
              <a:t>데이터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DEPTNO</a:t>
            </a:r>
            <a:r>
              <a:rPr lang="en-US" altLang="ko-KR" dirty="0" smtClean="0"/>
              <a:t> | DNAME      | LOC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79512" y="3789040"/>
            <a:ext cx="850790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시각적으로 </a:t>
            </a:r>
            <a:r>
              <a:rPr lang="en-US" altLang="ko-KR" dirty="0" smtClean="0"/>
              <a:t>JOIN </a:t>
            </a:r>
            <a:r>
              <a:rPr lang="ko-KR" altLang="en-US" dirty="0" smtClean="0"/>
              <a:t>문장인지 확인할 수 있는 방법</a:t>
            </a:r>
            <a:r>
              <a:rPr lang="en-US" altLang="ko-KR" dirty="0" smtClean="0"/>
              <a:t>!( from</a:t>
            </a:r>
            <a:r>
              <a:rPr lang="ko-KR" altLang="en-US" dirty="0" smtClean="0"/>
              <a:t>절에 테이블이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이상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Select * </a:t>
            </a:r>
            <a:r>
              <a:rPr lang="en-US" altLang="ko-KR" b="1" dirty="0" smtClean="0">
                <a:solidFill>
                  <a:srgbClr val="FF0000"/>
                </a:solidFill>
              </a:rPr>
              <a:t>from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emp</a:t>
            </a:r>
            <a:r>
              <a:rPr lang="en-US" altLang="ko-KR" b="1" dirty="0" smtClean="0">
                <a:solidFill>
                  <a:srgbClr val="FF0000"/>
                </a:solidFill>
              </a:rPr>
              <a:t>, dept;      //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카타시안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프로덕트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곱</a:t>
            </a:r>
            <a:r>
              <a:rPr lang="en-US" altLang="ko-KR" b="1" dirty="0" smtClean="0">
                <a:solidFill>
                  <a:srgbClr val="FF0000"/>
                </a:solidFill>
              </a:rPr>
              <a:t>), 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JOIN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의 조건이 없을때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  -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컬럼의</a:t>
            </a:r>
            <a:r>
              <a:rPr lang="ko-KR" altLang="en-US" b="1" dirty="0" smtClean="0">
                <a:solidFill>
                  <a:srgbClr val="FF0000"/>
                </a:solidFill>
              </a:rPr>
              <a:t> 개수 </a:t>
            </a:r>
            <a:r>
              <a:rPr lang="en-US" altLang="ko-KR" b="1" dirty="0" smtClean="0">
                <a:solidFill>
                  <a:srgbClr val="FF0000"/>
                </a:solidFill>
              </a:rPr>
              <a:t>: 11</a:t>
            </a:r>
            <a:r>
              <a:rPr lang="ko-KR" altLang="en-US" b="1" dirty="0" smtClean="0">
                <a:solidFill>
                  <a:srgbClr val="FF0000"/>
                </a:solidFill>
              </a:rPr>
              <a:t>개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  -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로우데이터의</a:t>
            </a:r>
            <a:r>
              <a:rPr lang="ko-KR" altLang="en-US" b="1" dirty="0" smtClean="0">
                <a:solidFill>
                  <a:srgbClr val="FF0000"/>
                </a:solidFill>
              </a:rPr>
              <a:t> 개수 </a:t>
            </a:r>
            <a:r>
              <a:rPr lang="en-US" altLang="ko-KR" b="1" dirty="0" smtClean="0">
                <a:solidFill>
                  <a:srgbClr val="FF0000"/>
                </a:solidFill>
              </a:rPr>
              <a:t>:  14 * 4 = 56</a:t>
            </a:r>
            <a:r>
              <a:rPr lang="ko-KR" altLang="en-US" b="1" dirty="0" smtClean="0">
                <a:solidFill>
                  <a:srgbClr val="FF0000"/>
                </a:solidFill>
              </a:rPr>
              <a:t>개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9512" y="5733256"/>
            <a:ext cx="8449749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JOIN</a:t>
            </a:r>
            <a:r>
              <a:rPr lang="ko-KR" altLang="en-US" dirty="0" smtClean="0"/>
              <a:t>을 할때는 기준 테이블</a:t>
            </a:r>
            <a:r>
              <a:rPr lang="en-US" altLang="ko-KR" dirty="0" smtClean="0"/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자식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부족한 부분을 다른 테이블에서 획득</a:t>
            </a:r>
            <a:r>
              <a:rPr lang="en-US" altLang="ko-KR" dirty="0" smtClean="0"/>
              <a:t>]</a:t>
            </a:r>
            <a:r>
              <a:rPr lang="ko-KR" altLang="en-US" dirty="0" smtClean="0"/>
              <a:t>이 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정상적인 </a:t>
            </a:r>
            <a:r>
              <a:rPr lang="en-US" altLang="ko-KR" dirty="0" smtClean="0"/>
              <a:t>JOIN</a:t>
            </a:r>
            <a:r>
              <a:rPr lang="ko-KR" altLang="en-US" dirty="0" smtClean="0"/>
              <a:t>을 수행하면 기준 테이블의 로우 데이터 개수의 크기로 반환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(Select </a:t>
            </a:r>
            <a:r>
              <a:rPr lang="ko-KR" altLang="en-US" sz="2000" b="1" dirty="0" smtClean="0"/>
              <a:t>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16" name="직사각형 15"/>
          <p:cNvSpPr/>
          <p:nvPr/>
        </p:nvSpPr>
        <p:spPr>
          <a:xfrm>
            <a:off x="4499992" y="260648"/>
            <a:ext cx="2417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(dept,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salgrade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1560" y="764704"/>
            <a:ext cx="3002745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b="1" dirty="0" err="1" smtClean="0">
                <a:solidFill>
                  <a:srgbClr val="FF0000"/>
                </a:solidFill>
              </a:rPr>
              <a:t>Equl</a:t>
            </a:r>
            <a:r>
              <a:rPr lang="en-US" altLang="ko-KR" b="1" dirty="0" smtClean="0">
                <a:solidFill>
                  <a:srgbClr val="FF0000"/>
                </a:solidFill>
              </a:rPr>
              <a:t> Join ( = </a:t>
            </a:r>
            <a:r>
              <a:rPr lang="ko-KR" altLang="en-US" b="1" dirty="0" smtClean="0">
                <a:solidFill>
                  <a:srgbClr val="FF0000"/>
                </a:solidFill>
              </a:rPr>
              <a:t>연산자 활용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0" y="1412776"/>
            <a:ext cx="8892480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[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] 8</a:t>
            </a:r>
            <a:r>
              <a:rPr lang="ko-KR" altLang="en-US" dirty="0" smtClean="0"/>
              <a:t>개의 </a:t>
            </a:r>
            <a:r>
              <a:rPr lang="en-US" altLang="ko-KR" dirty="0" err="1" smtClean="0"/>
              <a:t>col</a:t>
            </a:r>
            <a:r>
              <a:rPr lang="en-US" altLang="ko-KR" dirty="0" smtClean="0"/>
              <a:t>, 14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row </a:t>
            </a:r>
            <a:r>
              <a:rPr lang="ko-KR" altLang="en-US" dirty="0" smtClean="0"/>
              <a:t>데이터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EMPNO | ENAME  | JOB       | MGR  | HIREDATE   | SAL     | COMM    | </a:t>
            </a:r>
            <a:r>
              <a:rPr lang="en-US" altLang="ko-KR" b="1" dirty="0" smtClean="0">
                <a:solidFill>
                  <a:srgbClr val="FF0000"/>
                </a:solidFill>
              </a:rPr>
              <a:t>DEPTNO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2636912"/>
            <a:ext cx="3906775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[dept] 3</a:t>
            </a:r>
            <a:r>
              <a:rPr lang="ko-KR" altLang="en-US" dirty="0" smtClean="0"/>
              <a:t>개의 </a:t>
            </a:r>
            <a:r>
              <a:rPr lang="en-US" altLang="ko-KR" dirty="0" err="1" smtClean="0"/>
              <a:t>col</a:t>
            </a:r>
            <a:r>
              <a:rPr lang="en-US" altLang="ko-KR" dirty="0" smtClean="0"/>
              <a:t>, 4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row </a:t>
            </a:r>
            <a:r>
              <a:rPr lang="ko-KR" altLang="en-US" dirty="0" smtClean="0"/>
              <a:t>데이터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DEPTNO</a:t>
            </a:r>
            <a:r>
              <a:rPr lang="en-US" altLang="ko-KR" dirty="0" smtClean="0"/>
              <a:t> | DNAME      | LOC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79512" y="3789040"/>
            <a:ext cx="6380273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SMITH </a:t>
            </a:r>
            <a:r>
              <a:rPr lang="ko-KR" altLang="en-US" b="1" dirty="0" smtClean="0"/>
              <a:t>가 속한 부서명과 부서의 지역명을 출력하고 싶다</a:t>
            </a:r>
            <a:r>
              <a:rPr lang="en-US" altLang="ko-KR" b="1" dirty="0" smtClean="0"/>
              <a:t>.</a:t>
            </a:r>
          </a:p>
          <a:p>
            <a:r>
              <a:rPr lang="en-US" altLang="ko-KR" dirty="0" smtClean="0"/>
              <a:t>SMITH(</a:t>
            </a:r>
            <a:r>
              <a:rPr lang="en-US" altLang="ko-KR" dirty="0" err="1" smtClean="0"/>
              <a:t>emp</a:t>
            </a:r>
            <a:r>
              <a:rPr lang="ko-KR" altLang="en-US" dirty="0" smtClean="0"/>
              <a:t>테이블의 </a:t>
            </a:r>
            <a:r>
              <a:rPr lang="en-US" altLang="ko-KR" dirty="0" err="1" smtClean="0"/>
              <a:t>ename</a:t>
            </a:r>
            <a:r>
              <a:rPr lang="ko-KR" altLang="en-US" dirty="0" err="1" smtClean="0"/>
              <a:t>컬럼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부서명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지역명</a:t>
            </a:r>
            <a:r>
              <a:rPr lang="en-US" altLang="ko-KR" dirty="0" smtClean="0"/>
              <a:t>(dept</a:t>
            </a:r>
            <a:r>
              <a:rPr lang="ko-KR" altLang="en-US" dirty="0" smtClean="0"/>
              <a:t>테이블의 </a:t>
            </a:r>
            <a:r>
              <a:rPr lang="en-US" altLang="ko-KR" dirty="0" err="1" smtClean="0"/>
              <a:t>dname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loc)</a:t>
            </a:r>
          </a:p>
          <a:p>
            <a:endParaRPr lang="en-US" altLang="ko-KR" b="1" dirty="0" smtClean="0"/>
          </a:p>
          <a:p>
            <a:r>
              <a:rPr lang="en-US" altLang="ko-KR" b="1" dirty="0" err="1" smtClean="0"/>
              <a:t>Ename</a:t>
            </a:r>
            <a:r>
              <a:rPr lang="en-US" altLang="ko-KR" b="1" dirty="0" smtClean="0"/>
              <a:t>   </a:t>
            </a:r>
            <a:r>
              <a:rPr lang="en-US" altLang="ko-KR" b="1" dirty="0" err="1" smtClean="0"/>
              <a:t>dname</a:t>
            </a:r>
            <a:r>
              <a:rPr lang="en-US" altLang="ko-KR" b="1" dirty="0" smtClean="0"/>
              <a:t>        loc</a:t>
            </a:r>
          </a:p>
          <a:p>
            <a:r>
              <a:rPr lang="en-US" altLang="ko-KR" b="1" dirty="0" smtClean="0"/>
              <a:t>------------------------------</a:t>
            </a:r>
          </a:p>
          <a:p>
            <a:r>
              <a:rPr lang="en-US" altLang="ko-KR" b="1" dirty="0" smtClean="0"/>
              <a:t>SMITH    </a:t>
            </a:r>
            <a:r>
              <a:rPr lang="en-US" altLang="ko-KR" b="1" dirty="0" err="1" smtClean="0"/>
              <a:t>RESEARCh</a:t>
            </a:r>
            <a:r>
              <a:rPr lang="en-US" altLang="ko-KR" b="1" dirty="0" smtClean="0"/>
              <a:t>  DALLAS</a:t>
            </a:r>
            <a:endParaRPr lang="ko-KR" altLang="en-US" b="1" dirty="0"/>
          </a:p>
        </p:txBody>
      </p:sp>
      <p:sp>
        <p:nvSpPr>
          <p:cNvPr id="12" name="직사각형 11"/>
          <p:cNvSpPr/>
          <p:nvPr/>
        </p:nvSpPr>
        <p:spPr>
          <a:xfrm>
            <a:off x="3851920" y="486916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Select </a:t>
            </a:r>
            <a:r>
              <a:rPr lang="en-US" altLang="ko-KR" dirty="0" err="1" smtClean="0"/>
              <a:t>e.ename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d.dname</a:t>
            </a:r>
            <a:r>
              <a:rPr lang="en-US" altLang="ko-KR" dirty="0" smtClean="0"/>
              <a:t>, d.loc </a:t>
            </a:r>
          </a:p>
          <a:p>
            <a:r>
              <a:rPr lang="en-US" altLang="ko-KR" dirty="0" smtClean="0"/>
              <a:t>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e</a:t>
            </a:r>
            <a:r>
              <a:rPr lang="en-US" altLang="ko-KR" dirty="0" smtClean="0"/>
              <a:t>, dept </a:t>
            </a:r>
            <a:r>
              <a:rPr lang="en-US" altLang="ko-KR" b="1" dirty="0" smtClean="0">
                <a:solidFill>
                  <a:srgbClr val="FF0000"/>
                </a:solidFill>
              </a:rPr>
              <a:t>d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where 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e.deptno</a:t>
            </a:r>
            <a:r>
              <a:rPr lang="en-US" altLang="ko-KR" b="1" dirty="0" smtClean="0">
                <a:solidFill>
                  <a:srgbClr val="FF0000"/>
                </a:solidFill>
              </a:rPr>
              <a:t> =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d.deptno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/>
              <a:t>and</a:t>
            </a:r>
          </a:p>
          <a:p>
            <a:r>
              <a:rPr lang="en-US" altLang="ko-KR" dirty="0" smtClean="0"/>
              <a:t>          </a:t>
            </a:r>
            <a:r>
              <a:rPr lang="en-US" altLang="ko-KR" dirty="0" err="1" smtClean="0"/>
              <a:t>e.ename</a:t>
            </a:r>
            <a:r>
              <a:rPr lang="en-US" altLang="ko-KR" dirty="0" smtClean="0"/>
              <a:t> = 'smith';</a:t>
            </a:r>
            <a:endParaRPr lang="en-US" altLang="ko-K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(Select </a:t>
            </a:r>
            <a:r>
              <a:rPr lang="ko-KR" altLang="en-US" sz="2000" b="1" dirty="0" smtClean="0"/>
              <a:t>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16" name="직사각형 15"/>
          <p:cNvSpPr/>
          <p:nvPr/>
        </p:nvSpPr>
        <p:spPr>
          <a:xfrm>
            <a:off x="4499992" y="260648"/>
            <a:ext cx="2417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(dept,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salgrade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1560" y="764704"/>
            <a:ext cx="4557658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</a:rPr>
              <a:t>Non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Equl</a:t>
            </a:r>
            <a:r>
              <a:rPr lang="en-US" altLang="ko-KR" b="1" dirty="0" smtClean="0">
                <a:solidFill>
                  <a:srgbClr val="FF0000"/>
                </a:solidFill>
              </a:rPr>
              <a:t> Join( = </a:t>
            </a:r>
            <a:r>
              <a:rPr lang="ko-KR" altLang="en-US" b="1" dirty="0" smtClean="0">
                <a:solidFill>
                  <a:srgbClr val="FF0000"/>
                </a:solidFill>
              </a:rPr>
              <a:t>을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제외한 연산자 사용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0" y="1412776"/>
            <a:ext cx="8892480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[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] 8</a:t>
            </a:r>
            <a:r>
              <a:rPr lang="ko-KR" altLang="en-US" dirty="0" smtClean="0"/>
              <a:t>개의 </a:t>
            </a:r>
            <a:r>
              <a:rPr lang="en-US" altLang="ko-KR" dirty="0" err="1" smtClean="0"/>
              <a:t>col</a:t>
            </a:r>
            <a:r>
              <a:rPr lang="en-US" altLang="ko-KR" dirty="0" smtClean="0"/>
              <a:t>, 14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row </a:t>
            </a:r>
            <a:r>
              <a:rPr lang="ko-KR" altLang="en-US" dirty="0" smtClean="0"/>
              <a:t>데이터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EMPNO | ENAME  | JOB       | MGR  | HIREDATE   | SAL     | COMM    | </a:t>
            </a:r>
            <a:r>
              <a:rPr lang="en-US" altLang="ko-KR" b="1" dirty="0" smtClean="0">
                <a:solidFill>
                  <a:srgbClr val="FF0000"/>
                </a:solidFill>
              </a:rPr>
              <a:t>DEPTNO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2636912"/>
            <a:ext cx="4305922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[</a:t>
            </a:r>
            <a:r>
              <a:rPr lang="en-US" altLang="ko-KR" dirty="0" err="1" smtClean="0"/>
              <a:t>salgrade</a:t>
            </a:r>
            <a:r>
              <a:rPr lang="en-US" altLang="ko-KR" dirty="0" smtClean="0"/>
              <a:t>] 3</a:t>
            </a:r>
            <a:r>
              <a:rPr lang="ko-KR" altLang="en-US" dirty="0" smtClean="0"/>
              <a:t>개의 </a:t>
            </a:r>
            <a:r>
              <a:rPr lang="en-US" altLang="ko-KR" dirty="0" err="1" smtClean="0"/>
              <a:t>col</a:t>
            </a:r>
            <a:r>
              <a:rPr lang="en-US" altLang="ko-KR" dirty="0" smtClean="0"/>
              <a:t>, 5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row </a:t>
            </a:r>
            <a:r>
              <a:rPr lang="ko-KR" altLang="en-US" dirty="0" smtClean="0"/>
              <a:t>데이터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DEPTNO</a:t>
            </a:r>
            <a:r>
              <a:rPr lang="en-US" altLang="ko-KR" dirty="0" smtClean="0"/>
              <a:t> | DNAME      | LOC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79512" y="3789040"/>
            <a:ext cx="335059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SMITH</a:t>
            </a:r>
            <a:r>
              <a:rPr lang="ko-KR" altLang="en-US" b="1" dirty="0" smtClean="0"/>
              <a:t>는 </a:t>
            </a:r>
            <a:r>
              <a:rPr lang="en-US" altLang="ko-KR" b="1" dirty="0" smtClean="0"/>
              <a:t>GRADE</a:t>
            </a:r>
            <a:r>
              <a:rPr lang="ko-KR" altLang="en-US" b="1" dirty="0" smtClean="0"/>
              <a:t>가 무었인지</a:t>
            </a:r>
            <a:r>
              <a:rPr lang="en-US" altLang="ko-KR" b="1" dirty="0" smtClean="0"/>
              <a:t>?</a:t>
            </a:r>
          </a:p>
          <a:p>
            <a:endParaRPr lang="en-US" altLang="ko-KR" b="1" dirty="0" smtClean="0"/>
          </a:p>
          <a:p>
            <a:r>
              <a:rPr lang="en-US" altLang="ko-KR" b="1" dirty="0" err="1" smtClean="0"/>
              <a:t>Ename</a:t>
            </a:r>
            <a:r>
              <a:rPr lang="en-US" altLang="ko-KR" b="1" dirty="0" smtClean="0"/>
              <a:t>   </a:t>
            </a:r>
            <a:r>
              <a:rPr lang="en-US" altLang="ko-KR" b="1" dirty="0" err="1" smtClean="0"/>
              <a:t>sal</a:t>
            </a:r>
            <a:r>
              <a:rPr lang="en-US" altLang="ko-KR" b="1" dirty="0" smtClean="0"/>
              <a:t>     grade</a:t>
            </a:r>
          </a:p>
          <a:p>
            <a:r>
              <a:rPr lang="en-US" altLang="ko-KR" b="1" dirty="0" smtClean="0"/>
              <a:t>------------------------------</a:t>
            </a:r>
          </a:p>
          <a:p>
            <a:r>
              <a:rPr lang="en-US" altLang="ko-KR" b="1" dirty="0" smtClean="0"/>
              <a:t>SMITH    800   1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3923928" y="3645024"/>
            <a:ext cx="52200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select </a:t>
            </a:r>
            <a:r>
              <a:rPr lang="en-US" altLang="ko-KR" dirty="0" err="1" smtClean="0"/>
              <a:t>e.ename</a:t>
            </a:r>
            <a:r>
              <a:rPr lang="en-US" altLang="ko-KR" dirty="0" smtClean="0"/>
              <a:t>, e.sal, </a:t>
            </a:r>
            <a:r>
              <a:rPr lang="en-US" altLang="ko-KR" dirty="0" err="1" smtClean="0"/>
              <a:t>s.grade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e, </a:t>
            </a:r>
            <a:r>
              <a:rPr lang="en-US" altLang="ko-KR" dirty="0" err="1" smtClean="0"/>
              <a:t>salgrade</a:t>
            </a:r>
            <a:r>
              <a:rPr lang="en-US" altLang="ko-KR" dirty="0" smtClean="0"/>
              <a:t> s </a:t>
            </a:r>
          </a:p>
          <a:p>
            <a:r>
              <a:rPr lang="en-US" altLang="ko-KR" dirty="0" smtClean="0"/>
              <a:t>where </a:t>
            </a:r>
            <a:r>
              <a:rPr lang="en-US" altLang="ko-KR" b="1" dirty="0" smtClean="0">
                <a:solidFill>
                  <a:srgbClr val="FF0000"/>
                </a:solidFill>
              </a:rPr>
              <a:t>e.sal &gt;=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s.losal</a:t>
            </a:r>
            <a:r>
              <a:rPr lang="en-US" altLang="ko-KR" b="1" dirty="0" smtClean="0">
                <a:solidFill>
                  <a:srgbClr val="FF0000"/>
                </a:solidFill>
              </a:rPr>
              <a:t> and e.sal &lt;=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s.hisal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altLang="ko-KR" dirty="0" smtClean="0"/>
              <a:t>         and </a:t>
            </a:r>
            <a:r>
              <a:rPr lang="en-US" altLang="ko-KR" dirty="0" err="1" smtClean="0"/>
              <a:t>e.ename</a:t>
            </a:r>
            <a:r>
              <a:rPr lang="en-US" altLang="ko-KR" dirty="0" smtClean="0"/>
              <a:t> = 'smith‘;</a:t>
            </a:r>
            <a:endParaRPr lang="en-US" altLang="ko-KR" dirty="0"/>
          </a:p>
        </p:txBody>
      </p:sp>
      <p:sp>
        <p:nvSpPr>
          <p:cNvPr id="13" name="직사각형 12"/>
          <p:cNvSpPr/>
          <p:nvPr/>
        </p:nvSpPr>
        <p:spPr>
          <a:xfrm>
            <a:off x="3851920" y="515719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where </a:t>
            </a:r>
            <a:r>
              <a:rPr lang="en-US" altLang="ko-KR" b="1" dirty="0" smtClean="0">
                <a:solidFill>
                  <a:srgbClr val="FF0000"/>
                </a:solidFill>
              </a:rPr>
              <a:t>emp.sal between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losal</a:t>
            </a:r>
            <a:r>
              <a:rPr lang="en-US" altLang="ko-KR" b="1" dirty="0" smtClean="0">
                <a:solidFill>
                  <a:srgbClr val="FF0000"/>
                </a:solidFill>
              </a:rPr>
              <a:t> and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hisal</a:t>
            </a:r>
            <a:r>
              <a:rPr lang="en-US" altLang="ko-KR" b="1" dirty="0" smtClean="0">
                <a:solidFill>
                  <a:srgbClr val="FF0000"/>
                </a:solidFill>
              </a:rPr>
              <a:t>    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         </a:t>
            </a:r>
            <a:r>
              <a:rPr lang="en-US" altLang="ko-KR" dirty="0" smtClean="0"/>
              <a:t>and </a:t>
            </a:r>
            <a:r>
              <a:rPr lang="en-US" altLang="ko-KR" dirty="0" err="1" smtClean="0"/>
              <a:t>ename</a:t>
            </a:r>
            <a:r>
              <a:rPr lang="en-US" altLang="ko-KR" dirty="0" smtClean="0"/>
              <a:t>='smith';</a:t>
            </a:r>
            <a:endParaRPr lang="en-US" altLang="ko-K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(Select </a:t>
            </a:r>
            <a:r>
              <a:rPr lang="ko-KR" altLang="en-US" sz="2000" b="1" dirty="0" smtClean="0"/>
              <a:t>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16" name="직사각형 15"/>
          <p:cNvSpPr/>
          <p:nvPr/>
        </p:nvSpPr>
        <p:spPr>
          <a:xfrm>
            <a:off x="4499992" y="260648"/>
            <a:ext cx="2417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(dept,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salgrade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1560" y="764704"/>
            <a:ext cx="3461204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</a:rPr>
              <a:t>Self Join( </a:t>
            </a:r>
            <a:r>
              <a:rPr lang="ko-KR" altLang="en-US" b="1" dirty="0" smtClean="0">
                <a:solidFill>
                  <a:srgbClr val="FF0000"/>
                </a:solidFill>
              </a:rPr>
              <a:t>동일 테이블을 조인 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0" y="1412776"/>
            <a:ext cx="8892480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[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] 8</a:t>
            </a:r>
            <a:r>
              <a:rPr lang="ko-KR" altLang="en-US" dirty="0" smtClean="0"/>
              <a:t>개의 </a:t>
            </a:r>
            <a:r>
              <a:rPr lang="en-US" altLang="ko-KR" dirty="0" err="1" smtClean="0"/>
              <a:t>col</a:t>
            </a:r>
            <a:r>
              <a:rPr lang="en-US" altLang="ko-KR" dirty="0" smtClean="0"/>
              <a:t>, 14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row </a:t>
            </a:r>
            <a:r>
              <a:rPr lang="ko-KR" altLang="en-US" dirty="0" smtClean="0"/>
              <a:t>데이터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EMPNO</a:t>
            </a:r>
            <a:r>
              <a:rPr lang="en-US" altLang="ko-KR" dirty="0" smtClean="0"/>
              <a:t> | </a:t>
            </a:r>
            <a:r>
              <a:rPr lang="en-US" altLang="ko-KR" b="1" dirty="0" smtClean="0">
                <a:solidFill>
                  <a:srgbClr val="FF0000"/>
                </a:solidFill>
              </a:rPr>
              <a:t>ENAME</a:t>
            </a:r>
            <a:r>
              <a:rPr lang="en-US" altLang="ko-KR" dirty="0" smtClean="0"/>
              <a:t>  | JOB       | </a:t>
            </a:r>
            <a:r>
              <a:rPr lang="en-US" altLang="ko-KR" b="1" dirty="0" smtClean="0">
                <a:solidFill>
                  <a:srgbClr val="FF0000"/>
                </a:solidFill>
              </a:rPr>
              <a:t>MGR</a:t>
            </a:r>
            <a:r>
              <a:rPr lang="en-US" altLang="ko-KR" dirty="0" smtClean="0"/>
              <a:t>  | HIREDATE   | SAL     | COMM    | </a:t>
            </a:r>
            <a:r>
              <a:rPr lang="en-US" altLang="ko-KR" b="1" dirty="0" smtClean="0">
                <a:solidFill>
                  <a:srgbClr val="FF0000"/>
                </a:solidFill>
              </a:rPr>
              <a:t>DEPTNO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9512" y="2852936"/>
            <a:ext cx="387157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SMITH</a:t>
            </a:r>
            <a:r>
              <a:rPr lang="ko-KR" altLang="en-US" b="1" dirty="0" smtClean="0"/>
              <a:t>의 부서장 이름을 알고싶다</a:t>
            </a:r>
            <a:r>
              <a:rPr lang="en-US" altLang="ko-KR" b="1" dirty="0" smtClean="0"/>
              <a:t>.</a:t>
            </a:r>
          </a:p>
          <a:p>
            <a:endParaRPr lang="en-US" altLang="ko-KR" b="1" dirty="0" smtClean="0"/>
          </a:p>
          <a:p>
            <a:r>
              <a:rPr lang="en-US" altLang="ko-KR" b="1" dirty="0" err="1" smtClean="0"/>
              <a:t>Ename</a:t>
            </a:r>
            <a:r>
              <a:rPr lang="en-US" altLang="ko-KR" b="1" dirty="0" smtClean="0"/>
              <a:t>   </a:t>
            </a:r>
            <a:r>
              <a:rPr lang="en-US" altLang="ko-KR" b="1" dirty="0" err="1" smtClean="0"/>
              <a:t>ename</a:t>
            </a:r>
            <a:endParaRPr lang="en-US" altLang="ko-KR" b="1" dirty="0" smtClean="0"/>
          </a:p>
          <a:p>
            <a:r>
              <a:rPr lang="en-US" altLang="ko-KR" b="1" dirty="0" smtClean="0"/>
              <a:t>------------------------------</a:t>
            </a:r>
          </a:p>
          <a:p>
            <a:r>
              <a:rPr lang="en-US" altLang="ko-KR" b="1" dirty="0" smtClean="0"/>
              <a:t>SMITH    FORD</a:t>
            </a:r>
            <a:endParaRPr lang="ko-KR" altLang="en-US" b="1" dirty="0"/>
          </a:p>
        </p:txBody>
      </p:sp>
      <p:sp>
        <p:nvSpPr>
          <p:cNvPr id="12" name="직사각형 11"/>
          <p:cNvSpPr/>
          <p:nvPr/>
        </p:nvSpPr>
        <p:spPr>
          <a:xfrm>
            <a:off x="3923928" y="350100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altLang="ko-KR" dirty="0" smtClean="0"/>
              <a:t>select e.ename, e2.ename</a:t>
            </a:r>
          </a:p>
          <a:p>
            <a:r>
              <a:rPr lang="pt-BR" altLang="ko-KR" dirty="0" smtClean="0"/>
              <a:t> </a:t>
            </a:r>
          </a:p>
          <a:p>
            <a:r>
              <a:rPr lang="pt-BR" altLang="ko-KR" dirty="0" smtClean="0"/>
              <a:t>from </a:t>
            </a:r>
            <a:r>
              <a:rPr lang="pt-BR" altLang="ko-KR" b="1" dirty="0" smtClean="0">
                <a:solidFill>
                  <a:srgbClr val="FF0000"/>
                </a:solidFill>
              </a:rPr>
              <a:t>emp e,emp e2</a:t>
            </a:r>
          </a:p>
          <a:p>
            <a:endParaRPr lang="pt-BR" altLang="ko-KR" b="1" dirty="0" smtClean="0">
              <a:solidFill>
                <a:srgbClr val="FF0000"/>
              </a:solidFill>
            </a:endParaRPr>
          </a:p>
          <a:p>
            <a:r>
              <a:rPr lang="pt-BR" altLang="ko-KR" dirty="0" smtClean="0"/>
              <a:t>where </a:t>
            </a:r>
            <a:r>
              <a:rPr lang="pt-BR" altLang="ko-KR" b="1" dirty="0" smtClean="0">
                <a:solidFill>
                  <a:srgbClr val="FF0000"/>
                </a:solidFill>
              </a:rPr>
              <a:t>e.mgr = e2.empno</a:t>
            </a:r>
          </a:p>
          <a:p>
            <a:endParaRPr lang="pt-BR" altLang="ko-KR" b="1" dirty="0" smtClean="0">
              <a:solidFill>
                <a:srgbClr val="FF0000"/>
              </a:solidFill>
            </a:endParaRPr>
          </a:p>
          <a:p>
            <a:r>
              <a:rPr lang="pt-BR" altLang="ko-KR" b="1" dirty="0" smtClean="0">
                <a:solidFill>
                  <a:srgbClr val="FF0000"/>
                </a:solidFill>
              </a:rPr>
              <a:t>         and e.ename = ‘SMITH’</a:t>
            </a:r>
            <a:r>
              <a:rPr lang="pt-BR" altLang="ko-KR" dirty="0" smtClean="0"/>
              <a:t>;</a:t>
            </a:r>
            <a:endParaRPr lang="pt-BR" altLang="ko-K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(Select </a:t>
            </a:r>
            <a:r>
              <a:rPr lang="ko-KR" altLang="en-US" sz="2000" b="1" dirty="0" smtClean="0"/>
              <a:t>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16" name="직사각형 15"/>
          <p:cNvSpPr/>
          <p:nvPr/>
        </p:nvSpPr>
        <p:spPr>
          <a:xfrm>
            <a:off x="4499992" y="260648"/>
            <a:ext cx="2417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(dept,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salgrade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1560" y="764704"/>
            <a:ext cx="3233578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b="1" dirty="0" smtClean="0">
                <a:solidFill>
                  <a:srgbClr val="FF0000"/>
                </a:solidFill>
              </a:rPr>
              <a:t>외부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조인</a:t>
            </a:r>
            <a:r>
              <a:rPr lang="en-US" altLang="ko-KR" b="1" dirty="0" smtClean="0">
                <a:solidFill>
                  <a:srgbClr val="FF0000"/>
                </a:solidFill>
              </a:rPr>
              <a:t>(null</a:t>
            </a:r>
            <a:r>
              <a:rPr lang="ko-KR" altLang="en-US" b="1" dirty="0" smtClean="0">
                <a:solidFill>
                  <a:srgbClr val="FF0000"/>
                </a:solidFill>
              </a:rPr>
              <a:t>값도 출력할래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0" y="1412776"/>
            <a:ext cx="8892480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[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] 8</a:t>
            </a:r>
            <a:r>
              <a:rPr lang="ko-KR" altLang="en-US" dirty="0" smtClean="0"/>
              <a:t>개의 </a:t>
            </a:r>
            <a:r>
              <a:rPr lang="en-US" altLang="ko-KR" dirty="0" err="1" smtClean="0"/>
              <a:t>col</a:t>
            </a:r>
            <a:r>
              <a:rPr lang="en-US" altLang="ko-KR" dirty="0" smtClean="0"/>
              <a:t>, 14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row </a:t>
            </a:r>
            <a:r>
              <a:rPr lang="ko-KR" altLang="en-US" dirty="0" smtClean="0"/>
              <a:t>데이터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EMPNO</a:t>
            </a:r>
            <a:r>
              <a:rPr lang="en-US" altLang="ko-KR" dirty="0" smtClean="0"/>
              <a:t> | </a:t>
            </a:r>
            <a:r>
              <a:rPr lang="en-US" altLang="ko-KR" b="1" dirty="0" smtClean="0">
                <a:solidFill>
                  <a:srgbClr val="FF0000"/>
                </a:solidFill>
              </a:rPr>
              <a:t>ENAME</a:t>
            </a:r>
            <a:r>
              <a:rPr lang="en-US" altLang="ko-KR" dirty="0" smtClean="0"/>
              <a:t>  | JOB       | </a:t>
            </a:r>
            <a:r>
              <a:rPr lang="en-US" altLang="ko-KR" b="1" dirty="0" smtClean="0">
                <a:solidFill>
                  <a:srgbClr val="FF0000"/>
                </a:solidFill>
              </a:rPr>
              <a:t>MGR</a:t>
            </a:r>
            <a:r>
              <a:rPr lang="en-US" altLang="ko-KR" dirty="0" smtClean="0"/>
              <a:t>  | HIREDATE   | SAL     | COMM    | </a:t>
            </a:r>
            <a:r>
              <a:rPr lang="en-US" altLang="ko-KR" b="1" dirty="0" smtClean="0">
                <a:solidFill>
                  <a:srgbClr val="FF0000"/>
                </a:solidFill>
              </a:rPr>
              <a:t>DEPTNO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9512" y="2852936"/>
            <a:ext cx="480933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모든 사원의 부서장의 이름을 출력하고 싶다</a:t>
            </a:r>
            <a:r>
              <a:rPr lang="en-US" altLang="ko-KR" b="1" dirty="0" smtClean="0"/>
              <a:t>.</a:t>
            </a:r>
          </a:p>
          <a:p>
            <a:r>
              <a:rPr lang="en-US" altLang="ko-KR" b="1" dirty="0" err="1" smtClean="0"/>
              <a:t>Ename</a:t>
            </a:r>
            <a:r>
              <a:rPr lang="en-US" altLang="ko-KR" b="1" dirty="0" smtClean="0"/>
              <a:t>   </a:t>
            </a:r>
            <a:r>
              <a:rPr lang="en-US" altLang="ko-KR" b="1" dirty="0" err="1" smtClean="0"/>
              <a:t>ename</a:t>
            </a:r>
            <a:endParaRPr lang="en-US" altLang="ko-KR" b="1" dirty="0" smtClean="0"/>
          </a:p>
          <a:p>
            <a:r>
              <a:rPr lang="en-US" altLang="ko-KR" b="1" dirty="0" smtClean="0"/>
              <a:t>------------------------------</a:t>
            </a:r>
          </a:p>
          <a:p>
            <a:r>
              <a:rPr lang="en-US" altLang="ko-KR" b="1" dirty="0" smtClean="0"/>
              <a:t>SMITH    FORD</a:t>
            </a:r>
            <a:endParaRPr lang="ko-KR" altLang="en-US" b="1" dirty="0"/>
          </a:p>
        </p:txBody>
      </p:sp>
      <p:sp>
        <p:nvSpPr>
          <p:cNvPr id="12" name="직사각형 11"/>
          <p:cNvSpPr/>
          <p:nvPr/>
        </p:nvSpPr>
        <p:spPr>
          <a:xfrm>
            <a:off x="5004048" y="2708920"/>
            <a:ext cx="38164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ko-KR" dirty="0" smtClean="0"/>
              <a:t>select e.ename, e2.ename </a:t>
            </a:r>
          </a:p>
          <a:p>
            <a:r>
              <a:rPr lang="pt-BR" altLang="ko-KR" dirty="0" smtClean="0"/>
              <a:t>from </a:t>
            </a:r>
            <a:r>
              <a:rPr lang="pt-BR" altLang="ko-KR" b="1" dirty="0" smtClean="0">
                <a:solidFill>
                  <a:srgbClr val="FF0000"/>
                </a:solidFill>
              </a:rPr>
              <a:t>emp e,emp e2</a:t>
            </a:r>
          </a:p>
          <a:p>
            <a:r>
              <a:rPr lang="pt-BR" altLang="ko-KR" dirty="0" smtClean="0"/>
              <a:t>where </a:t>
            </a:r>
            <a:r>
              <a:rPr lang="pt-BR" altLang="ko-KR" b="1" dirty="0" smtClean="0">
                <a:solidFill>
                  <a:srgbClr val="FF0000"/>
                </a:solidFill>
              </a:rPr>
              <a:t>e.mgr = e2.empno</a:t>
            </a:r>
            <a:r>
              <a:rPr lang="pt-BR" altLang="ko-KR" dirty="0" smtClean="0"/>
              <a:t>;</a:t>
            </a:r>
          </a:p>
          <a:p>
            <a:r>
              <a:rPr lang="pt-BR" altLang="ko-KR" dirty="0" smtClean="0"/>
              <a:t>* KING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이기 때문에 제외</a:t>
            </a:r>
            <a:endParaRPr lang="pt-BR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4427984" y="450912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altLang="ko-KR" dirty="0" smtClean="0"/>
              <a:t>select e.ename, e2.ename </a:t>
            </a:r>
          </a:p>
          <a:p>
            <a:r>
              <a:rPr lang="pt-BR" altLang="ko-KR" dirty="0" smtClean="0"/>
              <a:t>from </a:t>
            </a:r>
            <a:r>
              <a:rPr lang="pt-BR" altLang="ko-KR" b="1" dirty="0" smtClean="0">
                <a:solidFill>
                  <a:srgbClr val="FF0000"/>
                </a:solidFill>
              </a:rPr>
              <a:t>emp e LEFT OUTER JOIN emp e2</a:t>
            </a:r>
          </a:p>
          <a:p>
            <a:r>
              <a:rPr lang="pt-BR" altLang="ko-KR" b="1" dirty="0" smtClean="0">
                <a:solidFill>
                  <a:srgbClr val="FF0000"/>
                </a:solidFill>
              </a:rPr>
              <a:t>       on e.mgr = e2.empno</a:t>
            </a:r>
            <a:r>
              <a:rPr lang="pt-BR" altLang="ko-KR" dirty="0" smtClean="0"/>
              <a:t>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()</a:t>
            </a:r>
            <a:endParaRPr lang="ko-KR" altLang="en-US" sz="2000" b="1" dirty="0"/>
          </a:p>
        </p:txBody>
      </p:sp>
      <p:sp>
        <p:nvSpPr>
          <p:cNvPr id="16" name="직사각형 15"/>
          <p:cNvSpPr/>
          <p:nvPr/>
        </p:nvSpPr>
        <p:spPr>
          <a:xfrm>
            <a:off x="467544" y="980728"/>
            <a:ext cx="806489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/>
              <a:t>이클립스에서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JDBC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1. JDBC </a:t>
            </a:r>
            <a:r>
              <a:rPr lang="ko-KR" altLang="en-US" dirty="0" smtClean="0"/>
              <a:t>라이브러리 연결</a:t>
            </a:r>
            <a:endParaRPr lang="en-US" altLang="ko-KR" dirty="0" smtClean="0"/>
          </a:p>
          <a:p>
            <a:r>
              <a:rPr lang="en-US" altLang="ko-KR" b="1" dirty="0" smtClean="0"/>
              <a:t>mysql-connector-java-8.0.12.jar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C:\Program Files\Java\jdk1.8.0_261\</a:t>
            </a:r>
            <a:r>
              <a:rPr lang="en-US" altLang="ko-KR" b="1" dirty="0" err="1" smtClean="0"/>
              <a:t>jre</a:t>
            </a:r>
            <a:r>
              <a:rPr lang="en-US" altLang="ko-KR" b="1" dirty="0" smtClean="0"/>
              <a:t>\lib\ext</a:t>
            </a:r>
          </a:p>
          <a:p>
            <a:endParaRPr lang="en-US" altLang="ko-KR" b="1" dirty="0" smtClean="0"/>
          </a:p>
          <a:p>
            <a:r>
              <a:rPr lang="en-US" altLang="ko-KR" dirty="0" smtClean="0"/>
              <a:t>2. </a:t>
            </a:r>
            <a:r>
              <a:rPr lang="en-US" altLang="ko-KR" dirty="0" err="1" smtClean="0"/>
              <a:t>Jdbc</a:t>
            </a:r>
            <a:r>
              <a:rPr lang="en-US" altLang="ko-KR" dirty="0" smtClean="0"/>
              <a:t> </a:t>
            </a:r>
            <a:r>
              <a:rPr lang="ko-KR" altLang="en-US" dirty="0" smtClean="0"/>
              <a:t>드라이버 설치 확인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접속 확인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종료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endParaRPr lang="ko-KR" altLang="en-US" sz="2000" b="1" dirty="0"/>
          </a:p>
        </p:txBody>
      </p:sp>
      <p:sp>
        <p:nvSpPr>
          <p:cNvPr id="18" name="직사각형 17"/>
          <p:cNvSpPr/>
          <p:nvPr/>
        </p:nvSpPr>
        <p:spPr>
          <a:xfrm>
            <a:off x="611560" y="1124744"/>
            <a:ext cx="83529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DBMS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성질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1) </a:t>
            </a:r>
            <a:r>
              <a:rPr lang="ko-KR" altLang="en-US" b="1" dirty="0" smtClean="0">
                <a:solidFill>
                  <a:srgbClr val="002060"/>
                </a:solidFill>
              </a:rPr>
              <a:t>정의기능 </a:t>
            </a:r>
            <a:r>
              <a:rPr lang="en-US" altLang="ko-KR" b="1" dirty="0" smtClean="0">
                <a:solidFill>
                  <a:srgbClr val="002060"/>
                </a:solidFill>
              </a:rPr>
              <a:t>(DDL)  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건물의 영역을 구성하고  그 영역 안에 </a:t>
            </a:r>
            <a:r>
              <a:rPr lang="ko-KR" altLang="en-US" b="1" dirty="0" smtClean="0">
                <a:solidFill>
                  <a:srgbClr val="FF0000"/>
                </a:solidFill>
              </a:rPr>
              <a:t>객체</a:t>
            </a:r>
            <a:r>
              <a:rPr lang="ko-KR" altLang="en-US" dirty="0" smtClean="0"/>
              <a:t>를 생성 관리</a:t>
            </a:r>
            <a:endParaRPr lang="en-US" altLang="ko-KR" dirty="0" smtClean="0"/>
          </a:p>
          <a:p>
            <a:r>
              <a:rPr lang="en-US" altLang="ko-KR" dirty="0" smtClean="0"/>
              <a:t>                            Create, Drop, Alter</a:t>
            </a:r>
          </a:p>
          <a:p>
            <a:r>
              <a:rPr lang="en-US" altLang="ko-KR" dirty="0" smtClean="0"/>
              <a:t>                             </a:t>
            </a:r>
            <a:r>
              <a:rPr lang="en-US" altLang="ko-KR" b="1" dirty="0" smtClean="0">
                <a:solidFill>
                  <a:srgbClr val="002060"/>
                </a:solidFill>
              </a:rPr>
              <a:t>- </a:t>
            </a:r>
            <a:r>
              <a:rPr lang="ko-KR" altLang="en-US" b="1" dirty="0" smtClean="0">
                <a:solidFill>
                  <a:srgbClr val="002060"/>
                </a:solidFill>
              </a:rPr>
              <a:t>계정 생성</a:t>
            </a:r>
            <a:r>
              <a:rPr lang="en-US" altLang="ko-KR" b="1" dirty="0" smtClean="0">
                <a:solidFill>
                  <a:srgbClr val="002060"/>
                </a:solidFill>
              </a:rPr>
              <a:t>, </a:t>
            </a:r>
            <a:r>
              <a:rPr lang="ko-KR" altLang="en-US" b="1" dirty="0" smtClean="0">
                <a:solidFill>
                  <a:srgbClr val="002060"/>
                </a:solidFill>
              </a:rPr>
              <a:t>테이블 생성</a:t>
            </a:r>
            <a:r>
              <a:rPr lang="en-US" altLang="ko-KR" b="1" dirty="0" smtClean="0">
                <a:solidFill>
                  <a:srgbClr val="002060"/>
                </a:solidFill>
              </a:rPr>
              <a:t>…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2) </a:t>
            </a:r>
            <a:r>
              <a:rPr lang="ko-KR" altLang="en-US" b="1" dirty="0" smtClean="0">
                <a:solidFill>
                  <a:srgbClr val="002060"/>
                </a:solidFill>
              </a:rPr>
              <a:t>조작기능</a:t>
            </a:r>
            <a:r>
              <a:rPr lang="en-US" altLang="ko-KR" b="1" dirty="0" smtClean="0">
                <a:solidFill>
                  <a:srgbClr val="002060"/>
                </a:solidFill>
              </a:rPr>
              <a:t>(DML)    : </a:t>
            </a:r>
            <a:r>
              <a:rPr lang="ko-KR" altLang="en-US" b="1" dirty="0" smtClean="0">
                <a:solidFill>
                  <a:srgbClr val="002060"/>
                </a:solidFill>
              </a:rPr>
              <a:t>데이터 관리</a:t>
            </a:r>
            <a:endParaRPr lang="en-US" altLang="ko-KR" b="1" dirty="0" smtClean="0">
              <a:solidFill>
                <a:srgbClr val="002060"/>
              </a:solidFill>
            </a:endParaRPr>
          </a:p>
          <a:p>
            <a:r>
              <a:rPr lang="en-US" altLang="ko-KR" b="1" dirty="0" smtClean="0">
                <a:solidFill>
                  <a:srgbClr val="002060"/>
                </a:solidFill>
              </a:rPr>
              <a:t>                             Insert, Update, Delete  / Select (DQL, </a:t>
            </a:r>
            <a:r>
              <a:rPr lang="en-US" altLang="ko-KR" b="1" u="sng" dirty="0" smtClean="0">
                <a:solidFill>
                  <a:srgbClr val="002060"/>
                </a:solidFill>
              </a:rPr>
              <a:t>Query</a:t>
            </a:r>
            <a:r>
              <a:rPr lang="en-US" altLang="ko-KR" b="1" dirty="0" smtClean="0">
                <a:solidFill>
                  <a:srgbClr val="002060"/>
                </a:solidFill>
              </a:rPr>
              <a:t>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3) </a:t>
            </a:r>
            <a:r>
              <a:rPr lang="ko-KR" altLang="en-US" b="1" dirty="0" smtClean="0">
                <a:solidFill>
                  <a:srgbClr val="002060"/>
                </a:solidFill>
              </a:rPr>
              <a:t>제어기능</a:t>
            </a:r>
            <a:r>
              <a:rPr lang="en-US" altLang="ko-KR" b="1" dirty="0" smtClean="0">
                <a:solidFill>
                  <a:srgbClr val="002060"/>
                </a:solidFill>
              </a:rPr>
              <a:t>(DCL) 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권한</a:t>
            </a:r>
            <a:r>
              <a:rPr lang="en-US" altLang="ko-KR" dirty="0" smtClean="0"/>
              <a:t>, </a:t>
            </a:r>
            <a:r>
              <a:rPr lang="ko-KR" altLang="en-US" b="1" dirty="0" err="1" smtClean="0">
                <a:solidFill>
                  <a:srgbClr val="002060"/>
                </a:solidFill>
              </a:rPr>
              <a:t>트랜젝션</a:t>
            </a:r>
            <a:r>
              <a:rPr lang="en-US" altLang="ko-KR" b="1" dirty="0" smtClean="0">
                <a:solidFill>
                  <a:srgbClr val="002060"/>
                </a:solidFill>
              </a:rPr>
              <a:t>…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</a:t>
            </a:r>
          </a:p>
          <a:p>
            <a:r>
              <a:rPr lang="en-US" altLang="ko-KR" dirty="0" smtClean="0">
                <a:sym typeface="Wingdings" pitchFamily="2" charset="2"/>
              </a:rPr>
              <a:t> SQL </a:t>
            </a:r>
            <a:r>
              <a:rPr lang="ko-KR" altLang="en-US" dirty="0" smtClean="0">
                <a:sym typeface="Wingdings" pitchFamily="2" charset="2"/>
              </a:rPr>
              <a:t>문 제공되고 있다</a:t>
            </a:r>
            <a:r>
              <a:rPr lang="en-US" altLang="ko-KR" dirty="0" smtClean="0">
                <a:sym typeface="Wingdings" pitchFamily="2" charset="2"/>
              </a:rPr>
              <a:t>!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()</a:t>
            </a:r>
            <a:endParaRPr lang="ko-KR" altLang="en-US" sz="2000" b="1" dirty="0"/>
          </a:p>
        </p:txBody>
      </p:sp>
      <p:sp>
        <p:nvSpPr>
          <p:cNvPr id="16" name="직사각형 15"/>
          <p:cNvSpPr/>
          <p:nvPr/>
        </p:nvSpPr>
        <p:spPr>
          <a:xfrm>
            <a:off x="467544" y="980728"/>
            <a:ext cx="806489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/>
              <a:t>이클립스에서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JDBC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1. JDBC </a:t>
            </a:r>
            <a:r>
              <a:rPr lang="ko-KR" altLang="en-US" dirty="0" smtClean="0"/>
              <a:t>라이브러리 연결</a:t>
            </a:r>
            <a:endParaRPr lang="en-US" altLang="ko-KR" dirty="0" smtClean="0"/>
          </a:p>
          <a:p>
            <a:r>
              <a:rPr lang="en-US" altLang="ko-KR" b="1" dirty="0" smtClean="0"/>
              <a:t>mysql-connector-java-8.0.12.jar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C:\Program Files\Java\jdk1.8.0_261\</a:t>
            </a:r>
            <a:r>
              <a:rPr lang="en-US" altLang="ko-KR" b="1" dirty="0" err="1" smtClean="0"/>
              <a:t>jre</a:t>
            </a:r>
            <a:r>
              <a:rPr lang="en-US" altLang="ko-KR" b="1" dirty="0" smtClean="0"/>
              <a:t>\lib\ext</a:t>
            </a:r>
          </a:p>
          <a:p>
            <a:endParaRPr lang="en-US" altLang="ko-KR" b="1" dirty="0" smtClean="0"/>
          </a:p>
          <a:p>
            <a:r>
              <a:rPr lang="en-US" altLang="ko-KR" dirty="0" smtClean="0"/>
              <a:t>2. </a:t>
            </a:r>
            <a:r>
              <a:rPr lang="en-US" altLang="ko-KR" dirty="0" err="1" smtClean="0"/>
              <a:t>Jdbc</a:t>
            </a:r>
            <a:r>
              <a:rPr lang="en-US" altLang="ko-KR" dirty="0" smtClean="0"/>
              <a:t> </a:t>
            </a:r>
            <a:r>
              <a:rPr lang="ko-KR" altLang="en-US" dirty="0" smtClean="0"/>
              <a:t>드라이버 설치 확인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접속 확인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종료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28625"/>
            <a:ext cx="9239250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endParaRPr lang="ko-KR" altLang="en-US" sz="2000" b="1" dirty="0"/>
          </a:p>
        </p:txBody>
      </p:sp>
      <p:sp>
        <p:nvSpPr>
          <p:cNvPr id="18" name="직사각형 17"/>
          <p:cNvSpPr/>
          <p:nvPr/>
        </p:nvSpPr>
        <p:spPr>
          <a:xfrm>
            <a:off x="683568" y="908720"/>
            <a:ext cx="7013908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1. DDL (</a:t>
            </a:r>
            <a:r>
              <a:rPr lang="ko-KR" altLang="en-US" dirty="0" smtClean="0"/>
              <a:t>테이블 관련 </a:t>
            </a:r>
            <a:r>
              <a:rPr lang="ko-KR" altLang="en-US" dirty="0" err="1" smtClean="0"/>
              <a:t>쿼리문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2. DML(Insert, update, delete)</a:t>
            </a:r>
          </a:p>
          <a:p>
            <a:r>
              <a:rPr lang="en-US" altLang="ko-KR" dirty="0" smtClean="0"/>
              <a:t>-----------------------------------------------------------------</a:t>
            </a:r>
          </a:p>
          <a:p>
            <a:r>
              <a:rPr lang="en-US" altLang="ko-KR" dirty="0" smtClean="0"/>
              <a:t>3. </a:t>
            </a:r>
            <a:r>
              <a:rPr lang="ko-KR" altLang="en-US" dirty="0" err="1" smtClean="0"/>
              <a:t>이클립스에서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JDBC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  3.1 </a:t>
            </a:r>
            <a:r>
              <a:rPr lang="ko-KR" altLang="en-US" dirty="0" smtClean="0"/>
              <a:t>명령객체 </a:t>
            </a:r>
            <a:r>
              <a:rPr lang="en-US" altLang="ko-KR" dirty="0" smtClean="0"/>
              <a:t>(Statement, </a:t>
            </a:r>
            <a:r>
              <a:rPr lang="en-US" altLang="ko-KR" dirty="0" err="1" smtClean="0"/>
              <a:t>PreparedStatement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CallaleStatement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…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* </a:t>
            </a:r>
            <a:r>
              <a:rPr lang="ko-KR" altLang="en-US" dirty="0" smtClean="0"/>
              <a:t>조별 프로젝트 진행</a:t>
            </a:r>
            <a:r>
              <a:rPr lang="en-US" altLang="ko-KR" dirty="0" smtClean="0"/>
              <a:t>(</a:t>
            </a:r>
            <a:r>
              <a:rPr lang="ko-KR" altLang="en-US" dirty="0" smtClean="0"/>
              <a:t>지난번 구현 결과물을 </a:t>
            </a:r>
            <a:r>
              <a:rPr lang="en-US" altLang="ko-KR" dirty="0" err="1" smtClean="0"/>
              <a:t>DataBase</a:t>
            </a:r>
            <a:r>
              <a:rPr lang="ko-KR" altLang="en-US" dirty="0" smtClean="0"/>
              <a:t>화</a:t>
            </a:r>
            <a:r>
              <a:rPr lang="en-US" altLang="ko-KR" dirty="0" smtClean="0"/>
              <a:t>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계좌 실습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18" name="직사각형 17"/>
          <p:cNvSpPr/>
          <p:nvPr/>
        </p:nvSpPr>
        <p:spPr>
          <a:xfrm>
            <a:off x="683568" y="908720"/>
            <a:ext cx="79208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테이블 생성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쿼리문</a:t>
            </a:r>
            <a:r>
              <a:rPr lang="ko-KR" altLang="en-US" dirty="0" smtClean="0"/>
              <a:t> 작성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프로그래밍 구현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계좌 실습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18" name="직사각형 17"/>
          <p:cNvSpPr/>
          <p:nvPr/>
        </p:nvSpPr>
        <p:spPr>
          <a:xfrm>
            <a:off x="683568" y="908720"/>
            <a:ext cx="792088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smtClean="0"/>
              <a:t>계좌</a:t>
            </a:r>
            <a:r>
              <a:rPr lang="ko-KR" altLang="en-US" dirty="0" smtClean="0"/>
              <a:t> 테이블 </a:t>
            </a:r>
            <a:r>
              <a:rPr lang="ko-KR" altLang="en-US" dirty="0" err="1" smtClean="0"/>
              <a:t>쿼리문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en-US" altLang="ko-KR" dirty="0" smtClean="0"/>
              <a:t>insert( </a:t>
            </a:r>
            <a:r>
              <a:rPr lang="ko-KR" altLang="en-US" dirty="0" smtClean="0"/>
              <a:t>계좌번호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 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en-US" altLang="ko-KR" dirty="0" smtClean="0"/>
              <a:t>Insert(</a:t>
            </a:r>
            <a:r>
              <a:rPr lang="ko-KR" altLang="en-US" dirty="0" smtClean="0"/>
              <a:t>계좌번호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잔액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en-US" altLang="ko-KR" dirty="0" smtClean="0"/>
              <a:t>Select( </a:t>
            </a:r>
            <a:r>
              <a:rPr lang="ko-KR" altLang="en-US" dirty="0" smtClean="0"/>
              <a:t>계좌번호로 검색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모든 정보 획득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*------------------- </a:t>
            </a:r>
            <a:r>
              <a:rPr lang="ko-KR" altLang="en-US" dirty="0" smtClean="0"/>
              <a:t>해당 계좌가 가지고 있는 잔액을 얻어와야 함</a:t>
            </a:r>
            <a:r>
              <a:rPr lang="en-US" altLang="ko-KR" dirty="0" smtClean="0"/>
              <a:t>---------</a:t>
            </a:r>
          </a:p>
          <a:p>
            <a:pPr marL="342900" indent="-342900"/>
            <a:r>
              <a:rPr lang="en-US" altLang="ko-KR" dirty="0" smtClean="0"/>
              <a:t>4) Update(</a:t>
            </a:r>
            <a:r>
              <a:rPr lang="ko-KR" altLang="en-US" dirty="0" smtClean="0"/>
              <a:t>계좌번호로 찾아서 입금처리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기존잔액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입금액</a:t>
            </a: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5) Update(</a:t>
            </a:r>
            <a:r>
              <a:rPr lang="ko-KR" altLang="en-US" dirty="0" smtClean="0"/>
              <a:t>계좌번호로 찾아서 출금처리</a:t>
            </a:r>
            <a:r>
              <a:rPr lang="en-US" altLang="ko-KR" dirty="0" smtClean="0"/>
              <a:t>)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6) delete(</a:t>
            </a:r>
            <a:r>
              <a:rPr lang="ko-KR" altLang="en-US" dirty="0" smtClean="0"/>
              <a:t>계좌번호로 해당 계좌 삭제</a:t>
            </a:r>
            <a:r>
              <a:rPr lang="en-US" altLang="ko-KR" dirty="0" smtClean="0"/>
              <a:t>)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7) select(</a:t>
            </a:r>
            <a:r>
              <a:rPr lang="ko-KR" altLang="en-US" dirty="0" smtClean="0"/>
              <a:t>모든 계좌 출력</a:t>
            </a:r>
            <a:r>
              <a:rPr lang="en-US" altLang="ko-KR" dirty="0" smtClean="0"/>
              <a:t>)</a:t>
            </a:r>
          </a:p>
          <a:p>
            <a:pPr marL="342900" indent="-342900"/>
            <a:endParaRPr lang="en-US" altLang="ko-KR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계좌 실습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18" name="직사각형 17"/>
          <p:cNvSpPr/>
          <p:nvPr/>
        </p:nvSpPr>
        <p:spPr>
          <a:xfrm>
            <a:off x="683568" y="908720"/>
            <a:ext cx="792088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테이블 생성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ko-KR" altLang="en-US" dirty="0" smtClean="0"/>
              <a:t>계좌 테이블</a:t>
            </a:r>
            <a:r>
              <a:rPr lang="en-US" altLang="ko-KR" dirty="0" smtClean="0"/>
              <a:t>(Account)</a:t>
            </a:r>
          </a:p>
          <a:p>
            <a:pPr marL="342900" indent="-342900"/>
            <a:r>
              <a:rPr lang="en-US" altLang="ko-KR" dirty="0" smtClean="0"/>
              <a:t>drop table Account;  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create table Account (</a:t>
            </a:r>
          </a:p>
          <a:p>
            <a:pPr marL="342900" indent="-342900"/>
            <a:r>
              <a:rPr lang="en-US" altLang="ko-KR" dirty="0" smtClean="0"/>
              <a:t>    </a:t>
            </a:r>
            <a:r>
              <a:rPr lang="en-US" altLang="ko-KR" dirty="0" err="1" smtClean="0"/>
              <a:t>accid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</a:t>
            </a:r>
          </a:p>
          <a:p>
            <a:pPr marL="342900" indent="-342900"/>
            <a:r>
              <a:rPr lang="en-US" altLang="ko-KR" dirty="0" smtClean="0"/>
              <a:t>    name </a:t>
            </a:r>
            <a:r>
              <a:rPr lang="en-US" altLang="ko-KR" dirty="0" err="1" smtClean="0"/>
              <a:t>varchar</a:t>
            </a:r>
            <a:r>
              <a:rPr lang="en-US" altLang="ko-KR" dirty="0" smtClean="0"/>
              <a:t>(10) not null,</a:t>
            </a:r>
          </a:p>
          <a:p>
            <a:pPr marL="342900" indent="-342900"/>
            <a:r>
              <a:rPr lang="en-US" altLang="ko-KR" dirty="0" smtClean="0"/>
              <a:t>    balance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default 0,</a:t>
            </a:r>
          </a:p>
          <a:p>
            <a:pPr marL="342900" indent="-342900"/>
            <a:r>
              <a:rPr lang="en-US" altLang="ko-KR" dirty="0" smtClean="0"/>
              <a:t>    </a:t>
            </a:r>
            <a:r>
              <a:rPr lang="en-US" altLang="ko-KR" dirty="0" err="1" smtClean="0"/>
              <a:t>newtime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datetime</a:t>
            </a:r>
            <a:r>
              <a:rPr lang="en-US" altLang="ko-KR" dirty="0" smtClean="0"/>
              <a:t> default </a:t>
            </a:r>
            <a:r>
              <a:rPr lang="en-US" altLang="ko-KR" dirty="0" err="1" smtClean="0"/>
              <a:t>current_timestamp</a:t>
            </a:r>
            <a:r>
              <a:rPr lang="en-US" altLang="ko-KR" dirty="0" smtClean="0"/>
              <a:t>,</a:t>
            </a:r>
          </a:p>
          <a:p>
            <a:pPr marL="342900" indent="-342900"/>
            <a:r>
              <a:rPr lang="en-US" altLang="ko-KR" dirty="0" smtClean="0"/>
              <a:t>    primary key (</a:t>
            </a:r>
            <a:r>
              <a:rPr lang="en-US" altLang="ko-KR" dirty="0" err="1" smtClean="0"/>
              <a:t>accid</a:t>
            </a:r>
            <a:r>
              <a:rPr lang="en-US" altLang="ko-KR" dirty="0" smtClean="0"/>
              <a:t>)</a:t>
            </a:r>
          </a:p>
          <a:p>
            <a:pPr marL="342900" indent="-342900"/>
            <a:r>
              <a:rPr lang="en-US" altLang="ko-KR" dirty="0" smtClean="0"/>
              <a:t>);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create table account(</a:t>
            </a:r>
          </a:p>
          <a:p>
            <a:pPr marL="342900" indent="-342900"/>
            <a:r>
              <a:rPr lang="en-US" altLang="ko-KR" dirty="0" err="1" smtClean="0"/>
              <a:t>accid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primary key,</a:t>
            </a:r>
          </a:p>
          <a:p>
            <a:pPr marL="342900" indent="-342900"/>
            <a:r>
              <a:rPr lang="en-US" altLang="ko-KR" dirty="0" smtClean="0"/>
              <a:t>name </a:t>
            </a:r>
            <a:r>
              <a:rPr lang="en-US" altLang="ko-KR" dirty="0" err="1" smtClean="0"/>
              <a:t>varchar</a:t>
            </a:r>
            <a:r>
              <a:rPr lang="en-US" altLang="ko-KR" dirty="0" smtClean="0"/>
              <a:t>(30) not null,</a:t>
            </a:r>
          </a:p>
          <a:p>
            <a:pPr marL="342900" indent="-342900"/>
            <a:r>
              <a:rPr lang="en-US" altLang="ko-KR" dirty="0" smtClean="0"/>
              <a:t>balance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default 0,</a:t>
            </a:r>
          </a:p>
          <a:p>
            <a:pPr marL="342900" indent="-342900"/>
            <a:r>
              <a:rPr lang="en-US" altLang="ko-KR" dirty="0" err="1" smtClean="0"/>
              <a:t>newtime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datetime</a:t>
            </a:r>
            <a:r>
              <a:rPr lang="en-US" altLang="ko-KR" dirty="0" smtClean="0"/>
              <a:t> default now()</a:t>
            </a:r>
          </a:p>
          <a:p>
            <a:pPr marL="342900" indent="-342900"/>
            <a:r>
              <a:rPr lang="en-US" altLang="ko-KR" dirty="0" smtClean="0"/>
              <a:t>);</a:t>
            </a:r>
          </a:p>
          <a:p>
            <a:pPr marL="342900" indent="-342900"/>
            <a:r>
              <a:rPr lang="en-US" altLang="ko-KR" dirty="0" smtClean="0"/>
              <a:t>-------------------------------------------------------------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계좌 실습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18" name="직사각형 17"/>
          <p:cNvSpPr/>
          <p:nvPr/>
        </p:nvSpPr>
        <p:spPr>
          <a:xfrm>
            <a:off x="683568" y="908720"/>
            <a:ext cx="7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2. </a:t>
            </a:r>
            <a:r>
              <a:rPr lang="ko-KR" altLang="en-US" dirty="0" smtClean="0"/>
              <a:t>기본 </a:t>
            </a:r>
            <a:r>
              <a:rPr lang="ko-KR" altLang="en-US" dirty="0" err="1" smtClean="0"/>
              <a:t>쿼리문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827584" y="1556792"/>
            <a:ext cx="756084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insert into account(</a:t>
            </a:r>
            <a:r>
              <a:rPr lang="en-US" altLang="ko-KR" dirty="0" err="1" smtClean="0"/>
              <a:t>accid,name</a:t>
            </a:r>
            <a:r>
              <a:rPr lang="en-US" altLang="ko-KR" dirty="0" smtClean="0"/>
              <a:t>) values(1002,"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");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insert into account(</a:t>
            </a:r>
            <a:r>
              <a:rPr lang="en-US" altLang="ko-KR" dirty="0" err="1" smtClean="0"/>
              <a:t>accid,name,balance</a:t>
            </a:r>
            <a:r>
              <a:rPr lang="en-US" altLang="ko-KR" dirty="0" smtClean="0"/>
              <a:t>) values(1002,"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",9000);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select * from account where </a:t>
            </a:r>
            <a:r>
              <a:rPr lang="en-US" altLang="ko-KR" dirty="0" err="1" smtClean="0"/>
              <a:t>accid</a:t>
            </a:r>
            <a:r>
              <a:rPr lang="en-US" altLang="ko-KR" dirty="0" smtClean="0"/>
              <a:t>=1002;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update account set balance= balance+ 10000 where </a:t>
            </a:r>
            <a:r>
              <a:rPr lang="en-US" altLang="ko-KR" dirty="0" err="1" smtClean="0"/>
              <a:t>accid</a:t>
            </a:r>
            <a:r>
              <a:rPr lang="en-US" altLang="ko-KR" dirty="0" smtClean="0"/>
              <a:t>=1002;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update account set balance= balance - 1000 where </a:t>
            </a:r>
            <a:r>
              <a:rPr lang="en-US" altLang="ko-KR" dirty="0" err="1" smtClean="0"/>
              <a:t>accid</a:t>
            </a:r>
            <a:r>
              <a:rPr lang="en-US" altLang="ko-KR" dirty="0" smtClean="0"/>
              <a:t> = 1002;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delete from account where </a:t>
            </a:r>
            <a:r>
              <a:rPr lang="en-US" altLang="ko-KR" dirty="0" err="1" smtClean="0"/>
              <a:t>accid</a:t>
            </a:r>
            <a:r>
              <a:rPr lang="en-US" altLang="ko-KR" dirty="0" smtClean="0"/>
              <a:t>= 1;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select * from account;</a:t>
            </a:r>
            <a:endParaRPr lang="ko-KR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계좌 실습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18" name="직사각형 17"/>
          <p:cNvSpPr/>
          <p:nvPr/>
        </p:nvSpPr>
        <p:spPr>
          <a:xfrm>
            <a:off x="683568" y="908720"/>
            <a:ext cx="79208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b="1" dirty="0" smtClean="0"/>
              <a:t>2. </a:t>
            </a:r>
            <a:r>
              <a:rPr lang="ko-KR" altLang="en-US" b="1" dirty="0" smtClean="0"/>
              <a:t>거래 테이블</a:t>
            </a:r>
            <a:endParaRPr lang="en-US" altLang="ko-KR" b="1" dirty="0" smtClean="0"/>
          </a:p>
          <a:p>
            <a:pPr marL="342900" indent="-342900"/>
            <a:endParaRPr lang="en-US" altLang="ko-KR" b="1" dirty="0" smtClean="0"/>
          </a:p>
          <a:p>
            <a:r>
              <a:rPr lang="en-US" altLang="ko-KR" b="1" dirty="0" err="1" smtClean="0"/>
              <a:t>AccountIO</a:t>
            </a:r>
            <a:r>
              <a:rPr lang="en-US" altLang="ko-KR" b="1" dirty="0" smtClean="0"/>
              <a:t> </a:t>
            </a:r>
          </a:p>
          <a:p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idx</a:t>
            </a:r>
            <a:r>
              <a:rPr lang="en-US" altLang="ko-KR" b="1" dirty="0" smtClean="0"/>
              <a:t> ; // PK, AUTOINCREMENT</a:t>
            </a:r>
          </a:p>
          <a:p>
            <a:r>
              <a:rPr lang="en-US" altLang="ko-KR" b="1" dirty="0" smtClean="0"/>
              <a:t>private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accnum</a:t>
            </a:r>
            <a:r>
              <a:rPr lang="en-US" altLang="ko-KR" b="1" dirty="0" smtClean="0"/>
              <a:t>;   //FK </a:t>
            </a:r>
            <a:r>
              <a:rPr lang="en-US" altLang="ko-KR" b="1" dirty="0" smtClean="0">
                <a:solidFill>
                  <a:srgbClr val="FF0000"/>
                </a:solidFill>
              </a:rPr>
              <a:t>(Account</a:t>
            </a:r>
            <a:r>
              <a:rPr lang="ko-KR" altLang="en-US" b="1" dirty="0" smtClean="0">
                <a:solidFill>
                  <a:srgbClr val="FF0000"/>
                </a:solidFill>
              </a:rPr>
              <a:t>테이블의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accid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b="1" dirty="0" smtClean="0"/>
              <a:t>private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input;     // NOT NULL</a:t>
            </a:r>
          </a:p>
          <a:p>
            <a:r>
              <a:rPr lang="en-US" altLang="ko-KR" b="1" dirty="0" smtClean="0"/>
              <a:t>private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output;  // NOT NULL</a:t>
            </a:r>
          </a:p>
          <a:p>
            <a:r>
              <a:rPr lang="en-US" altLang="ko-KR" b="1" dirty="0" smtClean="0"/>
              <a:t>private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balance;  // NOT NULL</a:t>
            </a:r>
          </a:p>
          <a:p>
            <a:r>
              <a:rPr lang="en-US" altLang="ko-KR" dirty="0" smtClean="0"/>
              <a:t>Calendar </a:t>
            </a:r>
            <a:r>
              <a:rPr lang="en-US" altLang="ko-KR" dirty="0" err="1" smtClean="0"/>
              <a:t>cd</a:t>
            </a:r>
            <a:r>
              <a:rPr lang="en-US" altLang="ko-KR" dirty="0" smtClean="0"/>
              <a:t>;           // DEFAULT now()</a:t>
            </a:r>
          </a:p>
          <a:p>
            <a:r>
              <a:rPr lang="en-US" altLang="ko-KR" dirty="0" smtClean="0"/>
              <a:t>------------------------------------------------------------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Insert </a:t>
            </a:r>
            <a:r>
              <a:rPr lang="ko-KR" altLang="en-US" dirty="0" err="1" smtClean="0"/>
              <a:t>쿼리문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Select </a:t>
            </a:r>
            <a:r>
              <a:rPr lang="ko-KR" altLang="en-US" dirty="0" err="1" smtClean="0"/>
              <a:t>커리문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accnum</a:t>
            </a:r>
            <a:r>
              <a:rPr lang="en-US" altLang="ko-KR" dirty="0" smtClean="0"/>
              <a:t>);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계좌 실습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18" name="직사각형 17"/>
          <p:cNvSpPr/>
          <p:nvPr/>
        </p:nvSpPr>
        <p:spPr>
          <a:xfrm>
            <a:off x="683568" y="908720"/>
            <a:ext cx="79208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b="1" dirty="0" smtClean="0"/>
              <a:t>2. </a:t>
            </a:r>
            <a:r>
              <a:rPr lang="ko-KR" altLang="en-US" b="1" dirty="0" smtClean="0"/>
              <a:t>거래 테이블</a:t>
            </a:r>
            <a:endParaRPr lang="en-US" altLang="ko-KR" b="1" dirty="0" smtClean="0"/>
          </a:p>
          <a:p>
            <a:pPr marL="342900" indent="-342900"/>
            <a:endParaRPr lang="en-US" altLang="ko-KR" b="1" dirty="0" smtClean="0"/>
          </a:p>
          <a:p>
            <a:r>
              <a:rPr lang="en-US" altLang="ko-KR" b="1" dirty="0" err="1" smtClean="0"/>
              <a:t>AccountIO</a:t>
            </a:r>
            <a:r>
              <a:rPr lang="en-US" altLang="ko-KR" b="1" dirty="0" smtClean="0"/>
              <a:t> </a:t>
            </a:r>
          </a:p>
          <a:p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idx</a:t>
            </a:r>
            <a:r>
              <a:rPr lang="en-US" altLang="ko-KR" b="1" dirty="0" smtClean="0"/>
              <a:t> ; // PK, AUTOINCREMENT</a:t>
            </a:r>
          </a:p>
          <a:p>
            <a:r>
              <a:rPr lang="en-US" altLang="ko-KR" b="1" dirty="0" smtClean="0"/>
              <a:t>private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accnum</a:t>
            </a:r>
            <a:r>
              <a:rPr lang="en-US" altLang="ko-KR" b="1" dirty="0" smtClean="0"/>
              <a:t>;   //FK </a:t>
            </a:r>
            <a:r>
              <a:rPr lang="en-US" altLang="ko-KR" b="1" dirty="0" smtClean="0">
                <a:solidFill>
                  <a:srgbClr val="FF0000"/>
                </a:solidFill>
              </a:rPr>
              <a:t>(Account</a:t>
            </a:r>
            <a:r>
              <a:rPr lang="ko-KR" altLang="en-US" b="1" dirty="0" smtClean="0">
                <a:solidFill>
                  <a:srgbClr val="FF0000"/>
                </a:solidFill>
              </a:rPr>
              <a:t>테이블의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accid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b="1" dirty="0" smtClean="0"/>
              <a:t>private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input;     // NOT NULL</a:t>
            </a:r>
          </a:p>
          <a:p>
            <a:r>
              <a:rPr lang="en-US" altLang="ko-KR" b="1" dirty="0" smtClean="0"/>
              <a:t>private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output;  // NOT NULL</a:t>
            </a:r>
          </a:p>
          <a:p>
            <a:r>
              <a:rPr lang="en-US" altLang="ko-KR" b="1" dirty="0" smtClean="0"/>
              <a:t>private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balance;  // NOT NULL</a:t>
            </a:r>
          </a:p>
          <a:p>
            <a:r>
              <a:rPr lang="en-US" altLang="ko-KR" dirty="0" smtClean="0"/>
              <a:t>Calendar </a:t>
            </a:r>
            <a:r>
              <a:rPr lang="en-US" altLang="ko-KR" dirty="0" err="1" smtClean="0"/>
              <a:t>cd</a:t>
            </a:r>
            <a:r>
              <a:rPr lang="en-US" altLang="ko-KR" dirty="0" smtClean="0"/>
              <a:t>;           // DEFAULT now()</a:t>
            </a:r>
          </a:p>
          <a:p>
            <a:r>
              <a:rPr lang="en-US" altLang="ko-KR" dirty="0" smtClean="0"/>
              <a:t>------------------------------------------------------------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843808" y="3861048"/>
            <a:ext cx="60486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create table </a:t>
            </a:r>
            <a:r>
              <a:rPr lang="en-US" altLang="ko-KR" dirty="0" err="1" smtClean="0"/>
              <a:t>accountio</a:t>
            </a:r>
            <a:r>
              <a:rPr lang="en-US" altLang="ko-KR" dirty="0" smtClean="0"/>
              <a:t>(</a:t>
            </a:r>
          </a:p>
          <a:p>
            <a:r>
              <a:rPr lang="en-US" altLang="ko-KR" dirty="0" err="1" smtClean="0"/>
              <a:t>idx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primary key </a:t>
            </a:r>
            <a:r>
              <a:rPr lang="en-US" altLang="ko-KR" dirty="0" err="1" smtClean="0"/>
              <a:t>auto_increment</a:t>
            </a:r>
            <a:r>
              <a:rPr lang="en-US" altLang="ko-KR" dirty="0" smtClean="0"/>
              <a:t>,</a:t>
            </a:r>
          </a:p>
          <a:p>
            <a:r>
              <a:rPr lang="en-US" altLang="ko-KR" dirty="0" err="1" smtClean="0"/>
              <a:t>accnum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input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not null, </a:t>
            </a:r>
          </a:p>
          <a:p>
            <a:r>
              <a:rPr lang="en-US" altLang="ko-KR" dirty="0" smtClean="0"/>
              <a:t>output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not null,</a:t>
            </a:r>
          </a:p>
          <a:p>
            <a:r>
              <a:rPr lang="en-US" altLang="ko-KR" dirty="0" smtClean="0"/>
              <a:t>balance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not null, </a:t>
            </a:r>
          </a:p>
          <a:p>
            <a:r>
              <a:rPr lang="en-US" altLang="ko-KR" dirty="0" err="1" smtClean="0"/>
              <a:t>cd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datetime</a:t>
            </a:r>
            <a:r>
              <a:rPr lang="en-US" altLang="ko-KR" dirty="0" smtClean="0"/>
              <a:t> default now(),</a:t>
            </a:r>
          </a:p>
          <a:p>
            <a:r>
              <a:rPr lang="en-US" altLang="ko-KR" dirty="0" smtClean="0"/>
              <a:t>foreign key(</a:t>
            </a:r>
            <a:r>
              <a:rPr lang="en-US" altLang="ko-KR" dirty="0" err="1" smtClean="0"/>
              <a:t>accnum</a:t>
            </a:r>
            <a:r>
              <a:rPr lang="en-US" altLang="ko-KR" dirty="0" smtClean="0"/>
              <a:t>) references account(</a:t>
            </a:r>
            <a:r>
              <a:rPr lang="en-US" altLang="ko-KR" dirty="0" err="1" smtClean="0"/>
              <a:t>accid</a:t>
            </a:r>
            <a:r>
              <a:rPr lang="en-US" altLang="ko-KR" dirty="0" smtClean="0"/>
              <a:t>));</a:t>
            </a:r>
            <a:endParaRPr lang="en-US" altLang="ko-K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계좌 실습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18" name="직사각형 17"/>
          <p:cNvSpPr/>
          <p:nvPr/>
        </p:nvSpPr>
        <p:spPr>
          <a:xfrm>
            <a:off x="683568" y="908720"/>
            <a:ext cx="79208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 smtClean="0"/>
              <a:t>Insert </a:t>
            </a:r>
            <a:r>
              <a:rPr lang="ko-KR" altLang="en-US" dirty="0" err="1" smtClean="0"/>
              <a:t>쿼리문</a:t>
            </a: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2) Select </a:t>
            </a:r>
            <a:r>
              <a:rPr lang="ko-KR" altLang="en-US" dirty="0" err="1" smtClean="0"/>
              <a:t>커리문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accnum</a:t>
            </a:r>
            <a:r>
              <a:rPr lang="en-US" altLang="ko-KR" dirty="0" smtClean="0"/>
              <a:t>); </a:t>
            </a:r>
          </a:p>
          <a:p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39552" y="3212976"/>
            <a:ext cx="8352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insert into </a:t>
            </a:r>
            <a:r>
              <a:rPr lang="en-US" altLang="ko-KR" dirty="0" err="1" smtClean="0"/>
              <a:t>accountio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accnum,input,output,balance</a:t>
            </a:r>
            <a:r>
              <a:rPr lang="en-US" altLang="ko-KR" dirty="0" smtClean="0"/>
              <a:t>) </a:t>
            </a:r>
          </a:p>
          <a:p>
            <a:r>
              <a:rPr lang="en-US" altLang="ko-KR" dirty="0" smtClean="0"/>
              <a:t>values( 10, 1000, 0, (select balance from account where </a:t>
            </a:r>
            <a:r>
              <a:rPr lang="en-US" altLang="ko-KR" dirty="0" err="1" smtClean="0"/>
              <a:t>accid</a:t>
            </a:r>
            <a:r>
              <a:rPr lang="en-US" altLang="ko-KR" dirty="0" smtClean="0"/>
              <a:t>=10));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select * from </a:t>
            </a:r>
            <a:r>
              <a:rPr lang="en-US" altLang="ko-KR" dirty="0" err="1" smtClean="0"/>
              <a:t>accountio</a:t>
            </a:r>
            <a:r>
              <a:rPr lang="en-US" altLang="ko-KR" dirty="0" smtClean="0"/>
              <a:t> where </a:t>
            </a:r>
            <a:r>
              <a:rPr lang="en-US" altLang="ko-KR" dirty="0" err="1" smtClean="0"/>
              <a:t>accnum</a:t>
            </a:r>
            <a:r>
              <a:rPr lang="en-US" altLang="ko-KR" dirty="0" smtClean="0"/>
              <a:t>= 10;</a:t>
            </a:r>
            <a:endParaRPr lang="en-US" altLang="ko-KR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계좌 실습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18" name="직사각형 17"/>
          <p:cNvSpPr/>
          <p:nvPr/>
        </p:nvSpPr>
        <p:spPr>
          <a:xfrm>
            <a:off x="467544" y="836712"/>
            <a:ext cx="8064896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PK , FK </a:t>
            </a:r>
            <a:r>
              <a:rPr lang="ko-KR" altLang="en-US" dirty="0" smtClean="0"/>
              <a:t>관계를 가질 때 삭제나 </a:t>
            </a:r>
            <a:r>
              <a:rPr lang="ko-KR" altLang="en-US" dirty="0" err="1" smtClean="0"/>
              <a:t>수정시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제약조건이 위배되는 상황이</a:t>
            </a:r>
            <a:endParaRPr lang="en-US" altLang="ko-KR" dirty="0" smtClean="0"/>
          </a:p>
          <a:p>
            <a:r>
              <a:rPr lang="ko-KR" altLang="en-US" dirty="0" smtClean="0"/>
              <a:t>발생될 수 있음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발생되지 않도록 </a:t>
            </a:r>
            <a:r>
              <a:rPr lang="ko-KR" altLang="en-US" dirty="0" err="1" smtClean="0"/>
              <a:t>쿼리문을</a:t>
            </a:r>
            <a:r>
              <a:rPr lang="ko-KR" altLang="en-US" dirty="0" smtClean="0"/>
              <a:t> 작성하는 방법</a:t>
            </a: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테이블 생성시 설정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79512" y="2780928"/>
            <a:ext cx="878497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AccountIO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 생성 </a:t>
            </a:r>
            <a:r>
              <a:rPr lang="en-US" altLang="ko-KR" dirty="0" smtClean="0"/>
              <a:t>cascade&gt;</a:t>
            </a:r>
          </a:p>
          <a:p>
            <a:r>
              <a:rPr lang="en-US" altLang="ko-KR" dirty="0" smtClean="0"/>
              <a:t>create table </a:t>
            </a:r>
            <a:r>
              <a:rPr lang="en-US" altLang="ko-KR" dirty="0" err="1" smtClean="0"/>
              <a:t>accountIO</a:t>
            </a:r>
            <a:r>
              <a:rPr lang="en-US" altLang="ko-KR" dirty="0" smtClean="0"/>
              <a:t>(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idx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primary key </a:t>
            </a:r>
            <a:r>
              <a:rPr lang="en-US" altLang="ko-KR" dirty="0" err="1" smtClean="0"/>
              <a:t>auto_increment</a:t>
            </a:r>
            <a:r>
              <a:rPr lang="en-US" altLang="ko-KR" dirty="0" smtClean="0"/>
              <a:t>,	</a:t>
            </a:r>
            <a:r>
              <a:rPr lang="en-US" altLang="ko-KR" dirty="0" err="1" smtClean="0"/>
              <a:t>accnum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	input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not null,			output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not null,</a:t>
            </a:r>
          </a:p>
          <a:p>
            <a:r>
              <a:rPr lang="en-US" altLang="ko-KR" dirty="0" smtClean="0"/>
              <a:t>	balance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not null,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cd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datetime</a:t>
            </a:r>
            <a:r>
              <a:rPr lang="en-US" altLang="ko-KR" dirty="0" smtClean="0"/>
              <a:t> default now(),</a:t>
            </a:r>
          </a:p>
          <a:p>
            <a:r>
              <a:rPr lang="en-US" altLang="ko-KR" dirty="0" smtClean="0"/>
              <a:t>	foreign key(</a:t>
            </a:r>
            <a:r>
              <a:rPr lang="en-US" altLang="ko-KR" dirty="0" err="1" smtClean="0"/>
              <a:t>accnum</a:t>
            </a:r>
            <a:r>
              <a:rPr lang="en-US" altLang="ko-KR" dirty="0" smtClean="0"/>
              <a:t>) references account(</a:t>
            </a:r>
            <a:r>
              <a:rPr lang="en-US" altLang="ko-KR" dirty="0" err="1" smtClean="0"/>
              <a:t>accid</a:t>
            </a:r>
            <a:r>
              <a:rPr lang="en-US" altLang="ko-KR" dirty="0" smtClean="0"/>
              <a:t>) </a:t>
            </a:r>
            <a:r>
              <a:rPr lang="en-US" altLang="ko-KR" b="1" dirty="0" smtClean="0">
                <a:solidFill>
                  <a:srgbClr val="FF0000"/>
                </a:solidFill>
              </a:rPr>
              <a:t>on update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cascade</a:t>
            </a:r>
            <a:r>
              <a:rPr lang="en-US" altLang="ko-KR" b="1" dirty="0" smtClean="0">
                <a:solidFill>
                  <a:srgbClr val="FF0000"/>
                </a:solidFill>
              </a:rPr>
              <a:t> on              delete cascade</a:t>
            </a:r>
          </a:p>
          <a:p>
            <a:r>
              <a:rPr lang="en-US" altLang="ko-KR" dirty="0" smtClean="0"/>
              <a:t>	);</a:t>
            </a:r>
          </a:p>
          <a:p>
            <a:endParaRPr lang="en-US" altLang="ko-KR" dirty="0" smtClean="0"/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on update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null</a:t>
            </a:r>
            <a:r>
              <a:rPr lang="en-US" altLang="ko-KR" b="1" dirty="0" smtClean="0">
                <a:solidFill>
                  <a:srgbClr val="FF0000"/>
                </a:solidFill>
              </a:rPr>
              <a:t> on delete null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endParaRPr lang="ko-KR" altLang="en-US" sz="2000" b="1" dirty="0"/>
          </a:p>
        </p:txBody>
      </p:sp>
      <p:sp>
        <p:nvSpPr>
          <p:cNvPr id="18" name="직사각형 17"/>
          <p:cNvSpPr/>
          <p:nvPr/>
        </p:nvSpPr>
        <p:spPr>
          <a:xfrm>
            <a:off x="539552" y="764704"/>
            <a:ext cx="83529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후 환경변수 등록</a:t>
            </a:r>
            <a:r>
              <a:rPr lang="en-US" altLang="ko-KR" dirty="0" smtClean="0"/>
              <a:t>!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C:\Program Files\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\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Server 8.0\bin</a:t>
            </a:r>
          </a:p>
          <a:p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시스템 환경 변수 편집 </a:t>
            </a:r>
            <a:r>
              <a:rPr lang="en-US" altLang="ko-KR" dirty="0" smtClean="0"/>
              <a:t>&gt;&gt; </a:t>
            </a:r>
            <a:r>
              <a:rPr lang="ko-KR" altLang="en-US" dirty="0" smtClean="0"/>
              <a:t>환경변수</a:t>
            </a:r>
            <a:r>
              <a:rPr lang="en-US" altLang="ko-KR" dirty="0" smtClean="0"/>
              <a:t>…</a:t>
            </a:r>
          </a:p>
          <a:p>
            <a:pPr>
              <a:buFontTx/>
              <a:buChar char="-"/>
            </a:pPr>
            <a:r>
              <a:rPr lang="en-US" altLang="ko-KR" dirty="0" smtClean="0"/>
              <a:t> Path </a:t>
            </a:r>
            <a:r>
              <a:rPr lang="ko-KR" altLang="en-US" dirty="0" smtClean="0"/>
              <a:t>에 위 경로를 등록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4160" y="2564904"/>
            <a:ext cx="6909840" cy="429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계좌 실습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7" name="직사각형 6"/>
          <p:cNvSpPr/>
          <p:nvPr/>
        </p:nvSpPr>
        <p:spPr>
          <a:xfrm>
            <a:off x="971600" y="1052736"/>
            <a:ext cx="2376264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&lt;&lt;data&gt;&gt;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Accont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99992" y="1124744"/>
            <a:ext cx="2376264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&lt;&lt;data&gt;&gt;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AccontIO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71800" y="3861048"/>
            <a:ext cx="2376264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AccontDB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순서도: 자기 디스크 10"/>
          <p:cNvSpPr/>
          <p:nvPr/>
        </p:nvSpPr>
        <p:spPr>
          <a:xfrm>
            <a:off x="2627784" y="5157192"/>
            <a:ext cx="2952328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DataBase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067944" y="4653136"/>
            <a:ext cx="1" cy="576064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83568" y="2708920"/>
            <a:ext cx="7848872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&lt;&lt;manager&gt;&gt;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Bank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156176" y="3789040"/>
            <a:ext cx="2376264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BitGlobal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1979712" y="1844824"/>
            <a:ext cx="0" cy="86409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5868144" y="1916832"/>
            <a:ext cx="0" cy="7920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4067944" y="3501008"/>
            <a:ext cx="0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파싱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13" name="직사각형 12"/>
          <p:cNvSpPr/>
          <p:nvPr/>
        </p:nvSpPr>
        <p:spPr>
          <a:xfrm>
            <a:off x="385792" y="980728"/>
            <a:ext cx="6706487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/>
              <a:t>직렬화 </a:t>
            </a:r>
            <a:r>
              <a:rPr lang="en-US" altLang="ko-KR" dirty="0" smtClean="0"/>
              <a:t>:       </a:t>
            </a:r>
            <a:r>
              <a:rPr lang="ko-KR" altLang="en-US" dirty="0" smtClean="0"/>
              <a:t>객체   </a:t>
            </a:r>
            <a:r>
              <a:rPr lang="en-US" altLang="ko-KR" dirty="0" smtClean="0">
                <a:sym typeface="Wingdings" pitchFamily="2" charset="2"/>
              </a:rPr>
              <a:t>   String  byte[]  </a:t>
            </a:r>
          </a:p>
          <a:p>
            <a:pPr algn="ctr"/>
            <a:endParaRPr lang="en-US" altLang="ko-KR" dirty="0" smtClean="0">
              <a:sym typeface="Wingdings" pitchFamily="2" charset="2"/>
            </a:endParaRPr>
          </a:p>
          <a:p>
            <a:pPr algn="ctr"/>
            <a:r>
              <a:rPr lang="ko-KR" altLang="en-US" dirty="0" err="1" smtClean="0">
                <a:sym typeface="Wingdings" pitchFamily="2" charset="2"/>
              </a:rPr>
              <a:t>역직렬화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:  byte[]  String  </a:t>
            </a:r>
            <a:r>
              <a:rPr lang="ko-KR" altLang="en-US" dirty="0" smtClean="0">
                <a:sym typeface="Wingdings" pitchFamily="2" charset="2"/>
              </a:rPr>
              <a:t>객체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테이블 설계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13" name="직사각형 12"/>
          <p:cNvSpPr/>
          <p:nvPr/>
        </p:nvSpPr>
        <p:spPr>
          <a:xfrm>
            <a:off x="467544" y="692696"/>
            <a:ext cx="8136904" cy="563231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중복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 저장 방지</a:t>
            </a:r>
            <a:r>
              <a:rPr lang="en-US" altLang="ko-KR" dirty="0" smtClean="0"/>
              <a:t>!</a:t>
            </a:r>
          </a:p>
          <a:p>
            <a:pPr marL="342900" indent="-342900"/>
            <a:r>
              <a:rPr lang="en-US" altLang="ko-KR" dirty="0" smtClean="0"/>
              <a:t>     * </a:t>
            </a:r>
            <a:r>
              <a:rPr lang="ko-KR" altLang="en-US" dirty="0" smtClean="0"/>
              <a:t>회원정보</a:t>
            </a:r>
            <a:r>
              <a:rPr lang="en-US" altLang="ko-KR" dirty="0" smtClean="0"/>
              <a:t>(</a:t>
            </a:r>
            <a:r>
              <a:rPr lang="ko-KR" altLang="en-US" u="sng" dirty="0" smtClean="0"/>
              <a:t>회원번호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XXXX)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2. </a:t>
            </a:r>
            <a:r>
              <a:rPr lang="ko-KR" altLang="en-US" dirty="0" smtClean="0"/>
              <a:t>데이터 테이블</a:t>
            </a:r>
            <a:r>
              <a:rPr lang="en-US" altLang="ko-KR" dirty="0" smtClean="0"/>
              <a:t>[</a:t>
            </a:r>
            <a:r>
              <a:rPr lang="ko-KR" altLang="en-US" dirty="0" smtClean="0"/>
              <a:t>회원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버스</a:t>
            </a:r>
            <a:r>
              <a:rPr lang="en-US" altLang="ko-KR" dirty="0" smtClean="0"/>
              <a:t>],     </a:t>
            </a:r>
            <a:r>
              <a:rPr lang="ko-KR" altLang="en-US" dirty="0" smtClean="0"/>
              <a:t>관계 테이블</a:t>
            </a:r>
            <a:r>
              <a:rPr lang="en-US" altLang="ko-KR" dirty="0" smtClean="0"/>
              <a:t>[</a:t>
            </a:r>
            <a:r>
              <a:rPr lang="ko-KR" altLang="en-US" dirty="0" smtClean="0"/>
              <a:t>예약</a:t>
            </a:r>
            <a:r>
              <a:rPr lang="en-US" altLang="ko-KR" dirty="0" smtClean="0"/>
              <a:t>]</a:t>
            </a:r>
          </a:p>
          <a:p>
            <a:pPr marL="342900" indent="-342900"/>
            <a:r>
              <a:rPr lang="en-US" altLang="ko-KR" dirty="0" smtClean="0"/>
              <a:t>-------------------------------------------------------</a:t>
            </a:r>
          </a:p>
          <a:p>
            <a:pPr marL="342900" indent="-342900"/>
            <a:r>
              <a:rPr lang="en-US" altLang="ko-KR" dirty="0" smtClean="0"/>
              <a:t>[</a:t>
            </a:r>
            <a:r>
              <a:rPr lang="ko-KR" altLang="en-US" dirty="0" smtClean="0"/>
              <a:t>회원</a:t>
            </a:r>
            <a:r>
              <a:rPr lang="en-US" altLang="ko-KR" dirty="0" smtClean="0"/>
              <a:t>]</a:t>
            </a:r>
          </a:p>
          <a:p>
            <a:pPr marL="342900" indent="-342900"/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r>
              <a:rPr lang="en-US" altLang="ko-KR" dirty="0" smtClean="0"/>
              <a:t> </a:t>
            </a:r>
            <a:r>
              <a:rPr lang="ko-KR" altLang="en-US" dirty="0" smtClean="0"/>
              <a:t>홍길동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2 </a:t>
            </a:r>
            <a:r>
              <a:rPr lang="ko-KR" altLang="en-US" dirty="0" smtClean="0"/>
              <a:t>김길동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3 </a:t>
            </a:r>
            <a:r>
              <a:rPr lang="ko-KR" altLang="en-US" dirty="0" smtClean="0"/>
              <a:t>고길동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[</a:t>
            </a:r>
            <a:r>
              <a:rPr lang="ko-KR" altLang="en-US" dirty="0" smtClean="0"/>
              <a:t>버스</a:t>
            </a:r>
            <a:r>
              <a:rPr lang="en-US" altLang="ko-KR" dirty="0" smtClean="0"/>
              <a:t>]</a:t>
            </a:r>
          </a:p>
          <a:p>
            <a:pPr marL="342900" indent="-342900"/>
            <a:r>
              <a:rPr lang="ko-KR" altLang="en-US" dirty="0" smtClean="0"/>
              <a:t>버스번호  </a:t>
            </a:r>
            <a:r>
              <a:rPr lang="ko-KR" altLang="en-US" dirty="0" err="1" smtClean="0"/>
              <a:t>좌석수</a:t>
            </a:r>
            <a:r>
              <a:rPr lang="en-US" altLang="ko-KR" dirty="0" smtClean="0"/>
              <a:t>(max), </a:t>
            </a:r>
            <a:r>
              <a:rPr lang="ko-KR" altLang="en-US" dirty="0" smtClean="0"/>
              <a:t>예약자수</a:t>
            </a:r>
            <a:r>
              <a:rPr lang="en-US" altLang="ko-KR" dirty="0" smtClean="0"/>
              <a:t>(count) </a:t>
            </a:r>
            <a:r>
              <a:rPr lang="ko-KR" altLang="en-US" dirty="0" smtClean="0"/>
              <a:t> 좌석상태</a:t>
            </a:r>
            <a:r>
              <a:rPr lang="en-US" altLang="ko-KR" dirty="0" smtClean="0"/>
              <a:t>(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)</a:t>
            </a:r>
          </a:p>
          <a:p>
            <a:pPr marL="342900" indent="-342900"/>
            <a:r>
              <a:rPr lang="en-US" altLang="ko-KR" dirty="0" smtClean="0"/>
              <a:t>---------------------------------------------------------</a:t>
            </a:r>
          </a:p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</a:rPr>
              <a:t>10</a:t>
            </a:r>
            <a:r>
              <a:rPr lang="en-US" altLang="ko-KR" dirty="0" smtClean="0"/>
              <a:t>  40   10    0000101111011101110011</a:t>
            </a:r>
          </a:p>
          <a:p>
            <a:pPr marL="342900" indent="-342900"/>
            <a:r>
              <a:rPr lang="en-US" altLang="ko-KR" dirty="0" smtClean="0"/>
              <a:t>11  40    20   10101010011010010101010</a:t>
            </a:r>
          </a:p>
          <a:p>
            <a:pPr marL="342900" indent="-342900"/>
            <a:r>
              <a:rPr lang="en-US" altLang="ko-KR" dirty="0" smtClean="0"/>
              <a:t>------------------------------------------------------------------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[</a:t>
            </a:r>
            <a:r>
              <a:rPr lang="ko-KR" altLang="en-US" dirty="0" smtClean="0"/>
              <a:t>관계</a:t>
            </a:r>
            <a:r>
              <a:rPr lang="en-US" altLang="ko-KR" dirty="0" smtClean="0"/>
              <a:t>] </a:t>
            </a:r>
            <a:r>
              <a:rPr lang="ko-KR" altLang="en-US" dirty="0" smtClean="0"/>
              <a:t>어떤 회원이 어떤 버스를 예약했다</a:t>
            </a:r>
            <a:r>
              <a:rPr lang="en-US" altLang="ko-KR" dirty="0" smtClean="0"/>
              <a:t>.</a:t>
            </a:r>
          </a:p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</a:rPr>
              <a:t>1(FK)</a:t>
            </a:r>
            <a:r>
              <a:rPr lang="ko-KR" altLang="en-US" b="1" dirty="0" smtClean="0">
                <a:solidFill>
                  <a:srgbClr val="FF0000"/>
                </a:solidFill>
              </a:rPr>
              <a:t>번 회원이 </a:t>
            </a:r>
            <a:r>
              <a:rPr lang="en-US" altLang="ko-KR" b="1" dirty="0" smtClean="0">
                <a:solidFill>
                  <a:srgbClr val="FF0000"/>
                </a:solidFill>
              </a:rPr>
              <a:t>10(FK)</a:t>
            </a:r>
            <a:r>
              <a:rPr lang="ko-KR" altLang="en-US" dirty="0" smtClean="0"/>
              <a:t>번 버스를 예약했다</a:t>
            </a:r>
            <a:r>
              <a:rPr lang="en-US" altLang="ko-KR" dirty="0" smtClean="0"/>
              <a:t>. + 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/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 + </a:t>
            </a:r>
            <a:r>
              <a:rPr lang="ko-KR" altLang="en-US" dirty="0" err="1" smtClean="0"/>
              <a:t>몇번째</a:t>
            </a:r>
            <a:r>
              <a:rPr lang="ko-KR" altLang="en-US" dirty="0" smtClean="0"/>
              <a:t> 좌석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6975" y="2155825"/>
            <a:ext cx="6750050" cy="254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테이블 설계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84784"/>
            <a:ext cx="8208014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폭발 1 50"/>
          <p:cNvSpPr/>
          <p:nvPr/>
        </p:nvSpPr>
        <p:spPr>
          <a:xfrm>
            <a:off x="3491880" y="3356992"/>
            <a:ext cx="1872208" cy="1656184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Internet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일차</a:t>
            </a:r>
            <a:endParaRPr lang="ko-KR" altLang="en-US" sz="2000" b="1" dirty="0"/>
          </a:p>
        </p:txBody>
      </p:sp>
      <p:sp>
        <p:nvSpPr>
          <p:cNvPr id="26" name="직사각형 25"/>
          <p:cNvSpPr/>
          <p:nvPr/>
        </p:nvSpPr>
        <p:spPr>
          <a:xfrm>
            <a:off x="539552" y="908720"/>
            <a:ext cx="573907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계좌 관리 프로그램을 </a:t>
            </a:r>
            <a:r>
              <a:rPr lang="en-US" altLang="ko-KR" dirty="0" smtClean="0"/>
              <a:t>Client / Server </a:t>
            </a:r>
            <a:r>
              <a:rPr lang="ko-KR" altLang="en-US" dirty="0" smtClean="0"/>
              <a:t>구조로 변경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b="1" dirty="0" smtClean="0"/>
              <a:t>TCP / IP </a:t>
            </a:r>
            <a:r>
              <a:rPr lang="ko-KR" altLang="en-US" b="1" dirty="0" smtClean="0">
                <a:solidFill>
                  <a:srgbClr val="FF0000"/>
                </a:solidFill>
              </a:rPr>
              <a:t>프로토콜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약속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</a:p>
          <a:p>
            <a:pPr>
              <a:buFontTx/>
              <a:buChar char="-"/>
            </a:pP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/>
              <a:t>- Application</a:t>
            </a:r>
            <a:r>
              <a:rPr lang="ko-KR" altLang="en-US" b="1" dirty="0" smtClean="0"/>
              <a:t>에서의 프로토콜 정의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직렬화</a:t>
            </a:r>
            <a:r>
              <a:rPr lang="en-US" altLang="ko-KR" b="1" dirty="0" smtClean="0"/>
              <a:t>/</a:t>
            </a:r>
            <a:r>
              <a:rPr lang="ko-KR" altLang="en-US" b="1" dirty="0" err="1" smtClean="0"/>
              <a:t>역직렬화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28" name="직사각형 27"/>
          <p:cNvSpPr/>
          <p:nvPr/>
        </p:nvSpPr>
        <p:spPr>
          <a:xfrm>
            <a:off x="611560" y="3429000"/>
            <a:ext cx="2376264" cy="2520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95536" y="2996952"/>
            <a:ext cx="2880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Client(</a:t>
            </a:r>
            <a:r>
              <a:rPr lang="ko-KR" altLang="en-US" dirty="0" smtClean="0"/>
              <a:t>사용자</a:t>
            </a:r>
            <a:r>
              <a:rPr lang="en-US" altLang="ko-KR" dirty="0" smtClean="0"/>
              <a:t>,</a:t>
            </a:r>
            <a:r>
              <a:rPr lang="ko-KR" altLang="en-US" dirty="0" smtClean="0"/>
              <a:t>관리자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5868144" y="3356992"/>
            <a:ext cx="2376264" cy="2520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012160" y="2924944"/>
            <a:ext cx="2160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Server(</a:t>
            </a:r>
            <a:r>
              <a:rPr lang="ko-KR" altLang="en-US" dirty="0" smtClean="0"/>
              <a:t>서비스 제공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2" name="순서도: 자기 디스크 31"/>
          <p:cNvSpPr/>
          <p:nvPr/>
        </p:nvSpPr>
        <p:spPr>
          <a:xfrm>
            <a:off x="6228184" y="4941168"/>
            <a:ext cx="1872208" cy="86409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DataBase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6012160" y="4437112"/>
            <a:ext cx="208823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데이터관리모듈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940152" y="3429000"/>
            <a:ext cx="864096" cy="7920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통신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모</a:t>
            </a:r>
            <a:r>
              <a:rPr lang="ko-KR" altLang="en-US" dirty="0" smtClean="0">
                <a:solidFill>
                  <a:schemeClr val="tx1"/>
                </a:solidFill>
              </a:rPr>
              <a:t>듈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/>
          <p:cNvCxnSpPr>
            <a:endCxn id="34" idx="1"/>
          </p:cNvCxnSpPr>
          <p:nvPr/>
        </p:nvCxnSpPr>
        <p:spPr>
          <a:xfrm flipV="1">
            <a:off x="2843808" y="3825044"/>
            <a:ext cx="3096344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7236296" y="3429000"/>
            <a:ext cx="864096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모</a:t>
            </a:r>
            <a:r>
              <a:rPr lang="ko-KR" altLang="en-US" dirty="0" smtClean="0">
                <a:solidFill>
                  <a:schemeClr val="tx1"/>
                </a:solidFill>
              </a:rPr>
              <a:t>듈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/>
          <p:cNvCxnSpPr>
            <a:endCxn id="38" idx="1"/>
          </p:cNvCxnSpPr>
          <p:nvPr/>
        </p:nvCxnSpPr>
        <p:spPr>
          <a:xfrm>
            <a:off x="6804248" y="3825044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8" idx="2"/>
          </p:cNvCxnSpPr>
          <p:nvPr/>
        </p:nvCxnSpPr>
        <p:spPr>
          <a:xfrm flipH="1">
            <a:off x="7308304" y="4221088"/>
            <a:ext cx="360040" cy="2880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33" idx="2"/>
            <a:endCxn id="32" idx="0"/>
          </p:cNvCxnSpPr>
          <p:nvPr/>
        </p:nvCxnSpPr>
        <p:spPr>
          <a:xfrm>
            <a:off x="7056276" y="4797152"/>
            <a:ext cx="108012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2051720" y="3573016"/>
            <a:ext cx="864096" cy="7920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통신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모</a:t>
            </a:r>
            <a:r>
              <a:rPr lang="ko-KR" altLang="en-US" dirty="0" smtClean="0">
                <a:solidFill>
                  <a:schemeClr val="tx1"/>
                </a:solidFill>
              </a:rPr>
              <a:t>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419872" y="2924944"/>
            <a:ext cx="20162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String</a:t>
            </a:r>
          </a:p>
          <a:p>
            <a:r>
              <a:rPr lang="en-US" altLang="ko-KR" b="1" dirty="0" smtClean="0"/>
              <a:t>byte[]</a:t>
            </a:r>
          </a:p>
          <a:p>
            <a:r>
              <a:rPr lang="en-US" altLang="ko-KR" b="1" dirty="0" smtClean="0"/>
              <a:t>Object(</a:t>
            </a:r>
            <a:r>
              <a:rPr lang="ko-KR" altLang="en-US" b="1" dirty="0" smtClean="0"/>
              <a:t>직렬화</a:t>
            </a:r>
            <a:r>
              <a:rPr lang="en-US" altLang="ko-KR" b="1" dirty="0" smtClean="0"/>
              <a:t>)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755576" y="3573016"/>
            <a:ext cx="864096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모</a:t>
            </a:r>
            <a:r>
              <a:rPr lang="ko-KR" altLang="en-US" dirty="0" smtClean="0">
                <a:solidFill>
                  <a:schemeClr val="tx1"/>
                </a:solidFill>
              </a:rPr>
              <a:t>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827584" y="4725144"/>
            <a:ext cx="2016224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사용자인터페이스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59" name="직선 화살표 연결선 58"/>
          <p:cNvCxnSpPr/>
          <p:nvPr/>
        </p:nvCxnSpPr>
        <p:spPr>
          <a:xfrm flipH="1" flipV="1">
            <a:off x="1331640" y="4365104"/>
            <a:ext cx="144016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57" idx="3"/>
            <a:endCxn id="53" idx="1"/>
          </p:cNvCxnSpPr>
          <p:nvPr/>
        </p:nvCxnSpPr>
        <p:spPr>
          <a:xfrm>
            <a:off x="1619672" y="3969060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/>
          <p:cNvSpPr/>
          <p:nvPr/>
        </p:nvSpPr>
        <p:spPr>
          <a:xfrm>
            <a:off x="539552" y="1772816"/>
            <a:ext cx="3312368" cy="15841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일차</a:t>
            </a:r>
            <a:endParaRPr lang="ko-KR" altLang="en-US" sz="2000" b="1" dirty="0"/>
          </a:p>
        </p:txBody>
      </p:sp>
      <p:sp>
        <p:nvSpPr>
          <p:cNvPr id="26" name="직사각형 25"/>
          <p:cNvSpPr/>
          <p:nvPr/>
        </p:nvSpPr>
        <p:spPr>
          <a:xfrm>
            <a:off x="539552" y="908720"/>
            <a:ext cx="28077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Char char="-"/>
            </a:pPr>
            <a:r>
              <a:rPr lang="en-US" altLang="ko-KR" b="1" dirty="0" smtClean="0"/>
              <a:t>TCP / IP </a:t>
            </a:r>
            <a:r>
              <a:rPr lang="ko-KR" altLang="en-US" b="1" dirty="0" smtClean="0">
                <a:solidFill>
                  <a:srgbClr val="FF0000"/>
                </a:solidFill>
              </a:rPr>
              <a:t>프로토콜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약속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</a:p>
          <a:p>
            <a:pPr>
              <a:buFontTx/>
              <a:buChar char="-"/>
            </a:pPr>
            <a:endParaRPr lang="en-US" altLang="ko-KR" b="1" dirty="0" smtClean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652120" y="1772816"/>
            <a:ext cx="3312368" cy="20162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11560" y="1412776"/>
            <a:ext cx="2880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Client(</a:t>
            </a:r>
            <a:r>
              <a:rPr lang="ko-KR" altLang="en-US" dirty="0" smtClean="0"/>
              <a:t>사용자</a:t>
            </a:r>
            <a:r>
              <a:rPr lang="en-US" altLang="ko-KR" dirty="0" smtClean="0"/>
              <a:t>,</a:t>
            </a:r>
            <a:r>
              <a:rPr lang="ko-KR" altLang="en-US" dirty="0" smtClean="0"/>
              <a:t>관리자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6012160" y="1340768"/>
            <a:ext cx="2160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Server(</a:t>
            </a:r>
            <a:r>
              <a:rPr lang="ko-KR" altLang="en-US" dirty="0" smtClean="0"/>
              <a:t>서비스 제공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5868144" y="4077072"/>
            <a:ext cx="302433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Accpet</a:t>
            </a:r>
            <a:r>
              <a:rPr lang="en-US" altLang="ko-KR" dirty="0" smtClean="0">
                <a:solidFill>
                  <a:schemeClr val="tx1"/>
                </a:solidFill>
              </a:rPr>
              <a:t>() : </a:t>
            </a:r>
            <a:r>
              <a:rPr lang="ko-KR" altLang="en-US" dirty="0" smtClean="0">
                <a:solidFill>
                  <a:schemeClr val="tx1"/>
                </a:solidFill>
              </a:rPr>
              <a:t>전화대기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796136" y="3284984"/>
            <a:ext cx="302433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Listen() : </a:t>
            </a:r>
            <a:r>
              <a:rPr lang="ko-KR" altLang="en-US" dirty="0" err="1" smtClean="0">
                <a:solidFill>
                  <a:schemeClr val="tx1"/>
                </a:solidFill>
              </a:rPr>
              <a:t>망연결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796136" y="2348880"/>
            <a:ext cx="302433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Bind() </a:t>
            </a:r>
            <a:r>
              <a:rPr lang="ko-KR" altLang="en-US" dirty="0" smtClean="0">
                <a:solidFill>
                  <a:schemeClr val="tx1"/>
                </a:solidFill>
              </a:rPr>
              <a:t>주소할당</a:t>
            </a:r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전화번호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796136" y="1844824"/>
            <a:ext cx="302433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Socket()</a:t>
            </a:r>
            <a:r>
              <a:rPr lang="ko-KR" altLang="en-US" dirty="0" smtClean="0">
                <a:solidFill>
                  <a:schemeClr val="tx1"/>
                </a:solidFill>
              </a:rPr>
              <a:t>소켓생성</a:t>
            </a:r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전화기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</a:p>
        </p:txBody>
      </p:sp>
      <p:cxnSp>
        <p:nvCxnSpPr>
          <p:cNvPr id="61" name="직선 화살표 연결선 60"/>
          <p:cNvCxnSpPr>
            <a:endCxn id="41" idx="6"/>
          </p:cNvCxnSpPr>
          <p:nvPr/>
        </p:nvCxnSpPr>
        <p:spPr>
          <a:xfrm flipH="1">
            <a:off x="6300192" y="3933056"/>
            <a:ext cx="288032" cy="720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7596336" y="2852936"/>
            <a:ext cx="935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 smtClean="0"/>
              <a:t>Ip:port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860032" y="1844824"/>
            <a:ext cx="716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[Init]</a:t>
            </a:r>
            <a:endParaRPr lang="ko-KR" altLang="en-US" b="1" dirty="0"/>
          </a:p>
        </p:txBody>
      </p:sp>
      <p:sp>
        <p:nvSpPr>
          <p:cNvPr id="36" name="직사각형 35"/>
          <p:cNvSpPr/>
          <p:nvPr/>
        </p:nvSpPr>
        <p:spPr>
          <a:xfrm>
            <a:off x="4932040" y="4293096"/>
            <a:ext cx="7841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[Run]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반복</a:t>
            </a:r>
            <a:endParaRPr lang="ko-KR" altLang="en-US" b="1" dirty="0"/>
          </a:p>
        </p:txBody>
      </p:sp>
      <p:sp>
        <p:nvSpPr>
          <p:cNvPr id="39" name="타원 38"/>
          <p:cNvSpPr/>
          <p:nvPr/>
        </p:nvSpPr>
        <p:spPr>
          <a:xfrm>
            <a:off x="6588224" y="3789040"/>
            <a:ext cx="576064" cy="4320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5940152" y="476672"/>
            <a:ext cx="2232248" cy="4320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 : </a:t>
            </a:r>
            <a:r>
              <a:rPr lang="ko-KR" altLang="en-US" dirty="0" smtClean="0"/>
              <a:t>대기소켓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5724128" y="3789040"/>
            <a:ext cx="576064" cy="43204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3923928" y="476672"/>
            <a:ext cx="1800200" cy="43204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S:</a:t>
            </a:r>
            <a:r>
              <a:rPr lang="ko-KR" altLang="en-US" dirty="0" smtClean="0"/>
              <a:t>통신소켓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940152" y="4725144"/>
            <a:ext cx="302433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Recv</a:t>
            </a:r>
            <a:r>
              <a:rPr lang="en-US" altLang="ko-KR" dirty="0" smtClean="0">
                <a:solidFill>
                  <a:schemeClr val="tx1"/>
                </a:solidFill>
              </a:rPr>
              <a:t>() :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940152" y="5301208"/>
            <a:ext cx="302433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Send()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6300192" y="4653136"/>
            <a:ext cx="576064" cy="43204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</a:t>
            </a:r>
            <a:endParaRPr lang="ko-KR" altLang="en-US" dirty="0"/>
          </a:p>
        </p:txBody>
      </p:sp>
      <p:sp>
        <p:nvSpPr>
          <p:cNvPr id="50" name="타원 49"/>
          <p:cNvSpPr/>
          <p:nvPr/>
        </p:nvSpPr>
        <p:spPr>
          <a:xfrm>
            <a:off x="6372200" y="5229200"/>
            <a:ext cx="576064" cy="43204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5004048" y="6093296"/>
            <a:ext cx="753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[Exit]</a:t>
            </a:r>
            <a:endParaRPr lang="ko-KR" altLang="en-US" b="1" dirty="0"/>
          </a:p>
        </p:txBody>
      </p:sp>
      <p:sp>
        <p:nvSpPr>
          <p:cNvPr id="56" name="직사각형 55"/>
          <p:cNvSpPr/>
          <p:nvPr/>
        </p:nvSpPr>
        <p:spPr>
          <a:xfrm>
            <a:off x="5940152" y="6093296"/>
            <a:ext cx="302433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CloseSocket</a:t>
            </a:r>
            <a:r>
              <a:rPr lang="en-US" altLang="ko-KR" dirty="0" smtClean="0">
                <a:solidFill>
                  <a:schemeClr val="tx1"/>
                </a:solidFill>
              </a:rPr>
              <a:t>() : </a:t>
            </a:r>
            <a:r>
              <a:rPr lang="ko-KR" altLang="en-US" dirty="0" smtClean="0">
                <a:solidFill>
                  <a:schemeClr val="tx1"/>
                </a:solidFill>
              </a:rPr>
              <a:t>전화기</a:t>
            </a:r>
            <a:r>
              <a:rPr lang="en-US" altLang="ko-KR" dirty="0" smtClean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5724128" y="6237312"/>
            <a:ext cx="576064" cy="4320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683568" y="1844824"/>
            <a:ext cx="302433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Socket()</a:t>
            </a:r>
            <a:r>
              <a:rPr lang="ko-KR" altLang="en-US" dirty="0" smtClean="0">
                <a:solidFill>
                  <a:schemeClr val="tx1"/>
                </a:solidFill>
              </a:rPr>
              <a:t>소켓생성</a:t>
            </a:r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전화기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683568" y="2492896"/>
            <a:ext cx="302433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Connect() : </a:t>
            </a:r>
            <a:r>
              <a:rPr lang="ko-KR" altLang="en-US" dirty="0" err="1" smtClean="0">
                <a:solidFill>
                  <a:schemeClr val="tx1"/>
                </a:solidFill>
              </a:rPr>
              <a:t>전화걸기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411760" y="2924944"/>
            <a:ext cx="935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 smtClean="0"/>
              <a:t>Ip:port</a:t>
            </a:r>
            <a:endParaRPr lang="ko-KR" altLang="en-US" dirty="0"/>
          </a:p>
        </p:txBody>
      </p:sp>
      <p:cxnSp>
        <p:nvCxnSpPr>
          <p:cNvPr id="65" name="직선 화살표 연결선 64"/>
          <p:cNvCxnSpPr>
            <a:endCxn id="33" idx="1"/>
          </p:cNvCxnSpPr>
          <p:nvPr/>
        </p:nvCxnSpPr>
        <p:spPr>
          <a:xfrm>
            <a:off x="3419872" y="2852936"/>
            <a:ext cx="2448272" cy="140415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/>
          <p:cNvSpPr/>
          <p:nvPr/>
        </p:nvSpPr>
        <p:spPr>
          <a:xfrm>
            <a:off x="323528" y="1916832"/>
            <a:ext cx="576064" cy="43204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</a:t>
            </a:r>
            <a:endParaRPr lang="ko-KR" altLang="en-US" dirty="0"/>
          </a:p>
        </p:txBody>
      </p:sp>
      <p:sp>
        <p:nvSpPr>
          <p:cNvPr id="70" name="타원 69"/>
          <p:cNvSpPr/>
          <p:nvPr/>
        </p:nvSpPr>
        <p:spPr>
          <a:xfrm>
            <a:off x="5436096" y="1628800"/>
            <a:ext cx="576064" cy="4320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467544" y="3717032"/>
            <a:ext cx="4435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통신소켓은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연결시</a:t>
            </a:r>
            <a:r>
              <a:rPr lang="ko-KR" altLang="en-US" b="1" dirty="0" smtClean="0">
                <a:solidFill>
                  <a:srgbClr val="FF0000"/>
                </a:solidFill>
              </a:rPr>
              <a:t> 자동으로 주소가 할당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83568" y="5373216"/>
            <a:ext cx="302433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Recv</a:t>
            </a:r>
            <a:r>
              <a:rPr lang="en-US" altLang="ko-KR" dirty="0" smtClean="0">
                <a:solidFill>
                  <a:schemeClr val="tx1"/>
                </a:solidFill>
              </a:rPr>
              <a:t>() : Input[</a:t>
            </a:r>
            <a:r>
              <a:rPr lang="ko-KR" altLang="en-US" dirty="0" smtClean="0">
                <a:solidFill>
                  <a:schemeClr val="tx1"/>
                </a:solidFill>
              </a:rPr>
              <a:t>수동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83568" y="4869160"/>
            <a:ext cx="302433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Send() : Output[</a:t>
            </a:r>
            <a:r>
              <a:rPr lang="ko-KR" altLang="en-US" dirty="0" smtClean="0">
                <a:solidFill>
                  <a:schemeClr val="tx1"/>
                </a:solidFill>
              </a:rPr>
              <a:t>능동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23528" y="6093296"/>
            <a:ext cx="39741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charset="0"/>
              <a:buChar char="•"/>
            </a:pPr>
            <a:r>
              <a:rPr lang="ko-KR" altLang="en-US" b="1" dirty="0" err="1" smtClean="0">
                <a:solidFill>
                  <a:srgbClr val="FF0000"/>
                </a:solidFill>
              </a:rPr>
              <a:t>블록킹함수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동기함수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해당함수의 기능이 완료될 때 리턴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83568" y="5805264"/>
            <a:ext cx="302433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CloseSocket</a:t>
            </a:r>
            <a:r>
              <a:rPr lang="en-US" altLang="ko-KR" dirty="0" smtClean="0">
                <a:solidFill>
                  <a:schemeClr val="tx1"/>
                </a:solidFill>
              </a:rPr>
              <a:t>() : </a:t>
            </a:r>
            <a:r>
              <a:rPr lang="ko-KR" altLang="en-US" dirty="0" smtClean="0">
                <a:solidFill>
                  <a:schemeClr val="tx1"/>
                </a:solidFill>
              </a:rPr>
              <a:t>전화기</a:t>
            </a:r>
            <a:r>
              <a:rPr lang="en-US" altLang="ko-KR" dirty="0" smtClean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323528" y="5661248"/>
            <a:ext cx="576064" cy="43204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</a:t>
            </a:r>
            <a:endParaRPr lang="ko-KR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/>
          <p:cNvSpPr/>
          <p:nvPr/>
        </p:nvSpPr>
        <p:spPr>
          <a:xfrm>
            <a:off x="7092280" y="3573016"/>
            <a:ext cx="936104" cy="1872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Recv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Send()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364088" y="3573016"/>
            <a:ext cx="1440160" cy="1872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Recv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SendAll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1520" y="1772816"/>
            <a:ext cx="3600400" cy="10801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일차</a:t>
            </a:r>
            <a:endParaRPr lang="ko-KR" altLang="en-US" sz="2000" b="1" dirty="0"/>
          </a:p>
        </p:txBody>
      </p:sp>
      <p:sp>
        <p:nvSpPr>
          <p:cNvPr id="26" name="직사각형 25"/>
          <p:cNvSpPr/>
          <p:nvPr/>
        </p:nvSpPr>
        <p:spPr>
          <a:xfrm>
            <a:off x="539552" y="908720"/>
            <a:ext cx="51689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Char char="-"/>
            </a:pPr>
            <a:r>
              <a:rPr lang="en-US" altLang="ko-KR" b="1" dirty="0" smtClean="0"/>
              <a:t>TCP / IP </a:t>
            </a:r>
            <a:r>
              <a:rPr lang="ko-KR" altLang="en-US" b="1" dirty="0" smtClean="0">
                <a:solidFill>
                  <a:srgbClr val="FF0000"/>
                </a:solidFill>
              </a:rPr>
              <a:t>프로토콜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약속</a:t>
            </a:r>
            <a:r>
              <a:rPr lang="en-US" altLang="ko-KR" b="1" dirty="0" smtClean="0">
                <a:solidFill>
                  <a:srgbClr val="FF0000"/>
                </a:solidFill>
              </a:rPr>
              <a:t>) – 1</a:t>
            </a:r>
            <a:r>
              <a:rPr lang="ko-KR" altLang="en-US" b="1" dirty="0" smtClean="0">
                <a:solidFill>
                  <a:srgbClr val="FF0000"/>
                </a:solidFill>
              </a:rPr>
              <a:t>대 다 통신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쓰레드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</a:p>
          <a:p>
            <a:pPr>
              <a:buFontTx/>
              <a:buChar char="-"/>
            </a:pPr>
            <a:endParaRPr lang="en-US" altLang="ko-KR" b="1" dirty="0" smtClean="0">
              <a:solidFill>
                <a:srgbClr val="FF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11560" y="1412776"/>
            <a:ext cx="2880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Client(</a:t>
            </a:r>
            <a:r>
              <a:rPr lang="ko-KR" altLang="en-US" dirty="0" smtClean="0"/>
              <a:t>사용자</a:t>
            </a:r>
            <a:r>
              <a:rPr lang="en-US" altLang="ko-KR" dirty="0" smtClean="0"/>
              <a:t>,</a:t>
            </a:r>
            <a:r>
              <a:rPr lang="ko-KR" altLang="en-US" dirty="0" smtClean="0"/>
              <a:t>관리자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5868144" y="2348880"/>
            <a:ext cx="3024336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Accept() :</a:t>
            </a:r>
          </a:p>
          <a:p>
            <a:pPr marL="342900" indent="-342900" algn="ctr">
              <a:buAutoNum type="arabicParenR"/>
            </a:pPr>
            <a:r>
              <a:rPr lang="ko-KR" altLang="en-US" dirty="0" smtClean="0">
                <a:solidFill>
                  <a:schemeClr val="tx1"/>
                </a:solidFill>
              </a:rPr>
              <a:t>통신소켓생성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 algn="ctr">
              <a:buAutoNum type="arabicParenR"/>
            </a:pPr>
            <a:r>
              <a:rPr lang="ko-KR" altLang="en-US" dirty="0" err="1" smtClean="0">
                <a:solidFill>
                  <a:schemeClr val="tx1"/>
                </a:solidFill>
              </a:rPr>
              <a:t>쓰레드</a:t>
            </a:r>
            <a:r>
              <a:rPr lang="ko-KR" altLang="en-US" dirty="0" smtClean="0">
                <a:solidFill>
                  <a:schemeClr val="tx1"/>
                </a:solidFill>
              </a:rPr>
              <a:t> 생성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5940152" y="476672"/>
            <a:ext cx="2232248" cy="4320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 : </a:t>
            </a:r>
            <a:r>
              <a:rPr lang="ko-KR" altLang="en-US" dirty="0" smtClean="0"/>
              <a:t>대기소켓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5868144" y="3573016"/>
            <a:ext cx="720080" cy="43204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S1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3923928" y="476672"/>
            <a:ext cx="1800200" cy="43204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S:</a:t>
            </a:r>
            <a:r>
              <a:rPr lang="ko-KR" altLang="en-US" dirty="0" smtClean="0"/>
              <a:t>통신소켓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467544" y="1916832"/>
            <a:ext cx="302433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Connect() : </a:t>
            </a:r>
            <a:r>
              <a:rPr lang="ko-KR" altLang="en-US" dirty="0" err="1" smtClean="0">
                <a:solidFill>
                  <a:schemeClr val="tx1"/>
                </a:solidFill>
              </a:rPr>
              <a:t>전화걸기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3419872" y="1916832"/>
            <a:ext cx="720080" cy="43204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S1</a:t>
            </a:r>
            <a:endParaRPr lang="ko-KR" altLang="en-US" dirty="0"/>
          </a:p>
        </p:txBody>
      </p:sp>
      <p:sp>
        <p:nvSpPr>
          <p:cNvPr id="70" name="타원 69"/>
          <p:cNvSpPr/>
          <p:nvPr/>
        </p:nvSpPr>
        <p:spPr>
          <a:xfrm>
            <a:off x="6300192" y="2276872"/>
            <a:ext cx="576064" cy="4320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467544" y="3068960"/>
            <a:ext cx="302433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Recv</a:t>
            </a:r>
            <a:r>
              <a:rPr lang="en-US" altLang="ko-KR" dirty="0" smtClean="0">
                <a:solidFill>
                  <a:schemeClr val="tx1"/>
                </a:solidFill>
              </a:rPr>
              <a:t>() : Input[</a:t>
            </a:r>
            <a:r>
              <a:rPr lang="ko-KR" altLang="en-US" dirty="0" smtClean="0">
                <a:solidFill>
                  <a:schemeClr val="tx1"/>
                </a:solidFill>
              </a:rPr>
              <a:t>수동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39552" y="2420888"/>
            <a:ext cx="302433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Send() : Output[</a:t>
            </a:r>
            <a:r>
              <a:rPr lang="ko-KR" altLang="en-US" dirty="0" smtClean="0">
                <a:solidFill>
                  <a:schemeClr val="tx1"/>
                </a:solidFill>
              </a:rPr>
              <a:t>능동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/>
          <p:cNvCxnSpPr>
            <a:endCxn id="41" idx="3"/>
          </p:cNvCxnSpPr>
          <p:nvPr/>
        </p:nvCxnSpPr>
        <p:spPr>
          <a:xfrm>
            <a:off x="3851920" y="2420888"/>
            <a:ext cx="2121677" cy="15209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251520" y="3789040"/>
            <a:ext cx="3600400" cy="12241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7544" y="3933056"/>
            <a:ext cx="302433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Connect() : </a:t>
            </a:r>
            <a:r>
              <a:rPr lang="ko-KR" altLang="en-US" dirty="0" err="1" smtClean="0">
                <a:solidFill>
                  <a:schemeClr val="tx1"/>
                </a:solidFill>
              </a:rPr>
              <a:t>전화걸기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3419872" y="3933056"/>
            <a:ext cx="720080" cy="43204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S2</a:t>
            </a:r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611560" y="5517232"/>
            <a:ext cx="302433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Recv</a:t>
            </a:r>
            <a:r>
              <a:rPr lang="en-US" altLang="ko-KR" dirty="0" smtClean="0">
                <a:solidFill>
                  <a:schemeClr val="tx1"/>
                </a:solidFill>
              </a:rPr>
              <a:t>() : Input[</a:t>
            </a:r>
            <a:r>
              <a:rPr lang="ko-KR" altLang="en-US" dirty="0" smtClean="0">
                <a:solidFill>
                  <a:schemeClr val="tx1"/>
                </a:solidFill>
              </a:rPr>
              <a:t>수동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39552" y="4437112"/>
            <a:ext cx="302433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Send() : Output[</a:t>
            </a:r>
            <a:r>
              <a:rPr lang="ko-KR" altLang="en-US" dirty="0" smtClean="0">
                <a:solidFill>
                  <a:schemeClr val="tx1"/>
                </a:solidFill>
              </a:rPr>
              <a:t>능동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7236296" y="3861048"/>
            <a:ext cx="720080" cy="43204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S2</a:t>
            </a:r>
            <a:endParaRPr lang="ko-KR" altLang="en-US" dirty="0"/>
          </a:p>
        </p:txBody>
      </p:sp>
      <p:cxnSp>
        <p:nvCxnSpPr>
          <p:cNvPr id="78" name="직선 화살표 연결선 77"/>
          <p:cNvCxnSpPr>
            <a:stCxn id="48" idx="1"/>
          </p:cNvCxnSpPr>
          <p:nvPr/>
        </p:nvCxnSpPr>
        <p:spPr>
          <a:xfrm flipH="1" flipV="1">
            <a:off x="3707904" y="3212976"/>
            <a:ext cx="1656184" cy="129614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6372200" y="1700808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다중 접속이 가능한</a:t>
            </a:r>
            <a:endParaRPr lang="ko-KR" altLang="en-US" dirty="0"/>
          </a:p>
        </p:txBody>
      </p:sp>
      <p:cxnSp>
        <p:nvCxnSpPr>
          <p:cNvPr id="84" name="직선 화살표 연결선 83"/>
          <p:cNvCxnSpPr>
            <a:stCxn id="48" idx="1"/>
          </p:cNvCxnSpPr>
          <p:nvPr/>
        </p:nvCxnSpPr>
        <p:spPr>
          <a:xfrm flipH="1">
            <a:off x="3851920" y="4509120"/>
            <a:ext cx="1512168" cy="10801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endParaRPr lang="ko-KR" altLang="en-US" sz="2000" b="1" dirty="0"/>
          </a:p>
        </p:txBody>
      </p:sp>
      <p:sp>
        <p:nvSpPr>
          <p:cNvPr id="18" name="직사각형 17"/>
          <p:cNvSpPr/>
          <p:nvPr/>
        </p:nvSpPr>
        <p:spPr>
          <a:xfrm>
            <a:off x="395536" y="764704"/>
            <a:ext cx="34563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명령 프롬프트에서 실행확인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 –u root –p                     </a:t>
            </a:r>
          </a:p>
          <a:p>
            <a:r>
              <a:rPr lang="en-US" altLang="ko-KR" dirty="0" smtClean="0"/>
              <a:t>Enter Password : 1234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132856"/>
            <a:ext cx="8279249" cy="43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3419873" y="1052736"/>
            <a:ext cx="57241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mysql.exe </a:t>
            </a:r>
            <a:r>
              <a:rPr lang="ko-KR" altLang="en-US" dirty="0" smtClean="0">
                <a:solidFill>
                  <a:srgbClr val="FF0000"/>
                </a:solidFill>
              </a:rPr>
              <a:t>실행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err="1" smtClean="0">
                <a:solidFill>
                  <a:srgbClr val="FF0000"/>
                </a:solidFill>
              </a:rPr>
              <a:t>명령행</a:t>
            </a:r>
            <a:r>
              <a:rPr lang="ko-KR" altLang="en-US" dirty="0" smtClean="0">
                <a:solidFill>
                  <a:srgbClr val="FF0000"/>
                </a:solidFill>
              </a:rPr>
              <a:t> 인자로 </a:t>
            </a:r>
            <a:r>
              <a:rPr lang="en-US" altLang="ko-KR" dirty="0" smtClean="0">
                <a:solidFill>
                  <a:srgbClr val="FF0000"/>
                </a:solidFill>
              </a:rPr>
              <a:t>–u(</a:t>
            </a:r>
            <a:r>
              <a:rPr lang="ko-KR" altLang="en-US" dirty="0" smtClean="0">
                <a:solidFill>
                  <a:srgbClr val="FF0000"/>
                </a:solidFill>
              </a:rPr>
              <a:t>계정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ko-KR" altLang="en-US" dirty="0" smtClean="0">
                <a:solidFill>
                  <a:srgbClr val="FF0000"/>
                </a:solidFill>
              </a:rPr>
              <a:t>을 </a:t>
            </a:r>
            <a:r>
              <a:rPr lang="en-US" altLang="ko-KR" dirty="0" smtClean="0">
                <a:solidFill>
                  <a:srgbClr val="FF0000"/>
                </a:solidFill>
              </a:rPr>
              <a:t>root</a:t>
            </a:r>
            <a:r>
              <a:rPr lang="ko-KR" altLang="en-US" dirty="0" smtClean="0">
                <a:solidFill>
                  <a:srgbClr val="FF0000"/>
                </a:solidFill>
              </a:rPr>
              <a:t>로  </a:t>
            </a:r>
            <a:r>
              <a:rPr lang="en-US" altLang="ko-KR" dirty="0" smtClean="0">
                <a:solidFill>
                  <a:srgbClr val="FF0000"/>
                </a:solidFill>
              </a:rPr>
              <a:t>-p(</a:t>
            </a:r>
            <a:r>
              <a:rPr lang="ko-KR" altLang="en-US" dirty="0" smtClean="0">
                <a:solidFill>
                  <a:srgbClr val="FF0000"/>
                </a:solidFill>
              </a:rPr>
              <a:t>패스워드</a:t>
            </a:r>
            <a:r>
              <a:rPr lang="en-US" altLang="ko-KR" dirty="0" smtClean="0">
                <a:solidFill>
                  <a:srgbClr val="FF0000"/>
                </a:solidFill>
              </a:rPr>
              <a:t>) </a:t>
            </a:r>
            <a:r>
              <a:rPr lang="ko-KR" altLang="en-US" dirty="0" smtClean="0">
                <a:solidFill>
                  <a:srgbClr val="FF0000"/>
                </a:solidFill>
              </a:rPr>
              <a:t>공백</a:t>
            </a:r>
            <a:r>
              <a:rPr lang="en-US" altLang="ko-KR" dirty="0" smtClean="0">
                <a:solidFill>
                  <a:srgbClr val="FF0000"/>
                </a:solidFill>
              </a:rPr>
              <a:t>!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* </a:t>
            </a:r>
            <a:r>
              <a:rPr lang="ko-KR" altLang="en-US" dirty="0" smtClean="0">
                <a:solidFill>
                  <a:srgbClr val="FF0000"/>
                </a:solidFill>
              </a:rPr>
              <a:t>패스워드를 </a:t>
            </a:r>
            <a:r>
              <a:rPr lang="ko-KR" altLang="en-US" dirty="0" err="1" smtClean="0">
                <a:solidFill>
                  <a:srgbClr val="FF0000"/>
                </a:solidFill>
              </a:rPr>
              <a:t>공백처리하면</a:t>
            </a:r>
            <a:r>
              <a:rPr lang="ko-KR" altLang="en-US" dirty="0" smtClean="0">
                <a:solidFill>
                  <a:srgbClr val="FF0000"/>
                </a:solidFill>
              </a:rPr>
              <a:t> 입력할 수 있도록 제공</a:t>
            </a:r>
            <a:r>
              <a:rPr lang="en-US" altLang="ko-KR" dirty="0" smtClean="0">
                <a:solidFill>
                  <a:srgbClr val="FF0000"/>
                </a:solidFill>
              </a:rPr>
              <a:t>                           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endParaRPr lang="ko-KR" altLang="en-US" sz="2000" b="1" dirty="0"/>
          </a:p>
        </p:txBody>
      </p:sp>
      <p:sp>
        <p:nvSpPr>
          <p:cNvPr id="7" name="직사각형 6"/>
          <p:cNvSpPr/>
          <p:nvPr/>
        </p:nvSpPr>
        <p:spPr>
          <a:xfrm>
            <a:off x="467544" y="836712"/>
            <a:ext cx="8103500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 smtClean="0"/>
              <a:t>데이터베이스를 생성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sampleDB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&gt; show databases;   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 &gt; create database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sampleDB</a:t>
            </a:r>
            <a:r>
              <a:rPr lang="en-US" altLang="ko-KR" b="1" dirty="0" smtClean="0">
                <a:solidFill>
                  <a:srgbClr val="FF0000"/>
                </a:solidFill>
              </a:rPr>
              <a:t>;     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데이터베이스 생성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 &gt; use </a:t>
            </a:r>
            <a:r>
              <a:rPr lang="en-US" altLang="ko-KR" dirty="0" err="1" smtClean="0"/>
              <a:t>sampleDB</a:t>
            </a:r>
            <a:r>
              <a:rPr lang="en-US" altLang="ko-KR" dirty="0" smtClean="0"/>
              <a:t>;                       - </a:t>
            </a:r>
            <a:r>
              <a:rPr lang="ko-KR" altLang="en-US" dirty="0" smtClean="0"/>
              <a:t>해당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데이터베이스를 사용하겠다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순서도: 자기 디스크 7"/>
          <p:cNvSpPr/>
          <p:nvPr/>
        </p:nvSpPr>
        <p:spPr>
          <a:xfrm>
            <a:off x="467544" y="5445224"/>
            <a:ext cx="2952328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DataBase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923928" y="4797152"/>
            <a:ext cx="2376264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300192" y="4797152"/>
            <a:ext cx="2376264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FF0000"/>
                </a:solidFill>
              </a:rPr>
              <a:t>sampleDB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23928" y="5589240"/>
            <a:ext cx="2376264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00192" y="5589240"/>
            <a:ext cx="2376264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endParaRPr lang="ko-KR" altLang="en-US" sz="2000" b="1" dirty="0"/>
          </a:p>
        </p:txBody>
      </p:sp>
      <p:sp>
        <p:nvSpPr>
          <p:cNvPr id="7" name="직사각형 6"/>
          <p:cNvSpPr/>
          <p:nvPr/>
        </p:nvSpPr>
        <p:spPr>
          <a:xfrm>
            <a:off x="467544" y="836712"/>
            <a:ext cx="7217040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 err="1" smtClean="0"/>
              <a:t>sampleDB</a:t>
            </a:r>
            <a:r>
              <a:rPr lang="en-US" altLang="ko-KR" dirty="0" smtClean="0"/>
              <a:t>)  </a:t>
            </a:r>
            <a:r>
              <a:rPr lang="ko-KR" altLang="en-US" dirty="0" smtClean="0"/>
              <a:t>예제 테이블을 추가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&gt; show tables;      - </a:t>
            </a:r>
            <a:r>
              <a:rPr lang="en-US" altLang="ko-KR" dirty="0" err="1" smtClean="0"/>
              <a:t>sampleDB</a:t>
            </a:r>
            <a:r>
              <a:rPr lang="ko-KR" altLang="en-US" dirty="0" smtClean="0"/>
              <a:t>가 갖고 있는 테이블 정보 요청</a:t>
            </a:r>
            <a:r>
              <a:rPr lang="en-US" altLang="ko-KR" dirty="0" smtClean="0"/>
              <a:t>!</a:t>
            </a:r>
          </a:p>
          <a:p>
            <a:endParaRPr lang="ko-KR" altLang="en-US" dirty="0"/>
          </a:p>
        </p:txBody>
      </p:sp>
      <p:sp>
        <p:nvSpPr>
          <p:cNvPr id="8" name="순서도: 자기 디스크 7"/>
          <p:cNvSpPr/>
          <p:nvPr/>
        </p:nvSpPr>
        <p:spPr>
          <a:xfrm>
            <a:off x="467544" y="5445224"/>
            <a:ext cx="2952328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DataBase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923928" y="4797152"/>
            <a:ext cx="2376264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300192" y="4797152"/>
            <a:ext cx="2376264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FF0000"/>
                </a:solidFill>
              </a:rPr>
              <a:t>sampleDB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23928" y="5589240"/>
            <a:ext cx="2376264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00192" y="5589240"/>
            <a:ext cx="2376264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39552" y="2132856"/>
            <a:ext cx="4799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* </a:t>
            </a:r>
            <a:r>
              <a:rPr lang="ko-KR" altLang="en-US" b="1" dirty="0" smtClean="0">
                <a:solidFill>
                  <a:srgbClr val="FF0000"/>
                </a:solidFill>
              </a:rPr>
              <a:t>제공한 </a:t>
            </a:r>
            <a:r>
              <a:rPr lang="en-US" altLang="ko-KR" b="1" dirty="0" smtClean="0">
                <a:solidFill>
                  <a:srgbClr val="FF0000"/>
                </a:solidFill>
              </a:rPr>
              <a:t>mysql.txt </a:t>
            </a:r>
            <a:r>
              <a:rPr lang="ko-KR" altLang="en-US" b="1" dirty="0" smtClean="0">
                <a:solidFill>
                  <a:srgbClr val="FF0000"/>
                </a:solidFill>
              </a:rPr>
              <a:t>파일에 있는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쿼리문</a:t>
            </a:r>
            <a:r>
              <a:rPr lang="ko-KR" altLang="en-US" b="1" dirty="0" smtClean="0">
                <a:solidFill>
                  <a:srgbClr val="FF0000"/>
                </a:solidFill>
              </a:rPr>
              <a:t> 실행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39552" y="2636912"/>
            <a:ext cx="661591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show tables;      - </a:t>
            </a:r>
            <a:r>
              <a:rPr lang="ko-KR" altLang="en-US" dirty="0" smtClean="0"/>
              <a:t>테이블 목록 제 확인</a:t>
            </a:r>
            <a:r>
              <a:rPr lang="en-US" altLang="ko-KR" dirty="0" smtClean="0"/>
              <a:t>! (dept,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salgrade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select count(*) from dept;   - (4)     count : </a:t>
            </a:r>
            <a:r>
              <a:rPr lang="ko-KR" altLang="en-US" dirty="0" err="1" smtClean="0"/>
              <a:t>로우</a:t>
            </a:r>
            <a:r>
              <a:rPr lang="ko-KR" altLang="en-US" dirty="0" smtClean="0"/>
              <a:t> 데이터 </a:t>
            </a:r>
            <a:r>
              <a:rPr lang="ko-KR" altLang="en-US" dirty="0" err="1" smtClean="0"/>
              <a:t>갯수</a:t>
            </a:r>
            <a:endParaRPr lang="en-US" altLang="ko-KR" dirty="0" smtClean="0"/>
          </a:p>
          <a:p>
            <a:r>
              <a:rPr lang="en-US" altLang="ko-KR" dirty="0" smtClean="0"/>
              <a:t>select count(*) 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;    - (14)</a:t>
            </a:r>
          </a:p>
          <a:p>
            <a:r>
              <a:rPr lang="en-US" altLang="ko-KR" dirty="0" smtClean="0"/>
              <a:t>select count(*) from </a:t>
            </a:r>
            <a:r>
              <a:rPr lang="en-US" altLang="ko-KR" dirty="0" err="1" smtClean="0"/>
              <a:t>salgrade</a:t>
            </a:r>
            <a:r>
              <a:rPr lang="en-US" altLang="ko-KR" dirty="0" smtClean="0"/>
              <a:t>;  - (5)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(Select </a:t>
            </a:r>
            <a:r>
              <a:rPr lang="ko-KR" altLang="en-US" sz="2000" b="1" dirty="0" smtClean="0"/>
              <a:t>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7" name="직사각형 6"/>
          <p:cNvSpPr/>
          <p:nvPr/>
        </p:nvSpPr>
        <p:spPr>
          <a:xfrm>
            <a:off x="467544" y="1124744"/>
            <a:ext cx="4261103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select   </a:t>
            </a: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출력할 결과물</a:t>
            </a:r>
            <a:r>
              <a:rPr lang="en-US" altLang="ko-KR" b="1" dirty="0" smtClean="0">
                <a:solidFill>
                  <a:srgbClr val="FF0000"/>
                </a:solidFill>
              </a:rPr>
              <a:t>…(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컬럼의</a:t>
            </a:r>
            <a:r>
              <a:rPr lang="ko-KR" altLang="en-US" b="1" dirty="0" smtClean="0">
                <a:solidFill>
                  <a:srgbClr val="FF0000"/>
                </a:solidFill>
              </a:rPr>
              <a:t> 이름</a:t>
            </a:r>
            <a:r>
              <a:rPr lang="en-US" altLang="ko-KR" b="1" dirty="0" smtClean="0">
                <a:solidFill>
                  <a:srgbClr val="FF0000"/>
                </a:solidFill>
              </a:rPr>
              <a:t>)]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From    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 smtClean="0">
                <a:solidFill>
                  <a:schemeClr val="accent6">
                    <a:lumMod val="50000"/>
                  </a:schemeClr>
                </a:solidFill>
              </a:rPr>
              <a:t>대상 </a:t>
            </a:r>
            <a:r>
              <a:rPr lang="ko-KR" altLang="en-US" b="1" dirty="0" err="1" smtClean="0">
                <a:solidFill>
                  <a:schemeClr val="accent6">
                    <a:lumMod val="50000"/>
                  </a:schemeClr>
                </a:solidFill>
              </a:rPr>
              <a:t>테이블명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]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39552" y="2420888"/>
            <a:ext cx="7608173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dept </a:t>
            </a:r>
            <a:r>
              <a:rPr lang="ko-KR" altLang="en-US" dirty="0" smtClean="0"/>
              <a:t>테이블의 모든 정보</a:t>
            </a:r>
            <a:r>
              <a:rPr lang="en-US" altLang="ko-KR" dirty="0" smtClean="0"/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모든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컬럼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</a:t>
            </a:r>
            <a:r>
              <a:rPr lang="ko-KR" altLang="en-US" dirty="0" err="1" smtClean="0"/>
              <a:t>로우데이터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출력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 select * from dept;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2.   Dept </a:t>
            </a:r>
            <a:r>
              <a:rPr lang="ko-KR" altLang="en-US" dirty="0" smtClean="0"/>
              <a:t>테이블에서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dname</a:t>
            </a:r>
            <a:r>
              <a:rPr lang="ko-KR" altLang="en-US" b="1" dirty="0" smtClean="0">
                <a:solidFill>
                  <a:srgbClr val="FF0000"/>
                </a:solidFill>
              </a:rPr>
              <a:t>과 </a:t>
            </a:r>
            <a:r>
              <a:rPr lang="en-US" altLang="ko-KR" b="1" dirty="0" smtClean="0">
                <a:solidFill>
                  <a:srgbClr val="FF0000"/>
                </a:solidFill>
              </a:rPr>
              <a:t>loc 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정보만 출력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  select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dname</a:t>
            </a:r>
            <a:r>
              <a:rPr lang="en-US" altLang="ko-KR" b="1" dirty="0" smtClean="0">
                <a:solidFill>
                  <a:srgbClr val="FF0000"/>
                </a:solidFill>
              </a:rPr>
              <a:t>, loc </a:t>
            </a:r>
            <a:r>
              <a:rPr lang="en-US" altLang="ko-KR" dirty="0" smtClean="0"/>
              <a:t>from dept;</a:t>
            </a:r>
          </a:p>
          <a:p>
            <a:pPr marL="342900" indent="-342900"/>
            <a:endParaRPr lang="en-US" altLang="ko-KR" dirty="0" smtClean="0"/>
          </a:p>
          <a:p>
            <a:pPr marL="342900" indent="-342900">
              <a:buAutoNum type="arabicPeriod" startAt="3"/>
            </a:pPr>
            <a:r>
              <a:rPr lang="en-US" altLang="ko-KR" dirty="0" err="1" smtClean="0"/>
              <a:t>Emp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테이블의 </a:t>
            </a:r>
            <a:r>
              <a:rPr lang="ko-KR" altLang="en-US" b="1" u="sng" dirty="0" smtClean="0"/>
              <a:t>스키마</a:t>
            </a:r>
            <a:r>
              <a:rPr lang="ko-KR" altLang="en-US" dirty="0" smtClean="0"/>
              <a:t> 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어떤 </a:t>
            </a:r>
            <a:r>
              <a:rPr lang="ko-KR" altLang="en-US" dirty="0" err="1" smtClean="0"/>
              <a:t>컬럼들을</a:t>
            </a:r>
            <a:r>
              <a:rPr lang="ko-KR" altLang="en-US" dirty="0" smtClean="0"/>
              <a:t> 갖고 있는지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알고 싶다</a:t>
            </a:r>
            <a:r>
              <a:rPr lang="en-US" altLang="ko-KR" dirty="0" smtClean="0"/>
              <a:t>.</a:t>
            </a:r>
          </a:p>
          <a:p>
            <a:pPr marL="342900" indent="-342900"/>
            <a:r>
              <a:rPr lang="en-US" altLang="ko-KR" dirty="0" smtClean="0"/>
              <a:t>     </a:t>
            </a:r>
            <a:r>
              <a:rPr lang="en-US" altLang="ko-KR" dirty="0" err="1" smtClean="0"/>
              <a:t>desc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;</a:t>
            </a:r>
          </a:p>
          <a:p>
            <a:pPr marL="342900" indent="-342900"/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499992" y="260648"/>
            <a:ext cx="2347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(dept,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salgrade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(Select </a:t>
            </a:r>
            <a:r>
              <a:rPr lang="ko-KR" altLang="en-US" sz="2000" b="1" dirty="0" smtClean="0"/>
              <a:t>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7" name="직사각형 6"/>
          <p:cNvSpPr/>
          <p:nvPr/>
        </p:nvSpPr>
        <p:spPr>
          <a:xfrm>
            <a:off x="467544" y="1124744"/>
            <a:ext cx="4261103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select   </a:t>
            </a: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출력할 결과물</a:t>
            </a:r>
            <a:r>
              <a:rPr lang="en-US" altLang="ko-KR" b="1" dirty="0" smtClean="0">
                <a:solidFill>
                  <a:srgbClr val="FF0000"/>
                </a:solidFill>
              </a:rPr>
              <a:t>…(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컬럼의</a:t>
            </a:r>
            <a:r>
              <a:rPr lang="ko-KR" altLang="en-US" b="1" dirty="0" smtClean="0">
                <a:solidFill>
                  <a:srgbClr val="FF0000"/>
                </a:solidFill>
              </a:rPr>
              <a:t> 이름</a:t>
            </a:r>
            <a:r>
              <a:rPr lang="en-US" altLang="ko-KR" b="1" dirty="0" smtClean="0">
                <a:solidFill>
                  <a:srgbClr val="FF0000"/>
                </a:solidFill>
              </a:rPr>
              <a:t>)]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From    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 smtClean="0">
                <a:solidFill>
                  <a:schemeClr val="accent6">
                    <a:lumMod val="50000"/>
                  </a:schemeClr>
                </a:solidFill>
              </a:rPr>
              <a:t>대상 </a:t>
            </a:r>
            <a:r>
              <a:rPr lang="ko-KR" altLang="en-US" b="1" dirty="0" err="1" smtClean="0">
                <a:solidFill>
                  <a:schemeClr val="accent6">
                    <a:lumMod val="50000"/>
                  </a:schemeClr>
                </a:solidFill>
              </a:rPr>
              <a:t>테이블명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]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39552" y="2420888"/>
            <a:ext cx="7058279" cy="369331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Distinct  : </a:t>
            </a:r>
            <a:r>
              <a:rPr lang="ko-KR" altLang="en-US" dirty="0" err="1" smtClean="0"/>
              <a:t>중복행</a:t>
            </a:r>
            <a:r>
              <a:rPr lang="ko-KR" altLang="en-US" dirty="0" smtClean="0"/>
              <a:t> 제거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select </a:t>
            </a:r>
            <a:r>
              <a:rPr lang="en-US" altLang="ko-KR" b="1" dirty="0" smtClean="0">
                <a:solidFill>
                  <a:srgbClr val="FF0000"/>
                </a:solidFill>
              </a:rPr>
              <a:t>distinct</a:t>
            </a:r>
            <a:r>
              <a:rPr lang="en-US" altLang="ko-KR" dirty="0" smtClean="0"/>
              <a:t> job 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;    - </a:t>
            </a:r>
            <a:r>
              <a:rPr lang="ko-KR" altLang="en-US" dirty="0" smtClean="0"/>
              <a:t>중복된 </a:t>
            </a:r>
            <a:r>
              <a:rPr lang="en-US" altLang="ko-KR" dirty="0" smtClean="0"/>
              <a:t>job</a:t>
            </a:r>
            <a:r>
              <a:rPr lang="ko-KR" altLang="en-US" dirty="0" smtClean="0"/>
              <a:t>은 하나만 출력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>
              <a:buAutoNum type="arabicPeriod" startAt="2"/>
            </a:pPr>
            <a:r>
              <a:rPr lang="ko-KR" altLang="en-US" dirty="0" smtClean="0"/>
              <a:t>별명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select distinct  </a:t>
            </a:r>
            <a:r>
              <a:rPr lang="en-US" altLang="ko-KR" b="1" dirty="0" smtClean="0">
                <a:solidFill>
                  <a:srgbClr val="FF0000"/>
                </a:solidFill>
              </a:rPr>
              <a:t>job </a:t>
            </a:r>
            <a:r>
              <a:rPr lang="ko-KR" altLang="en-US" b="1" dirty="0" smtClean="0">
                <a:solidFill>
                  <a:srgbClr val="FF0000"/>
                </a:solidFill>
              </a:rPr>
              <a:t>업무 </a:t>
            </a:r>
            <a:r>
              <a:rPr lang="en-US" altLang="ko-KR" dirty="0" smtClean="0"/>
              <a:t>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; </a:t>
            </a:r>
            <a:r>
              <a:rPr lang="ko-KR" altLang="en-US" dirty="0" smtClean="0"/>
              <a:t>  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묵시적 별명 부여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select distinct  </a:t>
            </a:r>
            <a:r>
              <a:rPr lang="en-US" altLang="ko-KR" b="1" dirty="0" smtClean="0">
                <a:solidFill>
                  <a:srgbClr val="FF0000"/>
                </a:solidFill>
              </a:rPr>
              <a:t>job as </a:t>
            </a:r>
            <a:r>
              <a:rPr lang="ko-KR" altLang="en-US" b="1" dirty="0" smtClean="0">
                <a:solidFill>
                  <a:srgbClr val="FF0000"/>
                </a:solidFill>
              </a:rPr>
              <a:t>업무 </a:t>
            </a:r>
            <a:r>
              <a:rPr lang="en-US" altLang="ko-KR" dirty="0" smtClean="0"/>
              <a:t>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;   - </a:t>
            </a:r>
            <a:r>
              <a:rPr lang="ko-KR" altLang="en-US" dirty="0" smtClean="0"/>
              <a:t>명시적</a:t>
            </a:r>
            <a:r>
              <a:rPr lang="en-US" altLang="ko-KR" dirty="0" smtClean="0"/>
              <a:t>(</a:t>
            </a:r>
            <a:r>
              <a:rPr lang="en-US" altLang="ko-KR" b="1" dirty="0" smtClean="0">
                <a:solidFill>
                  <a:srgbClr val="FF0000"/>
                </a:solidFill>
              </a:rPr>
              <a:t>as</a:t>
            </a:r>
            <a:r>
              <a:rPr lang="en-US" altLang="ko-KR" dirty="0" smtClean="0"/>
              <a:t>)</a:t>
            </a:r>
            <a:r>
              <a:rPr lang="ko-KR" altLang="en-US" dirty="0" smtClean="0"/>
              <a:t> 별명 부여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select distinct  </a:t>
            </a:r>
            <a:r>
              <a:rPr lang="en-US" altLang="ko-KR" b="1" dirty="0" smtClean="0">
                <a:solidFill>
                  <a:srgbClr val="FF0000"/>
                </a:solidFill>
              </a:rPr>
              <a:t>job “</a:t>
            </a:r>
            <a:r>
              <a:rPr lang="ko-KR" altLang="en-US" b="1" dirty="0" smtClean="0">
                <a:solidFill>
                  <a:srgbClr val="FF0000"/>
                </a:solidFill>
              </a:rPr>
              <a:t>업 무</a:t>
            </a:r>
            <a:r>
              <a:rPr lang="en-US" altLang="ko-KR" b="1" dirty="0" smtClean="0">
                <a:solidFill>
                  <a:srgbClr val="FF0000"/>
                </a:solidFill>
              </a:rPr>
              <a:t>”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/>
              <a:t>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;      - </a:t>
            </a:r>
            <a:r>
              <a:rPr lang="ko-KR" altLang="en-US" dirty="0" smtClean="0"/>
              <a:t>공백처리 가능</a:t>
            </a:r>
            <a:r>
              <a:rPr lang="en-US" altLang="ko-KR" dirty="0" smtClean="0"/>
              <a:t> </a:t>
            </a:r>
          </a:p>
          <a:p>
            <a:pPr marL="342900" indent="-342900"/>
            <a:r>
              <a:rPr lang="en-US" altLang="ko-KR" dirty="0" smtClean="0"/>
              <a:t>    select distinct  </a:t>
            </a:r>
            <a:r>
              <a:rPr lang="en-US" altLang="ko-KR" b="1" dirty="0" smtClean="0">
                <a:solidFill>
                  <a:srgbClr val="FF0000"/>
                </a:solidFill>
              </a:rPr>
              <a:t>job ‘</a:t>
            </a:r>
            <a:r>
              <a:rPr lang="ko-KR" altLang="en-US" b="1" dirty="0" smtClean="0">
                <a:solidFill>
                  <a:srgbClr val="FF0000"/>
                </a:solidFill>
              </a:rPr>
              <a:t>업 무</a:t>
            </a:r>
            <a:r>
              <a:rPr lang="en-US" altLang="ko-KR" b="1" dirty="0" smtClean="0">
                <a:solidFill>
                  <a:srgbClr val="FF0000"/>
                </a:solidFill>
              </a:rPr>
              <a:t>’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/>
              <a:t>from </a:t>
            </a:r>
            <a:r>
              <a:rPr lang="en-US" altLang="ko-KR" dirty="0" err="1" smtClean="0"/>
              <a:t>emp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3. </a:t>
            </a:r>
            <a:r>
              <a:rPr lang="en-US" altLang="ko-KR" dirty="0" err="1" smtClean="0"/>
              <a:t>Emp</a:t>
            </a:r>
            <a:r>
              <a:rPr lang="ko-KR" altLang="en-US" dirty="0" smtClean="0"/>
              <a:t>테이블에서 </a:t>
            </a:r>
            <a:r>
              <a:rPr lang="ko-KR" altLang="en-US" dirty="0" err="1" smtClean="0"/>
              <a:t>한문장으로</a:t>
            </a:r>
            <a:r>
              <a:rPr lang="ko-KR" altLang="en-US" dirty="0" smtClean="0"/>
              <a:t> 아래와 같이 출력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“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 </a:t>
            </a:r>
            <a:r>
              <a:rPr lang="ko-KR" altLang="en-US" dirty="0" smtClean="0"/>
              <a:t>급여</a:t>
            </a:r>
            <a:r>
              <a:rPr lang="en-US" altLang="ko-KR" dirty="0" smtClean="0"/>
              <a:t>”  : </a:t>
            </a:r>
            <a:r>
              <a:rPr lang="en-US" altLang="ko-KR" dirty="0" err="1" smtClean="0"/>
              <a:t>ename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sal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select </a:t>
            </a:r>
            <a:r>
              <a:rPr lang="en-US" altLang="ko-KR" dirty="0" err="1" smtClean="0"/>
              <a:t>concat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ename</a:t>
            </a:r>
            <a:r>
              <a:rPr lang="en-US" altLang="ko-KR" dirty="0" smtClean="0"/>
              <a:t>, ‘ ‘, </a:t>
            </a:r>
            <a:r>
              <a:rPr lang="en-US" altLang="ko-KR" dirty="0" err="1" smtClean="0"/>
              <a:t>sal</a:t>
            </a:r>
            <a:r>
              <a:rPr lang="en-US" altLang="ko-KR" dirty="0" smtClean="0"/>
              <a:t>)</a:t>
            </a:r>
            <a:r>
              <a:rPr lang="ko-KR" altLang="en-US" dirty="0" smtClean="0"/>
              <a:t>  </a:t>
            </a:r>
            <a:r>
              <a:rPr lang="en-US" altLang="ko-KR" dirty="0" smtClean="0"/>
              <a:t>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;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499992" y="260648"/>
            <a:ext cx="2347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(dept,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salgrade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(Select </a:t>
            </a:r>
            <a:r>
              <a:rPr lang="ko-KR" altLang="en-US" sz="2000" b="1" dirty="0" smtClean="0"/>
              <a:t>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7" name="직사각형 6"/>
          <p:cNvSpPr/>
          <p:nvPr/>
        </p:nvSpPr>
        <p:spPr>
          <a:xfrm>
            <a:off x="467544" y="1124744"/>
            <a:ext cx="5684505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select   </a:t>
            </a: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출력할 결과물</a:t>
            </a:r>
            <a:r>
              <a:rPr lang="en-US" altLang="ko-KR" b="1" dirty="0" smtClean="0">
                <a:solidFill>
                  <a:srgbClr val="FF0000"/>
                </a:solidFill>
              </a:rPr>
              <a:t>…(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컬럼의</a:t>
            </a:r>
            <a:r>
              <a:rPr lang="ko-KR" altLang="en-US" b="1" dirty="0" smtClean="0">
                <a:solidFill>
                  <a:srgbClr val="FF0000"/>
                </a:solidFill>
              </a:rPr>
              <a:t> 이름</a:t>
            </a:r>
            <a:r>
              <a:rPr lang="en-US" altLang="ko-KR" b="1" dirty="0" smtClean="0">
                <a:solidFill>
                  <a:srgbClr val="FF0000"/>
                </a:solidFill>
              </a:rPr>
              <a:t>)]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From    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 smtClean="0">
                <a:solidFill>
                  <a:schemeClr val="accent6">
                    <a:lumMod val="50000"/>
                  </a:schemeClr>
                </a:solidFill>
              </a:rPr>
              <a:t>대상 </a:t>
            </a:r>
            <a:r>
              <a:rPr lang="ko-KR" altLang="en-US" b="1" dirty="0" err="1" smtClean="0">
                <a:solidFill>
                  <a:schemeClr val="accent6">
                    <a:lumMod val="50000"/>
                  </a:schemeClr>
                </a:solidFill>
              </a:rPr>
              <a:t>테이블명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]</a:t>
            </a:r>
          </a:p>
          <a:p>
            <a:endParaRPr lang="en-US" altLang="ko-KR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dirty="0" smtClean="0"/>
              <a:t>Where   [</a:t>
            </a:r>
            <a:r>
              <a:rPr lang="ko-KR" altLang="en-US" dirty="0" err="1" smtClean="0"/>
              <a:t>조건절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필터링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원하는 </a:t>
            </a:r>
            <a:r>
              <a:rPr lang="ko-KR" altLang="en-US" dirty="0" err="1" smtClean="0"/>
              <a:t>로우</a:t>
            </a:r>
            <a:r>
              <a:rPr lang="ko-KR" altLang="en-US" dirty="0" smtClean="0"/>
              <a:t> 데이터만 요청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499992" y="260648"/>
            <a:ext cx="2417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(dept,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salgrade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55576" y="2924944"/>
            <a:ext cx="8152809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 smtClean="0"/>
              <a:t>Emp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테이블에서 이름이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ename</a:t>
            </a:r>
            <a:r>
              <a:rPr lang="en-US" altLang="ko-KR" dirty="0" smtClean="0"/>
              <a:t>) smith</a:t>
            </a:r>
            <a:r>
              <a:rPr lang="ko-KR" altLang="en-US" dirty="0" smtClean="0"/>
              <a:t>인 사람의 모든 정보를 출력</a:t>
            </a:r>
            <a:r>
              <a:rPr lang="en-US" altLang="ko-KR" dirty="0" smtClean="0"/>
              <a:t>!</a:t>
            </a:r>
          </a:p>
          <a:p>
            <a:pPr marL="342900" indent="-342900"/>
            <a:r>
              <a:rPr lang="en-US" altLang="ko-KR" dirty="0" smtClean="0"/>
              <a:t>    select * 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where </a:t>
            </a:r>
            <a:r>
              <a:rPr lang="en-US" altLang="ko-KR" dirty="0" err="1" smtClean="0"/>
              <a:t>ename</a:t>
            </a:r>
            <a:r>
              <a:rPr lang="en-US" altLang="ko-KR" dirty="0" smtClean="0"/>
              <a:t> = 'smith';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2.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테이블에서 급여가 </a:t>
            </a:r>
            <a:r>
              <a:rPr lang="en-US" altLang="ko-KR" dirty="0" smtClean="0"/>
              <a:t>3000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5000 </a:t>
            </a:r>
            <a:r>
              <a:rPr lang="ko-KR" altLang="en-US" dirty="0" smtClean="0"/>
              <a:t>사이인 회원의 이름과 급여를 출력</a:t>
            </a:r>
            <a:r>
              <a:rPr lang="en-US" altLang="ko-KR" dirty="0" smtClean="0"/>
              <a:t>!</a:t>
            </a:r>
          </a:p>
          <a:p>
            <a:pPr marL="342900" indent="-342900"/>
            <a:r>
              <a:rPr lang="en-US" altLang="ko-KR" dirty="0" smtClean="0"/>
              <a:t>   select </a:t>
            </a:r>
            <a:r>
              <a:rPr lang="en-US" altLang="ko-KR" dirty="0" err="1" smtClean="0"/>
              <a:t>ename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sal</a:t>
            </a:r>
            <a:r>
              <a:rPr lang="en-US" altLang="ko-KR" dirty="0" smtClean="0"/>
              <a:t> 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where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sal</a:t>
            </a:r>
            <a:r>
              <a:rPr lang="en-US" altLang="ko-KR" b="1" dirty="0" smtClean="0">
                <a:solidFill>
                  <a:srgbClr val="FF0000"/>
                </a:solidFill>
              </a:rPr>
              <a:t>&gt;=3000 and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sal</a:t>
            </a:r>
            <a:r>
              <a:rPr lang="en-US" altLang="ko-KR" b="1" dirty="0" smtClean="0">
                <a:solidFill>
                  <a:srgbClr val="FF0000"/>
                </a:solidFill>
              </a:rPr>
              <a:t>&lt;=5000</a:t>
            </a:r>
            <a:r>
              <a:rPr lang="en-US" altLang="ko-KR" dirty="0" smtClean="0"/>
              <a:t>;</a:t>
            </a:r>
          </a:p>
          <a:p>
            <a:pPr marL="342900" indent="-342900"/>
            <a:r>
              <a:rPr lang="en-US" altLang="ko-KR" dirty="0" smtClean="0"/>
              <a:t>   select </a:t>
            </a:r>
            <a:r>
              <a:rPr lang="en-US" altLang="ko-KR" dirty="0" err="1" smtClean="0"/>
              <a:t>ename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sal</a:t>
            </a:r>
            <a:r>
              <a:rPr lang="en-US" altLang="ko-KR" dirty="0" smtClean="0"/>
              <a:t> 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where </a:t>
            </a:r>
            <a:r>
              <a:rPr lang="en-US" altLang="ko-KR" dirty="0" err="1" smtClean="0"/>
              <a:t>sal</a:t>
            </a:r>
            <a:r>
              <a:rPr lang="en-US" altLang="ko-KR" dirty="0" smtClean="0"/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between 3000 and 5000</a:t>
            </a:r>
            <a:r>
              <a:rPr lang="en-US" altLang="ko-KR" dirty="0" smtClean="0"/>
              <a:t>;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3. </a:t>
            </a:r>
            <a:r>
              <a:rPr lang="en-US" altLang="ko-KR" dirty="0" err="1" smtClean="0"/>
              <a:t>Emp</a:t>
            </a:r>
            <a:r>
              <a:rPr lang="ko-KR" altLang="en-US" dirty="0" smtClean="0"/>
              <a:t>테이블에서 입사일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hiredate</a:t>
            </a:r>
            <a:r>
              <a:rPr lang="en-US" altLang="ko-KR" dirty="0" smtClean="0"/>
              <a:t>) dl 1981</a:t>
            </a:r>
            <a:r>
              <a:rPr lang="ko-KR" altLang="en-US" dirty="0" smtClean="0"/>
              <a:t>년 이전에 입사한 직원의 이름과</a:t>
            </a:r>
            <a:r>
              <a:rPr lang="en-US" altLang="ko-KR" dirty="0" smtClean="0"/>
              <a:t>, </a:t>
            </a:r>
          </a:p>
          <a:p>
            <a:pPr marL="342900" indent="-342900"/>
            <a:r>
              <a:rPr lang="en-US" altLang="ko-KR" dirty="0" smtClean="0"/>
              <a:t>   </a:t>
            </a:r>
            <a:r>
              <a:rPr lang="ko-KR" altLang="en-US" dirty="0" smtClean="0"/>
              <a:t>입사일을 출력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select </a:t>
            </a:r>
            <a:r>
              <a:rPr lang="en-US" altLang="ko-KR" dirty="0" err="1" smtClean="0"/>
              <a:t>ename,hiredate</a:t>
            </a:r>
            <a:r>
              <a:rPr lang="en-US" altLang="ko-KR" dirty="0" smtClean="0"/>
              <a:t> 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where year(</a:t>
            </a:r>
            <a:r>
              <a:rPr lang="en-US" altLang="ko-KR" dirty="0" err="1" smtClean="0"/>
              <a:t>hiredate</a:t>
            </a:r>
            <a:r>
              <a:rPr lang="en-US" altLang="ko-KR" dirty="0" smtClean="0"/>
              <a:t>) &lt; 1981;    - ???</a:t>
            </a:r>
          </a:p>
          <a:p>
            <a:pPr marL="342900" indent="-342900"/>
            <a:r>
              <a:rPr lang="en-US" altLang="ko-KR" dirty="0" smtClean="0"/>
              <a:t>  select </a:t>
            </a:r>
            <a:r>
              <a:rPr lang="en-US" altLang="ko-KR" dirty="0" err="1" smtClean="0"/>
              <a:t>ename,hiredate</a:t>
            </a:r>
            <a:r>
              <a:rPr lang="en-US" altLang="ko-KR" dirty="0" smtClean="0"/>
              <a:t> 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where </a:t>
            </a:r>
            <a:r>
              <a:rPr lang="en-US" altLang="ko-KR" dirty="0" err="1" smtClean="0"/>
              <a:t>hiredate</a:t>
            </a:r>
            <a:r>
              <a:rPr lang="en-US" altLang="ko-KR" dirty="0" smtClean="0"/>
              <a:t> &lt; ‘1981-01-01';  - ???</a:t>
            </a:r>
          </a:p>
          <a:p>
            <a:pPr marL="342900" indent="-342900"/>
            <a:r>
              <a:rPr lang="en-US" altLang="ko-KR" dirty="0" smtClean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2954</TotalTime>
  <Words>2535</Words>
  <Application>Microsoft Office PowerPoint</Application>
  <PresentationFormat>화면 슬라이드 쇼(4:3)</PresentationFormat>
  <Paragraphs>541</Paragraphs>
  <Slides>36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BIT_R34</dc:creator>
  <cp:lastModifiedBy>BIT_R34</cp:lastModifiedBy>
  <cp:revision>268</cp:revision>
  <dcterms:created xsi:type="dcterms:W3CDTF">2021-02-09T00:04:02Z</dcterms:created>
  <dcterms:modified xsi:type="dcterms:W3CDTF">2021-02-23T00:52:51Z</dcterms:modified>
</cp:coreProperties>
</file>