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4" autoAdjust="0"/>
  </p:normalViewPr>
  <p:slideViewPr>
    <p:cSldViewPr>
      <p:cViewPr>
        <p:scale>
          <a:sx n="66" d="100"/>
          <a:sy n="66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순서도: 자기 디스크 6"/>
          <p:cNvSpPr/>
          <p:nvPr/>
        </p:nvSpPr>
        <p:spPr>
          <a:xfrm>
            <a:off x="2915816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3528" y="2996952"/>
            <a:ext cx="8280920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DBMS(</a:t>
            </a:r>
            <a:r>
              <a:rPr lang="ko-KR" altLang="en-US" b="1" dirty="0" smtClean="0">
                <a:solidFill>
                  <a:schemeClr val="tx1"/>
                </a:solidFill>
              </a:rPr>
              <a:t>데이터베이스 관리시스템</a:t>
            </a:r>
            <a:r>
              <a:rPr lang="en-US" altLang="ko-KR" b="1" dirty="0" smtClean="0">
                <a:solidFill>
                  <a:schemeClr val="tx1"/>
                </a:solidFill>
              </a:rPr>
              <a:t>)…. </a:t>
            </a:r>
            <a:r>
              <a:rPr lang="en-US" altLang="ko-KR" b="1" dirty="0" err="1" smtClean="0">
                <a:solidFill>
                  <a:schemeClr val="tx1"/>
                </a:solidFill>
              </a:rPr>
              <a:t>MySQL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168" y="5589240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물리적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  <a:p>
            <a:r>
              <a:rPr lang="ko-KR" altLang="en-US" b="1" dirty="0" smtClean="0"/>
              <a:t>논리적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구조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99992" y="4077072"/>
            <a:ext cx="72009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99992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1124744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403648" y="1484784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347864" y="1484784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364088" y="1556792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380312" y="1556792"/>
            <a:ext cx="0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99592" y="3140968"/>
            <a:ext cx="734481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임시 메모리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47664" y="198884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012160" y="1628800"/>
            <a:ext cx="72009" cy="15121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055189" y="2204864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Commit!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5148064" y="3212976"/>
            <a:ext cx="936104" cy="23042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801198" y="4509120"/>
            <a:ext cx="713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적용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924944"/>
            <a:ext cx="765305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 이름이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시작되는 직원들의 </a:t>
            </a:r>
            <a:r>
              <a:rPr lang="en-US" altLang="ko-KR" dirty="0" err="1" smtClean="0"/>
              <a:t>ename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을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err="1" smtClean="0"/>
              <a:t>ename,job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like "s%";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이름의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문자가 </a:t>
            </a:r>
            <a:r>
              <a:rPr lang="en-US" altLang="ko-KR" dirty="0" smtClean="0"/>
              <a:t>L </a:t>
            </a:r>
            <a:r>
              <a:rPr lang="ko-KR" altLang="en-US" dirty="0" smtClean="0"/>
              <a:t>인 직원들의 이름과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job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like '_L%';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Order by [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ASC/ DESC]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3645024"/>
            <a:ext cx="715452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이름을 오름차순으로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이름일 경우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</a:t>
            </a:r>
            <a:r>
              <a:rPr lang="ko-KR" altLang="en-US" dirty="0" smtClean="0"/>
              <a:t>급여가 높은 사람을 먼저 출력</a:t>
            </a:r>
            <a:r>
              <a:rPr lang="en-US" altLang="ko-KR" dirty="0" smtClean="0"/>
              <a:t>! ( </a:t>
            </a:r>
            <a:r>
              <a:rPr lang="ko-KR" altLang="en-US" dirty="0" smtClean="0"/>
              <a:t>이름하고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급여만 출력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err="1" smtClean="0"/>
              <a:t>ename,sal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FF0000"/>
                </a:solidFill>
              </a:rPr>
              <a:t>order by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ename</a:t>
            </a:r>
            <a:r>
              <a:rPr lang="en-US" altLang="ko-KR" b="1" dirty="0" smtClean="0">
                <a:solidFill>
                  <a:srgbClr val="FF0000"/>
                </a:solidFill>
              </a:rPr>
              <a:t> [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asc</a:t>
            </a:r>
            <a:r>
              <a:rPr lang="en-US" altLang="ko-KR" b="1" dirty="0" smtClean="0">
                <a:solidFill>
                  <a:srgbClr val="FF0000"/>
                </a:solidFill>
              </a:rPr>
              <a:t>],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desc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Group By [</a:t>
            </a:r>
            <a:r>
              <a:rPr lang="ko-KR" altLang="en-US" dirty="0" smtClean="0"/>
              <a:t>그룹을 구성할 </a:t>
            </a:r>
            <a:r>
              <a:rPr lang="ko-KR" altLang="en-US" dirty="0" err="1" smtClean="0"/>
              <a:t>컬럼이름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Having   [</a:t>
            </a:r>
            <a:r>
              <a:rPr lang="ko-KR" altLang="en-US" dirty="0" smtClean="0"/>
              <a:t>그룹을 기반으로 한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Order by [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ASC/ DESC]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4941168"/>
            <a:ext cx="81765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dirty="0" smtClean="0"/>
              <a:t>그룹함수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집계함수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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(Group By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절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) ,                 (having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절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- 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하나의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row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값을 반환   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-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그룹별 하나의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row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값 반환   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80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점 이상인 그룹만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412776"/>
            <a:ext cx="718504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Group by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dirty="0" smtClean="0"/>
              <a:t>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AVG(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) 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		//error….</a:t>
            </a:r>
            <a:r>
              <a:rPr lang="ko-KR" altLang="en-US" dirty="0" err="1" smtClean="0"/>
              <a:t>출력갯수</a:t>
            </a:r>
            <a:r>
              <a:rPr lang="en-US" altLang="ko-KR" dirty="0" smtClean="0"/>
              <a:t> :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 Select </a:t>
            </a:r>
            <a:r>
              <a:rPr lang="ko-KR" altLang="en-US" dirty="0" smtClean="0"/>
              <a:t>절에 집계함수와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같이 출력할 수 없다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536" y="2924944"/>
            <a:ext cx="785978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 smtClean="0"/>
              <a:t> Select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empno</a:t>
            </a:r>
            <a:r>
              <a:rPr lang="en-US" altLang="ko-KR" b="1" dirty="0" smtClean="0">
                <a:solidFill>
                  <a:srgbClr val="FF0000"/>
                </a:solidFill>
              </a:rPr>
              <a:t>, AVG(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GROUP BY </a:t>
            </a:r>
            <a:r>
              <a:rPr lang="en-US" altLang="ko-KR" b="1" u="sng" dirty="0" err="1" smtClean="0">
                <a:solidFill>
                  <a:srgbClr val="FF0000"/>
                </a:solidFill>
              </a:rPr>
              <a:t>empno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출력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empno</a:t>
            </a:r>
            <a:r>
              <a:rPr lang="ko-KR" altLang="en-US" dirty="0" smtClean="0"/>
              <a:t>의 개수만큼 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Group By</a:t>
            </a:r>
            <a:r>
              <a:rPr lang="ko-KR" altLang="en-US" dirty="0" smtClean="0"/>
              <a:t>절에서 사용한 </a:t>
            </a:r>
            <a:r>
              <a:rPr lang="ko-KR" altLang="en-US" dirty="0" err="1" smtClean="0"/>
              <a:t>컬럼명은</a:t>
            </a:r>
            <a:r>
              <a:rPr lang="ko-KR" altLang="en-US" dirty="0" smtClean="0"/>
              <a:t> 당연히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절에 사용이 되게 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6319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Join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390677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[dept]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850790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시각적으로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문장인지 확인할 수 있는 방법</a:t>
            </a:r>
            <a:r>
              <a:rPr lang="en-US" altLang="ko-KR" dirty="0" smtClean="0"/>
              <a:t>!( from</a:t>
            </a:r>
            <a:r>
              <a:rPr lang="ko-KR" altLang="en-US" dirty="0" smtClean="0"/>
              <a:t>절에 테이블이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</a:t>
            </a:r>
            <a:r>
              <a:rPr lang="en-US" altLang="ko-KR" b="1" dirty="0" smtClean="0">
                <a:solidFill>
                  <a:srgbClr val="FF0000"/>
                </a:solidFill>
              </a:rPr>
              <a:t>from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emp</a:t>
            </a:r>
            <a:r>
              <a:rPr lang="en-US" altLang="ko-KR" b="1" dirty="0" smtClean="0">
                <a:solidFill>
                  <a:srgbClr val="FF0000"/>
                </a:solidFill>
              </a:rPr>
              <a:t>, dept;      //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카타시안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프로덕트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곱</a:t>
            </a:r>
            <a:r>
              <a:rPr lang="en-US" altLang="ko-KR" b="1" dirty="0" smtClean="0">
                <a:solidFill>
                  <a:srgbClr val="FF0000"/>
                </a:solidFill>
              </a:rPr>
              <a:t>), 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JOIN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의 조건이 없을때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-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개수 </a:t>
            </a:r>
            <a:r>
              <a:rPr lang="en-US" altLang="ko-KR" b="1" dirty="0" smtClean="0">
                <a:solidFill>
                  <a:srgbClr val="FF0000"/>
                </a:solidFill>
              </a:rPr>
              <a:t>: 11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-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로우데이터의</a:t>
            </a:r>
            <a:r>
              <a:rPr lang="ko-KR" altLang="en-US" b="1" dirty="0" smtClean="0">
                <a:solidFill>
                  <a:srgbClr val="FF0000"/>
                </a:solidFill>
              </a:rPr>
              <a:t> 개수 </a:t>
            </a:r>
            <a:r>
              <a:rPr lang="en-US" altLang="ko-KR" b="1" dirty="0" smtClean="0">
                <a:solidFill>
                  <a:srgbClr val="FF0000"/>
                </a:solidFill>
              </a:rPr>
              <a:t>:  14 * 4 = 56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512" y="5733256"/>
            <a:ext cx="844974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JOIN</a:t>
            </a:r>
            <a:r>
              <a:rPr lang="ko-KR" altLang="en-US" dirty="0" smtClean="0"/>
              <a:t>을 할때는 기준 테이블</a:t>
            </a:r>
            <a:r>
              <a:rPr lang="en-US" altLang="ko-KR" dirty="0" smtClean="0"/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자식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부족한 부분을 다른 테이블에서 획득</a:t>
            </a:r>
            <a:r>
              <a:rPr lang="en-US" altLang="ko-KR" dirty="0" smtClean="0"/>
              <a:t>]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정상적인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을 수행하면 기준 테이블의 로우 데이터 개수의 크기로 반환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00274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err="1" smtClean="0">
                <a:solidFill>
                  <a:srgbClr val="FF0000"/>
                </a:solidFill>
              </a:rPr>
              <a:t>Equl</a:t>
            </a:r>
            <a:r>
              <a:rPr lang="en-US" altLang="ko-KR" b="1" dirty="0" smtClean="0">
                <a:solidFill>
                  <a:srgbClr val="FF0000"/>
                </a:solidFill>
              </a:rPr>
              <a:t> Join ( = </a:t>
            </a:r>
            <a:r>
              <a:rPr lang="ko-KR" altLang="en-US" b="1" dirty="0" smtClean="0">
                <a:solidFill>
                  <a:srgbClr val="FF0000"/>
                </a:solidFill>
              </a:rPr>
              <a:t>연산자 활용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390677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[dept]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638027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 </a:t>
            </a:r>
            <a:r>
              <a:rPr lang="ko-KR" altLang="en-US" b="1" dirty="0" smtClean="0"/>
              <a:t>가 속한 부서명과 부서의 지역명을 출력하고 싶다</a:t>
            </a:r>
            <a:r>
              <a:rPr lang="en-US" altLang="ko-KR" b="1" dirty="0" smtClean="0"/>
              <a:t>.</a:t>
            </a:r>
          </a:p>
          <a:p>
            <a:r>
              <a:rPr lang="en-US" altLang="ko-KR" dirty="0" smtClean="0"/>
              <a:t>SMITH(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ename</a:t>
            </a:r>
            <a:r>
              <a:rPr lang="ko-KR" altLang="en-US" dirty="0" err="1" smtClean="0"/>
              <a:t>컬럼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부서명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지역명</a:t>
            </a:r>
            <a:r>
              <a:rPr lang="en-US" altLang="ko-KR" dirty="0" smtClean="0"/>
              <a:t>(dept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dname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loc)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dname</a:t>
            </a:r>
            <a:r>
              <a:rPr lang="en-US" altLang="ko-KR" b="1" dirty="0" smtClean="0"/>
              <a:t>        loc</a:t>
            </a:r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</a:t>
            </a:r>
            <a:r>
              <a:rPr lang="en-US" altLang="ko-KR" b="1" dirty="0" err="1" smtClean="0"/>
              <a:t>RESEARCh</a:t>
            </a:r>
            <a:r>
              <a:rPr lang="en-US" altLang="ko-KR" b="1" dirty="0" smtClean="0"/>
              <a:t>  DALLAS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851920" y="48691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d.dname</a:t>
            </a:r>
            <a:r>
              <a:rPr lang="en-US" altLang="ko-KR" dirty="0" smtClean="0"/>
              <a:t>, d.loc 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e</a:t>
            </a:r>
            <a:r>
              <a:rPr lang="en-US" altLang="ko-KR" dirty="0" smtClean="0"/>
              <a:t>, dept </a:t>
            </a:r>
            <a:r>
              <a:rPr lang="en-US" altLang="ko-KR" b="1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where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e.deptno</a:t>
            </a:r>
            <a:r>
              <a:rPr lang="en-US" altLang="ko-KR" b="1" dirty="0" smtClean="0">
                <a:solidFill>
                  <a:srgbClr val="FF0000"/>
                </a:solidFill>
              </a:rPr>
              <a:t> 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d.deptno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and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 = 'smith';</a:t>
            </a:r>
            <a:endParaRPr lang="en-US" altLang="ko-K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455765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Non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Equl</a:t>
            </a:r>
            <a:r>
              <a:rPr lang="en-US" altLang="ko-KR" b="1" dirty="0" smtClean="0">
                <a:solidFill>
                  <a:srgbClr val="FF0000"/>
                </a:solidFill>
              </a:rPr>
              <a:t> Join( = </a:t>
            </a:r>
            <a:r>
              <a:rPr lang="ko-KR" altLang="en-US" b="1" dirty="0" smtClean="0">
                <a:solidFill>
                  <a:srgbClr val="FF0000"/>
                </a:solidFill>
              </a:rPr>
              <a:t>을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제외한 연산자 사용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EMPNO | ENAME  | JOB       | MGR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2636912"/>
            <a:ext cx="430592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] 3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r>
              <a:rPr lang="en-US" altLang="ko-KR" dirty="0" smtClean="0"/>
              <a:t> | DNAME      | LOC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9512" y="3789040"/>
            <a:ext cx="33505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GRADE</a:t>
            </a:r>
            <a:r>
              <a:rPr lang="ko-KR" altLang="en-US" b="1" dirty="0" smtClean="0"/>
              <a:t>가 무었인지</a:t>
            </a:r>
            <a:r>
              <a:rPr lang="en-US" altLang="ko-KR" b="1" dirty="0" smtClean="0"/>
              <a:t>?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sal</a:t>
            </a:r>
            <a:r>
              <a:rPr lang="en-US" altLang="ko-KR" b="1" dirty="0" smtClean="0"/>
              <a:t>     grade</a:t>
            </a:r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800   1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3645024"/>
            <a:ext cx="5220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, e.sal, </a:t>
            </a:r>
            <a:r>
              <a:rPr lang="en-US" altLang="ko-KR" dirty="0" err="1" smtClean="0"/>
              <a:t>s.grade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e,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 s </a:t>
            </a:r>
          </a:p>
          <a:p>
            <a:r>
              <a:rPr lang="en-US" altLang="ko-KR" dirty="0" smtClean="0"/>
              <a:t>where </a:t>
            </a:r>
            <a:r>
              <a:rPr lang="en-US" altLang="ko-KR" b="1" dirty="0" smtClean="0">
                <a:solidFill>
                  <a:srgbClr val="FF0000"/>
                </a:solidFill>
              </a:rPr>
              <a:t>e.sal &gt;=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s.losal</a:t>
            </a:r>
            <a:r>
              <a:rPr lang="en-US" altLang="ko-KR" b="1" dirty="0" smtClean="0">
                <a:solidFill>
                  <a:srgbClr val="FF0000"/>
                </a:solidFill>
              </a:rPr>
              <a:t> and e.sal &lt;=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s.hisal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/>
              <a:t>         and </a:t>
            </a:r>
            <a:r>
              <a:rPr lang="en-US" altLang="ko-KR" dirty="0" err="1" smtClean="0"/>
              <a:t>e.ename</a:t>
            </a:r>
            <a:r>
              <a:rPr lang="en-US" altLang="ko-KR" dirty="0" smtClean="0"/>
              <a:t> = 'smith‘;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385192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where </a:t>
            </a:r>
            <a:r>
              <a:rPr lang="en-US" altLang="ko-KR" b="1" dirty="0" smtClean="0">
                <a:solidFill>
                  <a:srgbClr val="FF0000"/>
                </a:solidFill>
              </a:rPr>
              <a:t>emp.sal between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losal</a:t>
            </a:r>
            <a:r>
              <a:rPr lang="en-US" altLang="ko-KR" b="1" dirty="0" smtClean="0">
                <a:solidFill>
                  <a:srgbClr val="FF0000"/>
                </a:solidFill>
              </a:rPr>
              <a:t> and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hisal</a:t>
            </a:r>
            <a:r>
              <a:rPr lang="en-US" altLang="ko-KR" b="1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='smith';</a:t>
            </a:r>
            <a:endParaRPr lang="en-US" altLang="ko-K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46120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Self Join( </a:t>
            </a:r>
            <a:r>
              <a:rPr lang="ko-KR" altLang="en-US" b="1" dirty="0" smtClean="0">
                <a:solidFill>
                  <a:srgbClr val="FF0000"/>
                </a:solidFill>
              </a:rPr>
              <a:t>동일 테이블을 조인 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EMPNO</a:t>
            </a:r>
            <a:r>
              <a:rPr lang="en-US" altLang="ko-KR" dirty="0" smtClean="0"/>
              <a:t> | </a:t>
            </a:r>
            <a:r>
              <a:rPr lang="en-US" altLang="ko-KR" b="1" dirty="0" smtClean="0">
                <a:solidFill>
                  <a:srgbClr val="FF0000"/>
                </a:solidFill>
              </a:rPr>
              <a:t>ENAME</a:t>
            </a:r>
            <a:r>
              <a:rPr lang="en-US" altLang="ko-KR" dirty="0" smtClean="0"/>
              <a:t>  | JOB       | </a:t>
            </a:r>
            <a:r>
              <a:rPr lang="en-US" altLang="ko-KR" b="1" dirty="0" smtClean="0">
                <a:solidFill>
                  <a:srgbClr val="FF0000"/>
                </a:solidFill>
              </a:rPr>
              <a:t>MGR</a:t>
            </a:r>
            <a:r>
              <a:rPr lang="en-US" altLang="ko-KR" dirty="0" smtClean="0"/>
              <a:t>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852936"/>
            <a:ext cx="38715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SMITH</a:t>
            </a:r>
            <a:r>
              <a:rPr lang="ko-KR" altLang="en-US" b="1" dirty="0" smtClean="0"/>
              <a:t>의 부서장 이름을 알고싶다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ename</a:t>
            </a:r>
            <a:endParaRPr lang="en-US" altLang="ko-KR" b="1" dirty="0" smtClean="0"/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FORD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923928" y="35010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 smtClean="0"/>
              <a:t>select e.ename, e2.ename</a:t>
            </a:r>
          </a:p>
          <a:p>
            <a:r>
              <a:rPr lang="pt-BR" altLang="ko-KR" dirty="0" smtClean="0"/>
              <a:t>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e,emp e2</a:t>
            </a:r>
          </a:p>
          <a:p>
            <a:endParaRPr lang="pt-BR" altLang="ko-KR" b="1" dirty="0" smtClean="0">
              <a:solidFill>
                <a:srgbClr val="FF0000"/>
              </a:solidFill>
            </a:endParaRPr>
          </a:p>
          <a:p>
            <a:r>
              <a:rPr lang="pt-BR" altLang="ko-KR" dirty="0" smtClean="0"/>
              <a:t>where </a:t>
            </a:r>
            <a:r>
              <a:rPr lang="pt-BR" altLang="ko-KR" b="1" dirty="0" smtClean="0">
                <a:solidFill>
                  <a:srgbClr val="FF0000"/>
                </a:solidFill>
              </a:rPr>
              <a:t>e.mgr = e2.empno</a:t>
            </a:r>
          </a:p>
          <a:p>
            <a:endParaRPr lang="pt-BR" altLang="ko-KR" b="1" dirty="0" smtClean="0">
              <a:solidFill>
                <a:srgbClr val="FF0000"/>
              </a:solidFill>
            </a:endParaRPr>
          </a:p>
          <a:p>
            <a:r>
              <a:rPr lang="pt-BR" altLang="ko-KR" b="1" dirty="0" smtClean="0">
                <a:solidFill>
                  <a:srgbClr val="FF0000"/>
                </a:solidFill>
              </a:rPr>
              <a:t>         and e.ename = ‘SMITH’</a:t>
            </a:r>
            <a:r>
              <a:rPr lang="pt-BR" altLang="ko-KR" dirty="0" smtClean="0"/>
              <a:t>;</a:t>
            </a:r>
            <a:endParaRPr lang="pt-BR" altLang="ko-K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764704"/>
            <a:ext cx="323357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smtClean="0">
                <a:solidFill>
                  <a:srgbClr val="FF0000"/>
                </a:solidFill>
              </a:rPr>
              <a:t>외부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조인</a:t>
            </a:r>
            <a:r>
              <a:rPr lang="en-US" altLang="ko-KR" b="1" dirty="0" smtClean="0">
                <a:solidFill>
                  <a:srgbClr val="FF0000"/>
                </a:solidFill>
              </a:rPr>
              <a:t>(null</a:t>
            </a:r>
            <a:r>
              <a:rPr lang="ko-KR" altLang="en-US" b="1" dirty="0" smtClean="0">
                <a:solidFill>
                  <a:srgbClr val="FF0000"/>
                </a:solidFill>
              </a:rPr>
              <a:t>값도 출력할래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0" y="1412776"/>
            <a:ext cx="889248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] 8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col</a:t>
            </a:r>
            <a:r>
              <a:rPr lang="en-US" altLang="ko-KR" dirty="0" smtClean="0"/>
              <a:t>, 14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EMPNO</a:t>
            </a:r>
            <a:r>
              <a:rPr lang="en-US" altLang="ko-KR" dirty="0" smtClean="0"/>
              <a:t> | </a:t>
            </a:r>
            <a:r>
              <a:rPr lang="en-US" altLang="ko-KR" b="1" dirty="0" smtClean="0">
                <a:solidFill>
                  <a:srgbClr val="FF0000"/>
                </a:solidFill>
              </a:rPr>
              <a:t>ENAME</a:t>
            </a:r>
            <a:r>
              <a:rPr lang="en-US" altLang="ko-KR" dirty="0" smtClean="0"/>
              <a:t>  | JOB       | </a:t>
            </a:r>
            <a:r>
              <a:rPr lang="en-US" altLang="ko-KR" b="1" dirty="0" smtClean="0">
                <a:solidFill>
                  <a:srgbClr val="FF0000"/>
                </a:solidFill>
              </a:rPr>
              <a:t>MGR</a:t>
            </a:r>
            <a:r>
              <a:rPr lang="en-US" altLang="ko-KR" dirty="0" smtClean="0"/>
              <a:t>  | HIREDATE   | SAL     | COMM    | </a:t>
            </a:r>
            <a:r>
              <a:rPr lang="en-US" altLang="ko-KR" b="1" dirty="0" smtClean="0">
                <a:solidFill>
                  <a:srgbClr val="FF0000"/>
                </a:solidFill>
              </a:rPr>
              <a:t>DEPTNO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852936"/>
            <a:ext cx="48093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모든 사원의 부서장의 이름을 출력하고 싶다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err="1" smtClean="0"/>
              <a:t>Ename</a:t>
            </a:r>
            <a:r>
              <a:rPr lang="en-US" altLang="ko-KR" b="1" dirty="0" smtClean="0"/>
              <a:t>   </a:t>
            </a:r>
            <a:r>
              <a:rPr lang="en-US" altLang="ko-KR" b="1" dirty="0" err="1" smtClean="0"/>
              <a:t>ename</a:t>
            </a:r>
            <a:endParaRPr lang="en-US" altLang="ko-KR" b="1" dirty="0" smtClean="0"/>
          </a:p>
          <a:p>
            <a:r>
              <a:rPr lang="en-US" altLang="ko-KR" b="1" dirty="0" smtClean="0"/>
              <a:t>------------------------------</a:t>
            </a:r>
          </a:p>
          <a:p>
            <a:r>
              <a:rPr lang="en-US" altLang="ko-KR" b="1" dirty="0" smtClean="0"/>
              <a:t>SMITH    FORD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5004048" y="2708920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dirty="0" smtClean="0"/>
              <a:t>select e.ename, e2.ename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e,emp e2</a:t>
            </a:r>
          </a:p>
          <a:p>
            <a:r>
              <a:rPr lang="pt-BR" altLang="ko-KR" dirty="0" smtClean="0"/>
              <a:t>where </a:t>
            </a:r>
            <a:r>
              <a:rPr lang="pt-BR" altLang="ko-KR" b="1" dirty="0" smtClean="0">
                <a:solidFill>
                  <a:srgbClr val="FF0000"/>
                </a:solidFill>
              </a:rPr>
              <a:t>e.mgr = e2.empno</a:t>
            </a:r>
            <a:r>
              <a:rPr lang="pt-BR" altLang="ko-KR" dirty="0" smtClean="0"/>
              <a:t>;</a:t>
            </a:r>
          </a:p>
          <a:p>
            <a:r>
              <a:rPr lang="pt-BR" altLang="ko-KR" dirty="0" smtClean="0"/>
              <a:t>* KING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이기 때문에 제외</a:t>
            </a:r>
            <a:endParaRPr lang="pt-BR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45091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ko-KR" dirty="0" smtClean="0"/>
              <a:t>select e.ename, e2.ename </a:t>
            </a:r>
          </a:p>
          <a:p>
            <a:r>
              <a:rPr lang="pt-BR" altLang="ko-KR" dirty="0" smtClean="0"/>
              <a:t>from </a:t>
            </a:r>
            <a:r>
              <a:rPr lang="pt-BR" altLang="ko-KR" b="1" dirty="0" smtClean="0">
                <a:solidFill>
                  <a:srgbClr val="FF0000"/>
                </a:solidFill>
              </a:rPr>
              <a:t>emp e LEFT OUTER JOIN emp e2</a:t>
            </a:r>
          </a:p>
          <a:p>
            <a:r>
              <a:rPr lang="pt-BR" altLang="ko-KR" b="1" dirty="0" smtClean="0">
                <a:solidFill>
                  <a:srgbClr val="FF0000"/>
                </a:solidFill>
              </a:rPr>
              <a:t>       on e.mgr = e2.empno</a:t>
            </a:r>
            <a:r>
              <a:rPr lang="pt-BR" altLang="ko-KR" dirty="0" smtClean="0"/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67544" y="98072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JDBC </a:t>
            </a:r>
            <a:r>
              <a:rPr lang="ko-KR" altLang="en-US" dirty="0" smtClean="0"/>
              <a:t>라이브러리 연결</a:t>
            </a:r>
            <a:endParaRPr lang="en-US" altLang="ko-KR" dirty="0" smtClean="0"/>
          </a:p>
          <a:p>
            <a:r>
              <a:rPr lang="en-US" altLang="ko-KR" b="1" dirty="0" smtClean="0"/>
              <a:t>mysql-connector-java-8.0.12.jar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C:\Program Files\Java\jdk1.8.0_261\</a:t>
            </a:r>
            <a:r>
              <a:rPr lang="en-US" altLang="ko-KR" b="1" dirty="0" err="1" smtClean="0"/>
              <a:t>jre</a:t>
            </a:r>
            <a:r>
              <a:rPr lang="en-US" altLang="ko-KR" b="1" dirty="0" smtClean="0"/>
              <a:t>\lib\ext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설치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접속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1124744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성질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b="1" dirty="0" smtClean="0">
                <a:solidFill>
                  <a:srgbClr val="002060"/>
                </a:solidFill>
              </a:rPr>
              <a:t>정의기능 </a:t>
            </a:r>
            <a:r>
              <a:rPr lang="en-US" altLang="ko-KR" b="1" dirty="0" smtClean="0">
                <a:solidFill>
                  <a:srgbClr val="002060"/>
                </a:solidFill>
              </a:rPr>
              <a:t>(DDL)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건물의 영역을 구성하고  그 영역 안에 </a:t>
            </a:r>
            <a:r>
              <a:rPr lang="ko-KR" altLang="en-US" b="1" dirty="0" smtClean="0">
                <a:solidFill>
                  <a:srgbClr val="FF0000"/>
                </a:solidFill>
              </a:rPr>
              <a:t>객체</a:t>
            </a:r>
            <a:r>
              <a:rPr lang="ko-KR" altLang="en-US" dirty="0" smtClean="0"/>
              <a:t>를 생성 관리</a:t>
            </a:r>
            <a:endParaRPr lang="en-US" altLang="ko-KR" dirty="0" smtClean="0"/>
          </a:p>
          <a:p>
            <a:r>
              <a:rPr lang="en-US" altLang="ko-KR" dirty="0" smtClean="0"/>
              <a:t>                            Create, Drop, Alter</a:t>
            </a:r>
          </a:p>
          <a:p>
            <a:r>
              <a:rPr lang="en-US" altLang="ko-KR" dirty="0" smtClean="0"/>
              <a:t>                             </a:t>
            </a:r>
            <a:r>
              <a:rPr lang="en-US" altLang="ko-KR" b="1" dirty="0" smtClean="0">
                <a:solidFill>
                  <a:srgbClr val="002060"/>
                </a:solidFill>
              </a:rPr>
              <a:t>- </a:t>
            </a:r>
            <a:r>
              <a:rPr lang="ko-KR" altLang="en-US" b="1" dirty="0" smtClean="0">
                <a:solidFill>
                  <a:srgbClr val="002060"/>
                </a:solidFill>
              </a:rPr>
              <a:t>계정 생성</a:t>
            </a:r>
            <a:r>
              <a:rPr lang="en-US" altLang="ko-KR" b="1" dirty="0" smtClean="0">
                <a:solidFill>
                  <a:srgbClr val="002060"/>
                </a:solidFill>
              </a:rPr>
              <a:t>, </a:t>
            </a:r>
            <a:r>
              <a:rPr lang="ko-KR" altLang="en-US" b="1" dirty="0" smtClean="0">
                <a:solidFill>
                  <a:srgbClr val="002060"/>
                </a:solidFill>
              </a:rPr>
              <a:t>테이블 생성</a:t>
            </a:r>
            <a:r>
              <a:rPr lang="en-US" altLang="ko-KR" b="1" dirty="0" smtClean="0">
                <a:solidFill>
                  <a:srgbClr val="002060"/>
                </a:solidFill>
              </a:rPr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b="1" dirty="0" smtClean="0">
                <a:solidFill>
                  <a:srgbClr val="002060"/>
                </a:solidFill>
              </a:rPr>
              <a:t>조작기능</a:t>
            </a:r>
            <a:r>
              <a:rPr lang="en-US" altLang="ko-KR" b="1" dirty="0" smtClean="0">
                <a:solidFill>
                  <a:srgbClr val="002060"/>
                </a:solidFill>
              </a:rPr>
              <a:t>(DML)    : </a:t>
            </a:r>
            <a:r>
              <a:rPr lang="ko-KR" altLang="en-US" b="1" dirty="0" smtClean="0">
                <a:solidFill>
                  <a:srgbClr val="002060"/>
                </a:solidFill>
              </a:rPr>
              <a:t>데이터 관리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</a:rPr>
              <a:t>                             Insert, Update, Delete  / Select (DQL, </a:t>
            </a:r>
            <a:r>
              <a:rPr lang="en-US" altLang="ko-KR" b="1" u="sng" dirty="0" smtClean="0">
                <a:solidFill>
                  <a:srgbClr val="002060"/>
                </a:solidFill>
              </a:rPr>
              <a:t>Query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b="1" dirty="0" smtClean="0">
                <a:solidFill>
                  <a:srgbClr val="002060"/>
                </a:solidFill>
              </a:rPr>
              <a:t>제어기능</a:t>
            </a:r>
            <a:r>
              <a:rPr lang="en-US" altLang="ko-KR" b="1" dirty="0" smtClean="0">
                <a:solidFill>
                  <a:srgbClr val="002060"/>
                </a:solidFill>
              </a:rPr>
              <a:t>(DCL)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트랜젝션</a:t>
            </a:r>
            <a:r>
              <a:rPr lang="en-US" altLang="ko-KR" b="1" dirty="0" smtClean="0">
                <a:solidFill>
                  <a:srgbClr val="002060"/>
                </a:solidFill>
              </a:rPr>
              <a:t>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</a:t>
            </a:r>
          </a:p>
          <a:p>
            <a:r>
              <a:rPr lang="en-US" altLang="ko-KR" dirty="0" smtClean="0">
                <a:sym typeface="Wingdings" pitchFamily="2" charset="2"/>
              </a:rPr>
              <a:t> SQL </a:t>
            </a:r>
            <a:r>
              <a:rPr lang="ko-KR" altLang="en-US" dirty="0" smtClean="0">
                <a:sym typeface="Wingdings" pitchFamily="2" charset="2"/>
              </a:rPr>
              <a:t>문 제공되고 있다</a:t>
            </a:r>
            <a:r>
              <a:rPr lang="en-US" altLang="ko-KR" dirty="0" smtClean="0">
                <a:sym typeface="Wingdings" pitchFamily="2" charset="2"/>
              </a:rPr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sp>
        <p:nvSpPr>
          <p:cNvPr id="16" name="직사각형 15"/>
          <p:cNvSpPr/>
          <p:nvPr/>
        </p:nvSpPr>
        <p:spPr>
          <a:xfrm>
            <a:off x="467544" y="98072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JDBC </a:t>
            </a:r>
            <a:r>
              <a:rPr lang="ko-KR" altLang="en-US" dirty="0" smtClean="0"/>
              <a:t>라이브러리 연결</a:t>
            </a:r>
            <a:endParaRPr lang="en-US" altLang="ko-KR" dirty="0" smtClean="0"/>
          </a:p>
          <a:p>
            <a:r>
              <a:rPr lang="en-US" altLang="ko-KR" b="1" dirty="0" smtClean="0"/>
              <a:t>mysql-connector-java-8.0.12.jar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C:\Program Files\Java\jdk1.8.0_261\</a:t>
            </a:r>
            <a:r>
              <a:rPr lang="en-US" altLang="ko-KR" b="1" dirty="0" err="1" smtClean="0"/>
              <a:t>jre</a:t>
            </a:r>
            <a:r>
              <a:rPr lang="en-US" altLang="ko-KR" b="1" dirty="0" smtClean="0"/>
              <a:t>\lib\ext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설치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접속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625"/>
            <a:ext cx="923925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01390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DDL (</a:t>
            </a:r>
            <a:r>
              <a:rPr lang="ko-KR" altLang="en-US" dirty="0" smtClean="0"/>
              <a:t>테이블 관련 </a:t>
            </a:r>
            <a:r>
              <a:rPr lang="ko-KR" altLang="en-US" dirty="0" err="1" smtClean="0"/>
              <a:t>쿼리문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DML(Insert, update, delete)</a:t>
            </a:r>
          </a:p>
          <a:p>
            <a:r>
              <a:rPr lang="en-US" altLang="ko-KR" dirty="0" smtClean="0"/>
              <a:t>-----------------------------------------------------------------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3.1 </a:t>
            </a:r>
            <a:r>
              <a:rPr lang="ko-KR" altLang="en-US" dirty="0" smtClean="0"/>
              <a:t>명령객체 </a:t>
            </a:r>
            <a:r>
              <a:rPr lang="en-US" altLang="ko-KR" dirty="0" smtClean="0"/>
              <a:t>(Statement, </a:t>
            </a:r>
            <a:r>
              <a:rPr lang="en-US" altLang="ko-KR" dirty="0" err="1" smtClean="0"/>
              <a:t>PreparedStatement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CallaleStatement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조별 프로젝트 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지난번 구현 결과물을 </a:t>
            </a:r>
            <a:r>
              <a:rPr lang="en-US" altLang="ko-KR" dirty="0" err="1" smtClean="0"/>
              <a:t>DataBase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쿼리문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프로그래밍 구현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계좌</a:t>
            </a:r>
            <a:r>
              <a:rPr lang="ko-KR" altLang="en-US" dirty="0" smtClean="0"/>
              <a:t> 테이블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insert( 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Insert(</a:t>
            </a:r>
            <a:r>
              <a:rPr lang="ko-KR" altLang="en-US" dirty="0" smtClean="0"/>
              <a:t>계좌번호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잔액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Select( </a:t>
            </a:r>
            <a:r>
              <a:rPr lang="ko-KR" altLang="en-US" dirty="0" smtClean="0"/>
              <a:t>계좌번호로 검색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모든 정보 획득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*------------------- </a:t>
            </a:r>
            <a:r>
              <a:rPr lang="ko-KR" altLang="en-US" dirty="0" smtClean="0"/>
              <a:t>해당 계좌가 가지고 있는 잔액을 얻어와야 함</a:t>
            </a:r>
            <a:r>
              <a:rPr lang="en-US" altLang="ko-KR" dirty="0" smtClean="0"/>
              <a:t>---------</a:t>
            </a:r>
          </a:p>
          <a:p>
            <a:pPr marL="342900" indent="-342900"/>
            <a:r>
              <a:rPr lang="en-US" altLang="ko-KR" dirty="0" smtClean="0"/>
              <a:t>4) Update(</a:t>
            </a:r>
            <a:r>
              <a:rPr lang="ko-KR" altLang="en-US" dirty="0" smtClean="0"/>
              <a:t>계좌번호로 찾아서 입금처리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기존잔액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입금액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5) Update(</a:t>
            </a:r>
            <a:r>
              <a:rPr lang="ko-KR" altLang="en-US" dirty="0" smtClean="0"/>
              <a:t>계좌번호로 찾아서 출금처리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6) delete(</a:t>
            </a:r>
            <a:r>
              <a:rPr lang="ko-KR" altLang="en-US" dirty="0" smtClean="0"/>
              <a:t>계좌번호로 해당 계좌 삭제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7) select(</a:t>
            </a:r>
            <a:r>
              <a:rPr lang="ko-KR" altLang="en-US" dirty="0" smtClean="0"/>
              <a:t>모든 계좌 출력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계좌 테이블</a:t>
            </a:r>
            <a:r>
              <a:rPr lang="en-US" altLang="ko-KR" dirty="0" smtClean="0"/>
              <a:t>(Account)</a:t>
            </a:r>
          </a:p>
          <a:p>
            <a:pPr marL="342900" indent="-342900"/>
            <a:r>
              <a:rPr lang="en-US" altLang="ko-KR" dirty="0" smtClean="0"/>
              <a:t>drop </a:t>
            </a:r>
            <a:r>
              <a:rPr lang="en-US" altLang="ko-KR" dirty="0" smtClean="0"/>
              <a:t>table Account; 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create table Account (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en-US" altLang="ko-KR" dirty="0" smtClean="0"/>
              <a:t>    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(10) not null,</a:t>
            </a:r>
          </a:p>
          <a:p>
            <a:pPr marL="342900" indent="-342900"/>
            <a:r>
              <a:rPr lang="en-US" altLang="ko-KR" dirty="0" smtClean="0"/>
              <a:t>    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0,</a:t>
            </a:r>
          </a:p>
          <a:p>
            <a:pPr marL="342900" indent="-342900"/>
            <a:r>
              <a:rPr lang="en-US" altLang="ko-KR" dirty="0" smtClean="0"/>
              <a:t>    </a:t>
            </a:r>
            <a:r>
              <a:rPr lang="en-US" altLang="ko-KR" dirty="0" err="1" smtClean="0"/>
              <a:t>newtime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</a:t>
            </a:r>
            <a:r>
              <a:rPr lang="en-US" altLang="ko-KR" dirty="0" err="1" smtClean="0"/>
              <a:t>current_timestamp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en-US" altLang="ko-KR" dirty="0" smtClean="0"/>
              <a:t>    primary key (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);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create table account(</a:t>
            </a:r>
          </a:p>
          <a:p>
            <a:pPr marL="342900" indent="-342900"/>
            <a:r>
              <a:rPr lang="en-US" altLang="ko-KR" dirty="0" err="1" smtClean="0"/>
              <a:t>accid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key,</a:t>
            </a:r>
          </a:p>
          <a:p>
            <a:pPr marL="342900" indent="-342900"/>
            <a:r>
              <a:rPr lang="en-US" altLang="ko-KR" dirty="0" smtClean="0"/>
              <a:t>name </a:t>
            </a:r>
            <a:r>
              <a:rPr lang="en-US" altLang="ko-KR" dirty="0" err="1" smtClean="0"/>
              <a:t>varchar</a:t>
            </a:r>
            <a:r>
              <a:rPr lang="en-US" altLang="ko-KR" dirty="0" smtClean="0"/>
              <a:t>(30) not null,</a:t>
            </a:r>
          </a:p>
          <a:p>
            <a:pPr marL="342900" indent="-342900"/>
            <a:r>
              <a:rPr lang="en-US" altLang="ko-KR" dirty="0" smtClean="0"/>
              <a:t>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0,</a:t>
            </a:r>
          </a:p>
          <a:p>
            <a:pPr marL="342900" indent="-342900"/>
            <a:r>
              <a:rPr lang="en-US" altLang="ko-KR" dirty="0" err="1" smtClean="0"/>
              <a:t>newtime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</a:t>
            </a:r>
          </a:p>
          <a:p>
            <a:pPr marL="342900" indent="-342900"/>
            <a:r>
              <a:rPr lang="en-US" altLang="ko-KR" dirty="0" smtClean="0"/>
              <a:t>);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2.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7584" y="1556792"/>
            <a:ext cx="7560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account(</a:t>
            </a:r>
            <a:r>
              <a:rPr lang="en-US" altLang="ko-KR" dirty="0" err="1" smtClean="0"/>
              <a:t>accid,name</a:t>
            </a:r>
            <a:r>
              <a:rPr lang="en-US" altLang="ko-KR" dirty="0" smtClean="0"/>
              <a:t>) values(1002,"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");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account(</a:t>
            </a:r>
            <a:r>
              <a:rPr lang="en-US" altLang="ko-KR" dirty="0" err="1" smtClean="0"/>
              <a:t>accid,name,balance</a:t>
            </a:r>
            <a:r>
              <a:rPr lang="en-US" altLang="ko-KR" dirty="0" smtClean="0"/>
              <a:t>) values(1002,"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",9000);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=1002;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account set balance= balance+ 10000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=1002;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update account set balance= balance - 1000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 = 1002;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delete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 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* from account;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b="1" dirty="0" smtClean="0"/>
              <a:t>2. </a:t>
            </a:r>
            <a:r>
              <a:rPr lang="ko-KR" altLang="en-US" b="1" dirty="0" smtClean="0"/>
              <a:t>거래 테이블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idx</a:t>
            </a:r>
            <a:r>
              <a:rPr lang="en-US" altLang="ko-KR" b="1" dirty="0" smtClean="0"/>
              <a:t> ;</a:t>
            </a:r>
            <a:r>
              <a:rPr lang="en-US" altLang="ko-KR" b="1" dirty="0" smtClean="0"/>
              <a:t> // PK, AUTOINCREMENT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;   //FK </a:t>
            </a:r>
            <a:r>
              <a:rPr lang="en-US" altLang="ko-KR" b="1" dirty="0" smtClean="0">
                <a:solidFill>
                  <a:srgbClr val="FF0000"/>
                </a:solidFill>
              </a:rPr>
              <a:t>(Account</a:t>
            </a:r>
            <a:r>
              <a:rPr lang="ko-KR" altLang="en-US" b="1" dirty="0" smtClean="0">
                <a:solidFill>
                  <a:srgbClr val="FF0000"/>
                </a:solidFill>
              </a:rPr>
              <a:t>테이</a:t>
            </a:r>
            <a:r>
              <a:rPr lang="ko-KR" altLang="en-US" b="1" dirty="0" smtClean="0">
                <a:solidFill>
                  <a:srgbClr val="FF0000"/>
                </a:solidFill>
              </a:rPr>
              <a:t>블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accid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</a:t>
            </a:r>
            <a:r>
              <a:rPr lang="en-US" altLang="ko-KR" b="1" dirty="0" smtClean="0"/>
              <a:t>;     // NOT NULL</a:t>
            </a:r>
            <a:endParaRPr lang="en-US" altLang="ko-KR" b="1" dirty="0" smtClean="0"/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</a:t>
            </a:r>
            <a:r>
              <a:rPr lang="en-US" altLang="ko-KR" b="1" dirty="0" smtClean="0"/>
              <a:t>;  // NOT NULL</a:t>
            </a:r>
            <a:endParaRPr lang="en-US" altLang="ko-KR" b="1" dirty="0" smtClean="0"/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</a:t>
            </a:r>
            <a:r>
              <a:rPr lang="en-US" altLang="ko-KR" b="1" dirty="0" smtClean="0"/>
              <a:t>;  // NOT NULL</a:t>
            </a:r>
            <a:endParaRPr lang="en-US" altLang="ko-KR" b="1" dirty="0" smtClean="0"/>
          </a:p>
          <a:p>
            <a:r>
              <a:rPr lang="en-US" altLang="ko-KR" dirty="0" smtClean="0"/>
              <a:t>Calendar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;           // DEFAULT now()</a:t>
            </a:r>
          </a:p>
          <a:p>
            <a:r>
              <a:rPr lang="en-US" altLang="ko-KR" dirty="0" smtClean="0"/>
              <a:t>------------------------------------------------------------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ko-KR" altLang="en-US" dirty="0" err="1" smtClean="0"/>
              <a:t>커리문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);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b="1" dirty="0" smtClean="0"/>
              <a:t>2. </a:t>
            </a:r>
            <a:r>
              <a:rPr lang="ko-KR" altLang="en-US" b="1" dirty="0" smtClean="0"/>
              <a:t>거래 테이블</a:t>
            </a:r>
            <a:endParaRPr lang="en-US" altLang="ko-KR" b="1" dirty="0" smtClean="0"/>
          </a:p>
          <a:p>
            <a:pPr marL="342900" indent="-342900"/>
            <a:endParaRPr lang="en-US" altLang="ko-KR" b="1" dirty="0" smtClean="0"/>
          </a:p>
          <a:p>
            <a:r>
              <a:rPr lang="en-US" altLang="ko-KR" b="1" dirty="0" err="1" smtClean="0"/>
              <a:t>AccountIO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idx</a:t>
            </a:r>
            <a:r>
              <a:rPr lang="en-US" altLang="ko-KR" b="1" dirty="0" smtClean="0"/>
              <a:t> ;</a:t>
            </a:r>
            <a:r>
              <a:rPr lang="en-US" altLang="ko-KR" b="1" dirty="0" smtClean="0"/>
              <a:t> // PK, AUTOINCREMENT</a:t>
            </a: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accnum</a:t>
            </a:r>
            <a:r>
              <a:rPr lang="en-US" altLang="ko-KR" b="1" dirty="0" smtClean="0"/>
              <a:t>;   //FK </a:t>
            </a:r>
            <a:r>
              <a:rPr lang="en-US" altLang="ko-KR" b="1" dirty="0" smtClean="0">
                <a:solidFill>
                  <a:srgbClr val="FF0000"/>
                </a:solidFill>
              </a:rPr>
              <a:t>(Account</a:t>
            </a:r>
            <a:r>
              <a:rPr lang="ko-KR" altLang="en-US" b="1" dirty="0" smtClean="0">
                <a:solidFill>
                  <a:srgbClr val="FF0000"/>
                </a:solidFill>
              </a:rPr>
              <a:t>테이</a:t>
            </a:r>
            <a:r>
              <a:rPr lang="ko-KR" altLang="en-US" b="1" dirty="0" smtClean="0">
                <a:solidFill>
                  <a:srgbClr val="FF0000"/>
                </a:solidFill>
              </a:rPr>
              <a:t>블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accid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input</a:t>
            </a:r>
            <a:r>
              <a:rPr lang="en-US" altLang="ko-KR" b="1" dirty="0" smtClean="0"/>
              <a:t>;     // NOT NULL</a:t>
            </a:r>
            <a:endParaRPr lang="en-US" altLang="ko-KR" b="1" dirty="0" smtClean="0"/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output</a:t>
            </a:r>
            <a:r>
              <a:rPr lang="en-US" altLang="ko-KR" b="1" dirty="0" smtClean="0"/>
              <a:t>;  // NOT NULL</a:t>
            </a:r>
            <a:endParaRPr lang="en-US" altLang="ko-KR" b="1" dirty="0" smtClean="0"/>
          </a:p>
          <a:p>
            <a:r>
              <a:rPr lang="en-US" altLang="ko-KR" b="1" dirty="0" smtClean="0"/>
              <a:t>private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balance</a:t>
            </a:r>
            <a:r>
              <a:rPr lang="en-US" altLang="ko-KR" b="1" dirty="0" smtClean="0"/>
              <a:t>;  // NOT NULL</a:t>
            </a:r>
            <a:endParaRPr lang="en-US" altLang="ko-KR" b="1" dirty="0" smtClean="0"/>
          </a:p>
          <a:p>
            <a:r>
              <a:rPr lang="en-US" altLang="ko-KR" dirty="0" smtClean="0"/>
              <a:t>Calendar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;           // DEFAULT now()</a:t>
            </a:r>
          </a:p>
          <a:p>
            <a:r>
              <a:rPr lang="en-US" altLang="ko-KR" dirty="0" smtClean="0"/>
              <a:t>------------------------------------------------------------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43808" y="3861048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create table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(</a:t>
            </a:r>
          </a:p>
          <a:p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accnum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input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 </a:t>
            </a:r>
          </a:p>
          <a:p>
            <a:r>
              <a:rPr lang="en-US" altLang="ko-KR" dirty="0" smtClean="0"/>
              <a:t>output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smtClean="0"/>
              <a:t>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</a:t>
            </a:r>
            <a:r>
              <a:rPr lang="en-US" altLang="ko-KR" dirty="0" smtClean="0"/>
              <a:t>, </a:t>
            </a:r>
            <a:endParaRPr lang="en-US" altLang="ko-KR" dirty="0" smtClean="0"/>
          </a:p>
          <a:p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now(),</a:t>
            </a:r>
          </a:p>
          <a:p>
            <a:r>
              <a:rPr lang="en-US" altLang="ko-KR" dirty="0" smtClean="0"/>
              <a:t>foreign key(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 </a:t>
            </a:r>
            <a:r>
              <a:rPr lang="en-US" altLang="ko-KR" dirty="0" smtClean="0"/>
              <a:t>references account(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));</a:t>
            </a:r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683568" y="908720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Insert </a:t>
            </a:r>
            <a:r>
              <a:rPr lang="ko-KR" altLang="en-US" dirty="0" err="1" smtClean="0"/>
              <a:t>쿼리문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2) Select </a:t>
            </a:r>
            <a:r>
              <a:rPr lang="ko-KR" altLang="en-US" dirty="0" err="1" smtClean="0"/>
              <a:t>커리문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); 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9552" y="321297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accnum,input,output,balance</a:t>
            </a:r>
            <a:r>
              <a:rPr lang="en-US" altLang="ko-KR" dirty="0" smtClean="0"/>
              <a:t>) </a:t>
            </a:r>
            <a:endParaRPr lang="en-US" altLang="ko-KR" dirty="0" smtClean="0"/>
          </a:p>
          <a:p>
            <a:r>
              <a:rPr lang="en-US" altLang="ko-KR" dirty="0" smtClean="0"/>
              <a:t>values( 10, 1000, 0, (select balance from account where 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=10));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= 10;</a:t>
            </a:r>
            <a:endParaRPr lang="en-US" altLang="ko-K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467544" y="836712"/>
            <a:ext cx="806489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PK , FK </a:t>
            </a:r>
            <a:r>
              <a:rPr lang="ko-KR" altLang="en-US" dirty="0" smtClean="0"/>
              <a:t>관계를 가질 때 삭제나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제약조건이 위배되는 상황이</a:t>
            </a:r>
            <a:endParaRPr lang="en-US" altLang="ko-KR" dirty="0" smtClean="0"/>
          </a:p>
          <a:p>
            <a:r>
              <a:rPr lang="ko-KR" altLang="en-US" dirty="0" smtClean="0"/>
              <a:t>발생될 수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발생되지 않도록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작성하는 방법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테이블 생성시 설정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79512" y="2780928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생성 </a:t>
            </a:r>
            <a:r>
              <a:rPr lang="en-US" altLang="ko-KR" dirty="0" smtClean="0"/>
              <a:t>cascade&gt;</a:t>
            </a:r>
          </a:p>
          <a:p>
            <a:r>
              <a:rPr lang="en-US" altLang="ko-KR" dirty="0" smtClean="0"/>
              <a:t>create table </a:t>
            </a:r>
            <a:r>
              <a:rPr lang="en-US" altLang="ko-KR" dirty="0" err="1" smtClean="0"/>
              <a:t>accountIO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 </a:t>
            </a:r>
            <a:r>
              <a:rPr lang="en-US" altLang="ko-KR" dirty="0" err="1" smtClean="0"/>
              <a:t>auto_increment</a:t>
            </a:r>
            <a:r>
              <a:rPr lang="en-US" altLang="ko-KR" dirty="0" smtClean="0"/>
              <a:t>,	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	input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			output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smtClean="0"/>
              <a:t>	balance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not null,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default now(),</a:t>
            </a:r>
          </a:p>
          <a:p>
            <a:r>
              <a:rPr lang="en-US" altLang="ko-KR" dirty="0" smtClean="0"/>
              <a:t>	foreign key(</a:t>
            </a:r>
            <a:r>
              <a:rPr lang="en-US" altLang="ko-KR" dirty="0" err="1" smtClean="0"/>
              <a:t>accnum</a:t>
            </a:r>
            <a:r>
              <a:rPr lang="en-US" altLang="ko-KR" dirty="0" smtClean="0"/>
              <a:t>) references account(</a:t>
            </a:r>
            <a:r>
              <a:rPr lang="en-US" altLang="ko-KR" dirty="0" err="1" smtClean="0"/>
              <a:t>accid</a:t>
            </a:r>
            <a:r>
              <a:rPr lang="en-US" altLang="ko-KR" dirty="0" smtClean="0"/>
              <a:t>) </a:t>
            </a:r>
            <a:r>
              <a:rPr lang="en-US" altLang="ko-KR" b="1" dirty="0" smtClean="0">
                <a:solidFill>
                  <a:srgbClr val="FF0000"/>
                </a:solidFill>
              </a:rPr>
              <a:t>on update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cascade</a:t>
            </a:r>
            <a:r>
              <a:rPr lang="en-US" altLang="ko-KR" b="1" dirty="0" smtClean="0">
                <a:solidFill>
                  <a:srgbClr val="FF0000"/>
                </a:solidFill>
              </a:rPr>
              <a:t> on </a:t>
            </a:r>
            <a:r>
              <a:rPr lang="en-US" altLang="ko-KR" b="1" dirty="0" smtClean="0">
                <a:solidFill>
                  <a:srgbClr val="FF0000"/>
                </a:solidFill>
              </a:rPr>
              <a:t>             delete </a:t>
            </a:r>
            <a:r>
              <a:rPr lang="en-US" altLang="ko-KR" b="1" dirty="0" smtClean="0">
                <a:solidFill>
                  <a:srgbClr val="FF0000"/>
                </a:solidFill>
              </a:rPr>
              <a:t>cascade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on update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null</a:t>
            </a:r>
            <a:r>
              <a:rPr lang="en-US" altLang="ko-KR" b="1" dirty="0" smtClean="0">
                <a:solidFill>
                  <a:srgbClr val="FF0000"/>
                </a:solidFill>
              </a:rPr>
              <a:t> on delete null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539552" y="76470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후 환경변수 등록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C:\Program Files\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Server 8.0\bin</a:t>
            </a:r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시스템 환경 변수 편집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환경변수</a:t>
            </a:r>
            <a:r>
              <a:rPr lang="en-US" altLang="ko-KR" dirty="0" smtClean="0"/>
              <a:t>…</a:t>
            </a:r>
          </a:p>
          <a:p>
            <a:pPr>
              <a:buFontTx/>
              <a:buChar char="-"/>
            </a:pPr>
            <a:r>
              <a:rPr lang="en-US" altLang="ko-KR" dirty="0" smtClean="0"/>
              <a:t> Path </a:t>
            </a:r>
            <a:r>
              <a:rPr lang="ko-KR" altLang="en-US" dirty="0" smtClean="0"/>
              <a:t>에 위 경로를 등록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4160" y="2564904"/>
            <a:ext cx="6909840" cy="42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계좌 실습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971600" y="1052736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&lt;&lt;data&gt;&gt;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Accont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9992" y="1124744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&lt;&lt;data&gt;&gt;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AccontIO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1800" y="3861048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AccontDB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자기 디스크 10"/>
          <p:cNvSpPr/>
          <p:nvPr/>
        </p:nvSpPr>
        <p:spPr>
          <a:xfrm>
            <a:off x="2627784" y="5157192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67944" y="4653136"/>
            <a:ext cx="1" cy="57606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83568" y="2708920"/>
            <a:ext cx="784887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&lt;&lt;manager&gt;&gt;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Bank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56176" y="37890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BitGlobal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979712" y="1844824"/>
            <a:ext cx="0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868144" y="1916832"/>
            <a:ext cx="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067944" y="3501008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파싱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5792" y="980728"/>
            <a:ext cx="6706487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직렬화 </a:t>
            </a:r>
            <a:r>
              <a:rPr lang="en-US" altLang="ko-KR" dirty="0" smtClean="0"/>
              <a:t>:       </a:t>
            </a:r>
            <a:r>
              <a:rPr lang="ko-KR" altLang="en-US" dirty="0" smtClean="0"/>
              <a:t>객체   </a:t>
            </a:r>
            <a:r>
              <a:rPr lang="en-US" altLang="ko-KR" dirty="0" smtClean="0">
                <a:sym typeface="Wingdings" pitchFamily="2" charset="2"/>
              </a:rPr>
              <a:t>   String  byte[]  </a:t>
            </a:r>
          </a:p>
          <a:p>
            <a:pPr algn="ctr"/>
            <a:endParaRPr lang="en-US" altLang="ko-KR" dirty="0" smtClean="0">
              <a:sym typeface="Wingdings" pitchFamily="2" charset="2"/>
            </a:endParaRPr>
          </a:p>
          <a:p>
            <a:pPr algn="ctr"/>
            <a:r>
              <a:rPr lang="ko-KR" altLang="en-US" dirty="0" err="1" smtClean="0">
                <a:sym typeface="Wingdings" pitchFamily="2" charset="2"/>
              </a:rPr>
              <a:t>역직렬화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:  byte[]  String  </a:t>
            </a:r>
            <a:r>
              <a:rPr lang="ko-KR" altLang="en-US" dirty="0" smtClean="0">
                <a:sym typeface="Wingdings" pitchFamily="2" charset="2"/>
              </a:rPr>
              <a:t>객체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테이블 설계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467544" y="692696"/>
            <a:ext cx="8136904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중복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저장 방지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  * </a:t>
            </a:r>
            <a:r>
              <a:rPr lang="ko-KR" altLang="en-US" dirty="0" smtClean="0"/>
              <a:t>회원정보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XXXX)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데이터 테이블</a:t>
            </a:r>
            <a:r>
              <a:rPr lang="en-US" altLang="ko-KR" dirty="0" smtClean="0"/>
              <a:t>[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],     </a:t>
            </a:r>
            <a:r>
              <a:rPr lang="ko-KR" altLang="en-US" dirty="0" smtClean="0"/>
              <a:t>관계 테이블</a:t>
            </a:r>
            <a:r>
              <a:rPr lang="en-US" altLang="ko-KR" dirty="0" smtClean="0"/>
              <a:t>[</a:t>
            </a:r>
            <a:r>
              <a:rPr lang="ko-KR" altLang="en-US" dirty="0" smtClean="0"/>
              <a:t>예약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/>
              <a:t>-------------------------------------------------------</a:t>
            </a:r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 </a:t>
            </a:r>
            <a:r>
              <a:rPr lang="ko-KR" altLang="en-US" dirty="0" smtClean="0"/>
              <a:t>홍길동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 </a:t>
            </a:r>
            <a:r>
              <a:rPr lang="ko-KR" altLang="en-US" dirty="0" smtClean="0"/>
              <a:t>김길동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 </a:t>
            </a:r>
            <a:r>
              <a:rPr lang="ko-KR" altLang="en-US" dirty="0" smtClean="0"/>
              <a:t>고길동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버스</a:t>
            </a:r>
            <a:r>
              <a:rPr lang="en-US" altLang="ko-KR" dirty="0" smtClean="0"/>
              <a:t>]</a:t>
            </a:r>
          </a:p>
          <a:p>
            <a:pPr marL="342900" indent="-342900"/>
            <a:r>
              <a:rPr lang="ko-KR" altLang="en-US" dirty="0" smtClean="0"/>
              <a:t>버스번호  </a:t>
            </a:r>
            <a:r>
              <a:rPr lang="ko-KR" altLang="en-US" dirty="0" err="1" smtClean="0"/>
              <a:t>좌석수</a:t>
            </a:r>
            <a:r>
              <a:rPr lang="en-US" altLang="ko-KR" dirty="0" smtClean="0"/>
              <a:t>(max), </a:t>
            </a:r>
            <a:r>
              <a:rPr lang="ko-KR" altLang="en-US" dirty="0" smtClean="0"/>
              <a:t>예약자수</a:t>
            </a:r>
            <a:r>
              <a:rPr lang="en-US" altLang="ko-KR" dirty="0" smtClean="0"/>
              <a:t>(count) </a:t>
            </a:r>
            <a:r>
              <a:rPr lang="ko-KR" altLang="en-US" dirty="0" smtClean="0"/>
              <a:t> 좌석상태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  40   10    0000101111011101110011</a:t>
            </a:r>
          </a:p>
          <a:p>
            <a:pPr marL="342900" indent="-342900"/>
            <a:r>
              <a:rPr lang="en-US" altLang="ko-KR" dirty="0" smtClean="0"/>
              <a:t>11  40    20   10101010011010010101010</a:t>
            </a:r>
          </a:p>
          <a:p>
            <a:pPr marL="342900" indent="-342900"/>
            <a:r>
              <a:rPr lang="en-US" altLang="ko-KR" dirty="0" smtClean="0"/>
              <a:t>------------------------------------------------------------------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[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어떤 회원이 어떤 버스를 예약했다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b="1" dirty="0" smtClean="0">
                <a:solidFill>
                  <a:srgbClr val="FF0000"/>
                </a:solidFill>
              </a:rPr>
              <a:t>1(FK)</a:t>
            </a:r>
            <a:r>
              <a:rPr lang="ko-KR" altLang="en-US" b="1" dirty="0" smtClean="0">
                <a:solidFill>
                  <a:srgbClr val="FF0000"/>
                </a:solidFill>
              </a:rPr>
              <a:t>번 회원이 </a:t>
            </a:r>
            <a:r>
              <a:rPr lang="en-US" altLang="ko-KR" b="1" dirty="0" smtClean="0">
                <a:solidFill>
                  <a:srgbClr val="FF0000"/>
                </a:solidFill>
              </a:rPr>
              <a:t>10(FK)</a:t>
            </a:r>
            <a:r>
              <a:rPr lang="ko-KR" altLang="en-US" dirty="0" smtClean="0"/>
              <a:t>번 버스를 예약했다</a:t>
            </a:r>
            <a:r>
              <a:rPr lang="en-US" altLang="ko-KR" dirty="0" smtClean="0"/>
              <a:t>. +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몇번째</a:t>
            </a:r>
            <a:r>
              <a:rPr lang="ko-KR" altLang="en-US" dirty="0" smtClean="0"/>
              <a:t> 좌석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975" y="2155825"/>
            <a:ext cx="675005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테이블 설계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20801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395536" y="764704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명령 프롬프트에서 실행확인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–u root –p                     </a:t>
            </a:r>
          </a:p>
          <a:p>
            <a:r>
              <a:rPr lang="en-US" altLang="ko-KR" dirty="0" smtClean="0"/>
              <a:t>Enter Password : 1234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79249" cy="43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419873" y="1052736"/>
            <a:ext cx="5724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mysql.exe </a:t>
            </a:r>
            <a:r>
              <a:rPr lang="ko-KR" altLang="en-US" dirty="0" smtClean="0">
                <a:solidFill>
                  <a:srgbClr val="FF0000"/>
                </a:solidFill>
              </a:rPr>
              <a:t>실행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명령행</a:t>
            </a:r>
            <a:r>
              <a:rPr lang="ko-KR" altLang="en-US" dirty="0" smtClean="0">
                <a:solidFill>
                  <a:srgbClr val="FF0000"/>
                </a:solidFill>
              </a:rPr>
              <a:t> 인자로 </a:t>
            </a:r>
            <a:r>
              <a:rPr lang="en-US" altLang="ko-KR" dirty="0" smtClean="0">
                <a:solidFill>
                  <a:srgbClr val="FF0000"/>
                </a:solidFill>
              </a:rPr>
              <a:t>–u(</a:t>
            </a:r>
            <a:r>
              <a:rPr lang="ko-KR" altLang="en-US" dirty="0" smtClean="0">
                <a:solidFill>
                  <a:srgbClr val="FF0000"/>
                </a:solidFill>
              </a:rPr>
              <a:t>계정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root</a:t>
            </a:r>
            <a:r>
              <a:rPr lang="ko-KR" altLang="en-US" dirty="0" smtClean="0">
                <a:solidFill>
                  <a:srgbClr val="FF0000"/>
                </a:solidFill>
              </a:rPr>
              <a:t>로  </a:t>
            </a:r>
            <a:r>
              <a:rPr lang="en-US" altLang="ko-KR" dirty="0" smtClean="0">
                <a:solidFill>
                  <a:srgbClr val="FF0000"/>
                </a:solidFill>
              </a:rPr>
              <a:t>-p(</a:t>
            </a:r>
            <a:r>
              <a:rPr lang="ko-KR" altLang="en-US" dirty="0" smtClean="0">
                <a:solidFill>
                  <a:srgbClr val="FF0000"/>
                </a:solidFill>
              </a:rPr>
              <a:t>패스워드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공백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패스워드를 </a:t>
            </a:r>
            <a:r>
              <a:rPr lang="ko-KR" altLang="en-US" dirty="0" err="1" smtClean="0">
                <a:solidFill>
                  <a:srgbClr val="FF0000"/>
                </a:solidFill>
              </a:rPr>
              <a:t>공백처리하면</a:t>
            </a:r>
            <a:r>
              <a:rPr lang="ko-KR" altLang="en-US" dirty="0" smtClean="0">
                <a:solidFill>
                  <a:srgbClr val="FF0000"/>
                </a:solidFill>
              </a:rPr>
              <a:t> 입력할 수 있도록 제공</a:t>
            </a:r>
            <a:r>
              <a:rPr lang="en-US" altLang="ko-KR" dirty="0" smtClean="0">
                <a:solidFill>
                  <a:srgbClr val="FF0000"/>
                </a:solidFill>
              </a:rPr>
              <a:t>                           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836712"/>
            <a:ext cx="81035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데이터베이스를 생성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databases;  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&gt; create database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sampleDB</a:t>
            </a:r>
            <a:r>
              <a:rPr lang="en-US" altLang="ko-KR" b="1" dirty="0" smtClean="0">
                <a:solidFill>
                  <a:srgbClr val="FF0000"/>
                </a:solidFill>
              </a:rPr>
              <a:t>;    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데이터베이스 생성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&gt; use 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;                       - 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데이터베이스를 사용하겠다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467544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23928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192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sampleDB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3928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2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836712"/>
            <a:ext cx="721704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sampleDB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예제 테이블을 추가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tables;      - </a:t>
            </a:r>
            <a:r>
              <a:rPr lang="en-US" altLang="ko-KR" dirty="0" err="1" smtClean="0"/>
              <a:t>sampleDB</a:t>
            </a:r>
            <a:r>
              <a:rPr lang="ko-KR" altLang="en-US" dirty="0" smtClean="0"/>
              <a:t>가 갖고 있는 테이블 정보 요청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sp>
        <p:nvSpPr>
          <p:cNvPr id="8" name="순서도: 자기 디스크 7"/>
          <p:cNvSpPr/>
          <p:nvPr/>
        </p:nvSpPr>
        <p:spPr>
          <a:xfrm>
            <a:off x="467544" y="5445224"/>
            <a:ext cx="295232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23928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192" y="4797152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sampleDB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23928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2" y="5589240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9552" y="2132856"/>
            <a:ext cx="479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제공한 </a:t>
            </a:r>
            <a:r>
              <a:rPr lang="en-US" altLang="ko-KR" b="1" dirty="0" smtClean="0">
                <a:solidFill>
                  <a:srgbClr val="FF0000"/>
                </a:solidFill>
              </a:rPr>
              <a:t>mysql.txt </a:t>
            </a:r>
            <a:r>
              <a:rPr lang="ko-KR" altLang="en-US" b="1" dirty="0" smtClean="0">
                <a:solidFill>
                  <a:srgbClr val="FF0000"/>
                </a:solidFill>
              </a:rPr>
              <a:t>파일에 있는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쿼리문</a:t>
            </a:r>
            <a:r>
              <a:rPr lang="ko-KR" altLang="en-US" b="1" dirty="0" smtClean="0">
                <a:solidFill>
                  <a:srgbClr val="FF0000"/>
                </a:solidFill>
              </a:rPr>
              <a:t> 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2636912"/>
            <a:ext cx="66159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show tables;      - </a:t>
            </a:r>
            <a:r>
              <a:rPr lang="ko-KR" altLang="en-US" dirty="0" smtClean="0"/>
              <a:t>테이블 목록 제 확인</a:t>
            </a:r>
            <a:r>
              <a:rPr lang="en-US" altLang="ko-KR" dirty="0" smtClean="0"/>
              <a:t>! 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 count(*) from dept;   - (4)     count :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 </a:t>
            </a:r>
            <a:r>
              <a:rPr lang="ko-KR" altLang="en-US" dirty="0" err="1" smtClean="0"/>
              <a:t>갯수</a:t>
            </a:r>
            <a:endParaRPr lang="en-US" altLang="ko-KR" dirty="0" smtClean="0"/>
          </a:p>
          <a:p>
            <a:r>
              <a:rPr lang="en-US" altLang="ko-KR" dirty="0" smtClean="0"/>
              <a:t>select count(*)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- (14)</a:t>
            </a:r>
          </a:p>
          <a:p>
            <a:r>
              <a:rPr lang="en-US" altLang="ko-KR" dirty="0" smtClean="0"/>
              <a:t>select count(*) from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;  - (5)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426110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420888"/>
            <a:ext cx="760817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dept </a:t>
            </a:r>
            <a:r>
              <a:rPr lang="ko-KR" altLang="en-US" dirty="0" smtClean="0"/>
              <a:t>테이블의 모든 정보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모든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로우데이터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select * from dept;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  Dept </a:t>
            </a:r>
            <a:r>
              <a:rPr lang="ko-KR" altLang="en-US" dirty="0" smtClean="0"/>
              <a:t>테이블에서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dname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loc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정보만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select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dname</a:t>
            </a:r>
            <a:r>
              <a:rPr lang="en-US" altLang="ko-KR" b="1" dirty="0" smtClean="0">
                <a:solidFill>
                  <a:srgbClr val="FF0000"/>
                </a:solidFill>
              </a:rPr>
              <a:t>, loc </a:t>
            </a:r>
            <a:r>
              <a:rPr lang="en-US" altLang="ko-KR" dirty="0" smtClean="0"/>
              <a:t>from dept;</a:t>
            </a:r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 startAt="3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</a:t>
            </a:r>
            <a:r>
              <a:rPr lang="ko-KR" altLang="en-US" b="1" u="sng" dirty="0" smtClean="0"/>
              <a:t>스키마</a:t>
            </a:r>
            <a:r>
              <a:rPr lang="ko-KR" altLang="en-US" dirty="0" smtClean="0"/>
              <a:t>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</a:t>
            </a:r>
            <a:r>
              <a:rPr lang="ko-KR" altLang="en-US" dirty="0" err="1" smtClean="0"/>
              <a:t>컬럼들을</a:t>
            </a:r>
            <a:r>
              <a:rPr lang="ko-KR" altLang="en-US" dirty="0" smtClean="0"/>
              <a:t> 갖고 있는지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알고 싶다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    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</a:p>
          <a:p>
            <a:pPr marL="342900" indent="-342900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426110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420888"/>
            <a:ext cx="7058279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Distinct  : </a:t>
            </a:r>
            <a:r>
              <a:rPr lang="ko-KR" altLang="en-US" dirty="0" err="1" smtClean="0"/>
              <a:t>중복행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b="1" dirty="0" smtClean="0">
                <a:solidFill>
                  <a:srgbClr val="FF0000"/>
                </a:solidFill>
              </a:rPr>
              <a:t>distinct</a:t>
            </a:r>
            <a:r>
              <a:rPr lang="en-US" altLang="ko-KR" dirty="0" smtClean="0"/>
              <a:t> job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- </a:t>
            </a:r>
            <a:r>
              <a:rPr lang="ko-KR" altLang="en-US" dirty="0" smtClean="0"/>
              <a:t>중복된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은 하나만 출력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별명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</a:t>
            </a:r>
            <a:r>
              <a:rPr lang="ko-KR" altLang="en-US" b="1" dirty="0" smtClean="0">
                <a:solidFill>
                  <a:srgbClr val="FF0000"/>
                </a:solidFill>
              </a:rPr>
              <a:t>업무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묵시적 별명 부여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as </a:t>
            </a:r>
            <a:r>
              <a:rPr lang="ko-KR" altLang="en-US" b="1" dirty="0" smtClean="0">
                <a:solidFill>
                  <a:srgbClr val="FF0000"/>
                </a:solidFill>
              </a:rPr>
              <a:t>업무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- </a:t>
            </a:r>
            <a:r>
              <a:rPr lang="ko-KR" altLang="en-US" dirty="0" smtClean="0"/>
              <a:t>명시적</a:t>
            </a:r>
            <a:r>
              <a:rPr lang="en-US" altLang="ko-KR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as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별명 부여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“</a:t>
            </a:r>
            <a:r>
              <a:rPr lang="ko-KR" altLang="en-US" b="1" dirty="0" smtClean="0">
                <a:solidFill>
                  <a:srgbClr val="FF0000"/>
                </a:solidFill>
              </a:rPr>
              <a:t>업 무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      - </a:t>
            </a:r>
            <a:r>
              <a:rPr lang="ko-KR" altLang="en-US" dirty="0" smtClean="0"/>
              <a:t>공백처리 가능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en-US" altLang="ko-KR" dirty="0" smtClean="0"/>
              <a:t>    select distinct  </a:t>
            </a:r>
            <a:r>
              <a:rPr lang="en-US" altLang="ko-KR" b="1" dirty="0" smtClean="0">
                <a:solidFill>
                  <a:srgbClr val="FF0000"/>
                </a:solidFill>
              </a:rPr>
              <a:t>job ‘</a:t>
            </a:r>
            <a:r>
              <a:rPr lang="ko-KR" altLang="en-US" b="1" dirty="0" smtClean="0">
                <a:solidFill>
                  <a:srgbClr val="FF0000"/>
                </a:solidFill>
              </a:rPr>
              <a:t>업 무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</a:t>
            </a:r>
            <a:r>
              <a:rPr lang="ko-KR" altLang="en-US" dirty="0" err="1" smtClean="0"/>
              <a:t>한문장으로</a:t>
            </a:r>
            <a:r>
              <a:rPr lang="ko-KR" altLang="en-US" dirty="0" smtClean="0"/>
              <a:t> 아래와 같이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급여</a:t>
            </a:r>
            <a:r>
              <a:rPr lang="en-US" altLang="ko-KR" dirty="0" smtClean="0"/>
              <a:t>”  :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select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‘ ‘,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MYSQL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일차</a:t>
            </a:r>
            <a:r>
              <a:rPr lang="en-US" altLang="ko-KR" sz="2000" b="1" dirty="0" smtClean="0"/>
              <a:t>(Select </a:t>
            </a:r>
            <a:r>
              <a:rPr lang="ko-KR" altLang="en-US" sz="2000" b="1" dirty="0" smtClean="0"/>
              <a:t>구조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124744"/>
            <a:ext cx="568450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select   </a:t>
            </a: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출력할 결과물</a:t>
            </a:r>
            <a:r>
              <a:rPr lang="en-US" altLang="ko-KR" b="1" dirty="0" smtClean="0">
                <a:solidFill>
                  <a:srgbClr val="FF0000"/>
                </a:solidFill>
              </a:rPr>
              <a:t>…(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컬럼의</a:t>
            </a:r>
            <a:r>
              <a:rPr lang="ko-KR" altLang="en-US" b="1" dirty="0" smtClean="0">
                <a:solidFill>
                  <a:srgbClr val="FF0000"/>
                </a:solidFill>
              </a:rPr>
              <a:t> 이름</a:t>
            </a:r>
            <a:r>
              <a:rPr lang="en-US" altLang="ko-KR" b="1" dirty="0" smtClean="0">
                <a:solidFill>
                  <a:srgbClr val="FF0000"/>
                </a:solidFill>
              </a:rPr>
              <a:t>)]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   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</a:rPr>
              <a:t>대상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테이블명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endParaRPr lang="en-US" altLang="ko-KR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 smtClean="0"/>
              <a:t>Where   [</a:t>
            </a:r>
            <a:r>
              <a:rPr lang="ko-KR" altLang="en-US" dirty="0" err="1" smtClean="0"/>
              <a:t>조건절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데이터만 요청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99992" y="260648"/>
            <a:ext cx="241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(dept,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salgrade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924944"/>
            <a:ext cx="815280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이름이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) smith</a:t>
            </a:r>
            <a:r>
              <a:rPr lang="ko-KR" altLang="en-US" dirty="0" smtClean="0"/>
              <a:t>인 사람의 모든 정보를 출력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 select *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 = 'smith';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테이블에서 급여가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5000 </a:t>
            </a:r>
            <a:r>
              <a:rPr lang="ko-KR" altLang="en-US" dirty="0" smtClean="0"/>
              <a:t>사이인 회원의 이름과 급여를 출력</a:t>
            </a:r>
            <a:r>
              <a:rPr lang="en-US" altLang="ko-KR" dirty="0" smtClean="0"/>
              <a:t>!</a:t>
            </a:r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&gt;=3000 and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sal</a:t>
            </a:r>
            <a:r>
              <a:rPr lang="en-US" altLang="ko-KR" b="1" dirty="0" smtClean="0">
                <a:solidFill>
                  <a:srgbClr val="FF0000"/>
                </a:solidFill>
              </a:rPr>
              <a:t>&lt;=5000</a:t>
            </a:r>
            <a:r>
              <a:rPr lang="en-US" altLang="ko-KR" dirty="0" smtClean="0"/>
              <a:t>;</a:t>
            </a:r>
          </a:p>
          <a:p>
            <a:pPr marL="342900" indent="-342900"/>
            <a:r>
              <a:rPr lang="en-US" altLang="ko-KR" dirty="0" smtClean="0"/>
              <a:t>   select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between 3000 and 5000</a:t>
            </a:r>
            <a:r>
              <a:rPr lang="en-US" altLang="ko-KR" dirty="0" smtClean="0"/>
              <a:t>;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en-US" altLang="ko-KR" dirty="0" err="1" smtClean="0"/>
              <a:t>Emp</a:t>
            </a:r>
            <a:r>
              <a:rPr lang="ko-KR" altLang="en-US" dirty="0" smtClean="0"/>
              <a:t>테이블에서 입사일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) dl 1981</a:t>
            </a:r>
            <a:r>
              <a:rPr lang="ko-KR" altLang="en-US" dirty="0" smtClean="0"/>
              <a:t>년 이전에 입사한 직원의 이름과</a:t>
            </a:r>
            <a:r>
              <a:rPr lang="en-US" altLang="ko-KR" dirty="0" smtClean="0"/>
              <a:t>, 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입사일을 출력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select </a:t>
            </a:r>
            <a:r>
              <a:rPr lang="en-US" altLang="ko-KR" dirty="0" err="1" smtClean="0"/>
              <a:t>ename,hiredate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year(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) &lt; 1981;    - ???</a:t>
            </a:r>
          </a:p>
          <a:p>
            <a:pPr marL="342900" indent="-342900"/>
            <a:r>
              <a:rPr lang="en-US" altLang="ko-KR" dirty="0" smtClean="0"/>
              <a:t>  select </a:t>
            </a:r>
            <a:r>
              <a:rPr lang="en-US" altLang="ko-KR" dirty="0" err="1" smtClean="0"/>
              <a:t>ename,hiredate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hiredate</a:t>
            </a:r>
            <a:r>
              <a:rPr lang="en-US" altLang="ko-KR" dirty="0" smtClean="0"/>
              <a:t> &lt; ‘1981-01-01';  - ???</a:t>
            </a:r>
          </a:p>
          <a:p>
            <a:pPr marL="342900" indent="-342900"/>
            <a:r>
              <a:rPr lang="en-US" altLang="ko-KR" dirty="0" smtClean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2267</Words>
  <Application>Microsoft Office PowerPoint</Application>
  <PresentationFormat>화면 슬라이드 쇼(4:3)</PresentationFormat>
  <Paragraphs>458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BIT_R34</cp:lastModifiedBy>
  <cp:revision>261</cp:revision>
  <dcterms:created xsi:type="dcterms:W3CDTF">2021-02-09T00:04:02Z</dcterms:created>
  <dcterms:modified xsi:type="dcterms:W3CDTF">2021-02-22T07:48:22Z</dcterms:modified>
</cp:coreProperties>
</file>