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8" r:id="rId4"/>
    <p:sldId id="272" r:id="rId5"/>
    <p:sldId id="265" r:id="rId6"/>
    <p:sldId id="269" r:id="rId7"/>
    <p:sldId id="266" r:id="rId8"/>
    <p:sldId id="270" r:id="rId9"/>
    <p:sldId id="267" r:id="rId10"/>
    <p:sldId id="271" r:id="rId11"/>
    <p:sldId id="257" r:id="rId12"/>
    <p:sldId id="275" r:id="rId13"/>
    <p:sldId id="263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3AD8F-1C8B-40DE-A4C1-271CBA4AEF1B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E221A-5764-4C39-8C32-6B644E3A1E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7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1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8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E221A-5764-4C39-8C32-6B644E3A1E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255D-B358-46F8-82EB-80180CF15959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5E55-70A3-4284-ACE2-74DBE25C7D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실기시험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ko-KR" altLang="en-US" sz="2000" b="1" dirty="0">
                <a:solidFill>
                  <a:srgbClr val="0070C0"/>
                </a:solidFill>
              </a:rPr>
              <a:t>번</a:t>
            </a:r>
            <a:r>
              <a:rPr lang="en-US" altLang="ko-KR" sz="2000" b="1" dirty="0">
                <a:solidFill>
                  <a:srgbClr val="0070C0"/>
                </a:solidFill>
              </a:rPr>
              <a:t>) [</a:t>
            </a:r>
            <a:r>
              <a:rPr lang="ko-KR" altLang="en-US" sz="2000" b="1" dirty="0">
                <a:solidFill>
                  <a:srgbClr val="0070C0"/>
                </a:solidFill>
              </a:rPr>
              <a:t>구매 테이블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BIT_BuyDrink</a:t>
            </a:r>
            <a:r>
              <a:rPr lang="en-US" altLang="ko-KR" sz="2000" b="1" dirty="0">
                <a:solidFill>
                  <a:srgbClr val="0070C0"/>
                </a:solidFill>
              </a:rPr>
              <a:t> ] </a:t>
            </a:r>
            <a:r>
              <a:rPr lang="ko-KR" altLang="en-US" sz="2000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table BIT_BuyDrink( 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Buydrinkid int auto_increment primary key, 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Memberid varchar(20) not null, 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Drinkid int not null, 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Totalmoney int not null, 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foreign key (Memberid ) references BIT_Member(Memberid), 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foreign key (Drinkid ) references BIT_Drink(Drinkid)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  <a:endParaRPr lang="af-ZA" altLang="ko-KR" sz="1200" b="0">
              <a:effectLst/>
            </a:endParaRPr>
          </a:p>
          <a:p>
            <a:br>
              <a:rPr lang="af-ZA" altLang="ko-KR" sz="120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6567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클래스 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8EAEE3-9DBD-4C4D-AAE1-F41F440C7D2D}"/>
              </a:ext>
            </a:extLst>
          </p:cNvPr>
          <p:cNvSpPr/>
          <p:nvPr/>
        </p:nvSpPr>
        <p:spPr>
          <a:xfrm>
            <a:off x="899592" y="1556792"/>
            <a:ext cx="201622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A6E99F-13C9-451E-95F5-F324D1858FD4}"/>
              </a:ext>
            </a:extLst>
          </p:cNvPr>
          <p:cNvSpPr/>
          <p:nvPr/>
        </p:nvSpPr>
        <p:spPr>
          <a:xfrm>
            <a:off x="3203848" y="1556792"/>
            <a:ext cx="201622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1A2448-959E-43A6-91D9-DEB1AD089BCD}"/>
              </a:ext>
            </a:extLst>
          </p:cNvPr>
          <p:cNvSpPr/>
          <p:nvPr/>
        </p:nvSpPr>
        <p:spPr>
          <a:xfrm>
            <a:off x="899592" y="2852936"/>
            <a:ext cx="432048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7ACE0-A8E9-44C3-8C64-D8563019F8E3}"/>
              </a:ext>
            </a:extLst>
          </p:cNvPr>
          <p:cNvSpPr/>
          <p:nvPr/>
        </p:nvSpPr>
        <p:spPr>
          <a:xfrm>
            <a:off x="899592" y="4108240"/>
            <a:ext cx="432048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BitDB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A3468224-AE24-413C-95FB-4A5F137721F6}"/>
              </a:ext>
            </a:extLst>
          </p:cNvPr>
          <p:cNvSpPr/>
          <p:nvPr/>
        </p:nvSpPr>
        <p:spPr>
          <a:xfrm>
            <a:off x="3540024" y="5301208"/>
            <a:ext cx="1656184" cy="7143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358869-9EB7-4C0B-8EBA-D85CE6A37A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15816" y="206084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E00E3E-7E93-4F2A-97AB-B7836F291E4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11960" y="2564904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3CD7BF-BFF3-4A06-8B0C-91158DC08098}"/>
              </a:ext>
            </a:extLst>
          </p:cNvPr>
          <p:cNvCxnSpPr>
            <a:cxnSpLocks/>
          </p:cNvCxnSpPr>
          <p:nvPr/>
        </p:nvCxnSpPr>
        <p:spPr>
          <a:xfrm>
            <a:off x="2987824" y="3820208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2F584-FBAC-448E-B85C-A8CE769F8856}"/>
              </a:ext>
            </a:extLst>
          </p:cNvPr>
          <p:cNvCxnSpPr>
            <a:cxnSpLocks/>
          </p:cNvCxnSpPr>
          <p:nvPr/>
        </p:nvCxnSpPr>
        <p:spPr>
          <a:xfrm>
            <a:off x="4368116" y="5116352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20C0F4-3F57-4D21-970A-B76B8759B68F}"/>
              </a:ext>
            </a:extLst>
          </p:cNvPr>
          <p:cNvSpPr/>
          <p:nvPr/>
        </p:nvSpPr>
        <p:spPr>
          <a:xfrm>
            <a:off x="5508104" y="1556792"/>
            <a:ext cx="20162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BitGlobal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24BC-998A-42F3-BB12-2AEDC329649B}"/>
              </a:ext>
            </a:extLst>
          </p:cNvPr>
          <p:cNvSpPr txBox="1"/>
          <p:nvPr/>
        </p:nvSpPr>
        <p:spPr>
          <a:xfrm>
            <a:off x="112847" y="991932"/>
            <a:ext cx="691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아래 클래스 구조로 클래스를 정의하세요</a:t>
            </a:r>
            <a:r>
              <a:rPr lang="en-US" altLang="ko-KR" b="1" dirty="0"/>
              <a:t>.</a:t>
            </a:r>
            <a:endParaRPr lang="en-US" altLang="ko-KR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클래스 구조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24BC-998A-42F3-BB12-2AEDC329649B}"/>
              </a:ext>
            </a:extLst>
          </p:cNvPr>
          <p:cNvSpPr txBox="1"/>
          <p:nvPr/>
        </p:nvSpPr>
        <p:spPr>
          <a:xfrm>
            <a:off x="112846" y="991932"/>
            <a:ext cx="8779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6</a:t>
            </a:r>
            <a:r>
              <a:rPr lang="ko-KR" altLang="en-US" b="1" dirty="0">
                <a:solidFill>
                  <a:srgbClr val="0070C0"/>
                </a:solidFill>
              </a:rPr>
              <a:t>번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아래 클래스 구조로 클래스를 정의하세요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en-US" altLang="ko-KR" sz="1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ko-KR" altLang="en-US" b="1" dirty="0">
                <a:solidFill>
                  <a:srgbClr val="0070C0"/>
                </a:solidFill>
              </a:rPr>
              <a:t>이클립스의 생성된 클래스 구성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src</a:t>
            </a:r>
            <a:r>
              <a:rPr lang="ko-KR" altLang="en-US" b="1" dirty="0">
                <a:solidFill>
                  <a:srgbClr val="0070C0"/>
                </a:solidFill>
              </a:rPr>
              <a:t>폴더의 하위 클래스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r>
              <a:rPr lang="ko-KR" altLang="en-US" b="1" dirty="0">
                <a:solidFill>
                  <a:srgbClr val="0070C0"/>
                </a:solidFill>
              </a:rPr>
              <a:t>을 복사해 주세요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en-US" altLang="ko-KR" sz="18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30003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23528" y="2276872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예시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복사 후 지워주세요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메뉴 구성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7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~8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구현 기능</a:t>
            </a:r>
            <a:r>
              <a:rPr lang="en-US" altLang="ko-KR" sz="1400" b="1" dirty="0">
                <a:solidFill>
                  <a:srgbClr val="0070C0"/>
                </a:solidFill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</a:rPr>
              <a:t>아래 내용에 맞게 메뉴</a:t>
            </a:r>
            <a:r>
              <a:rPr lang="en-US" altLang="ko-KR" sz="1400" b="1" dirty="0">
                <a:solidFill>
                  <a:srgbClr val="0070C0"/>
                </a:solidFill>
              </a:rPr>
              <a:t>, Run</a:t>
            </a:r>
            <a:r>
              <a:rPr lang="ko-KR" altLang="en-US" sz="1400" b="1" dirty="0">
                <a:solidFill>
                  <a:srgbClr val="0070C0"/>
                </a:solidFill>
              </a:rPr>
              <a:t>의 </a:t>
            </a:r>
            <a:r>
              <a:rPr lang="ko-KR" altLang="en-US" sz="1400" b="1" dirty="0" err="1">
                <a:solidFill>
                  <a:srgbClr val="0070C0"/>
                </a:solidFill>
              </a:rPr>
              <a:t>분기문</a:t>
            </a:r>
            <a:r>
              <a:rPr lang="en-US" altLang="ko-KR" sz="1400" b="1" dirty="0">
                <a:solidFill>
                  <a:srgbClr val="0070C0"/>
                </a:solidFill>
              </a:rPr>
              <a:t>, Manager</a:t>
            </a:r>
            <a:r>
              <a:rPr lang="ko-KR" altLang="en-US" sz="1400" b="1" dirty="0">
                <a:solidFill>
                  <a:srgbClr val="0070C0"/>
                </a:solidFill>
              </a:rPr>
              <a:t>의 기능함수를 구현하세요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       </a:t>
            </a:r>
            <a:r>
              <a:rPr lang="en-US" altLang="ko-KR" sz="1400" b="1" dirty="0" err="1">
                <a:solidFill>
                  <a:srgbClr val="0070C0"/>
                </a:solidFill>
              </a:rPr>
              <a:t>WbGlobal</a:t>
            </a:r>
            <a:r>
              <a:rPr lang="ko-KR" altLang="en-US" sz="1400" b="1" dirty="0">
                <a:solidFill>
                  <a:srgbClr val="0070C0"/>
                </a:solidFill>
              </a:rPr>
              <a:t>클래스에 정의된 메뉴코드</a:t>
            </a:r>
            <a:r>
              <a:rPr lang="en-US" altLang="ko-KR" sz="1400" b="1" dirty="0">
                <a:solidFill>
                  <a:srgbClr val="0070C0"/>
                </a:solidFill>
              </a:rPr>
              <a:t>(7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r>
              <a:rPr lang="ko-KR" altLang="en-US" sz="1400" b="1" dirty="0">
                <a:solidFill>
                  <a:srgbClr val="0070C0"/>
                </a:solidFill>
              </a:rPr>
              <a:t>와 </a:t>
            </a:r>
            <a:r>
              <a:rPr lang="en-US" altLang="ko-KR" sz="1400" b="1" dirty="0">
                <a:solidFill>
                  <a:srgbClr val="0070C0"/>
                </a:solidFill>
              </a:rPr>
              <a:t>App</a:t>
            </a:r>
            <a:r>
              <a:rPr lang="ko-KR" altLang="en-US" sz="1400" b="1" dirty="0">
                <a:solidFill>
                  <a:srgbClr val="0070C0"/>
                </a:solidFill>
              </a:rPr>
              <a:t>클래스의 </a:t>
            </a:r>
            <a:r>
              <a:rPr lang="en-US" altLang="ko-KR" sz="1400" b="1" dirty="0">
                <a:solidFill>
                  <a:srgbClr val="0070C0"/>
                </a:solidFill>
              </a:rPr>
              <a:t>Run</a:t>
            </a:r>
            <a:r>
              <a:rPr lang="ko-KR" altLang="en-US" sz="1400" b="1" dirty="0">
                <a:solidFill>
                  <a:srgbClr val="0070C0"/>
                </a:solidFill>
              </a:rPr>
              <a:t>에 구현된 </a:t>
            </a:r>
            <a:r>
              <a:rPr lang="en-US" altLang="ko-KR" sz="1400" b="1" dirty="0">
                <a:solidFill>
                  <a:srgbClr val="0070C0"/>
                </a:solidFill>
              </a:rPr>
              <a:t>switch</a:t>
            </a:r>
            <a:r>
              <a:rPr lang="ko-KR" altLang="en-US" sz="1400" b="1" dirty="0">
                <a:solidFill>
                  <a:srgbClr val="0070C0"/>
                </a:solidFill>
              </a:rPr>
              <a:t>코드</a:t>
            </a:r>
            <a:r>
              <a:rPr lang="en-US" altLang="ko-KR" sz="1400" b="1" dirty="0">
                <a:solidFill>
                  <a:srgbClr val="0070C0"/>
                </a:solidFill>
              </a:rPr>
              <a:t>(8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r>
              <a:rPr lang="ko-KR" altLang="en-US" sz="1400" b="1" dirty="0">
                <a:solidFill>
                  <a:srgbClr val="0070C0"/>
                </a:solidFill>
              </a:rPr>
              <a:t>를 복사해 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[0] </a:t>
            </a:r>
            <a:r>
              <a:rPr lang="ko-KR" altLang="en-US" sz="1400" dirty="0"/>
              <a:t>프로그램 종료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[1] </a:t>
            </a:r>
            <a:r>
              <a:rPr lang="ko-KR" altLang="en-US" sz="1400" dirty="0"/>
              <a:t>회원 등록  </a:t>
            </a:r>
            <a:r>
              <a:rPr lang="en-US" altLang="ko-KR" sz="1400" dirty="0"/>
              <a:t>[2] </a:t>
            </a:r>
            <a:r>
              <a:rPr lang="ko-KR" altLang="en-US" sz="1400" dirty="0"/>
              <a:t>회원전체출력 </a:t>
            </a:r>
            <a:r>
              <a:rPr lang="en-US" altLang="ko-KR" sz="1400" dirty="0"/>
              <a:t>[3] </a:t>
            </a:r>
            <a:r>
              <a:rPr lang="ko-KR" altLang="en-US" sz="1400" dirty="0"/>
              <a:t>음료수 등록  </a:t>
            </a:r>
            <a:r>
              <a:rPr lang="en-US" altLang="ko-KR" sz="1400" dirty="0"/>
              <a:t>[4]</a:t>
            </a:r>
            <a:r>
              <a:rPr lang="ko-KR" altLang="en-US" sz="1400" dirty="0"/>
              <a:t>음료수 전체출력 </a:t>
            </a:r>
            <a:r>
              <a:rPr lang="en-US" altLang="ko-KR" sz="1400" dirty="0"/>
              <a:t>[5] </a:t>
            </a:r>
            <a:r>
              <a:rPr lang="ko-KR" altLang="en-US" sz="1400" dirty="0"/>
              <a:t>등급테이블 전체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[6] </a:t>
            </a:r>
            <a:r>
              <a:rPr lang="ko-KR" altLang="en-US" sz="1400" dirty="0"/>
              <a:t>구매테이블 출력 </a:t>
            </a:r>
            <a:r>
              <a:rPr lang="en-US" altLang="ko-KR" sz="1400" dirty="0"/>
              <a:t>[7] </a:t>
            </a:r>
            <a:r>
              <a:rPr lang="ko-KR" altLang="en-US" sz="1400" dirty="0"/>
              <a:t>음료수 구매 </a:t>
            </a:r>
            <a:r>
              <a:rPr lang="en-US" altLang="ko-KR" sz="1400" dirty="0"/>
              <a:t>[8] </a:t>
            </a:r>
            <a:r>
              <a:rPr lang="ko-KR" altLang="en-US" sz="1400" dirty="0"/>
              <a:t>회원 구매 정보 검색 </a:t>
            </a:r>
            <a:r>
              <a:rPr lang="en-US" altLang="ko-KR" sz="1400" dirty="0"/>
              <a:t>[9] </a:t>
            </a:r>
            <a:r>
              <a:rPr lang="ko-KR" altLang="en-US" sz="1400" dirty="0"/>
              <a:t>가장 많이 판매된 음료수 정보 출력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"==================================================================="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음료 구매 시스템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"[0]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프로그램 종료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"[1]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회원 등록 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[2]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회원 전체 출력 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[3]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음료수 등록 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[4]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음료수 전체출력 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[5]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등급 테이블 전체 출력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"[6]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구매테이블 출력 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[7]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음료수 구매 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[8]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회원 구매 정보 검색 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[9]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가장 많이 판매된 음료수 정보 출력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af-ZA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"&gt;&gt;"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Integer.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parseInt(</a:t>
            </a:r>
            <a:r>
              <a:rPr lang="af-ZA" altLang="ko-KR" sz="1800" b="1" i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.nextLine().trim());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"==================================================================="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0: Exit(); System.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exit(0);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af-ZA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InsertMember();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2: </a:t>
            </a:r>
            <a:r>
              <a:rPr lang="af-ZA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SelectAllMember(); 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af-ZA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InputDrink(); 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4: </a:t>
            </a:r>
            <a:r>
              <a:rPr lang="af-ZA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SelectAllDrink(); 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5: </a:t>
            </a:r>
            <a:r>
              <a:rPr lang="af-ZA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SelectAllRank(); 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6: </a:t>
            </a:r>
            <a:r>
              <a:rPr lang="af-ZA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SelectAllBuyDrink(); 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7: </a:t>
            </a:r>
            <a:r>
              <a:rPr lang="af-ZA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BuyDrink(); 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8: </a:t>
            </a:r>
            <a:r>
              <a:rPr lang="af-ZA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SelectBuyDrink(); 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9: </a:t>
            </a:r>
            <a:r>
              <a:rPr lang="af-ZA" altLang="ko-KR" sz="1800" b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SelectBestSeller(); 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>
                <a:solidFill>
                  <a:srgbClr val="2A00FF"/>
                </a:solidFill>
                <a:latin typeface="Consolas" panose="020B0609020204030204" pitchFamily="49" charset="0"/>
              </a:rPr>
              <a:t>잘못 입력하셨습니다</a:t>
            </a:r>
            <a:r>
              <a:rPr lang="en-US" altLang="ko-KR" sz="1800" b="1" i="1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BitGlobal.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Pause();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9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1) </a:t>
            </a:r>
            <a:r>
              <a:rPr lang="ko-KR" altLang="en-US" sz="1400" dirty="0"/>
              <a:t>회원 등록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회원번호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고객이름을 입력 받아 회원테이블에 저장</a:t>
            </a:r>
            <a:r>
              <a:rPr lang="en-US" altLang="ko-KR" sz="1400" dirty="0"/>
              <a:t>(</a:t>
            </a:r>
            <a:r>
              <a:rPr lang="ko-KR" altLang="en-US" sz="1400" dirty="0"/>
              <a:t>등급은 기본값 </a:t>
            </a:r>
            <a:r>
              <a:rPr lang="en-US" altLang="ko-KR" sz="1400" dirty="0"/>
              <a:t>NORMAL)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//1.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회원등록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InsertMember_DB(String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af-ZA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//Account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테이블에 계좌정보 저장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"insert into BIT_Member(memberid,name) values(\"%s\", %d,\"%s\", %d);"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i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i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ExcuteUpdate(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.getMessage());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812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10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2) </a:t>
            </a:r>
            <a:r>
              <a:rPr lang="ko-KR" altLang="en-US" sz="1400" dirty="0"/>
              <a:t>회원 전체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전체 회원의 회원번호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등급을 출력해 주세요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LID4096" altLang="ko-KR" sz="1400" dirty="0"/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ArrayList&lt;Member&gt; SelectAllMember_DB()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ArrayList&lt;Member&gt;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ArrayList&lt;Member&gt;();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 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"select * from BIT_Member;"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ResultSet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.executeQuery(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.next())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.getString(1);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.getString(2);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level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.getString(3);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level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347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11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3) </a:t>
            </a:r>
            <a:r>
              <a:rPr lang="ko-KR" altLang="en-US" sz="1400" dirty="0"/>
              <a:t>음료수 등록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음료수명</a:t>
            </a:r>
            <a:r>
              <a:rPr lang="en-US" altLang="ko-KR" sz="1400" dirty="0"/>
              <a:t>, </a:t>
            </a:r>
            <a:r>
              <a:rPr lang="ko-KR" altLang="en-US" sz="1400" dirty="0"/>
              <a:t>가격을 입력 받아 음료수 테이블에 저장</a:t>
            </a:r>
            <a:r>
              <a:rPr lang="en-US" altLang="ko-KR" sz="1400" dirty="0"/>
              <a:t>(</a:t>
            </a:r>
            <a:r>
              <a:rPr lang="ko-KR" altLang="en-US" sz="1400" dirty="0"/>
              <a:t>음료수 판매수량은 </a:t>
            </a:r>
            <a:r>
              <a:rPr lang="en-US" altLang="ko-KR" sz="1400" dirty="0"/>
              <a:t>0)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InsertDrink_DB(String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af-ZA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//Account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테이블에 계좌정보 저장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"insert into BIT_Drink(name,price) values(\"%s\", %d);"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i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i="1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ExcuteUpdate(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.getMessage());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591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12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4) </a:t>
            </a:r>
            <a:r>
              <a:rPr lang="ko-KR" altLang="en-US" sz="1400" dirty="0"/>
              <a:t>음료수 전체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모든 음료수의 </a:t>
            </a:r>
            <a:r>
              <a:rPr lang="ko-KR" altLang="en-US" sz="1400" dirty="0" err="1"/>
              <a:t>음료수아이디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음료수명</a:t>
            </a:r>
            <a:r>
              <a:rPr lang="en-US" altLang="ko-KR" sz="1400" dirty="0"/>
              <a:t>, </a:t>
            </a:r>
            <a:r>
              <a:rPr lang="ko-KR" altLang="en-US" sz="1400" dirty="0"/>
              <a:t>가격</a:t>
            </a:r>
            <a:r>
              <a:rPr lang="en-US" altLang="ko-KR" sz="1400" dirty="0"/>
              <a:t>, </a:t>
            </a:r>
            <a:r>
              <a:rPr lang="ko-KR" altLang="en-US" sz="1400" dirty="0"/>
              <a:t>판매 수량을 출력하세요</a:t>
            </a:r>
            <a:r>
              <a:rPr lang="en-US" altLang="ko-KR" sz="1400" dirty="0"/>
              <a:t>.</a:t>
            </a:r>
            <a:endParaRPr lang="LID4096" altLang="ko-KR" sz="1400" dirty="0"/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ArrayList&lt;Drink&gt; SelectAllDrink_DB()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ArrayList&lt;Drink&gt;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ArrayList&lt;Drink&gt;();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 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"select * from BIT_Drink;"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ResultSet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.executeQuery(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.next())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.getString(1);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.getString(2);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.getInt(3);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.getInt(4);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Drink(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153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13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5) </a:t>
            </a:r>
            <a:r>
              <a:rPr lang="ko-KR" altLang="en-US" sz="1400" dirty="0"/>
              <a:t>등급 테이블 전체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모든 등급의 등급이름</a:t>
            </a:r>
            <a:r>
              <a:rPr lang="en-US" altLang="ko-KR" sz="1400" dirty="0"/>
              <a:t>, low , high </a:t>
            </a:r>
            <a:r>
              <a:rPr lang="ko-KR" altLang="en-US" sz="1400" dirty="0"/>
              <a:t>정보를 출력하세요</a:t>
            </a:r>
            <a:r>
              <a:rPr lang="en-US" altLang="ko-KR" sz="1400" dirty="0"/>
              <a:t>.</a:t>
            </a:r>
            <a:endParaRPr lang="LID4096" altLang="ko-KR" sz="1400" dirty="0"/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ArrayList&lt;Rank&gt; SelectAllRank_DB()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ArrayList&lt;Rank&gt;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ArrayList&lt;Rank&gt;();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 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"select * from BIT_MemberLevel;"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ResultSet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.executeQuery(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.next())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levelname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.getString(1);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.getInt(2);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.getInt(3);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Rank(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levelname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693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6) </a:t>
            </a:r>
            <a:r>
              <a:rPr lang="ko-KR" altLang="en-US" sz="1400" dirty="0"/>
              <a:t>구매 테이블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구매 테이블의 모든 컬럼 정보를 </a:t>
            </a:r>
            <a:r>
              <a:rPr lang="en-US" altLang="ko-KR" sz="1400" dirty="0" err="1"/>
              <a:t>memberid</a:t>
            </a:r>
            <a:r>
              <a:rPr lang="ko-KR" altLang="en-US" sz="1400" dirty="0"/>
              <a:t>를 기준으로 오름차순으로 출력하세요</a:t>
            </a:r>
            <a:r>
              <a:rPr lang="en-US" altLang="ko-KR" sz="1400" dirty="0"/>
              <a:t>. </a:t>
            </a:r>
            <a:endParaRPr lang="LID4096" altLang="ko-KR" sz="1400" dirty="0"/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ArrayList&lt;BuyDrink&gt; SelectAllBuyDrink_DB()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ArrayList&lt;BuyDrink&gt;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ArrayList&lt;BuyDrink&gt;();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 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"select * from BIT_BuyDrink order by memberid asc;"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ResultSet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.executeQuery(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.next())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buydrinkid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.getInt(1);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.getString(2);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.getInt(2);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.getInt(3);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totalmoney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.getInt(4);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BuyDrink(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buydrinkid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totalmoney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15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구현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DB </a:t>
            </a:r>
            <a:r>
              <a:rPr lang="ko-KR" altLang="en-US" sz="2000" b="1" dirty="0"/>
              <a:t>테이블 구성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</a:t>
            </a:r>
            <a:r>
              <a:rPr lang="ko-KR" altLang="en-US" sz="2000" b="1" dirty="0"/>
              <a:t>총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개 테이블을 쿼리문을 이용하여 구성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</a:t>
            </a:r>
            <a:r>
              <a:rPr lang="ko-KR" altLang="en-US" sz="2000" b="1" dirty="0"/>
              <a:t>그리고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빈 슬라이드에 요청한 쿼리문을 복사할 것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</a:t>
            </a:r>
          </a:p>
          <a:p>
            <a:pPr marL="0" indent="0">
              <a:buNone/>
            </a:pPr>
            <a:r>
              <a:rPr lang="en-US" altLang="ko-KR" sz="2000" b="1" dirty="0"/>
              <a:t>   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15~17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7) </a:t>
            </a:r>
            <a:r>
              <a:rPr lang="ko-KR" altLang="en-US" sz="1400" dirty="0"/>
              <a:t>음료수 구매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15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회원번호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음료수번호</a:t>
            </a:r>
            <a:r>
              <a:rPr lang="en-US" altLang="ko-KR" sz="1400" dirty="0"/>
              <a:t>, </a:t>
            </a:r>
            <a:r>
              <a:rPr lang="ko-KR" altLang="en-US" sz="1400" dirty="0"/>
              <a:t>수량을 입력 받아 구매 테이블에 저장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totalmoney</a:t>
            </a:r>
            <a:r>
              <a:rPr lang="ko-KR" altLang="en-US" sz="1400" dirty="0"/>
              <a:t>는 연산 후 저장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       16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음료수 테이블의 해당 음료의 판매 수량 증가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17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회원테이블의 등급 조정</a:t>
            </a:r>
            <a:r>
              <a:rPr lang="en-US" altLang="ko-KR" sz="1400" dirty="0"/>
              <a:t>(</a:t>
            </a:r>
            <a:r>
              <a:rPr lang="ko-KR" altLang="en-US" sz="1400" dirty="0"/>
              <a:t>레벨테이블을 기준으로</a:t>
            </a:r>
            <a:r>
              <a:rPr lang="en-US" altLang="ko-KR" sz="1400" dirty="0"/>
              <a:t>)</a:t>
            </a:r>
            <a:endParaRPr lang="LID4096" altLang="ko-KR" sz="1400" dirty="0"/>
          </a:p>
          <a:p>
            <a:pPr marL="457200" lvl="1" indent="0">
              <a:buNone/>
            </a:pPr>
            <a:endParaRPr lang="LID4096" altLang="ko-KR" sz="1400" dirty="0"/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Update(String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(DrinkIDCheck(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)==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DrinkPrice(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//============ BIT_BuyDrink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에 대한 </a:t>
            </a:r>
            <a:r>
              <a:rPr lang="af-ZA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Update =============================</a:t>
            </a:r>
          </a:p>
          <a:p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회원번호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음료수번호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수량을 입력 받아 구매 테이블에 저장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af-ZA" altLang="ko-KR" sz="1800" u="sng">
                <a:solidFill>
                  <a:srgbClr val="3F7F5F"/>
                </a:solidFill>
                <a:latin typeface="Consolas" panose="020B0609020204030204" pitchFamily="49" charset="0"/>
              </a:rPr>
              <a:t>totalmoney</a:t>
            </a:r>
            <a:r>
              <a:rPr lang="ko-KR" altLang="en-US" sz="1800" u="sng">
                <a:solidFill>
                  <a:srgbClr val="3F7F5F"/>
                </a:solidFill>
                <a:latin typeface="Consolas" panose="020B0609020204030204" pitchFamily="49" charset="0"/>
              </a:rPr>
              <a:t>는 연산 후 저장</a:t>
            </a:r>
            <a:r>
              <a:rPr lang="en-US" altLang="ko-KR" sz="1800" u="sng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"input into BIT_BuyDrink(memberId,drinkid,count,totalmoney) values (\"%s\",%d,%d,%d);"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ExcuteUpdate(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//===============================================================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음료수테이블에 대한 </a:t>
            </a:r>
            <a:r>
              <a:rPr lang="af-ZA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Update=========================================</a:t>
            </a:r>
          </a:p>
          <a:p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음료수 테이블의 해당 음료의 판매 수량 증가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"update BIT_Drink set count= count+ %d where drinkid=%d;"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ExcuteUpdate(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//====================================================================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회원테이블의 등급 조정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레벨테이블을 기준으로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af-ZA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//select count(</a:t>
            </a:r>
            <a:r>
              <a:rPr lang="af-ZA" altLang="ko-KR" sz="1800" u="sng">
                <a:solidFill>
                  <a:srgbClr val="3F7F5F"/>
                </a:solidFill>
                <a:latin typeface="Consolas" panose="020B0609020204030204" pitchFamily="49" charset="0"/>
              </a:rPr>
              <a:t>totalmoney) from Bit_BuyDrink group by(memberid);</a:t>
            </a:r>
          </a:p>
          <a:p>
            <a:r>
              <a:rPr lang="af-ZA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af-ZA" altLang="ko-KR" sz="1800" u="sng">
                <a:solidFill>
                  <a:srgbClr val="3F7F5F"/>
                </a:solidFill>
                <a:latin typeface="Consolas" panose="020B0609020204030204" pitchFamily="49" charset="0"/>
              </a:rPr>
              <a:t>int totalmoney =countTM(memberId);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af-ZA" altLang="ko-KR" sz="18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af-ZA" altLang="ko-KR" sz="1800" b="1" i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 i="1">
                <a:solidFill>
                  <a:srgbClr val="000000"/>
                </a:solidFill>
                <a:latin typeface="Consolas" panose="020B0609020204030204" pitchFamily="49" charset="0"/>
              </a:rPr>
              <a:t>.getMessage());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607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18~19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8) </a:t>
            </a:r>
            <a:r>
              <a:rPr lang="ko-KR" altLang="en-US" sz="1400" dirty="0"/>
              <a:t>회원 구매정보 검색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</a:t>
            </a:r>
            <a:r>
              <a:rPr lang="ko-KR" altLang="en-US" sz="1400" dirty="0"/>
              <a:t>회원번호를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아래 정보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   (18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회원번호</a:t>
            </a:r>
            <a:r>
              <a:rPr lang="en-US" altLang="ko-KR" sz="1400" dirty="0"/>
              <a:t>, </a:t>
            </a:r>
            <a:r>
              <a:rPr lang="ko-KR" altLang="en-US" sz="1400" dirty="0"/>
              <a:t>회원이름</a:t>
            </a:r>
            <a:r>
              <a:rPr lang="en-US" altLang="ko-KR" sz="1400" dirty="0"/>
              <a:t>, </a:t>
            </a:r>
            <a:r>
              <a:rPr lang="ko-KR" altLang="en-US" sz="1400" dirty="0"/>
              <a:t>등급</a:t>
            </a:r>
            <a:r>
              <a:rPr lang="en-US" altLang="ko-KR" sz="1400" dirty="0"/>
              <a:t>, </a:t>
            </a:r>
          </a:p>
          <a:p>
            <a:pPr marL="457200" lvl="1" indent="0">
              <a:buNone/>
            </a:pPr>
            <a:r>
              <a:rPr lang="en-US" altLang="ko-KR" sz="1400" dirty="0"/>
              <a:t>        (19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구매한 음료수 총 수량</a:t>
            </a:r>
            <a:r>
              <a:rPr lang="en-US" altLang="ko-KR" sz="1400" dirty="0"/>
              <a:t>, </a:t>
            </a:r>
            <a:r>
              <a:rPr lang="ko-KR" altLang="en-US" sz="1400" dirty="0"/>
              <a:t>구매한 총 합</a:t>
            </a:r>
            <a:r>
              <a:rPr lang="en-US" altLang="ko-KR" sz="1400" dirty="0"/>
              <a:t>(</a:t>
            </a:r>
            <a:r>
              <a:rPr lang="ko-KR" altLang="en-US" sz="1400" dirty="0"/>
              <a:t>원</a:t>
            </a:r>
            <a:r>
              <a:rPr lang="en-US" altLang="ko-KR" sz="1400" dirty="0"/>
              <a:t>)</a:t>
            </a:r>
            <a:endParaRPr lang="LID4096" altLang="ko-KR" sz="1400" dirty="0"/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SelectBuyDrink_DB(String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,Member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ArrayList&lt;BuyDrink&gt;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buyDrink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ArrayList&lt;BuyDrink&gt; </a:t>
            </a:r>
            <a:r>
              <a:rPr lang="af-ZA" altLang="ko-KR" sz="1800" u="sng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af-ZA" altLang="ko-KR" sz="1800" u="sng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 u="sng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 u="sng">
                <a:solidFill>
                  <a:srgbClr val="000000"/>
                </a:solidFill>
                <a:latin typeface="Consolas" panose="020B0609020204030204" pitchFamily="49" charset="0"/>
              </a:rPr>
              <a:t> ArrayList&lt;BuyDrink&gt;();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회원번호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회원이름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등급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 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"select * from BIT_Member where memberId=%d;"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i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ResultSet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.executeQuery(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.getString(2);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.getString(3);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//19.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구매한 음료수 총 수량</a:t>
            </a:r>
            <a:r>
              <a:rPr lang="en-US" altLang="ko-KR" sz="180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>
                <a:solidFill>
                  <a:srgbClr val="3F7F5F"/>
                </a:solidFill>
                <a:latin typeface="Consolas" panose="020B0609020204030204" pitchFamily="49" charset="0"/>
              </a:rPr>
              <a:t>구매한 총 합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 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"select * from BIT_BuyDrink where memberId=%d;"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i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.executeQuery(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.next())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buydrinkid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.getInt(1);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.getString(2);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.getInt(2);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.getInt(3);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totalmoney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.getInt(4);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buyDrink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BuyDrink(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buydrinkid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totalmoney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899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기능 구현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20</a:t>
            </a:r>
            <a:r>
              <a:rPr lang="ko-KR" altLang="en-US" sz="1400" b="1" dirty="0">
                <a:solidFill>
                  <a:srgbClr val="0070C0"/>
                </a:solidFill>
              </a:rPr>
              <a:t>번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</a:rPr>
              <a:t>해당 기능의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bitDB</a:t>
            </a:r>
            <a:r>
              <a:rPr lang="ko-KR" altLang="en-US" sz="1400" b="1" dirty="0">
                <a:solidFill>
                  <a:srgbClr val="0070C0"/>
                </a:solidFill>
              </a:rPr>
              <a:t>에 작성한 함수를 복사해주세요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기능</a:t>
            </a:r>
            <a:r>
              <a:rPr lang="en-US" altLang="ko-KR" sz="1400" dirty="0"/>
              <a:t>9) </a:t>
            </a:r>
            <a:r>
              <a:rPr lang="ko-KR" altLang="en-US" sz="1400" dirty="0"/>
              <a:t>가장 많이 판매된 음료수 정보 출력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          음료수명</a:t>
            </a:r>
            <a:r>
              <a:rPr lang="en-US" altLang="ko-KR" sz="1400" dirty="0"/>
              <a:t>, </a:t>
            </a:r>
            <a:r>
              <a:rPr lang="ko-KR" altLang="en-US" sz="1400" dirty="0"/>
              <a:t>가격</a:t>
            </a:r>
            <a:r>
              <a:rPr lang="en-US" altLang="ko-KR" sz="1400" dirty="0"/>
              <a:t>, </a:t>
            </a:r>
            <a:r>
              <a:rPr lang="ko-KR" altLang="en-US" sz="1400" dirty="0"/>
              <a:t>총판매수량</a:t>
            </a:r>
            <a:r>
              <a:rPr lang="en-US" altLang="ko-KR" sz="1400" dirty="0"/>
              <a:t>. </a:t>
            </a:r>
            <a:endParaRPr lang="LID4096" altLang="ko-KR" sz="1400" dirty="0"/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Drink SelectBestSeller_DB()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Drink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drink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 String.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af-ZA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"select * from BIT_Drink order by count desc limit 1;"</a:t>
            </a:r>
            <a:r>
              <a:rPr lang="af-ZA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ResultSet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.executeQuery(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.getInt(1);</a:t>
            </a:r>
          </a:p>
          <a:p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.getString(2);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.getInt(3);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.getInt(4);</a:t>
            </a:r>
          </a:p>
          <a:p>
            <a:r>
              <a:rPr lang="af-ZA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drink</a:t>
            </a:r>
            <a:r>
              <a:rPr lang="af-ZA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Drink(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drinkID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800">
              <a:latin typeface="Consolas" panose="020B0609020204030204" pitchFamily="49" charset="0"/>
            </a:endParaRP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drink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af-ZA" altLang="ko-KR" sz="1800" b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f-ZA" altLang="ko-KR" sz="18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af-ZA" altLang="ko-KR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99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회원등급기준 테이블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BIT_MemberLevel</a:t>
            </a:r>
            <a:r>
              <a:rPr lang="en-US" altLang="ko-KR" sz="2000" b="1" dirty="0"/>
              <a:t> ]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E0D295-A697-4CC3-A714-FADB4C32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08220"/>
              </p:ext>
            </p:extLst>
          </p:nvPr>
        </p:nvGraphicFramePr>
        <p:xfrm>
          <a:off x="251520" y="1857365"/>
          <a:ext cx="8535323" cy="240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595">
                  <a:extLst>
                    <a:ext uri="{9D8B030D-6E8A-4147-A177-3AD203B41FA5}">
                      <a16:colId xmlns:a16="http://schemas.microsoft.com/office/drawing/2014/main" val="3606855251"/>
                    </a:ext>
                  </a:extLst>
                </a:gridCol>
              </a:tblGrid>
              <a:tr h="526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PK&amp; 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levelname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레벨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(VVIP, VIP, NORMAL)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LID4096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구매가격이상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high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구매가격미만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2C7B87-31D1-4E44-B549-CB5098158EDD}"/>
              </a:ext>
            </a:extLst>
          </p:cNvPr>
          <p:cNvSpPr txBox="1"/>
          <p:nvPr/>
        </p:nvSpPr>
        <p:spPr>
          <a:xfrm>
            <a:off x="280782" y="4431449"/>
            <a:ext cx="573137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b="1" dirty="0"/>
              <a:t>테이블을 만들고 아래 정보를 미리 저장할 것</a:t>
            </a:r>
            <a:endParaRPr lang="en-US" altLang="ko-KR" sz="1800" b="1" dirty="0"/>
          </a:p>
          <a:p>
            <a:endParaRPr lang="en-US" altLang="ko-KR" b="1" dirty="0"/>
          </a:p>
          <a:p>
            <a:r>
              <a:rPr lang="en-US" altLang="ko-KR" dirty="0"/>
              <a:t>[NORMAL   0        1000]</a:t>
            </a:r>
          </a:p>
          <a:p>
            <a:r>
              <a:rPr lang="en-US" altLang="ko-KR" dirty="0"/>
              <a:t>[VIP          1000    2000]</a:t>
            </a:r>
          </a:p>
          <a:p>
            <a:r>
              <a:rPr lang="en-US" altLang="ko-KR" dirty="0"/>
              <a:t>[VVIP         2000</a:t>
            </a:r>
            <a:r>
              <a:rPr lang="ko-KR" altLang="en-US" dirty="0"/>
              <a:t>    </a:t>
            </a:r>
            <a:r>
              <a:rPr lang="en-US" altLang="ko-KR" dirty="0"/>
              <a:t>100000]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9C0FA-E615-4DA1-8D46-3836A41CAFFD}"/>
              </a:ext>
            </a:extLst>
          </p:cNvPr>
          <p:cNvSpPr txBox="1"/>
          <p:nvPr/>
        </p:nvSpPr>
        <p:spPr>
          <a:xfrm>
            <a:off x="467544" y="6045757"/>
            <a:ext cx="57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VIP </a:t>
            </a:r>
            <a:r>
              <a:rPr lang="ko-KR" altLang="en-US" dirty="0"/>
              <a:t>등급은 구매금액이 </a:t>
            </a:r>
            <a:r>
              <a:rPr lang="en-US" altLang="ko-KR" dirty="0"/>
              <a:t>1000</a:t>
            </a:r>
            <a:r>
              <a:rPr lang="ko-KR" altLang="en-US" dirty="0"/>
              <a:t>이상 </a:t>
            </a:r>
            <a:r>
              <a:rPr lang="en-US" altLang="ko-KR" dirty="0"/>
              <a:t>2000</a:t>
            </a:r>
            <a:r>
              <a:rPr lang="ko-KR" altLang="en-US" dirty="0"/>
              <a:t>미만</a:t>
            </a:r>
          </a:p>
        </p:txBody>
      </p:sp>
    </p:spTree>
    <p:extLst>
      <p:ext uri="{BB962C8B-B14F-4D97-AF65-F5344CB8AC3E}">
        <p14:creationId xmlns:p14="http://schemas.microsoft.com/office/powerpoint/2010/main" val="10531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</a:rPr>
              <a:t>번</a:t>
            </a:r>
            <a:r>
              <a:rPr lang="en-US" altLang="ko-KR" sz="2000" b="1" dirty="0">
                <a:solidFill>
                  <a:srgbClr val="0070C0"/>
                </a:solidFill>
              </a:rPr>
              <a:t>) [</a:t>
            </a:r>
            <a:r>
              <a:rPr lang="ko-KR" altLang="en-US" sz="2000" b="1" dirty="0">
                <a:solidFill>
                  <a:srgbClr val="0070C0"/>
                </a:solidFill>
              </a:rPr>
              <a:t>회원등급기준 테이블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BIT_MemberLevel</a:t>
            </a:r>
            <a:r>
              <a:rPr lang="en-US" altLang="ko-KR" sz="2000" b="1" dirty="0">
                <a:solidFill>
                  <a:srgbClr val="0070C0"/>
                </a:solidFill>
              </a:rPr>
              <a:t> ] </a:t>
            </a:r>
            <a:r>
              <a:rPr lang="ko-KR" altLang="en-US" sz="2000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table </a:t>
            </a:r>
            <a:r>
              <a:rPr lang="af-ZA" altLang="ko-KR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BIT_MemberLevel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Levelname varchar(20) not null primary key,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Low in</a:t>
            </a:r>
            <a:r>
              <a:rPr lang="LID4096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not null,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High int not null,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  <a:endParaRPr lang="af-ZA" altLang="ko-KR" sz="1200" b="0">
              <a:effectLst/>
            </a:endParaRPr>
          </a:p>
          <a:p>
            <a:br>
              <a:rPr lang="af-ZA" altLang="ko-KR" sz="1200"/>
            </a:br>
            <a:endParaRPr lang="LID4096" altLang="ko-KR" sz="2000" b="1" dirty="0"/>
          </a:p>
          <a:p>
            <a:pPr>
              <a:buNone/>
            </a:pPr>
            <a:endParaRPr lang="LID4096" altLang="ko-KR" sz="2000" b="1" dirty="0"/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Insert into bit_memberLevel (levelname,low,high) values (</a:t>
            </a:r>
            <a:r>
              <a:rPr lang="LID4096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＇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</a:t>
            </a:r>
            <a:r>
              <a:rPr lang="LID4096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＇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,0,1000);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Insert into bit_memberLevel (levelname,low,high) values (</a:t>
            </a:r>
            <a:r>
              <a:rPr lang="LID4096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＇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VIP</a:t>
            </a:r>
            <a:r>
              <a:rPr lang="LID4096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＇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,1000,2000);</a:t>
            </a:r>
            <a:endParaRPr lang="af-ZA" altLang="ko-KR" sz="9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Insert into bit_memberLevel (levelname,low,high) values (</a:t>
            </a:r>
            <a:r>
              <a:rPr lang="LID4096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＇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VVIP</a:t>
            </a:r>
            <a:r>
              <a:rPr lang="LID4096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＇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,2000,100000);</a:t>
            </a:r>
            <a:br>
              <a:rPr lang="af-ZA" altLang="ko-KR" sz="1200"/>
            </a:b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AB8E3-6ADA-481F-B879-A577B72B85B8}"/>
              </a:ext>
            </a:extLst>
          </p:cNvPr>
          <p:cNvSpPr txBox="1"/>
          <p:nvPr/>
        </p:nvSpPr>
        <p:spPr>
          <a:xfrm>
            <a:off x="35496" y="3713045"/>
            <a:ext cx="691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ko-KR" altLang="en-US" b="1" dirty="0">
                <a:solidFill>
                  <a:srgbClr val="0070C0"/>
                </a:solidFill>
              </a:rPr>
              <a:t>번</a:t>
            </a:r>
            <a:r>
              <a:rPr lang="en-US" altLang="ko-KR" b="1" dirty="0">
                <a:solidFill>
                  <a:srgbClr val="0070C0"/>
                </a:solidFill>
              </a:rPr>
              <a:t>) 3</a:t>
            </a:r>
            <a:r>
              <a:rPr lang="ko-KR" altLang="en-US" b="1" dirty="0">
                <a:solidFill>
                  <a:srgbClr val="0070C0"/>
                </a:solidFill>
              </a:rPr>
              <a:t>개의 등급 </a:t>
            </a:r>
            <a:r>
              <a:rPr lang="en-US" altLang="ko-KR" b="1" dirty="0">
                <a:solidFill>
                  <a:srgbClr val="0070C0"/>
                </a:solidFill>
              </a:rPr>
              <a:t>insert </a:t>
            </a:r>
            <a:r>
              <a:rPr lang="ko-KR" altLang="en-US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en-US" altLang="ko-K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8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/>
              <a:t>[ </a:t>
            </a:r>
            <a:r>
              <a:rPr lang="ko-KR" altLang="en-US" sz="2000" b="1" dirty="0"/>
              <a:t>회원 테이블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BIT_Member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]</a:t>
            </a:r>
          </a:p>
          <a:p>
            <a:pPr>
              <a:buNone/>
            </a:pPr>
            <a:endParaRPr lang="en-US" altLang="ko-KR" sz="20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2400" b="1" dirty="0" err="1"/>
              <a:t>BIT_Member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4967"/>
              </p:ext>
            </p:extLst>
          </p:nvPr>
        </p:nvGraphicFramePr>
        <p:xfrm>
          <a:off x="251520" y="1857364"/>
          <a:ext cx="8535323" cy="24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595">
                  <a:extLst>
                    <a:ext uri="{9D8B030D-6E8A-4147-A177-3AD203B41FA5}">
                      <a16:colId xmlns:a16="http://schemas.microsoft.com/office/drawing/2014/main" val="3606855251"/>
                    </a:ext>
                  </a:extLst>
                </a:gridCol>
              </a:tblGrid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PK&amp; 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memberid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회원아이디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Level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회원등급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기본값</a:t>
                      </a:r>
                      <a:r>
                        <a:rPr lang="en-US" altLang="ko-KR" sz="1600" dirty="0"/>
                        <a:t> NORMAL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39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ko-KR" altLang="en-US" sz="2000" b="1" dirty="0">
                <a:solidFill>
                  <a:srgbClr val="0070C0"/>
                </a:solidFill>
              </a:rPr>
              <a:t>번</a:t>
            </a:r>
            <a:r>
              <a:rPr lang="en-US" altLang="ko-KR" sz="2000" b="1" dirty="0">
                <a:solidFill>
                  <a:srgbClr val="0070C0"/>
                </a:solidFill>
              </a:rPr>
              <a:t>) [ </a:t>
            </a:r>
            <a:r>
              <a:rPr lang="ko-KR" altLang="en-US" sz="2000" b="1" dirty="0">
                <a:solidFill>
                  <a:srgbClr val="0070C0"/>
                </a:solidFill>
              </a:rPr>
              <a:t>회원 테이블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BIT_Member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] </a:t>
            </a:r>
            <a:r>
              <a:rPr lang="ko-KR" altLang="en-US" sz="2000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table BIT_Member(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Memberid varchar(20) primary key,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 varchar(20) not null,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 varchar(20) not null default </a:t>
            </a:r>
            <a:r>
              <a:rPr lang="LID4096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＇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</a:t>
            </a:r>
            <a:r>
              <a:rPr lang="LID4096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＇</a:t>
            </a:r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Foreign key (level) references bit_memberLevel(levelname));</a:t>
            </a:r>
            <a:endParaRPr lang="af-ZA" altLang="ko-KR" sz="1200" b="0">
              <a:effectLst/>
            </a:endParaRPr>
          </a:p>
          <a:p>
            <a:br>
              <a:rPr lang="af-ZA" altLang="ko-KR" sz="120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49029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음료 테이블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BIT_Drink</a:t>
            </a:r>
            <a:r>
              <a:rPr lang="en-US" altLang="ko-KR" sz="2000" b="1" dirty="0"/>
              <a:t> ]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E0D295-A697-4CC3-A714-FADB4C32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18455"/>
              </p:ext>
            </p:extLst>
          </p:nvPr>
        </p:nvGraphicFramePr>
        <p:xfrm>
          <a:off x="251520" y="1857364"/>
          <a:ext cx="8535323" cy="303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595">
                  <a:extLst>
                    <a:ext uri="{9D8B030D-6E8A-4147-A177-3AD203B41FA5}">
                      <a16:colId xmlns:a16="http://schemas.microsoft.com/office/drawing/2014/main" val="3606855251"/>
                    </a:ext>
                  </a:extLst>
                </a:gridCol>
              </a:tblGrid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PK&amp; 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drinkid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번호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자동 증가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price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 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 판매 수량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최초 </a:t>
                      </a:r>
                      <a:r>
                        <a:rPr lang="LID4096" altLang="ko-KR" sz="1600" dirty="0"/>
                        <a:t>default </a:t>
                      </a:r>
                      <a:r>
                        <a:rPr lang="en-US" altLang="ko-KR" sz="1600" dirty="0"/>
                        <a:t>0)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82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00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</a:rPr>
              <a:t>번</a:t>
            </a:r>
            <a:r>
              <a:rPr lang="en-US" altLang="ko-KR" sz="2000" b="1" dirty="0">
                <a:solidFill>
                  <a:srgbClr val="0070C0"/>
                </a:solidFill>
              </a:rPr>
              <a:t>) [</a:t>
            </a:r>
            <a:r>
              <a:rPr lang="ko-KR" altLang="en-US" sz="2000" b="1" dirty="0">
                <a:solidFill>
                  <a:srgbClr val="0070C0"/>
                </a:solidFill>
              </a:rPr>
              <a:t>음료 테이블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BIT_Drink</a:t>
            </a:r>
            <a:r>
              <a:rPr lang="en-US" altLang="ko-KR" sz="2000" b="1" dirty="0">
                <a:solidFill>
                  <a:srgbClr val="0070C0"/>
                </a:solidFill>
              </a:rPr>
              <a:t> ] </a:t>
            </a:r>
            <a:r>
              <a:rPr lang="ko-KR" altLang="en-US" sz="2000" b="1" dirty="0">
                <a:solidFill>
                  <a:srgbClr val="0070C0"/>
                </a:solidFill>
              </a:rPr>
              <a:t>쿼리문을 복사해 주세요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table BIT_Drink(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Drinkid int auto_Increment primary key,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 varchar(20) not null,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int not null,</a:t>
            </a:r>
            <a:endParaRPr lang="af-ZA" altLang="ko-KR" sz="1200" b="0">
              <a:effectLst/>
            </a:endParaRPr>
          </a:p>
          <a:p>
            <a:pPr rtl="0"/>
            <a:r>
              <a:rPr lang="af-ZA" altLang="ko-KR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 int default 0 );</a:t>
            </a:r>
            <a:endParaRPr lang="af-ZA" altLang="ko-KR" sz="1200" b="0">
              <a:effectLst/>
            </a:endParaRPr>
          </a:p>
          <a:p>
            <a:br>
              <a:rPr lang="af-ZA" altLang="ko-KR" sz="1200"/>
            </a:b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306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14356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sz="3200" dirty="0"/>
              <a:t>데이터 베이스 설계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구매 테이블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BIT_BuyDrink</a:t>
            </a:r>
            <a:r>
              <a:rPr lang="en-US" altLang="ko-KR" sz="2000" b="1" dirty="0"/>
              <a:t> ]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E0D295-A697-4CC3-A714-FADB4C32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38522"/>
              </p:ext>
            </p:extLst>
          </p:nvPr>
        </p:nvGraphicFramePr>
        <p:xfrm>
          <a:off x="251520" y="1857364"/>
          <a:ext cx="8749636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376">
                  <a:extLst>
                    <a:ext uri="{9D8B030D-6E8A-4147-A177-3AD203B41FA5}">
                      <a16:colId xmlns:a16="http://schemas.microsoft.com/office/drawing/2014/main" val="3606855251"/>
                    </a:ext>
                  </a:extLst>
                </a:gridCol>
              </a:tblGrid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PK&amp; 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buydrinkid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구매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번호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자동 증가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memberid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회원테이블구매자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drinkid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</a:t>
                      </a:r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 구매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820518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totalmoney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음료수가격</a:t>
                      </a:r>
                      <a:r>
                        <a:rPr lang="en-US" altLang="ko-KR" sz="1600" dirty="0"/>
                        <a:t>*</a:t>
                      </a:r>
                    </a:p>
                    <a:p>
                      <a:pPr latinLnBrk="1"/>
                      <a:r>
                        <a:rPr lang="ko-KR" altLang="en-US" sz="1600" dirty="0"/>
                        <a:t>구매수량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4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6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808</Words>
  <Application>Microsoft Office PowerPoint</Application>
  <PresentationFormat>화면 슬라이드 쇼(4:3)</PresentationFormat>
  <Paragraphs>215</Paragraphs>
  <Slides>22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MYSQL 실기시험</vt:lpstr>
      <vt:lpstr>구현1</vt:lpstr>
      <vt:lpstr>데이터 베이스 설계</vt:lpstr>
      <vt:lpstr>데이터 베이스 설계</vt:lpstr>
      <vt:lpstr>데이터 베이스 설계</vt:lpstr>
      <vt:lpstr>데이터 베이스 설계</vt:lpstr>
      <vt:lpstr>데이터 베이스 설계</vt:lpstr>
      <vt:lpstr>데이터 베이스 설계</vt:lpstr>
      <vt:lpstr>데이터 베이스 설계</vt:lpstr>
      <vt:lpstr>데이터 베이스 설계</vt:lpstr>
      <vt:lpstr>클래스 구조</vt:lpstr>
      <vt:lpstr>클래스 구조</vt:lpstr>
      <vt:lpstr>메뉴 구성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메신저 프로젝트</dc:title>
  <dc:creator>Manager</dc:creator>
  <cp:lastModifiedBy>이송원</cp:lastModifiedBy>
  <cp:revision>25</cp:revision>
  <dcterms:created xsi:type="dcterms:W3CDTF">2007-11-07T15:16:44Z</dcterms:created>
  <dcterms:modified xsi:type="dcterms:W3CDTF">2021-02-25T09:04:29Z</dcterms:modified>
</cp:coreProperties>
</file>