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>
        <p:scale>
          <a:sx n="66" d="100"/>
          <a:sy n="66" d="100"/>
        </p:scale>
        <p:origin x="-128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9BB6-3F8E-4F9A-92E2-7FA912678F9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9EBB2-951D-47EB-9B68-3F59D474D9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9EBB2-951D-47EB-9B68-3F59D474D910}" type="slidenum">
              <a:rPr lang="ko-KR" altLang="en-US" smtClean="0"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2915816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2996952"/>
            <a:ext cx="828092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DBMS(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데이터베이스 관리시스템</a:t>
            </a:r>
            <a:r>
              <a:rPr lang="en-US" altLang="ko-KR" b="1" dirty="0" smtClean="0">
                <a:solidFill>
                  <a:schemeClr val="tx1"/>
                </a:solidFill>
              </a:rPr>
              <a:t>)….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MySQL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5589240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r>
              <a:rPr lang="ko-KR" altLang="en-US" b="1" dirty="0" smtClean="0"/>
              <a:t>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구조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99992" y="4077072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403648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347864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64088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380312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140968"/>
            <a:ext cx="73448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임시 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19888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012160" y="1628800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55189" y="2204864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Commit!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148064" y="3212976"/>
            <a:ext cx="936104" cy="23042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801198" y="4509120"/>
            <a:ext cx="71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적용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76530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 이름이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시작되는 직원들의 </a:t>
            </a:r>
            <a:r>
              <a:rPr lang="en-US" altLang="ko-KR" dirty="0" err="1" smtClean="0"/>
              <a:t>ename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ename,job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like "s%";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이름의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문자가 </a:t>
            </a:r>
            <a:r>
              <a:rPr lang="en-US" altLang="ko-KR" dirty="0" smtClean="0"/>
              <a:t>L </a:t>
            </a:r>
            <a:r>
              <a:rPr lang="ko-KR" altLang="en-US" dirty="0" smtClean="0"/>
              <a:t>인 직원들의 이름과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like '_L%';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645024"/>
            <a:ext cx="715452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이름을 오름차순으로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이름일 경우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smtClean="0"/>
              <a:t>급여가 높은 사람을 먼저 출력</a:t>
            </a:r>
            <a:r>
              <a:rPr lang="en-US" altLang="ko-KR" dirty="0" smtClean="0"/>
              <a:t>! ( </a:t>
            </a:r>
            <a:r>
              <a:rPr lang="ko-KR" altLang="en-US" dirty="0" smtClean="0"/>
              <a:t>이름하고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급여만 출력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order by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ename</a:t>
            </a:r>
            <a:r>
              <a:rPr lang="en-US" altLang="ko-KR" b="1" dirty="0" smtClean="0">
                <a:solidFill>
                  <a:srgbClr val="FF0000"/>
                </a:solidFill>
              </a:rPr>
              <a:t> 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asc</a:t>
            </a:r>
            <a:r>
              <a:rPr lang="en-US" altLang="ko-KR" b="1" dirty="0" smtClean="0">
                <a:solidFill>
                  <a:srgbClr val="FF0000"/>
                </a:solidFill>
              </a:rPr>
              <a:t>],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desc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Group By [</a:t>
            </a:r>
            <a:r>
              <a:rPr lang="ko-KR" altLang="en-US" dirty="0" smtClean="0"/>
              <a:t>그룹을 구성할 </a:t>
            </a:r>
            <a:r>
              <a:rPr lang="ko-KR" altLang="en-US" dirty="0" err="1" smtClean="0"/>
              <a:t>컬럼이름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Having   [</a:t>
            </a:r>
            <a:r>
              <a:rPr lang="ko-KR" altLang="en-US" dirty="0" smtClean="0"/>
              <a:t>그룹을 기반으로 한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4941168"/>
            <a:ext cx="81765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smtClean="0"/>
              <a:t>그룹함수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집계함수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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(Group By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 ,                 (having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하나의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값을 반환  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그룹별 하나의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 반환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80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점 이상인 그룹만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718504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Group by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dirty="0" smtClean="0"/>
              <a:t>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AVG(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 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		//error….</a:t>
            </a:r>
            <a:r>
              <a:rPr lang="ko-KR" altLang="en-US" dirty="0" err="1" smtClean="0"/>
              <a:t>출력갯수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 Select </a:t>
            </a:r>
            <a:r>
              <a:rPr lang="ko-KR" altLang="en-US" dirty="0" smtClean="0"/>
              <a:t>절에 집계함수와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같이 출력할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2924944"/>
            <a:ext cx="78597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 Select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, AVG(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GROUP BY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empno</a:t>
            </a:r>
            <a:r>
              <a:rPr lang="ko-KR" altLang="en-US" dirty="0" smtClean="0"/>
              <a:t>의 개수만큼 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Group By</a:t>
            </a:r>
            <a:r>
              <a:rPr lang="ko-KR" altLang="en-US" dirty="0" smtClean="0"/>
              <a:t>절에서 사용한 </a:t>
            </a:r>
            <a:r>
              <a:rPr lang="ko-KR" altLang="en-US" dirty="0" err="1" smtClean="0"/>
              <a:t>컬럼명은</a:t>
            </a:r>
            <a:r>
              <a:rPr lang="ko-KR" altLang="en-US" dirty="0" smtClean="0"/>
              <a:t> 당연히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 사용이 되게 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6319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Join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85079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시각적으로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문장인지 확인할 수 있는 방법</a:t>
            </a:r>
            <a:r>
              <a:rPr lang="en-US" altLang="ko-KR" dirty="0" smtClean="0"/>
              <a:t>!( from</a:t>
            </a:r>
            <a:r>
              <a:rPr lang="ko-KR" altLang="en-US" dirty="0" smtClean="0"/>
              <a:t>절에 테이블이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</a:t>
            </a:r>
            <a:r>
              <a:rPr lang="en-US" altLang="ko-KR" b="1" dirty="0" smtClean="0">
                <a:solidFill>
                  <a:srgbClr val="FF0000"/>
                </a:solidFill>
              </a:rPr>
              <a:t>from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emp</a:t>
            </a:r>
            <a:r>
              <a:rPr lang="en-US" altLang="ko-KR" b="1" dirty="0" smtClean="0">
                <a:solidFill>
                  <a:srgbClr val="FF0000"/>
                </a:solidFill>
              </a:rPr>
              <a:t>, dept;      //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카타시안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프로덕트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곱</a:t>
            </a:r>
            <a:r>
              <a:rPr lang="en-US" altLang="ko-KR" b="1" dirty="0" smtClean="0">
                <a:solidFill>
                  <a:srgbClr val="FF0000"/>
                </a:solidFill>
              </a:rPr>
              <a:t>),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JOIN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조건이 없을때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11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로우데이터의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 14 * 4 = 56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5733256"/>
            <a:ext cx="844974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JOIN</a:t>
            </a:r>
            <a:r>
              <a:rPr lang="ko-KR" altLang="en-US" dirty="0" smtClean="0"/>
              <a:t>을 할때는 기준 테이블</a:t>
            </a:r>
            <a:r>
              <a:rPr lang="en-US" altLang="ko-KR" dirty="0" smtClean="0"/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자식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부족한 부분을 다른 테이블에서 획득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정상적인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수행하면 기준 테이블의 로우 데이터 개수의 크기로 반환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00274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 ( =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활용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63802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 </a:t>
            </a:r>
            <a:r>
              <a:rPr lang="ko-KR" altLang="en-US" b="1" dirty="0" smtClean="0"/>
              <a:t>가 속한 부서명과 부서의 지역명을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SMITH(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ename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지역명</a:t>
            </a:r>
            <a:r>
              <a:rPr lang="en-US" altLang="ko-KR" dirty="0" smtClean="0"/>
              <a:t>(dept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dname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loc)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dname</a:t>
            </a:r>
            <a:r>
              <a:rPr lang="en-US" altLang="ko-KR" b="1" dirty="0" smtClean="0"/>
              <a:t>        loc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</a:t>
            </a:r>
            <a:r>
              <a:rPr lang="en-US" altLang="ko-KR" b="1" dirty="0" err="1" smtClean="0"/>
              <a:t>RESEARCh</a:t>
            </a:r>
            <a:r>
              <a:rPr lang="en-US" altLang="ko-KR" b="1" dirty="0" smtClean="0"/>
              <a:t>  DALLAS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851920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d.dname</a:t>
            </a:r>
            <a:r>
              <a:rPr lang="en-US" altLang="ko-KR" dirty="0" smtClean="0"/>
              <a:t>, d.loc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, dept </a:t>
            </a:r>
            <a:r>
              <a:rPr lang="en-US" altLang="ko-KR" b="1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where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e.deptno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d.deptno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and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= 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45576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Non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Join( = </a:t>
            </a:r>
            <a:r>
              <a:rPr lang="ko-KR" altLang="en-US" b="1" dirty="0" smtClean="0">
                <a:solidFill>
                  <a:srgbClr val="FF0000"/>
                </a:solidFill>
              </a:rPr>
              <a:t>을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제외한 연산자 사용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430592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33505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GRADE</a:t>
            </a:r>
            <a:r>
              <a:rPr lang="ko-KR" altLang="en-US" b="1" dirty="0" smtClean="0"/>
              <a:t>가 무었인지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sal</a:t>
            </a:r>
            <a:r>
              <a:rPr lang="en-US" altLang="ko-KR" b="1" dirty="0" smtClean="0"/>
              <a:t>     grade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800   1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3645024"/>
            <a:ext cx="5220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e.sal, </a:t>
            </a:r>
            <a:r>
              <a:rPr lang="en-US" altLang="ko-KR" dirty="0" err="1" smtClean="0"/>
              <a:t>s.grade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e,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 s </a:t>
            </a:r>
          </a:p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e.sal &gt;=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e.sal &lt;=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s.hisal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         and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= 'smith‘;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85192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emp.sal between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hisal</a:t>
            </a:r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='smith';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4612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Self Join( </a:t>
            </a:r>
            <a:r>
              <a:rPr lang="ko-KR" altLang="en-US" b="1" dirty="0" smtClean="0">
                <a:solidFill>
                  <a:srgbClr val="FF0000"/>
                </a:solidFill>
              </a:rPr>
              <a:t>동일 테이블을 조인 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38715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의 부서장 이름을 알고싶다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35010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</a:t>
            </a:r>
          </a:p>
          <a:p>
            <a:r>
              <a:rPr lang="pt-BR" altLang="ko-KR" dirty="0" smtClean="0"/>
              <a:t>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e2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        and e.ename = ‘SMITH’</a:t>
            </a:r>
            <a:r>
              <a:rPr lang="pt-BR" altLang="ko-KR" dirty="0" smtClean="0"/>
              <a:t>;</a:t>
            </a:r>
            <a:endParaRPr lang="pt-BR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23357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외부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조인</a:t>
            </a:r>
            <a:r>
              <a:rPr lang="en-US" altLang="ko-KR" b="1" dirty="0" smtClean="0">
                <a:solidFill>
                  <a:srgbClr val="FF0000"/>
                </a:solidFill>
              </a:rPr>
              <a:t>(null</a:t>
            </a:r>
            <a:r>
              <a:rPr lang="ko-KR" altLang="en-US" b="1" dirty="0" smtClean="0">
                <a:solidFill>
                  <a:srgbClr val="FF0000"/>
                </a:solidFill>
              </a:rPr>
              <a:t>값도 출력할래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4809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모든 사원의 부서장의 이름을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004048" y="2708920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e2</a:t>
            </a: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  <a:r>
              <a:rPr lang="pt-BR" altLang="ko-KR" dirty="0" smtClean="0"/>
              <a:t>;</a:t>
            </a:r>
          </a:p>
          <a:p>
            <a:r>
              <a:rPr lang="pt-BR" altLang="ko-KR" dirty="0" smtClean="0"/>
              <a:t>* KING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이기 때문에 제외</a:t>
            </a:r>
            <a:endParaRPr lang="pt-B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 LEFT OUTER JOIN emp e2</a:t>
            </a: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      on e.mgr = e2.empno</a:t>
            </a:r>
            <a:r>
              <a:rPr lang="pt-BR" altLang="ko-KR" dirty="0" smtClean="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JDBC </a:t>
            </a:r>
            <a:r>
              <a:rPr lang="ko-KR" altLang="en-US" dirty="0" smtClean="0"/>
              <a:t>라이브러리 연결</a:t>
            </a:r>
            <a:endParaRPr lang="en-US" altLang="ko-KR" dirty="0" smtClean="0"/>
          </a:p>
          <a:p>
            <a:r>
              <a:rPr lang="en-US" altLang="ko-KR" b="1" dirty="0" smtClean="0"/>
              <a:t>mysql-connector-java-8.0.12.jar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C:\Program Files\Java\jdk1.8.0_261\</a:t>
            </a:r>
            <a:r>
              <a:rPr lang="en-US" altLang="ko-KR" b="1" dirty="0" err="1" smtClean="0"/>
              <a:t>jre</a:t>
            </a:r>
            <a:r>
              <a:rPr lang="en-US" altLang="ko-KR" b="1" dirty="0" smtClean="0"/>
              <a:t>\lib\ext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접속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12474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성질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b="1" dirty="0" smtClean="0">
                <a:solidFill>
                  <a:srgbClr val="002060"/>
                </a:solidFill>
              </a:rPr>
              <a:t>정의기능 </a:t>
            </a:r>
            <a:r>
              <a:rPr lang="en-US" altLang="ko-KR" b="1" dirty="0" smtClean="0">
                <a:solidFill>
                  <a:srgbClr val="002060"/>
                </a:solidFill>
              </a:rPr>
              <a:t>(DDL)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건물의 영역을 구성하고  그 영역 안에 </a:t>
            </a:r>
            <a:r>
              <a:rPr lang="ko-KR" altLang="en-US" b="1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/>
              <a:t>를 생성 관리</a:t>
            </a:r>
            <a:endParaRPr lang="en-US" altLang="ko-KR" dirty="0" smtClean="0"/>
          </a:p>
          <a:p>
            <a:r>
              <a:rPr lang="en-US" altLang="ko-KR" dirty="0" smtClean="0"/>
              <a:t>                            Create, Drop, Alter</a:t>
            </a:r>
          </a:p>
          <a:p>
            <a:r>
              <a:rPr lang="en-US" altLang="ko-KR" dirty="0" smtClean="0"/>
              <a:t>                             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계정 생성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테이블 생성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b="1" dirty="0" smtClean="0">
                <a:solidFill>
                  <a:srgbClr val="002060"/>
                </a:solidFill>
              </a:rPr>
              <a:t>조작기능</a:t>
            </a:r>
            <a:r>
              <a:rPr lang="en-US" altLang="ko-KR" b="1" dirty="0" smtClean="0">
                <a:solidFill>
                  <a:srgbClr val="002060"/>
                </a:solidFill>
              </a:rPr>
              <a:t>(DML)    : </a:t>
            </a:r>
            <a:r>
              <a:rPr lang="ko-KR" altLang="en-US" b="1" dirty="0" smtClean="0">
                <a:solidFill>
                  <a:srgbClr val="002060"/>
                </a:solidFill>
              </a:rPr>
              <a:t>데이터 관리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                             Insert, Update, Delete  / Select (DQL, </a:t>
            </a:r>
            <a:r>
              <a:rPr lang="en-US" altLang="ko-KR" b="1" u="sng" dirty="0" smtClean="0">
                <a:solidFill>
                  <a:srgbClr val="002060"/>
                </a:solidFill>
              </a:rPr>
              <a:t>Query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b="1" dirty="0" smtClean="0">
                <a:solidFill>
                  <a:srgbClr val="002060"/>
                </a:solidFill>
              </a:rPr>
              <a:t>제어기능</a:t>
            </a:r>
            <a:r>
              <a:rPr lang="en-US" altLang="ko-KR" b="1" dirty="0" smtClean="0">
                <a:solidFill>
                  <a:srgbClr val="002060"/>
                </a:solidFill>
              </a:rPr>
              <a:t>(DCL)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트랜젝션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</a:t>
            </a:r>
          </a:p>
          <a:p>
            <a:r>
              <a:rPr lang="en-US" altLang="ko-KR" dirty="0" smtClean="0">
                <a:sym typeface="Wingdings" pitchFamily="2" charset="2"/>
              </a:rPr>
              <a:t> SQL </a:t>
            </a:r>
            <a:r>
              <a:rPr lang="ko-KR" altLang="en-US" dirty="0" smtClean="0">
                <a:sym typeface="Wingdings" pitchFamily="2" charset="2"/>
              </a:rPr>
              <a:t>문 제공되고 있다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JDBC </a:t>
            </a:r>
            <a:r>
              <a:rPr lang="ko-KR" altLang="en-US" dirty="0" smtClean="0"/>
              <a:t>라이브러리 연결</a:t>
            </a:r>
            <a:endParaRPr lang="en-US" altLang="ko-KR" dirty="0" smtClean="0"/>
          </a:p>
          <a:p>
            <a:r>
              <a:rPr lang="en-US" altLang="ko-KR" b="1" dirty="0" smtClean="0"/>
              <a:t>mysql-connector-java-8.0.12.jar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C:\Program Files\Java\jdk1.8.0_261\</a:t>
            </a:r>
            <a:r>
              <a:rPr lang="en-US" altLang="ko-KR" b="1" dirty="0" err="1" smtClean="0"/>
              <a:t>jre</a:t>
            </a:r>
            <a:r>
              <a:rPr lang="en-US" altLang="ko-KR" b="1" dirty="0" smtClean="0"/>
              <a:t>\lib\ext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접속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25"/>
            <a:ext cx="923925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0139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DDL (</a:t>
            </a:r>
            <a:r>
              <a:rPr lang="ko-KR" altLang="en-US" dirty="0" smtClean="0"/>
              <a:t>테이블 관련 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DML(Insert, update, delete)</a:t>
            </a:r>
          </a:p>
          <a:p>
            <a:r>
              <a:rPr lang="en-US" altLang="ko-KR" dirty="0" smtClean="0"/>
              <a:t>-----------------------------------------------------------------</a:t>
            </a:r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3.1 </a:t>
            </a:r>
            <a:r>
              <a:rPr lang="ko-KR" altLang="en-US" dirty="0" smtClean="0"/>
              <a:t>명령객체 </a:t>
            </a:r>
            <a:r>
              <a:rPr lang="en-US" altLang="ko-KR" dirty="0" smtClean="0"/>
              <a:t>(Statement,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CallaleStatement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조별 프로젝트 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지난번 구현 결과물을 </a:t>
            </a:r>
            <a:r>
              <a:rPr lang="en-US" altLang="ko-KR" dirty="0" err="1" smtClean="0"/>
              <a:t>DataBase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쿼리문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프로그래밍 구현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계좌</a:t>
            </a:r>
            <a:r>
              <a:rPr lang="ko-KR" altLang="en-US" dirty="0" smtClean="0"/>
              <a:t> 테이블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insert(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Insert(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잔액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Select( </a:t>
            </a:r>
            <a:r>
              <a:rPr lang="ko-KR" altLang="en-US" dirty="0" smtClean="0"/>
              <a:t>계좌번호로 검색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모든 정보 획득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*------------------- </a:t>
            </a:r>
            <a:r>
              <a:rPr lang="ko-KR" altLang="en-US" dirty="0" smtClean="0"/>
              <a:t>해당 계좌가 가지고 있는 잔액을 얻어와야 함</a:t>
            </a:r>
            <a:r>
              <a:rPr lang="en-US" altLang="ko-KR" dirty="0" smtClean="0"/>
              <a:t>---------</a:t>
            </a:r>
          </a:p>
          <a:p>
            <a:pPr marL="342900" indent="-342900"/>
            <a:r>
              <a:rPr lang="en-US" altLang="ko-KR" dirty="0" smtClean="0"/>
              <a:t>4) Update(</a:t>
            </a:r>
            <a:r>
              <a:rPr lang="ko-KR" altLang="en-US" dirty="0" smtClean="0"/>
              <a:t>계좌번호로 찾아서 입금처리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기존잔액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입금액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5) Update(</a:t>
            </a:r>
            <a:r>
              <a:rPr lang="ko-KR" altLang="en-US" dirty="0" smtClean="0"/>
              <a:t>계좌번호로 찾아서 출금처리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6) delete(</a:t>
            </a:r>
            <a:r>
              <a:rPr lang="ko-KR" altLang="en-US" dirty="0" smtClean="0"/>
              <a:t>계좌번호로 해당 계좌 삭제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7) select(</a:t>
            </a:r>
            <a:r>
              <a:rPr lang="ko-KR" altLang="en-US" dirty="0" smtClean="0"/>
              <a:t>모든 계좌 출력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계좌 테이블</a:t>
            </a:r>
            <a:r>
              <a:rPr lang="en-US" altLang="ko-KR" dirty="0" smtClean="0"/>
              <a:t>(Account)</a:t>
            </a:r>
          </a:p>
          <a:p>
            <a:pPr marL="342900" indent="-342900"/>
            <a:r>
              <a:rPr lang="en-US" altLang="ko-KR" dirty="0" smtClean="0"/>
              <a:t>drop table Account; 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create table Account (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null,</a:t>
            </a:r>
          </a:p>
          <a:p>
            <a:pPr marL="342900" indent="-342900"/>
            <a:r>
              <a:rPr lang="en-US" altLang="ko-KR" dirty="0" smtClean="0"/>
              <a:t>    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err="1" smtClean="0"/>
              <a:t>newtime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</a:t>
            </a:r>
            <a:r>
              <a:rPr lang="en-US" altLang="ko-KR" dirty="0" err="1" smtClean="0"/>
              <a:t>current_timestamp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primary key 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);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create table account(</a:t>
            </a:r>
          </a:p>
          <a:p>
            <a:pPr marL="342900" indent="-342900"/>
            <a:r>
              <a:rPr lang="en-US" altLang="ko-KR" dirty="0" err="1" smtClean="0"/>
              <a:t>accid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</a:t>
            </a:r>
          </a:p>
          <a:p>
            <a:pPr marL="342900" indent="-342900"/>
            <a:r>
              <a:rPr lang="en-US" altLang="ko-KR" dirty="0" smtClean="0"/>
              <a:t>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 not null,</a:t>
            </a:r>
          </a:p>
          <a:p>
            <a:pPr marL="342900" indent="-342900"/>
            <a:r>
              <a:rPr lang="en-US" altLang="ko-KR" dirty="0" smtClean="0"/>
              <a:t>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marL="342900" indent="-342900"/>
            <a:r>
              <a:rPr lang="en-US" altLang="ko-KR" dirty="0" err="1" smtClean="0"/>
              <a:t>newtime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</a:t>
            </a:r>
          </a:p>
          <a:p>
            <a:pPr marL="342900" indent="-342900"/>
            <a:r>
              <a:rPr lang="en-US" altLang="ko-KR" dirty="0" smtClean="0"/>
              <a:t>);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</a:t>
            </a:r>
            <a:r>
              <a:rPr lang="en-US" altLang="ko-KR" dirty="0" smtClean="0"/>
              <a:t>) values(1002,"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accid,name,balance</a:t>
            </a:r>
            <a:r>
              <a:rPr lang="en-US" altLang="ko-KR" dirty="0" smtClean="0"/>
              <a:t>) values(1002,"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",9000);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account set balance= balance+ 10000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account set balance= balance - 1000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= 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 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account;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거래 테이블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 ; // PK, AUTOINCREMENT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;   //FK </a:t>
            </a:r>
            <a:r>
              <a:rPr lang="en-US" altLang="ko-KR" b="1" dirty="0" smtClean="0">
                <a:solidFill>
                  <a:srgbClr val="FF0000"/>
                </a:solidFill>
              </a:rPr>
              <a:t>(Account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accid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input;   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output;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balance;  // NOT NULL</a:t>
            </a:r>
          </a:p>
          <a:p>
            <a:r>
              <a:rPr lang="en-US" altLang="ko-KR" dirty="0" smtClean="0"/>
              <a:t>Calendar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;           // DEFAULT now()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err="1" smtClean="0"/>
              <a:t>커리문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거래 테이블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 ; // PK, AUTOINCREMENT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;   //FK </a:t>
            </a:r>
            <a:r>
              <a:rPr lang="en-US" altLang="ko-KR" b="1" dirty="0" smtClean="0">
                <a:solidFill>
                  <a:srgbClr val="FF0000"/>
                </a:solidFill>
              </a:rPr>
              <a:t>(Account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accid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input;   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output;  // NOT NULL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balance;  // NOT NULL</a:t>
            </a:r>
          </a:p>
          <a:p>
            <a:r>
              <a:rPr lang="en-US" altLang="ko-KR" dirty="0" smtClean="0"/>
              <a:t>Calendar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;           // DEFAULT now()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43808" y="3861048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</a:p>
          <a:p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accnum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input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 </a:t>
            </a:r>
          </a:p>
          <a:p>
            <a:r>
              <a:rPr lang="en-US" altLang="ko-KR" dirty="0" smtClean="0"/>
              <a:t>output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 </a:t>
            </a:r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now(),</a:t>
            </a:r>
          </a:p>
          <a:p>
            <a:r>
              <a:rPr lang="en-US" altLang="ko-KR" dirty="0" smtClean="0"/>
              <a:t>foreign key(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 references account(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));</a:t>
            </a: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Insert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2) Select </a:t>
            </a:r>
            <a:r>
              <a:rPr lang="ko-KR" altLang="en-US" dirty="0" err="1" smtClean="0"/>
              <a:t>커리문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); 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9552" y="321297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accnum,input,output,balance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values( 10, 1000, 0, (select balance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= 10;</a:t>
            </a:r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467544" y="836712"/>
            <a:ext cx="806489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PK , FK </a:t>
            </a:r>
            <a:r>
              <a:rPr lang="ko-KR" altLang="en-US" dirty="0" smtClean="0"/>
              <a:t>관계를 가질 때 삭제나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제약조건이 위배되는 상황이</a:t>
            </a:r>
            <a:endParaRPr lang="en-US" altLang="ko-KR" dirty="0" smtClean="0"/>
          </a:p>
          <a:p>
            <a:r>
              <a:rPr lang="ko-KR" altLang="en-US" dirty="0" smtClean="0"/>
              <a:t>발생될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발생되지 않도록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작성하는 방법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테이블 생성시 설정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2780928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cascade&gt;</a:t>
            </a:r>
          </a:p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	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input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			output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	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now(),</a:t>
            </a:r>
          </a:p>
          <a:p>
            <a:r>
              <a:rPr lang="en-US" altLang="ko-KR" dirty="0" smtClean="0"/>
              <a:t>	foreign key(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 references account(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on update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cascade</a:t>
            </a:r>
            <a:r>
              <a:rPr lang="en-US" altLang="ko-KR" b="1" dirty="0" smtClean="0">
                <a:solidFill>
                  <a:srgbClr val="FF0000"/>
                </a:solidFill>
              </a:rPr>
              <a:t> on              delete cascade</a:t>
            </a:r>
          </a:p>
          <a:p>
            <a:r>
              <a:rPr lang="en-US" altLang="ko-KR" dirty="0" smtClean="0"/>
              <a:t>	);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on update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</a:t>
            </a:r>
            <a:r>
              <a:rPr lang="en-US" altLang="ko-KR" b="1" dirty="0" smtClean="0">
                <a:solidFill>
                  <a:srgbClr val="FF0000"/>
                </a:solidFill>
              </a:rPr>
              <a:t> on delete null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76470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환경변수 등록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C:\Program Files\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 8.0\bin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시스템 환경 변수 편집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…</a:t>
            </a:r>
          </a:p>
          <a:p>
            <a:pPr>
              <a:buFontTx/>
              <a:buChar char="-"/>
            </a:pPr>
            <a:r>
              <a:rPr lang="en-US" altLang="ko-KR" dirty="0" smtClean="0"/>
              <a:t> Path </a:t>
            </a:r>
            <a:r>
              <a:rPr lang="ko-KR" altLang="en-US" dirty="0" smtClean="0"/>
              <a:t>에 위 경로를 등록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160" y="2564904"/>
            <a:ext cx="6909840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71600" y="1052736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1124744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1800" y="3861048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2627784" y="5157192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67944" y="4653136"/>
            <a:ext cx="1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3568" y="2708920"/>
            <a:ext cx="78488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&lt;&lt;manager&gt;&gt;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Bank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6176" y="37890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979712" y="1844824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868144" y="1916832"/>
            <a:ext cx="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067944" y="3501008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파싱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5792" y="980728"/>
            <a:ext cx="670648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직렬화 </a:t>
            </a:r>
            <a:r>
              <a:rPr lang="en-US" altLang="ko-KR" dirty="0" smtClean="0"/>
              <a:t>:       </a:t>
            </a:r>
            <a:r>
              <a:rPr lang="ko-KR" altLang="en-US" dirty="0" smtClean="0"/>
              <a:t>객체   </a:t>
            </a:r>
            <a:r>
              <a:rPr lang="en-US" altLang="ko-KR" dirty="0" smtClean="0">
                <a:sym typeface="Wingdings" pitchFamily="2" charset="2"/>
              </a:rPr>
              <a:t>   String  byte[]  </a:t>
            </a:r>
          </a:p>
          <a:p>
            <a:pPr algn="ctr"/>
            <a:endParaRPr lang="en-US" altLang="ko-KR" dirty="0" smtClean="0">
              <a:sym typeface="Wingdings" pitchFamily="2" charset="2"/>
            </a:endParaRPr>
          </a:p>
          <a:p>
            <a:pPr algn="ctr"/>
            <a:r>
              <a:rPr lang="ko-KR" altLang="en-US" dirty="0" err="1" smtClean="0">
                <a:sym typeface="Wingdings" pitchFamily="2" charset="2"/>
              </a:rPr>
              <a:t>역직렬화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 byte[]  String  </a:t>
            </a:r>
            <a:r>
              <a:rPr lang="ko-KR" altLang="en-US" dirty="0" smtClean="0">
                <a:sym typeface="Wingdings" pitchFamily="2" charset="2"/>
              </a:rPr>
              <a:t>객체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692696"/>
            <a:ext cx="8136904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중복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저장 방지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 * 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XXXX)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데이터 테이블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],     </a:t>
            </a:r>
            <a:r>
              <a:rPr lang="ko-KR" altLang="en-US" dirty="0" smtClean="0"/>
              <a:t>관계 테이블</a:t>
            </a:r>
            <a:r>
              <a:rPr lang="en-US" altLang="ko-KR" dirty="0" smtClean="0"/>
              <a:t>[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 </a:t>
            </a:r>
            <a:r>
              <a:rPr lang="ko-KR" altLang="en-US" dirty="0" smtClean="0"/>
              <a:t>김길동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 </a:t>
            </a:r>
            <a:r>
              <a:rPr lang="ko-KR" altLang="en-US" dirty="0" smtClean="0"/>
              <a:t>고길동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ko-KR" altLang="en-US" dirty="0" smtClean="0"/>
              <a:t>버스번호  </a:t>
            </a:r>
            <a:r>
              <a:rPr lang="ko-KR" altLang="en-US" dirty="0" err="1" smtClean="0"/>
              <a:t>좌석수</a:t>
            </a:r>
            <a:r>
              <a:rPr lang="en-US" altLang="ko-KR" dirty="0" smtClean="0"/>
              <a:t>(max), </a:t>
            </a:r>
            <a:r>
              <a:rPr lang="ko-KR" altLang="en-US" dirty="0" smtClean="0"/>
              <a:t>예약자수</a:t>
            </a:r>
            <a:r>
              <a:rPr lang="en-US" altLang="ko-KR" dirty="0" smtClean="0"/>
              <a:t>(count) </a:t>
            </a:r>
            <a:r>
              <a:rPr lang="ko-KR" altLang="en-US" dirty="0" smtClean="0"/>
              <a:t> 좌석상태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 40   10    0000101111011101110011</a:t>
            </a:r>
          </a:p>
          <a:p>
            <a:pPr marL="342900" indent="-342900"/>
            <a:r>
              <a:rPr lang="en-US" altLang="ko-KR" dirty="0" smtClean="0"/>
              <a:t>11  40    20   10101010011010010101010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어떤 회원이 어떤 버스를 예약했다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1(FK)</a:t>
            </a:r>
            <a:r>
              <a:rPr lang="ko-KR" altLang="en-US" b="1" dirty="0" smtClean="0">
                <a:solidFill>
                  <a:srgbClr val="FF0000"/>
                </a:solidFill>
              </a:rPr>
              <a:t>번 회원이 </a:t>
            </a:r>
            <a:r>
              <a:rPr lang="en-US" altLang="ko-KR" b="1" dirty="0" smtClean="0">
                <a:solidFill>
                  <a:srgbClr val="FF0000"/>
                </a:solidFill>
              </a:rPr>
              <a:t>10(FK)</a:t>
            </a:r>
            <a:r>
              <a:rPr lang="ko-KR" altLang="en-US" dirty="0" smtClean="0"/>
              <a:t>번 버스를 예약했다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좌석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975" y="2155825"/>
            <a:ext cx="675005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01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폭발 1 50"/>
          <p:cNvSpPr/>
          <p:nvPr/>
        </p:nvSpPr>
        <p:spPr>
          <a:xfrm>
            <a:off x="3491880" y="3356992"/>
            <a:ext cx="1872208" cy="165618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57390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계좌 관리 프로그램을 </a:t>
            </a:r>
            <a:r>
              <a:rPr lang="en-US" altLang="ko-KR" dirty="0" smtClean="0"/>
              <a:t>Client / Server </a:t>
            </a:r>
            <a:r>
              <a:rPr lang="ko-KR" altLang="en-US" dirty="0" smtClean="0"/>
              <a:t>구조로 변경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/>
              <a:t>- Application</a:t>
            </a:r>
            <a:r>
              <a:rPr lang="ko-KR" altLang="en-US" b="1" dirty="0" smtClean="0"/>
              <a:t>에서의 프로토콜 정의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직렬화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역직렬화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611560" y="3429000"/>
            <a:ext cx="2376264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5536" y="2996952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868144" y="3356992"/>
            <a:ext cx="2376264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2924944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Server(</a:t>
            </a:r>
            <a:r>
              <a:rPr lang="ko-KR" altLang="en-US" dirty="0" smtClean="0"/>
              <a:t>서비스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6228184" y="4941168"/>
            <a:ext cx="187220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012160" y="4437112"/>
            <a:ext cx="208823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데이터관리모듈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40152" y="3429000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 flipV="1">
            <a:off x="2843808" y="3825044"/>
            <a:ext cx="309634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236296" y="3429000"/>
            <a:ext cx="86409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38" idx="1"/>
          </p:cNvCxnSpPr>
          <p:nvPr/>
        </p:nvCxnSpPr>
        <p:spPr>
          <a:xfrm>
            <a:off x="6804248" y="38250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</p:cNvCxnSpPr>
          <p:nvPr/>
        </p:nvCxnSpPr>
        <p:spPr>
          <a:xfrm flipH="1">
            <a:off x="7308304" y="4221088"/>
            <a:ext cx="36004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2"/>
            <a:endCxn id="32" idx="0"/>
          </p:cNvCxnSpPr>
          <p:nvPr/>
        </p:nvCxnSpPr>
        <p:spPr>
          <a:xfrm>
            <a:off x="7056276" y="4797152"/>
            <a:ext cx="10801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051720" y="3573016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19872" y="2924944"/>
            <a:ext cx="201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String</a:t>
            </a:r>
          </a:p>
          <a:p>
            <a:r>
              <a:rPr lang="en-US" altLang="ko-KR" b="1" dirty="0" smtClean="0"/>
              <a:t>byte[]</a:t>
            </a:r>
          </a:p>
          <a:p>
            <a:r>
              <a:rPr lang="en-US" altLang="ko-KR" b="1" dirty="0" smtClean="0"/>
              <a:t>Object(</a:t>
            </a:r>
            <a:r>
              <a:rPr lang="ko-KR" altLang="en-US" b="1" dirty="0" smtClean="0"/>
              <a:t>직렬화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55576" y="3573016"/>
            <a:ext cx="86409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7584" y="4725144"/>
            <a:ext cx="201622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사용자인터페이스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1331640" y="4365104"/>
            <a:ext cx="14401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7" idx="3"/>
            <a:endCxn id="53" idx="1"/>
          </p:cNvCxnSpPr>
          <p:nvPr/>
        </p:nvCxnSpPr>
        <p:spPr>
          <a:xfrm>
            <a:off x="1619672" y="39690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539552" y="1772816"/>
            <a:ext cx="3312368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2807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52120" y="1772816"/>
            <a:ext cx="3312368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12776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012160" y="1340768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Server(</a:t>
            </a:r>
            <a:r>
              <a:rPr lang="ko-KR" altLang="en-US" dirty="0" smtClean="0"/>
              <a:t>서비스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68144" y="407707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Accpet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96136" y="328498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Listen() : </a:t>
            </a:r>
            <a:r>
              <a:rPr lang="ko-KR" altLang="en-US" dirty="0" err="1" smtClean="0">
                <a:solidFill>
                  <a:schemeClr val="tx1"/>
                </a:solidFill>
              </a:rPr>
              <a:t>망연결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96136" y="2348880"/>
            <a:ext cx="302433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Bind() </a:t>
            </a:r>
            <a:r>
              <a:rPr lang="ko-KR" altLang="en-US" dirty="0" smtClean="0">
                <a:solidFill>
                  <a:schemeClr val="tx1"/>
                </a:solidFill>
              </a:rPr>
              <a:t>주소할당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96136" y="184482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Socket()</a:t>
            </a:r>
            <a:r>
              <a:rPr lang="ko-KR" altLang="en-US" dirty="0" smtClean="0">
                <a:solidFill>
                  <a:schemeClr val="tx1"/>
                </a:solidFill>
              </a:rPr>
              <a:t>소켓생성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61" name="직선 화살표 연결선 60"/>
          <p:cNvCxnSpPr>
            <a:endCxn id="41" idx="6"/>
          </p:cNvCxnSpPr>
          <p:nvPr/>
        </p:nvCxnSpPr>
        <p:spPr>
          <a:xfrm flipH="1">
            <a:off x="6300192" y="3933056"/>
            <a:ext cx="288032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596336" y="2852936"/>
            <a:ext cx="93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Ip:port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860032" y="184482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[Init]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4932040" y="4293096"/>
            <a:ext cx="784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[Run]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반복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6588224" y="3789040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940152" y="476672"/>
            <a:ext cx="22322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 : </a:t>
            </a:r>
            <a:r>
              <a:rPr lang="ko-KR" altLang="en-US" dirty="0" smtClean="0"/>
              <a:t>대기소켓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724128" y="3789040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923928" y="476672"/>
            <a:ext cx="180020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S:</a:t>
            </a:r>
            <a:r>
              <a:rPr lang="ko-KR" altLang="en-US" dirty="0" smtClean="0"/>
              <a:t>통신소켓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940152" y="472514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40152" y="5301208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300192" y="4653136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6372200" y="5229200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004048" y="609329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[Exit]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5940152" y="609329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CloseSocket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4128" y="6237312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83568" y="184482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Socket()</a:t>
            </a:r>
            <a:r>
              <a:rPr lang="ko-KR" altLang="en-US" dirty="0" smtClean="0">
                <a:solidFill>
                  <a:schemeClr val="tx1"/>
                </a:solidFill>
              </a:rPr>
              <a:t>소켓생성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83568" y="249289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11760" y="2924944"/>
            <a:ext cx="93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Ip:port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endCxn id="33" idx="1"/>
          </p:cNvCxnSpPr>
          <p:nvPr/>
        </p:nvCxnSpPr>
        <p:spPr>
          <a:xfrm>
            <a:off x="3419872" y="2852936"/>
            <a:ext cx="2448272" cy="14041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323528" y="1916832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5436096" y="1628800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67544" y="3717032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통신소켓은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주소가 할당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3568" y="537321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83568" y="4869160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23528" y="6093296"/>
            <a:ext cx="397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b="1" dirty="0" err="1" smtClean="0">
                <a:solidFill>
                  <a:srgbClr val="FF0000"/>
                </a:solidFill>
              </a:rPr>
              <a:t>블록킹함수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동기함수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해당함수의 기능이 완료될 때 리턴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83568" y="5805264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CloseSocket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</a:rPr>
              <a:t>전화기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23528" y="5661248"/>
            <a:ext cx="576064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7092280" y="3573016"/>
            <a:ext cx="93610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64088" y="3573016"/>
            <a:ext cx="1440160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SendAll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520" y="1772816"/>
            <a:ext cx="3600400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08720"/>
            <a:ext cx="516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altLang="ko-KR" b="1" dirty="0" smtClean="0"/>
              <a:t>TCP / IP </a:t>
            </a:r>
            <a:r>
              <a:rPr lang="ko-KR" altLang="en-US" b="1" dirty="0" smtClean="0">
                <a:solidFill>
                  <a:srgbClr val="FF0000"/>
                </a:solidFill>
              </a:rPr>
              <a:t>프로토콜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약속</a:t>
            </a:r>
            <a:r>
              <a:rPr lang="en-US" altLang="ko-KR" b="1" dirty="0" smtClean="0">
                <a:solidFill>
                  <a:srgbClr val="FF0000"/>
                </a:solidFill>
              </a:rPr>
              <a:t>) – 1</a:t>
            </a:r>
            <a:r>
              <a:rPr lang="ko-KR" altLang="en-US" b="1" dirty="0" smtClean="0">
                <a:solidFill>
                  <a:srgbClr val="FF0000"/>
                </a:solidFill>
              </a:rPr>
              <a:t>대 다 통신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쓰레드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12776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68144" y="2348880"/>
            <a:ext cx="302433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Accept() :</a:t>
            </a:r>
          </a:p>
          <a:p>
            <a:pPr marL="342900" indent="-342900" algn="ctr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</a:rPr>
              <a:t>통신소켓생성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arenR"/>
            </a:pPr>
            <a:r>
              <a:rPr lang="ko-KR" altLang="en-US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940152" y="476672"/>
            <a:ext cx="2232248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 : </a:t>
            </a:r>
            <a:r>
              <a:rPr lang="ko-KR" altLang="en-US" dirty="0" smtClean="0"/>
              <a:t>대기소켓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868144" y="3573016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923928" y="476672"/>
            <a:ext cx="180020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S:</a:t>
            </a:r>
            <a:r>
              <a:rPr lang="ko-KR" altLang="en-US" dirty="0" smtClean="0"/>
              <a:t>통신소켓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7544" y="191683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419872" y="1916832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300192" y="2276872"/>
            <a:ext cx="576064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67544" y="3068960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9552" y="2420888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41" idx="3"/>
          </p:cNvCxnSpPr>
          <p:nvPr/>
        </p:nvCxnSpPr>
        <p:spPr>
          <a:xfrm>
            <a:off x="3851920" y="2420888"/>
            <a:ext cx="2121677" cy="15209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1520" y="3789040"/>
            <a:ext cx="3600400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7544" y="3933056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Connect() : </a:t>
            </a:r>
            <a:r>
              <a:rPr lang="ko-KR" altLang="en-US" dirty="0" err="1" smtClean="0">
                <a:solidFill>
                  <a:schemeClr val="tx1"/>
                </a:solidFill>
              </a:rPr>
              <a:t>전화걸기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19872" y="3933056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11560" y="551723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Recv</a:t>
            </a:r>
            <a:r>
              <a:rPr lang="en-US" altLang="ko-KR" dirty="0" smtClean="0">
                <a:solidFill>
                  <a:schemeClr val="tx1"/>
                </a:solidFill>
              </a:rPr>
              <a:t>() : Input[</a:t>
            </a:r>
            <a:r>
              <a:rPr lang="ko-KR" altLang="en-US" dirty="0" smtClean="0">
                <a:solidFill>
                  <a:schemeClr val="tx1"/>
                </a:solidFill>
              </a:rPr>
              <a:t>수동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9552" y="4437112"/>
            <a:ext cx="30243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Send() : Output[</a:t>
            </a:r>
            <a:r>
              <a:rPr lang="ko-KR" altLang="en-US" dirty="0" smtClean="0">
                <a:solidFill>
                  <a:schemeClr val="tx1"/>
                </a:solidFill>
              </a:rPr>
              <a:t>능동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236296" y="3861048"/>
            <a:ext cx="720080" cy="4320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48" idx="1"/>
          </p:cNvCxnSpPr>
          <p:nvPr/>
        </p:nvCxnSpPr>
        <p:spPr>
          <a:xfrm flipH="1" flipV="1">
            <a:off x="3707904" y="3212976"/>
            <a:ext cx="1656184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72200" y="1700808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다중 접속이 가능한</a:t>
            </a:r>
            <a:endParaRPr lang="ko-KR" altLang="en-US" dirty="0"/>
          </a:p>
        </p:txBody>
      </p:sp>
      <p:cxnSp>
        <p:nvCxnSpPr>
          <p:cNvPr id="84" name="직선 화살표 연결선 83"/>
          <p:cNvCxnSpPr>
            <a:stCxn id="48" idx="1"/>
          </p:cNvCxnSpPr>
          <p:nvPr/>
        </p:nvCxnSpPr>
        <p:spPr>
          <a:xfrm flipH="1">
            <a:off x="3851920" y="4509120"/>
            <a:ext cx="1512168" cy="108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611560" y="3429000"/>
            <a:ext cx="3384376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5536" y="2996952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Client(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427984" y="3356992"/>
            <a:ext cx="4392488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2924944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Server(</a:t>
            </a:r>
            <a:r>
              <a:rPr lang="ko-KR" altLang="en-US" dirty="0" smtClean="0"/>
              <a:t>서비스 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5580112" y="5661248"/>
            <a:ext cx="187220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5013176"/>
            <a:ext cx="208823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데이터관리모듈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44008" y="3429000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>
            <a:off x="3275856" y="3789040"/>
            <a:ext cx="136815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868144" y="3501008"/>
            <a:ext cx="136815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(Manager)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38" idx="1"/>
          </p:cNvCxnSpPr>
          <p:nvPr/>
        </p:nvCxnSpPr>
        <p:spPr>
          <a:xfrm>
            <a:off x="5508104" y="3789040"/>
            <a:ext cx="360040" cy="1080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236296" y="371703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2"/>
            <a:endCxn id="32" idx="0"/>
          </p:cNvCxnSpPr>
          <p:nvPr/>
        </p:nvCxnSpPr>
        <p:spPr>
          <a:xfrm>
            <a:off x="6120172" y="5373216"/>
            <a:ext cx="396044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771800" y="3573016"/>
            <a:ext cx="864096" cy="792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</a:t>
            </a:r>
            <a:r>
              <a:rPr lang="ko-KR" altLang="en-US" dirty="0" smtClean="0">
                <a:solidFill>
                  <a:schemeClr val="tx1"/>
                </a:solidFill>
              </a:rPr>
              <a:t>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19872" y="2924944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String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55576" y="4869160"/>
            <a:ext cx="295232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 </a:t>
            </a:r>
            <a:r>
              <a:rPr lang="ko-KR" altLang="en-US" dirty="0" smtClean="0">
                <a:solidFill>
                  <a:schemeClr val="tx1"/>
                </a:solidFill>
              </a:rPr>
              <a:t>모듈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(Bank)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7584" y="5733256"/>
            <a:ext cx="2952328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사용자인터페이스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(App)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8" idx="0"/>
            <a:endCxn id="57" idx="2"/>
          </p:cNvCxnSpPr>
          <p:nvPr/>
        </p:nvCxnSpPr>
        <p:spPr>
          <a:xfrm flipH="1" flipV="1">
            <a:off x="2231740" y="5445224"/>
            <a:ext cx="7200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3528" y="836712"/>
            <a:ext cx="54006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Application </a:t>
            </a:r>
            <a:r>
              <a:rPr lang="ko-KR" altLang="en-US" b="1" dirty="0" smtClean="0"/>
              <a:t>프로토콜 정의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//client </a:t>
            </a:r>
            <a:r>
              <a:rPr lang="en-US" altLang="ko-KR" dirty="0" smtClean="0">
                <a:sym typeface="Wingdings" pitchFamily="2" charset="2"/>
              </a:rPr>
              <a:t> Server</a:t>
            </a:r>
            <a:endParaRPr lang="en-US" altLang="ko-KR" dirty="0" smtClean="0"/>
          </a:p>
          <a:p>
            <a:r>
              <a:rPr lang="en-US" altLang="ko-KR" dirty="0" smtClean="0"/>
              <a:t>“MakeAccount@111#ccm#1000”</a:t>
            </a:r>
          </a:p>
          <a:p>
            <a:r>
              <a:rPr lang="en-US" altLang="ko-KR" dirty="0" smtClean="0"/>
              <a:t>//server </a:t>
            </a:r>
            <a:r>
              <a:rPr lang="en-US" altLang="ko-KR" dirty="0" smtClean="0">
                <a:sym typeface="Wingdings" pitchFamily="2" charset="2"/>
              </a:rPr>
              <a:t> Client</a:t>
            </a:r>
          </a:p>
          <a:p>
            <a:r>
              <a:rPr lang="en-US" altLang="ko-KR" dirty="0" smtClean="0">
                <a:sym typeface="Wingdings" pitchFamily="2" charset="2"/>
              </a:rPr>
              <a:t>“MakeAccount_ck@111#S”</a:t>
            </a:r>
          </a:p>
          <a:p>
            <a:r>
              <a:rPr lang="en-US" altLang="ko-KR" dirty="0" smtClean="0">
                <a:sym typeface="Wingdings" pitchFamily="2" charset="2"/>
              </a:rPr>
              <a:t>“MakeAccount_ack@111#F”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755576" y="3645024"/>
            <a:ext cx="86409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1259632" y="4581128"/>
            <a:ext cx="0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3131840" y="4365104"/>
            <a:ext cx="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524328" y="3501008"/>
            <a:ext cx="1152128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Parser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7236296" y="407707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627784" y="5085184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시작점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56176" y="4293096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]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24328" y="4509120"/>
            <a:ext cx="1152128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63688" y="3645024"/>
            <a:ext cx="864096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Parser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39552" y="980728"/>
            <a:ext cx="3227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1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MakeAccount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611560" y="2492896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delimiter //</a:t>
            </a:r>
          </a:p>
          <a:p>
            <a:r>
              <a:rPr lang="en-US" altLang="ko-KR" dirty="0" smtClean="0"/>
              <a:t>create procedure </a:t>
            </a:r>
            <a:r>
              <a:rPr lang="en-US" altLang="ko-KR" dirty="0" err="1" smtClean="0"/>
              <a:t>MakeAccount</a:t>
            </a:r>
            <a:r>
              <a:rPr lang="en-US" altLang="ko-KR" dirty="0" smtClean="0"/>
              <a:t>(IN id INT, IN name VARCHAR(30), IN bal INT)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accid,name,balance</a:t>
            </a:r>
            <a:r>
              <a:rPr lang="en-US" altLang="ko-KR" dirty="0" smtClean="0"/>
              <a:t>) values(</a:t>
            </a:r>
            <a:r>
              <a:rPr lang="en-US" altLang="ko-KR" dirty="0" err="1" smtClean="0"/>
              <a:t>id,name,bal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end //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delimiter ;</a:t>
            </a:r>
            <a:endParaRPr lang="en-US" altLang="ko-K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980728"/>
            <a:ext cx="27446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SelectAccount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en-US" altLang="ko-KR" dirty="0" smtClean="0"/>
              <a:t>OUT 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67544" y="2708920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delimiter //</a:t>
            </a:r>
          </a:p>
          <a:p>
            <a:r>
              <a:rPr lang="en-US" altLang="ko-KR" dirty="0" smtClean="0"/>
              <a:t>create procedure </a:t>
            </a:r>
            <a:r>
              <a:rPr lang="en-US" altLang="ko-KR" dirty="0" err="1" smtClean="0"/>
              <a:t>SelectAccount</a:t>
            </a:r>
            <a:r>
              <a:rPr lang="en-US" altLang="ko-KR" dirty="0" smtClean="0"/>
              <a:t>(IN  id INT, OUT </a:t>
            </a:r>
            <a:r>
              <a:rPr lang="en-US" altLang="ko-KR" dirty="0" err="1" smtClean="0"/>
              <a:t>retname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(20), OUT </a:t>
            </a:r>
            <a:r>
              <a:rPr lang="en-US" altLang="ko-KR" dirty="0" err="1" smtClean="0"/>
              <a:t>retbalance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OUT  </a:t>
            </a:r>
            <a:r>
              <a:rPr lang="en-US" altLang="ko-KR" dirty="0" err="1" smtClean="0"/>
              <a:t>retnewtime</a:t>
            </a:r>
            <a:r>
              <a:rPr lang="en-US" altLang="ko-KR" dirty="0" smtClean="0"/>
              <a:t> timestamp)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select name, balance, </a:t>
            </a:r>
            <a:r>
              <a:rPr lang="en-US" altLang="ko-KR" dirty="0" err="1" smtClean="0"/>
              <a:t>newtime</a:t>
            </a:r>
            <a:r>
              <a:rPr lang="en-US" altLang="ko-KR" dirty="0" smtClean="0"/>
              <a:t> into </a:t>
            </a:r>
            <a:r>
              <a:rPr lang="en-US" altLang="ko-KR" dirty="0" err="1" smtClean="0"/>
              <a:t>retname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retbalance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retnewtime</a:t>
            </a:r>
            <a:r>
              <a:rPr lang="en-US" altLang="ko-KR" dirty="0" smtClean="0"/>
              <a:t>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= id;</a:t>
            </a:r>
          </a:p>
          <a:p>
            <a:r>
              <a:rPr lang="en-US" altLang="ko-KR" dirty="0" smtClean="0"/>
              <a:t>end //</a:t>
            </a:r>
          </a:p>
          <a:p>
            <a:r>
              <a:rPr lang="en-US" altLang="ko-KR" dirty="0" smtClean="0"/>
              <a:t>delimiter 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395536" y="76470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명령 프롬프트에서 실행확인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                     </a:t>
            </a:r>
          </a:p>
          <a:p>
            <a:r>
              <a:rPr lang="en-US" altLang="ko-KR" dirty="0" smtClean="0"/>
              <a:t>Enter Password : 1234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79249" cy="43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419873" y="1052736"/>
            <a:ext cx="5724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mysql.exe </a:t>
            </a:r>
            <a:r>
              <a:rPr lang="ko-KR" altLang="en-US" dirty="0" smtClean="0">
                <a:solidFill>
                  <a:srgbClr val="FF0000"/>
                </a:solidFill>
              </a:rPr>
              <a:t>실행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명령행</a:t>
            </a:r>
            <a:r>
              <a:rPr lang="ko-KR" altLang="en-US" dirty="0" smtClean="0">
                <a:solidFill>
                  <a:srgbClr val="FF0000"/>
                </a:solidFill>
              </a:rPr>
              <a:t> 인자로 </a:t>
            </a:r>
            <a:r>
              <a:rPr lang="en-US" altLang="ko-KR" dirty="0" smtClean="0">
                <a:solidFill>
                  <a:srgbClr val="FF0000"/>
                </a:solidFill>
              </a:rPr>
              <a:t>–u(</a:t>
            </a:r>
            <a:r>
              <a:rPr lang="ko-KR" altLang="en-US" dirty="0" smtClean="0">
                <a:solidFill>
                  <a:srgbClr val="FF0000"/>
                </a:solidFill>
              </a:rPr>
              <a:t>계정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root</a:t>
            </a:r>
            <a:r>
              <a:rPr lang="ko-KR" altLang="en-US" dirty="0" smtClean="0">
                <a:solidFill>
                  <a:srgbClr val="FF0000"/>
                </a:solidFill>
              </a:rPr>
              <a:t>로  </a:t>
            </a:r>
            <a:r>
              <a:rPr lang="en-US" altLang="ko-KR" dirty="0" smtClean="0">
                <a:solidFill>
                  <a:srgbClr val="FF0000"/>
                </a:solidFill>
              </a:rPr>
              <a:t>-p(</a:t>
            </a:r>
            <a:r>
              <a:rPr lang="ko-KR" altLang="en-US" dirty="0" smtClean="0">
                <a:solidFill>
                  <a:srgbClr val="FF0000"/>
                </a:solidFill>
              </a:rPr>
              <a:t>패스워드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공백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패스워드를 </a:t>
            </a:r>
            <a:r>
              <a:rPr lang="ko-KR" altLang="en-US" dirty="0" err="1" smtClean="0">
                <a:solidFill>
                  <a:srgbClr val="FF0000"/>
                </a:solidFill>
              </a:rPr>
              <a:t>공백처리하면</a:t>
            </a:r>
            <a:r>
              <a:rPr lang="ko-KR" altLang="en-US" dirty="0" smtClean="0">
                <a:solidFill>
                  <a:srgbClr val="FF0000"/>
                </a:solidFill>
              </a:rPr>
              <a:t> 입력할 수 있도록 제공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395536" y="980728"/>
            <a:ext cx="26324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3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Input</a:t>
            </a:r>
            <a:r>
              <a:rPr lang="en-US" altLang="ko-KR" dirty="0" err="1" smtClean="0"/>
              <a:t>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67544" y="2564904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delimiter //</a:t>
            </a:r>
          </a:p>
          <a:p>
            <a:r>
              <a:rPr lang="en-US" altLang="ko-KR" dirty="0" smtClean="0"/>
              <a:t>create procedure </a:t>
            </a:r>
            <a:r>
              <a:rPr lang="en-US" altLang="ko-KR" dirty="0" err="1" smtClean="0"/>
              <a:t>InputAccount</a:t>
            </a:r>
            <a:r>
              <a:rPr lang="en-US" altLang="ko-KR" dirty="0" smtClean="0"/>
              <a:t>(id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money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update account set balance = balance + money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= id;</a:t>
            </a:r>
          </a:p>
          <a:p>
            <a:r>
              <a:rPr lang="en-US" altLang="ko-KR" dirty="0" smtClean="0"/>
              <a:t>end //</a:t>
            </a:r>
          </a:p>
          <a:p>
            <a:r>
              <a:rPr lang="en-US" altLang="ko-KR" dirty="0" smtClean="0"/>
              <a:t>delimiter ;</a:t>
            </a:r>
            <a:endParaRPr lang="en-US" altLang="ko-K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9552" y="980728"/>
            <a:ext cx="26324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4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Output</a:t>
            </a:r>
            <a:r>
              <a:rPr lang="en-US" altLang="ko-KR" dirty="0" err="1" smtClean="0"/>
              <a:t>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출금</a:t>
            </a:r>
            <a:r>
              <a:rPr lang="ko-KR" altLang="en-US" dirty="0" err="1" smtClean="0"/>
              <a:t>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delimiter //</a:t>
            </a:r>
          </a:p>
          <a:p>
            <a:r>
              <a:rPr lang="en-US" altLang="ko-KR" dirty="0" smtClean="0"/>
              <a:t>create procedure </a:t>
            </a:r>
            <a:r>
              <a:rPr lang="en-US" altLang="ko-KR" dirty="0" err="1" smtClean="0"/>
              <a:t>OutputAccount</a:t>
            </a:r>
            <a:r>
              <a:rPr lang="en-US" altLang="ko-KR" dirty="0" smtClean="0"/>
              <a:t>(id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money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update account set balance = balance - money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= </a:t>
            </a:r>
            <a:r>
              <a:rPr lang="en-US" altLang="ko-KR" dirty="0" smtClean="0"/>
              <a:t>id and balance &gt;= money;</a:t>
            </a:r>
            <a:endParaRPr lang="en-US" altLang="ko-KR" dirty="0" smtClean="0"/>
          </a:p>
          <a:p>
            <a:r>
              <a:rPr lang="en-US" altLang="ko-KR" dirty="0" smtClean="0"/>
              <a:t>end //</a:t>
            </a:r>
          </a:p>
          <a:p>
            <a:r>
              <a:rPr lang="en-US" altLang="ko-KR" dirty="0" smtClean="0"/>
              <a:t>delimiter ;</a:t>
            </a:r>
            <a:endParaRPr lang="en-US" altLang="ko-K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539552" y="1052736"/>
            <a:ext cx="24016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4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DeleteAccount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708920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delimiter //</a:t>
            </a:r>
          </a:p>
          <a:p>
            <a:r>
              <a:rPr lang="en-US" altLang="ko-KR" dirty="0" smtClean="0"/>
              <a:t>create procedure </a:t>
            </a:r>
            <a:r>
              <a:rPr lang="en-US" altLang="ko-KR" dirty="0" err="1" smtClean="0"/>
              <a:t>DeleteAccount</a:t>
            </a:r>
            <a:r>
              <a:rPr lang="en-US" altLang="ko-KR" dirty="0" smtClean="0"/>
              <a:t>(id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delete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= id;</a:t>
            </a:r>
          </a:p>
          <a:p>
            <a:r>
              <a:rPr lang="en-US" altLang="ko-KR" dirty="0" smtClean="0"/>
              <a:t>end //</a:t>
            </a:r>
          </a:p>
          <a:p>
            <a:r>
              <a:rPr lang="en-US" altLang="ko-KR" dirty="0" smtClean="0"/>
              <a:t>delimiter ;</a:t>
            </a:r>
            <a:endParaRPr lang="en-US" altLang="ko-K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39552" y="980728"/>
            <a:ext cx="3227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1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MakeAccount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683568" y="2636912"/>
            <a:ext cx="27446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SelectAccount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en-US" altLang="ko-KR" dirty="0" smtClean="0"/>
              <a:t>OUT 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539552" y="4437112"/>
            <a:ext cx="26324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3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Input</a:t>
            </a:r>
            <a:r>
              <a:rPr lang="en-US" altLang="ko-KR" dirty="0" err="1" smtClean="0"/>
              <a:t>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입금액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5292080" y="1052736"/>
            <a:ext cx="26324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4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Output</a:t>
            </a:r>
            <a:r>
              <a:rPr lang="en-US" altLang="ko-KR" dirty="0" err="1" smtClean="0"/>
              <a:t>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출금</a:t>
            </a:r>
            <a:r>
              <a:rPr lang="ko-KR" altLang="en-US" dirty="0" err="1" smtClean="0"/>
              <a:t>액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436096" y="2852936"/>
            <a:ext cx="24016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4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DeleteAccount</a:t>
            </a:r>
            <a:endParaRPr lang="en-US" altLang="ko-KR" dirty="0" smtClean="0"/>
          </a:p>
          <a:p>
            <a:r>
              <a:rPr lang="en-US" altLang="ko-KR" dirty="0" smtClean="0"/>
              <a:t>IN    : </a:t>
            </a:r>
            <a:r>
              <a:rPr lang="ko-KR" altLang="en-US" dirty="0" smtClean="0"/>
              <a:t>계좌번호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81035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데이터베이스를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  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create database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sampleDB</a:t>
            </a:r>
            <a:r>
              <a:rPr lang="en-US" altLang="ko-KR" b="1" dirty="0" smtClean="0">
                <a:solidFill>
                  <a:srgbClr val="FF0000"/>
                </a:solidFill>
              </a:rPr>
              <a:t>;    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데이터베이스 생성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use 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;                       -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데이터베이스를 사용하겠다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72170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예제 테이블을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      - </a:t>
            </a:r>
            <a:r>
              <a:rPr lang="en-US" altLang="ko-KR" dirty="0" err="1" smtClean="0"/>
              <a:t>sampleDB</a:t>
            </a:r>
            <a:r>
              <a:rPr lang="ko-KR" altLang="en-US" dirty="0" smtClean="0"/>
              <a:t>가 갖고 있는 테이블 정보 요청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552" y="2132856"/>
            <a:ext cx="47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제공한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mysql.txt 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있는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쿼리문</a:t>
            </a:r>
            <a:r>
              <a:rPr lang="ko-KR" altLang="en-US" b="1" dirty="0" smtClean="0">
                <a:solidFill>
                  <a:srgbClr val="FF0000"/>
                </a:solidFill>
              </a:rPr>
              <a:t>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2636912"/>
            <a:ext cx="66159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show tables;      - </a:t>
            </a:r>
            <a:r>
              <a:rPr lang="ko-KR" altLang="en-US" dirty="0" smtClean="0"/>
              <a:t>테이블 목록 제 확인</a:t>
            </a:r>
            <a:r>
              <a:rPr lang="en-US" altLang="ko-KR" dirty="0" smtClean="0"/>
              <a:t>! 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count(*) from dept;   - (4)     count :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(14)</a:t>
            </a:r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;  - (5)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60817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dept </a:t>
            </a:r>
            <a:r>
              <a:rPr lang="ko-KR" altLang="en-US" dirty="0" smtClean="0"/>
              <a:t>테이블의 모든 정보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모든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로우데이터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select * 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  Dept </a:t>
            </a:r>
            <a:r>
              <a:rPr lang="ko-KR" altLang="en-US" dirty="0" smtClean="0"/>
              <a:t>테이블에서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loc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정보만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select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en-US" altLang="ko-KR" b="1" dirty="0" smtClean="0">
                <a:solidFill>
                  <a:srgbClr val="FF0000"/>
                </a:solidFill>
              </a:rPr>
              <a:t>, loc </a:t>
            </a:r>
            <a:r>
              <a:rPr lang="en-US" altLang="ko-KR" dirty="0" smtClean="0"/>
              <a:t>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b="1" u="sng" dirty="0" smtClean="0"/>
              <a:t>스키마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</a:t>
            </a:r>
            <a:r>
              <a:rPr lang="ko-KR" altLang="en-US" dirty="0" err="1" smtClean="0"/>
              <a:t>컬럼들을</a:t>
            </a:r>
            <a:r>
              <a:rPr lang="ko-KR" altLang="en-US" dirty="0" smtClean="0"/>
              <a:t> 갖고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알고 싶다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 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058279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Distinct  : </a:t>
            </a:r>
            <a:r>
              <a:rPr lang="ko-KR" altLang="en-US" dirty="0" err="1" smtClean="0"/>
              <a:t>중복행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b="1" dirty="0" smtClean="0">
                <a:solidFill>
                  <a:srgbClr val="FF0000"/>
                </a:solidFill>
              </a:rPr>
              <a:t>distinct</a:t>
            </a:r>
            <a:r>
              <a:rPr lang="en-US" altLang="ko-KR" dirty="0" smtClean="0"/>
              <a:t>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</a:t>
            </a:r>
            <a:r>
              <a:rPr lang="ko-KR" altLang="en-US" dirty="0" smtClean="0"/>
              <a:t>중복된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은 하나만 출력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별명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묵시적 별명 부여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as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- </a:t>
            </a:r>
            <a:r>
              <a:rPr lang="ko-KR" altLang="en-US" dirty="0" smtClean="0"/>
              <a:t>명시적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as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별명 부여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“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  - </a:t>
            </a:r>
            <a:r>
              <a:rPr lang="ko-KR" altLang="en-US" dirty="0" smtClean="0"/>
              <a:t>공백처리 가능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‘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</a:t>
            </a:r>
            <a:r>
              <a:rPr lang="ko-KR" altLang="en-US" dirty="0" err="1" smtClean="0"/>
              <a:t>한문장으로</a:t>
            </a:r>
            <a:r>
              <a:rPr lang="ko-KR" altLang="en-US" dirty="0" smtClean="0"/>
              <a:t> 아래와 같이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”  :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‘ ‘,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815280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) smith</a:t>
            </a:r>
            <a:r>
              <a:rPr lang="ko-KR" altLang="en-US" dirty="0" smtClean="0"/>
              <a:t>인 사람의 모든 정보를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= 'smith';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급여가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5000 </a:t>
            </a:r>
            <a:r>
              <a:rPr lang="ko-KR" altLang="en-US" dirty="0" smtClean="0"/>
              <a:t>사이인 회원의 이름과 급여를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&gt;=3000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&lt;=5000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between 3000 and 5000</a:t>
            </a:r>
            <a:r>
              <a:rPr lang="en-US" altLang="ko-KR" dirty="0" smtClean="0"/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입사일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dl 1981</a:t>
            </a:r>
            <a:r>
              <a:rPr lang="ko-KR" altLang="en-US" dirty="0" smtClean="0"/>
              <a:t>년 이전에 입사한 직원의 이름과</a:t>
            </a:r>
            <a:r>
              <a:rPr lang="en-US" altLang="ko-KR" dirty="0" smtClean="0"/>
              <a:t>, 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입사일을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year(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&lt; 1981;    - ???</a:t>
            </a:r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 &lt; ‘1981-01-01';  - ???</a:t>
            </a:r>
          </a:p>
          <a:p>
            <a:pPr marL="342900" indent="-342900"/>
            <a:r>
              <a:rPr lang="en-US" altLang="ko-KR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2883</Words>
  <Application>Microsoft Office PowerPoint</Application>
  <PresentationFormat>화면 슬라이드 쇼(4:3)</PresentationFormat>
  <Paragraphs>652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340</cp:revision>
  <dcterms:created xsi:type="dcterms:W3CDTF">2021-02-09T00:04:02Z</dcterms:created>
  <dcterms:modified xsi:type="dcterms:W3CDTF">2021-02-24T06:36:06Z</dcterms:modified>
</cp:coreProperties>
</file>