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1600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6530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 이름이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시작되는 직원들의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ename,job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like "s%";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이름의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직원들의 이름과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like '_L%';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71545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이름을 오름차순으로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이름일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급여가 높은 사람을 먼저 출력</a:t>
            </a:r>
            <a:r>
              <a:rPr lang="en-US" altLang="ko-KR" dirty="0" smtClean="0"/>
              <a:t>! ( </a:t>
            </a:r>
            <a:r>
              <a:rPr lang="ko-KR" altLang="en-US" dirty="0" smtClean="0"/>
              <a:t>이름하고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select </a:t>
            </a:r>
            <a:r>
              <a:rPr lang="en-US" altLang="ko-KR" dirty="0" err="1" smtClean="0"/>
              <a:t>ename,sal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order </a:t>
            </a:r>
            <a:r>
              <a:rPr lang="en-US" altLang="ko-KR" b="1" dirty="0" smtClean="0">
                <a:solidFill>
                  <a:srgbClr val="FF0000"/>
                </a:solidFill>
              </a:rPr>
              <a:t>by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ename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asc</a:t>
            </a:r>
            <a:r>
              <a:rPr lang="en-US" altLang="ko-KR" b="1" dirty="0" smtClean="0">
                <a:solidFill>
                  <a:srgbClr val="FF0000"/>
                </a:solidFill>
              </a:rPr>
              <a:t>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 By [</a:t>
            </a:r>
            <a:r>
              <a:rPr lang="ko-KR" altLang="en-US" dirty="0" smtClean="0"/>
              <a:t>그룹을 구성할 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Having   [</a:t>
            </a:r>
            <a:r>
              <a:rPr lang="ko-KR" altLang="en-US" dirty="0" smtClean="0"/>
              <a:t>그룹을 기반으로 한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941168"/>
            <a:ext cx="8176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smtClean="0"/>
              <a:t>그룹함수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집계함수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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(Group By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 ,                 (having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값을 반환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그룹별 하나의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 반환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점 이상인 그룹만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71850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Group by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AVG(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	//error….</a:t>
            </a:r>
            <a:r>
              <a:rPr lang="ko-KR" altLang="en-US" dirty="0" err="1" smtClean="0"/>
              <a:t>출력갯수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Select </a:t>
            </a:r>
            <a:r>
              <a:rPr lang="ko-KR" altLang="en-US" dirty="0" smtClean="0"/>
              <a:t>절에 집계함수와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같이 출력할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2924944"/>
            <a:ext cx="78597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 Select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, AVG(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GROUP BY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의 개수만큼 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Group By</a:t>
            </a:r>
            <a:r>
              <a:rPr lang="ko-KR" altLang="en-US" dirty="0" smtClean="0"/>
              <a:t>절에서 사용한 </a:t>
            </a:r>
            <a:r>
              <a:rPr lang="ko-KR" altLang="en-US" dirty="0" err="1" smtClean="0"/>
              <a:t>컬럼명은</a:t>
            </a:r>
            <a:r>
              <a:rPr lang="ko-KR" altLang="en-US" dirty="0" smtClean="0"/>
              <a:t> 당연히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 사용이 되게 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6319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Join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</a:t>
            </a:r>
            <a:r>
              <a:rPr lang="en-US" altLang="ko-KR" dirty="0" smtClean="0"/>
              <a:t>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</a:t>
            </a:r>
            <a:r>
              <a:rPr lang="en-US" altLang="ko-KR" dirty="0" smtClean="0"/>
              <a:t>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85079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시각적으로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문장인지 확인할 수 있는 방법</a:t>
            </a:r>
            <a:r>
              <a:rPr lang="en-US" altLang="ko-KR" dirty="0" smtClean="0"/>
              <a:t>!( from</a:t>
            </a:r>
            <a:r>
              <a:rPr lang="ko-KR" altLang="en-US" dirty="0" smtClean="0"/>
              <a:t>절에 테이블이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</a:t>
            </a:r>
            <a:r>
              <a:rPr lang="en-US" altLang="ko-KR" b="1" dirty="0" smtClean="0">
                <a:solidFill>
                  <a:srgbClr val="FF0000"/>
                </a:solidFill>
              </a:rPr>
              <a:t>from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emp</a:t>
            </a:r>
            <a:r>
              <a:rPr lang="en-US" altLang="ko-KR" b="1" dirty="0" smtClean="0">
                <a:solidFill>
                  <a:srgbClr val="FF0000"/>
                </a:solidFill>
              </a:rPr>
              <a:t>, dept;      //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카타시안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프로덕트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곱</a:t>
            </a:r>
            <a:r>
              <a:rPr lang="en-US" altLang="ko-KR" b="1" dirty="0" smtClean="0">
                <a:solidFill>
                  <a:srgbClr val="FF0000"/>
                </a:solidFill>
              </a:rPr>
              <a:t>),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JOIN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조건이 없을때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11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로우데이터의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 14 * 4 = 56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5733256"/>
            <a:ext cx="84497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할때는 기준 테이블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자식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부족한 부분을 다른 테이블에서 획득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정상적인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수행하면 기준 테이블의 로우 데이터 개수의 크기로 반환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0027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 ( =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활용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</a:t>
            </a:r>
            <a:r>
              <a:rPr lang="en-US" altLang="ko-KR" dirty="0" smtClean="0"/>
              <a:t>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</a:t>
            </a:r>
            <a:r>
              <a:rPr lang="en-US" altLang="ko-KR" dirty="0" smtClean="0"/>
              <a:t>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63802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 </a:t>
            </a:r>
            <a:r>
              <a:rPr lang="ko-KR" altLang="en-US" b="1" dirty="0" smtClean="0"/>
              <a:t>가 속한 부서명과 부서의 지역명을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SMITH(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ename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(dept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loc)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dname</a:t>
            </a:r>
            <a:r>
              <a:rPr lang="en-US" altLang="ko-KR" b="1" dirty="0" smtClean="0"/>
              <a:t>        loc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</a:t>
            </a:r>
            <a:r>
              <a:rPr lang="en-US" altLang="ko-KR" b="1" dirty="0" err="1" smtClean="0"/>
              <a:t>RESEARCh</a:t>
            </a:r>
            <a:r>
              <a:rPr lang="en-US" altLang="ko-KR" b="1" dirty="0" smtClean="0"/>
              <a:t>  DALLAS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d.dname</a:t>
            </a:r>
            <a:r>
              <a:rPr lang="en-US" altLang="ko-KR" dirty="0" smtClean="0"/>
              <a:t>, d.loc 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, dept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where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e.deptno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d.deptno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= 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4557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Non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Join( = 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제외한 연산자 사용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</a:t>
            </a:r>
            <a:r>
              <a:rPr lang="en-US" altLang="ko-KR" dirty="0" smtClean="0"/>
              <a:t>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43059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</a:t>
            </a:r>
            <a:r>
              <a:rPr lang="en-US" altLang="ko-KR" dirty="0" smtClean="0"/>
              <a:t>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33505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GRADE</a:t>
            </a:r>
            <a:r>
              <a:rPr lang="ko-KR" altLang="en-US" b="1" dirty="0" smtClean="0"/>
              <a:t>가 무었인지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sal</a:t>
            </a:r>
            <a:r>
              <a:rPr lang="en-US" altLang="ko-KR" b="1" dirty="0" smtClean="0"/>
              <a:t>     grade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800   1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645024"/>
            <a:ext cx="522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e.sal, </a:t>
            </a:r>
            <a:r>
              <a:rPr lang="en-US" altLang="ko-KR" dirty="0" err="1" smtClean="0"/>
              <a:t>s.grade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e,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 s 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e.sal &gt;=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e.sal &lt;=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and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/>
              <a:t>'smith‘;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emp.sal between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4612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Self Join( </a:t>
            </a:r>
            <a:r>
              <a:rPr lang="ko-KR" altLang="en-US" b="1" dirty="0" smtClean="0">
                <a:solidFill>
                  <a:srgbClr val="FF0000"/>
                </a:solidFill>
              </a:rPr>
              <a:t>동일 테이블을 조인 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</a:t>
            </a:r>
            <a:r>
              <a:rPr lang="en-US" altLang="ko-KR" dirty="0" smtClean="0"/>
              <a:t>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38715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의 부서장 이름을 알고싶다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01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</a:t>
            </a:r>
            <a:r>
              <a:rPr lang="pt-BR" altLang="ko-KR" dirty="0" smtClean="0"/>
              <a:t>e2.ename</a:t>
            </a:r>
          </a:p>
          <a:p>
            <a:r>
              <a:rPr lang="pt-BR" altLang="ko-KR" dirty="0" smtClean="0"/>
              <a:t>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</a:t>
            </a:r>
            <a:r>
              <a:rPr lang="pt-BR" altLang="ko-KR" b="1" dirty="0" smtClean="0">
                <a:solidFill>
                  <a:srgbClr val="FF0000"/>
                </a:solidFill>
              </a:rPr>
              <a:t>e2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</a:t>
            </a:r>
            <a:r>
              <a:rPr lang="pt-BR" altLang="ko-KR" b="1" dirty="0" smtClean="0">
                <a:solidFill>
                  <a:srgbClr val="FF0000"/>
                </a:solidFill>
              </a:rPr>
              <a:t>e2.empno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</a:t>
            </a:r>
            <a:r>
              <a:rPr lang="pt-BR" altLang="ko-KR" b="1" dirty="0" smtClean="0">
                <a:solidFill>
                  <a:srgbClr val="FF0000"/>
                </a:solidFill>
              </a:rPr>
              <a:t>        and e.ename = ‘SMITH’</a:t>
            </a:r>
            <a:r>
              <a:rPr lang="pt-BR" altLang="ko-KR" dirty="0" smtClean="0"/>
              <a:t>;</a:t>
            </a:r>
            <a:endParaRPr lang="pt-BR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2335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(null</a:t>
            </a:r>
            <a:r>
              <a:rPr lang="ko-KR" altLang="en-US" b="1" dirty="0" smtClean="0">
                <a:solidFill>
                  <a:srgbClr val="FF0000"/>
                </a:solidFill>
              </a:rPr>
              <a:t>값도 출력할래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</a:t>
            </a:r>
            <a:r>
              <a:rPr lang="en-US" altLang="ko-KR" dirty="0" smtClean="0"/>
              <a:t>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모든 사원의 부서장의 이름을 출력하고 싶다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select e.ename, </a:t>
            </a:r>
            <a:r>
              <a:rPr lang="pt-BR" altLang="ko-KR" dirty="0" smtClean="0"/>
              <a:t>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</a:t>
            </a:r>
            <a:r>
              <a:rPr lang="pt-BR" altLang="ko-KR" b="1" dirty="0" smtClean="0">
                <a:solidFill>
                  <a:srgbClr val="FF0000"/>
                </a:solidFill>
              </a:rPr>
              <a:t>e2</a:t>
            </a: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  <a:r>
              <a:rPr lang="pt-BR" altLang="ko-KR" dirty="0" smtClean="0"/>
              <a:t>;</a:t>
            </a:r>
          </a:p>
          <a:p>
            <a:r>
              <a:rPr lang="pt-BR" altLang="ko-KR" dirty="0" smtClean="0"/>
              <a:t>* KING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이기 때문에 제외</a:t>
            </a:r>
            <a:endParaRPr lang="pt-B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</a:t>
            </a:r>
            <a:r>
              <a:rPr lang="pt-BR" altLang="ko-KR" b="1" dirty="0" smtClean="0">
                <a:solidFill>
                  <a:srgbClr val="FF0000"/>
                </a:solidFill>
              </a:rPr>
              <a:t>e LEFT OUTER JOIN emp e2</a:t>
            </a: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</a:t>
            </a:r>
            <a:r>
              <a:rPr lang="pt-BR" altLang="ko-KR" b="1" dirty="0" smtClean="0">
                <a:solidFill>
                  <a:srgbClr val="FF0000"/>
                </a:solidFill>
              </a:rPr>
              <a:t>      on e.mgr </a:t>
            </a:r>
            <a:r>
              <a:rPr lang="pt-BR" altLang="ko-KR" b="1" dirty="0" smtClean="0">
                <a:solidFill>
                  <a:srgbClr val="FF0000"/>
                </a:solidFill>
              </a:rPr>
              <a:t>= e2.empno</a:t>
            </a:r>
            <a:r>
              <a:rPr lang="pt-BR" altLang="ko-KR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81035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데이터베이스를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  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create database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sampleDB</a:t>
            </a:r>
            <a:r>
              <a:rPr lang="en-US" altLang="ko-KR" b="1" dirty="0" smtClean="0">
                <a:solidFill>
                  <a:srgbClr val="FF0000"/>
                </a:solidFill>
              </a:rPr>
              <a:t>;  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생성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use 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;                       -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사용하겠다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72170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테이블을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      - </a:t>
            </a:r>
            <a:r>
              <a:rPr lang="en-US" altLang="ko-KR" dirty="0" err="1" smtClean="0"/>
              <a:t>sampleDB</a:t>
            </a:r>
            <a:r>
              <a:rPr lang="ko-KR" altLang="en-US" dirty="0" smtClean="0"/>
              <a:t>가 갖고 있는 테이블 정보 요청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2132856"/>
            <a:ext cx="47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mysql.txt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66159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</a:t>
            </a:r>
            <a:r>
              <a:rPr lang="en-US" altLang="ko-KR" dirty="0" smtClean="0"/>
              <a:t>tables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테이블 목록 제 확인</a:t>
            </a:r>
            <a:r>
              <a:rPr lang="en-US" altLang="ko-KR" dirty="0" smtClean="0"/>
              <a:t>! 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count(*) from dept;   - (4)     count :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(14)</a:t>
            </a:r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  - (5)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6081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dept </a:t>
            </a:r>
            <a:r>
              <a:rPr lang="ko-KR" altLang="en-US" dirty="0" smtClean="0"/>
              <a:t>테이블의 모든 정보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로우데이터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select * 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 Dept </a:t>
            </a:r>
            <a:r>
              <a:rPr lang="ko-KR" altLang="en-US" dirty="0" smtClean="0"/>
              <a:t>테이블에서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loc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select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b="1" dirty="0" smtClean="0">
                <a:solidFill>
                  <a:srgbClr val="FF0000"/>
                </a:solidFill>
              </a:rPr>
              <a:t>, loc </a:t>
            </a:r>
            <a:r>
              <a:rPr lang="en-US" altLang="ko-KR" dirty="0" smtClean="0"/>
              <a:t>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b="1" u="sng" dirty="0" smtClean="0"/>
              <a:t>스키마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컬</a:t>
            </a:r>
            <a:r>
              <a:rPr lang="ko-KR" altLang="en-US" dirty="0" err="1" smtClean="0"/>
              <a:t>럼들을</a:t>
            </a:r>
            <a:r>
              <a:rPr lang="ko-KR" altLang="en-US" dirty="0" smtClean="0"/>
              <a:t> 갖고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알고 싶다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058279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Distinct  : </a:t>
            </a:r>
            <a:r>
              <a:rPr lang="ko-KR" altLang="en-US" dirty="0" err="1" smtClean="0"/>
              <a:t>중복행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b="1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/>
              <a:t>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</a:t>
            </a:r>
            <a:r>
              <a:rPr lang="ko-KR" altLang="en-US" dirty="0" smtClean="0"/>
              <a:t>중복된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은 하나만 출력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별명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smtClean="0"/>
              <a:t>select </a:t>
            </a:r>
            <a:r>
              <a:rPr lang="en-US" altLang="ko-KR" dirty="0" smtClean="0"/>
              <a:t>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r>
              <a:rPr lang="ko-KR" altLang="en-US" dirty="0" smtClean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묵시적 별명 부여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as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- 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별명 부여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smtClean="0"/>
              <a:t>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공백처리 가능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smtClean="0"/>
              <a:t>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한문장으로</a:t>
            </a:r>
            <a:r>
              <a:rPr lang="ko-KR" altLang="en-US" dirty="0" smtClean="0"/>
              <a:t> 아래와 같이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”  :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select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‘ ‘,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81528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 smith</a:t>
            </a:r>
            <a:r>
              <a:rPr lang="ko-KR" altLang="en-US" dirty="0" smtClean="0"/>
              <a:t>인 사람의 모든 정보를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= 'smith</a:t>
            </a:r>
            <a:r>
              <a:rPr lang="en-US" altLang="ko-KR" dirty="0" smtClean="0"/>
              <a:t>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급여가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5000 </a:t>
            </a:r>
            <a:r>
              <a:rPr lang="ko-KR" altLang="en-US" dirty="0" smtClean="0"/>
              <a:t>사이인 회원의 이름과 급여를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&gt;=3000 </a:t>
            </a:r>
            <a:r>
              <a:rPr lang="en-US" altLang="ko-KR" b="1" dirty="0" smtClean="0">
                <a:solidFill>
                  <a:srgbClr val="FF0000"/>
                </a:solidFill>
              </a:rPr>
              <a:t>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&lt;=5000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</a:t>
            </a:r>
            <a:r>
              <a:rPr lang="en-US" altLang="ko-KR" b="1" dirty="0" smtClean="0">
                <a:solidFill>
                  <a:srgbClr val="FF0000"/>
                </a:solidFill>
              </a:rPr>
              <a:t>3000 </a:t>
            </a:r>
            <a:r>
              <a:rPr lang="en-US" altLang="ko-KR" b="1" dirty="0" smtClean="0">
                <a:solidFill>
                  <a:srgbClr val="FF0000"/>
                </a:solidFill>
              </a:rPr>
              <a:t>and </a:t>
            </a:r>
            <a:r>
              <a:rPr lang="en-US" altLang="ko-KR" b="1" dirty="0" smtClean="0">
                <a:solidFill>
                  <a:srgbClr val="FF0000"/>
                </a:solidFill>
              </a:rPr>
              <a:t>5000</a:t>
            </a:r>
            <a:r>
              <a:rPr lang="en-US" altLang="ko-KR" dirty="0" smtClean="0"/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입사일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dl 1981</a:t>
            </a:r>
            <a:r>
              <a:rPr lang="ko-KR" altLang="en-US" dirty="0" smtClean="0"/>
              <a:t>년 이전에 입사한 직원의 이름과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year(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</a:t>
            </a:r>
            <a:r>
              <a:rPr lang="en-US" altLang="ko-KR" dirty="0" smtClean="0"/>
              <a:t>&lt; </a:t>
            </a:r>
            <a:r>
              <a:rPr lang="en-US" altLang="ko-KR" dirty="0" smtClean="0"/>
              <a:t>1981</a:t>
            </a:r>
            <a:r>
              <a:rPr lang="en-US" altLang="ko-KR" dirty="0" smtClean="0"/>
              <a:t>;    - ???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 ‘1981-01-01';  - ???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1510</Words>
  <Application>Microsoft Office PowerPoint</Application>
  <PresentationFormat>화면 슬라이드 쇼(4:3)</PresentationFormat>
  <Paragraphs>260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227</cp:revision>
  <dcterms:created xsi:type="dcterms:W3CDTF">2021-02-09T00:04:02Z</dcterms:created>
  <dcterms:modified xsi:type="dcterms:W3CDTF">2021-02-19T05:45:14Z</dcterms:modified>
</cp:coreProperties>
</file>