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1" r:id="rId4"/>
    <p:sldId id="257" r:id="rId5"/>
    <p:sldId id="259" r:id="rId6"/>
    <p:sldId id="263" r:id="rId7"/>
    <p:sldId id="264" r:id="rId8"/>
    <p:sldId id="268" r:id="rId9"/>
    <p:sldId id="270" r:id="rId10"/>
    <p:sldId id="271" r:id="rId11"/>
    <p:sldId id="269" r:id="rId12"/>
    <p:sldId id="265" r:id="rId13"/>
    <p:sldId id="266" r:id="rId14"/>
    <p:sldId id="272" r:id="rId15"/>
    <p:sldId id="273" r:id="rId16"/>
    <p:sldId id="267" r:id="rId17"/>
    <p:sldId id="262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2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BD84-52D1-44B8-8AA7-08DE755AC935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8744A-8E6A-4270-BAED-08E39F1699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20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626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59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99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82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530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692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1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100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546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2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64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95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70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 normal</a:t>
            </a:r>
            <a:r>
              <a:rPr lang="en-US" baseline="0" dirty="0"/>
              <a:t> code and make them write unrolled code. malloc the array to get random values. Tell them about the random number generator, if they’re getting a zero.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78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33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70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744A-8E6A-4270-BAED-08E39F16990F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28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5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5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7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4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53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0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2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6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58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F998-9713-405B-BE9E-1A4D239711DB}" type="datetimeFigureOut">
              <a:rPr lang="en-IN" smtClean="0"/>
              <a:t>10-03-2016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C8E95-19B0-4588-9ABA-801C937E61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1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sator.liu.se/c/duffs-devic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Summation</a:t>
            </a:r>
          </a:p>
        </p:txBody>
      </p:sp>
    </p:spTree>
    <p:extLst>
      <p:ext uri="{BB962C8B-B14F-4D97-AF65-F5344CB8AC3E}">
        <p14:creationId xmlns:p14="http://schemas.microsoft.com/office/powerpoint/2010/main" val="279241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Unrolling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5686425" cy="7905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895600"/>
            <a:ext cx="2857500" cy="1181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2895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/>
              <a:t>Vs</a:t>
            </a:r>
            <a:endParaRPr lang="en-GB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267200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one on the right has more memory accesses, at most 4 time slower than the one on the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Remember, we were running these programs with sum declared in the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The run times don’t make much of a difference if sum is declared </a:t>
            </a:r>
            <a:r>
              <a:rPr lang="en-GB"/>
              <a:t>as register.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55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Code get’s bigger as you unroll more</a:t>
            </a:r>
          </a:p>
          <a:p>
            <a:pPr lvl="1"/>
            <a:r>
              <a:rPr lang="en-US" dirty="0"/>
              <a:t>How large can you go ?</a:t>
            </a:r>
          </a:p>
          <a:p>
            <a:r>
              <a:rPr lang="en-US" dirty="0"/>
              <a:t>Generalisation</a:t>
            </a:r>
          </a:p>
          <a:p>
            <a:pPr lvl="1"/>
            <a:r>
              <a:rPr lang="en-US" dirty="0"/>
              <a:t>N can only be a multiple of the unroll length</a:t>
            </a:r>
          </a:p>
          <a:p>
            <a:pPr lvl="3"/>
            <a:r>
              <a:rPr lang="en-US" sz="1800" b="1" dirty="0"/>
              <a:t>N</a:t>
            </a:r>
            <a:r>
              <a:rPr lang="en-US" sz="1800" dirty="0"/>
              <a:t> = </a:t>
            </a:r>
            <a:r>
              <a:rPr lang="en-US" sz="1800" b="1" dirty="0"/>
              <a:t>#adds_in_one_iter</a:t>
            </a:r>
            <a:r>
              <a:rPr lang="en-US" sz="1800" dirty="0"/>
              <a:t> * </a:t>
            </a:r>
            <a:r>
              <a:rPr lang="en-US" sz="1800" b="1" dirty="0"/>
              <a:t>Some_natural_number (C)</a:t>
            </a:r>
          </a:p>
          <a:p>
            <a:pPr lvl="1"/>
            <a:r>
              <a:rPr lang="en-US" dirty="0"/>
              <a:t>What can we do to handle any 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47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Generalised</a:t>
            </a:r>
            <a:r>
              <a:rPr lang="en-US" dirty="0"/>
              <a:t> 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Modulo %</a:t>
            </a:r>
          </a:p>
          <a:p>
            <a:pPr lvl="1"/>
            <a:r>
              <a:rPr lang="en-IN" dirty="0"/>
              <a:t>Before, </a:t>
            </a:r>
            <a:r>
              <a:rPr lang="en-IN" sz="2000" dirty="0"/>
              <a:t>N = C*unroll_length</a:t>
            </a:r>
          </a:p>
          <a:p>
            <a:pPr lvl="1"/>
            <a:r>
              <a:rPr lang="en-IN" dirty="0"/>
              <a:t>Now, (Any) </a:t>
            </a:r>
            <a:r>
              <a:rPr lang="en-IN" sz="2000" dirty="0"/>
              <a:t>N = C*unroll_length </a:t>
            </a:r>
            <a:r>
              <a:rPr lang="en-IN" sz="1800" b="1" dirty="0"/>
              <a:t>+ whats_remaining</a:t>
            </a:r>
          </a:p>
          <a:p>
            <a:pPr lvl="1"/>
            <a:r>
              <a:rPr lang="en-IN" sz="2400" b="1" dirty="0"/>
              <a:t>whats_remaining = N % unroll_length</a:t>
            </a:r>
          </a:p>
          <a:p>
            <a:r>
              <a:rPr lang="en-IN" sz="2800" dirty="0"/>
              <a:t>We'll now have 2 loops</a:t>
            </a:r>
          </a:p>
          <a:p>
            <a:pPr lvl="1"/>
            <a:r>
              <a:rPr lang="en-IN" sz="2400" dirty="0"/>
              <a:t>An unrolled loop</a:t>
            </a:r>
          </a:p>
          <a:p>
            <a:pPr lvl="1"/>
            <a:r>
              <a:rPr lang="en-IN" sz="2400" dirty="0"/>
              <a:t>A usual for loop that takes care of the </a:t>
            </a:r>
            <a:r>
              <a:rPr lang="en-IN" sz="2400" b="1" dirty="0"/>
              <a:t>what's remaining </a:t>
            </a:r>
            <a:r>
              <a:rPr lang="en-IN" sz="2400" dirty="0"/>
              <a:t>(since what's remaining can be anything from 0 to N-1 ).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849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Consider a loop of unroll-length 4</a:t>
            </a:r>
          </a:p>
          <a:p>
            <a:r>
              <a:rPr lang="en-US" dirty="0"/>
              <a:t>In this case, N can only be a multiple of 4, i.e 4,8,12,16,20,24,…</a:t>
            </a:r>
          </a:p>
          <a:p>
            <a:r>
              <a:rPr lang="en-US" dirty="0"/>
              <a:t>How would you handle N = 5, 7, 11, 3, 26 ?</a:t>
            </a:r>
          </a:p>
          <a:p>
            <a:r>
              <a:rPr lang="en-US" dirty="0"/>
              <a:t>We split it into a multiple of 4 and the remaining is not a multiple of 4.</a:t>
            </a:r>
          </a:p>
          <a:p>
            <a:pPr lvl="1"/>
            <a:r>
              <a:rPr lang="en-US" dirty="0"/>
              <a:t>5 = </a:t>
            </a:r>
            <a:r>
              <a:rPr lang="en-US" dirty="0">
                <a:solidFill>
                  <a:srgbClr val="00B050"/>
                </a:solidFill>
              </a:rPr>
              <a:t>4 </a:t>
            </a:r>
            <a:r>
              <a:rPr lang="en-US" dirty="0"/>
              <a:t>+ </a:t>
            </a:r>
            <a:r>
              <a:rPr lang="en-US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7 = </a:t>
            </a:r>
            <a:r>
              <a:rPr lang="en-US" dirty="0">
                <a:solidFill>
                  <a:srgbClr val="00B050"/>
                </a:solidFill>
                <a:latin typeface="Calibri" charset="0"/>
              </a:rPr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11 = </a:t>
            </a:r>
            <a:r>
              <a:rPr lang="en-US" dirty="0">
                <a:solidFill>
                  <a:srgbClr val="00B050"/>
                </a:solidFill>
              </a:rPr>
              <a:t>8 </a:t>
            </a:r>
            <a:r>
              <a:rPr lang="en-US" dirty="0"/>
              <a:t>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4 + 4</a:t>
            </a:r>
            <a:r>
              <a:rPr lang="en-US" dirty="0"/>
              <a:t> + 3 = </a:t>
            </a:r>
            <a:r>
              <a:rPr lang="en-US" dirty="0">
                <a:solidFill>
                  <a:srgbClr val="00B050"/>
                </a:solidFill>
              </a:rPr>
              <a:t>2*4</a:t>
            </a:r>
            <a:r>
              <a:rPr lang="en-US" dirty="0"/>
              <a:t> + 3 ( </a:t>
            </a:r>
            <a:r>
              <a:rPr lang="en-US" dirty="0">
                <a:solidFill>
                  <a:srgbClr val="00B050"/>
                </a:solidFill>
              </a:rPr>
              <a:t>2 iterations of the unrolled loop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normal loop runs thrice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 = </a:t>
            </a: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( the unrolled loop never runs )</a:t>
            </a:r>
          </a:p>
          <a:p>
            <a:pPr lvl="1"/>
            <a:r>
              <a:rPr lang="en-US" dirty="0"/>
              <a:t>26 = </a:t>
            </a:r>
            <a:r>
              <a:rPr lang="en-US" dirty="0">
                <a:solidFill>
                  <a:srgbClr val="00B050"/>
                </a:solidFill>
              </a:rPr>
              <a:t>24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6*4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( </a:t>
            </a:r>
            <a:r>
              <a:rPr lang="en-US" dirty="0">
                <a:solidFill>
                  <a:srgbClr val="00B050"/>
                </a:solidFill>
              </a:rPr>
              <a:t>unrolled loop runs 6 times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normal loop runs twice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75317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alibri" charset="0"/>
              </a:rPr>
              <a:t>Generalised</a:t>
            </a:r>
            <a:r>
              <a:rPr lang="en-US" dirty="0">
                <a:latin typeface="Calibri" charset="0"/>
              </a:rPr>
              <a:t> 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11 =    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+ 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 + 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0000"/>
                </a:solidFill>
              </a:rPr>
              <a:t>iter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FF0000"/>
                </a:solidFill>
              </a:rPr>
              <a:t>0 1 2</a:t>
            </a: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3-7   8-10</a:t>
            </a:r>
          </a:p>
          <a:p>
            <a:r>
              <a:rPr lang="en-US" dirty="0" err="1">
                <a:solidFill>
                  <a:srgbClr val="000000"/>
                </a:solidFill>
                <a:latin typeface="Calibri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0 1 2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executed by the </a:t>
            </a:r>
            <a:r>
              <a:rPr lang="en-US" dirty="0">
                <a:solidFill>
                  <a:srgbClr val="FF0000"/>
                </a:solidFill>
                <a:latin typeface="Calibri" charset="0"/>
              </a:rPr>
              <a:t>normal loop</a:t>
            </a:r>
          </a:p>
          <a:p>
            <a:r>
              <a:rPr lang="en-US" dirty="0" err="1">
                <a:solidFill>
                  <a:srgbClr val="000000"/>
                </a:solidFill>
                <a:latin typeface="Calibri" charset="0"/>
              </a:rPr>
              <a:t>iter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alibri" charset="0"/>
              </a:rPr>
              <a:t>3-7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dirty="0">
                <a:solidFill>
                  <a:srgbClr val="00B050"/>
                </a:solidFill>
                <a:latin typeface="Calibri" charset="0"/>
              </a:rPr>
              <a:t>8-10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executed in 2 iterations by the </a:t>
            </a:r>
            <a:r>
              <a:rPr lang="en-US" dirty="0">
                <a:solidFill>
                  <a:srgbClr val="00B050"/>
                </a:solidFill>
                <a:latin typeface="Calibri" charset="0"/>
              </a:rPr>
              <a:t>unrolled loop</a:t>
            </a:r>
            <a:r>
              <a:rPr lang="en-US" dirty="0">
                <a:solidFill>
                  <a:srgbClr val="000000"/>
                </a:solidFill>
                <a:latin typeface="Calibri" charset="0"/>
              </a:rPr>
              <a:t> of length 4.</a:t>
            </a:r>
          </a:p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Screen shot of normal loop and unrolled loop here.</a:t>
            </a:r>
          </a:p>
        </p:txBody>
      </p:sp>
    </p:spTree>
    <p:extLst>
      <p:ext uri="{BB962C8B-B14F-4D97-AF65-F5344CB8AC3E}">
        <p14:creationId xmlns:p14="http://schemas.microsoft.com/office/powerpoint/2010/main" val="212437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Duff’s Device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IN" dirty="0"/>
              <a:t>An unrolled loop and the usual loop put together.</a:t>
            </a:r>
          </a:p>
          <a:p>
            <a:r>
              <a:rPr lang="en-US" dirty="0"/>
              <a:t>Uses loopholes C/C++ syntax.</a:t>
            </a:r>
          </a:p>
          <a:p>
            <a:r>
              <a:rPr lang="en-US" dirty="0">
                <a:solidFill>
                  <a:srgbClr val="00B050"/>
                </a:solidFill>
              </a:rPr>
              <a:t>Advantages</a:t>
            </a:r>
          </a:p>
          <a:p>
            <a:pPr lvl="1"/>
            <a:r>
              <a:rPr lang="en-GB" dirty="0"/>
              <a:t>Generalised</a:t>
            </a:r>
            <a:r>
              <a:rPr lang="en-US" dirty="0"/>
              <a:t> unrolling limited to one loop.</a:t>
            </a:r>
          </a:p>
          <a:p>
            <a:pPr lvl="1"/>
            <a:r>
              <a:rPr lang="en-US" dirty="0"/>
              <a:t>Avoid extra iteration boundary checks ( i.e. iter&lt;N )</a:t>
            </a:r>
          </a:p>
          <a:p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pPr lvl="1"/>
            <a:r>
              <a:rPr lang="en-US" dirty="0"/>
              <a:t>Repetitive iterator update</a:t>
            </a:r>
          </a:p>
          <a:p>
            <a:pPr lvl="1"/>
            <a:r>
              <a:rPr lang="en-US" dirty="0"/>
              <a:t>Compiler can’t perform software pipelining.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3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OpenMP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with Compiler directives</a:t>
            </a:r>
          </a:p>
          <a:p>
            <a:pPr lvl="1"/>
            <a:r>
              <a:rPr lang="en-US" dirty="0"/>
              <a:t>C/C++ : #pragma</a:t>
            </a:r>
          </a:p>
          <a:p>
            <a:r>
              <a:rPr lang="en-US" dirty="0"/>
              <a:t>Direct the compiler to use the parallelism</a:t>
            </a:r>
          </a:p>
          <a:p>
            <a:pPr lvl="1"/>
            <a:r>
              <a:rPr lang="en-US" dirty="0"/>
              <a:t>#pragma omp parallel</a:t>
            </a:r>
          </a:p>
          <a:p>
            <a:r>
              <a:rPr lang="en-US" dirty="0"/>
              <a:t>Simple directives</a:t>
            </a:r>
          </a:p>
          <a:p>
            <a:pPr lvl="1"/>
            <a:r>
              <a:rPr lang="en-US" dirty="0"/>
              <a:t>Parallel for Loop : #pragma omp parallel for</a:t>
            </a:r>
          </a:p>
          <a:p>
            <a:pPr lvl="1"/>
            <a:r>
              <a:rPr lang="en-US" dirty="0"/>
              <a:t>Each iteration should be independent, so that running them in parallel wouldn’t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19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lost with parallelism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8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392363"/>
          </a:xfrm>
        </p:spPr>
        <p:txBody>
          <a:bodyPr/>
          <a:lstStyle/>
          <a:p>
            <a:r>
              <a:rPr lang="en-US" dirty="0"/>
              <a:t>Back in the 1970s, compilers were a new thing</a:t>
            </a:r>
          </a:p>
          <a:p>
            <a:r>
              <a:rPr lang="en-US" dirty="0"/>
              <a:t>So, the question was wrong</a:t>
            </a:r>
          </a:p>
          <a:p>
            <a:r>
              <a:rPr lang="en-US" dirty="0"/>
              <a:t>The first operating system was assembled, not compiled.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38022"/>
            <a:ext cx="6468558" cy="30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$ git pull</a:t>
            </a:r>
            <a:r>
              <a:rPr lang="en-US" dirty="0"/>
              <a:t> your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$ git clone https://github.com/singam-sanjay/ACM-BPHC_IntroToParProg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720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Code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= 0;</a:t>
            </a:r>
          </a:p>
          <a:p>
            <a:pPr marL="0" indent="0">
              <a:buNone/>
            </a:pPr>
            <a:r>
              <a:rPr lang="en-US" dirty="0"/>
              <a:t>for( i = 1 -&gt; N )</a:t>
            </a:r>
          </a:p>
          <a:p>
            <a:pPr marL="0" indent="0">
              <a:buNone/>
            </a:pPr>
            <a:r>
              <a:rPr lang="en-US" dirty="0"/>
              <a:t>{	</a:t>
            </a:r>
          </a:p>
          <a:p>
            <a:pPr marL="0" indent="0">
              <a:buNone/>
            </a:pPr>
            <a:r>
              <a:rPr lang="en-US" dirty="0"/>
              <a:t>	sum = sum + arr[i];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2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sequential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Can we execute 2 iterations at once ?</a:t>
            </a:r>
          </a:p>
          <a:p>
            <a:pPr lvl="1"/>
            <a:r>
              <a:rPr lang="en-US" dirty="0"/>
              <a:t>Whaa ??</a:t>
            </a:r>
            <a:endParaRPr lang="en-IN" dirty="0"/>
          </a:p>
          <a:p>
            <a:r>
              <a:rPr lang="en-US" dirty="0"/>
              <a:t>while( i &lt;= N )</a:t>
            </a:r>
          </a:p>
          <a:p>
            <a:pPr lvl="1"/>
            <a:r>
              <a:rPr lang="en-US" sz="2400" dirty="0"/>
              <a:t>sum  = sum + arr[i] + arr[i+1] + arr[i+2] + arr[i+3]</a:t>
            </a:r>
            <a:endParaRPr lang="en-US" dirty="0"/>
          </a:p>
          <a:p>
            <a:pPr lvl="1"/>
            <a:r>
              <a:rPr lang="en-US" sz="2400" dirty="0"/>
              <a:t>i  = i + 4;</a:t>
            </a:r>
            <a:endParaRPr lang="en-US" dirty="0"/>
          </a:p>
          <a:p>
            <a:r>
              <a:rPr lang="en-US" dirty="0"/>
              <a:t>^ This is called </a:t>
            </a:r>
            <a:r>
              <a:rPr lang="en-US" b="1" i="1" dirty="0"/>
              <a:t>loop unrolling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unroll</a:t>
            </a:r>
            <a:r>
              <a:rPr lang="en-US" dirty="0"/>
              <a:t> the parchment </a:t>
            </a:r>
            <a:r>
              <a:rPr lang="en-US" b="1" dirty="0"/>
              <a:t>to read more</a:t>
            </a:r>
          </a:p>
          <a:p>
            <a:r>
              <a:rPr lang="en-US" dirty="0"/>
              <a:t>What’s the optimisation ?</a:t>
            </a:r>
          </a:p>
          <a:p>
            <a:pPr lvl="1"/>
            <a:endParaRPr lang="en-US" b="1" i="1" dirty="0"/>
          </a:p>
        </p:txBody>
      </p:sp>
      <p:sp>
        <p:nvSpPr>
          <p:cNvPr id="4" name="Vertical Scroll 3"/>
          <p:cNvSpPr/>
          <p:nvPr/>
        </p:nvSpPr>
        <p:spPr>
          <a:xfrm>
            <a:off x="7391400" y="1905000"/>
            <a:ext cx="1066800" cy="6858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i += 1</a:t>
            </a:r>
            <a:endParaRPr lang="en-IN" dirty="0"/>
          </a:p>
        </p:txBody>
      </p:sp>
      <p:sp>
        <p:nvSpPr>
          <p:cNvPr id="6" name="Vertical Scroll 5"/>
          <p:cNvSpPr/>
          <p:nvPr/>
        </p:nvSpPr>
        <p:spPr>
          <a:xfrm>
            <a:off x="7391400" y="3505200"/>
            <a:ext cx="1219200" cy="20574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sum +=</a:t>
            </a:r>
          </a:p>
          <a:p>
            <a:pPr algn="ctr"/>
            <a:r>
              <a:rPr lang="en-US" dirty="0"/>
              <a:t>sum += sum +=</a:t>
            </a:r>
          </a:p>
          <a:p>
            <a:pPr algn="ctr"/>
            <a:r>
              <a:rPr lang="en-US" dirty="0"/>
              <a:t>i +=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95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71411" cy="4525963"/>
          </a:xfrm>
        </p:spPr>
        <p:txBody>
          <a:bodyPr/>
          <a:lstStyle/>
          <a:p>
            <a:r>
              <a:rPr lang="en-US" dirty="0"/>
              <a:t>What did we gain</a:t>
            </a:r>
            <a:r>
              <a:rPr lang="en-IN" dirty="0"/>
              <a:t> ?</a:t>
            </a:r>
          </a:p>
          <a:p>
            <a:pPr lvl="1"/>
            <a:r>
              <a:rPr lang="en-US" dirty="0"/>
              <a:t> We don’t have to do an i++ for each loop</a:t>
            </a:r>
          </a:p>
          <a:p>
            <a:pPr lvl="1"/>
            <a:r>
              <a:rPr lang="en-US" dirty="0"/>
              <a:t>Loop iterator is incremented at one shot for multiple loops</a:t>
            </a:r>
          </a:p>
          <a:p>
            <a:r>
              <a:rPr lang="en-US" dirty="0"/>
              <a:t>Let’s see it for ourselves</a:t>
            </a:r>
          </a:p>
        </p:txBody>
      </p:sp>
      <p:pic>
        <p:nvPicPr>
          <p:cNvPr id="4" name="Picture 2" descr="E:\Link to Dropbox\Documents\Edu\BITS\Extra Curricular\Link to ACM Parallel Computing Workshop\Presentations\Summation\Loop Unrolling\ec1101hc101Fig5-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11" y="1885153"/>
            <a:ext cx="2209800" cy="39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 compare programs by looking at the time taken</a:t>
            </a:r>
          </a:p>
          <a:p>
            <a:r>
              <a:rPr lang="en-US" dirty="0"/>
              <a:t>Wall clock time</a:t>
            </a:r>
          </a:p>
          <a:p>
            <a:pPr lvl="1"/>
            <a:r>
              <a:rPr lang="en-US" dirty="0"/>
              <a:t>Actual time taken by the program</a:t>
            </a:r>
          </a:p>
          <a:p>
            <a:pPr lvl="1"/>
            <a:r>
              <a:rPr lang="en-US" dirty="0"/>
              <a:t>Count the </a:t>
            </a:r>
            <a:r>
              <a:rPr lang="en-US" i="1" dirty="0"/>
              <a:t>seconds</a:t>
            </a:r>
            <a:r>
              <a:rPr lang="en-US" dirty="0"/>
              <a:t> that elapsed</a:t>
            </a:r>
          </a:p>
          <a:p>
            <a:r>
              <a:rPr lang="en-US" dirty="0"/>
              <a:t>In MATLAB</a:t>
            </a:r>
          </a:p>
          <a:p>
            <a:pPr lvl="1"/>
            <a:r>
              <a:rPr lang="en-US" dirty="0"/>
              <a:t>tic;</a:t>
            </a:r>
          </a:p>
          <a:p>
            <a:pPr lvl="1"/>
            <a:r>
              <a:rPr lang="en-US" dirty="0"/>
              <a:t>/*Code*/</a:t>
            </a:r>
          </a:p>
          <a:p>
            <a:pPr lvl="1"/>
            <a:r>
              <a:rPr lang="en-US" dirty="0"/>
              <a:t>toc;</a:t>
            </a:r>
          </a:p>
          <a:p>
            <a:pPr lvl="1"/>
            <a:r>
              <a:rPr lang="en-US" i="1" dirty="0"/>
              <a:t>toc</a:t>
            </a:r>
            <a:r>
              <a:rPr lang="en-US" dirty="0"/>
              <a:t> prints the time taken or </a:t>
            </a:r>
            <a:r>
              <a:rPr lang="en-US" i="1" dirty="0"/>
              <a:t>elapsed time</a:t>
            </a:r>
            <a:r>
              <a:rPr lang="en-US" dirty="0"/>
              <a:t> from the last </a:t>
            </a:r>
            <a:r>
              <a:rPr lang="en-US" i="1" dirty="0"/>
              <a:t>tic.</a:t>
            </a:r>
            <a:endParaRPr lang="en-US" dirty="0"/>
          </a:p>
          <a:p>
            <a:r>
              <a:rPr lang="en-US" b="1" dirty="0"/>
              <a:t>$ time ./a.out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 it for different </a:t>
            </a:r>
          </a:p>
          <a:p>
            <a:pPr lvl="1"/>
            <a:r>
              <a:rPr lang="en-US" dirty="0"/>
              <a:t>lengths of unrolling</a:t>
            </a:r>
          </a:p>
          <a:p>
            <a:pPr lvl="1"/>
            <a:r>
              <a:rPr lang="en-US" dirty="0"/>
              <a:t>array sizes</a:t>
            </a:r>
          </a:p>
          <a:p>
            <a:pPr lvl="2"/>
            <a:r>
              <a:rPr lang="en-US" dirty="0"/>
              <a:t>If the array size to test with is too large to fit into the  memory, then repeat the same operation on arrays with smaller size a large number of times.</a:t>
            </a:r>
          </a:p>
          <a:p>
            <a:pPr lvl="1"/>
            <a:r>
              <a:rPr lang="en-US" b="1" dirty="0"/>
              <a:t>Data types (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float )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Declaring </a:t>
            </a:r>
            <a:r>
              <a:rPr lang="en-US" b="1" dirty="0"/>
              <a:t>sum</a:t>
            </a:r>
            <a:r>
              <a:rPr lang="en-US" dirty="0"/>
              <a:t> as </a:t>
            </a:r>
            <a:r>
              <a:rPr lang="en-US" b="1" i="1" dirty="0"/>
              <a:t>register</a:t>
            </a:r>
            <a:r>
              <a:rPr lang="en-US" dirty="0"/>
              <a:t> </a:t>
            </a:r>
            <a:r>
              <a:rPr lang="en-US" b="1" dirty="0"/>
              <a:t>sum</a:t>
            </a:r>
            <a:r>
              <a:rPr lang="en-US" dirty="0"/>
              <a:t> would make accesses to </a:t>
            </a:r>
            <a:r>
              <a:rPr lang="en-US" b="1" dirty="0"/>
              <a:t>sum</a:t>
            </a:r>
            <a:r>
              <a:rPr lang="en-US" dirty="0"/>
              <a:t> faster.</a:t>
            </a:r>
          </a:p>
          <a:p>
            <a:pPr lvl="2"/>
            <a:r>
              <a:rPr lang="en-US" dirty="0"/>
              <a:t>Temporal locality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5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there a difference between,</a:t>
            </a:r>
          </a:p>
          <a:p>
            <a:pPr lvl="1"/>
            <a:r>
              <a:rPr lang="en-US" dirty="0"/>
              <a:t>sum += arr[i]; sum += arr[i+1];…</a:t>
            </a:r>
          </a:p>
          <a:p>
            <a:pPr lvl="1"/>
            <a:r>
              <a:rPr lang="en-US" dirty="0"/>
              <a:t>sum += arr[i] + arr[i+1] + arr[i+2];…</a:t>
            </a:r>
          </a:p>
          <a:p>
            <a:pPr lvl="2"/>
            <a:r>
              <a:rPr lang="en-US" dirty="0"/>
              <a:t>Software pipelining : allows compiler to exploit pipelining</a:t>
            </a:r>
          </a:p>
          <a:p>
            <a:r>
              <a:rPr lang="en-US" dirty="0"/>
              <a:t>Intrinsic Compiler </a:t>
            </a:r>
            <a:r>
              <a:rPr lang="en-IN" dirty="0"/>
              <a:t>optimisations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/>
              <a:t>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-funroll-loop </a:t>
            </a:r>
            <a:r>
              <a:rPr lang="en-US" dirty="0"/>
              <a:t>can identify and include loop unrolling automatically</a:t>
            </a:r>
          </a:p>
          <a:p>
            <a:pPr lvl="2"/>
            <a:r>
              <a:rPr lang="en-US" dirty="0"/>
              <a:t>$ gcc main.c –funroll-loop</a:t>
            </a:r>
            <a:endParaRPr lang="en-I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622</Words>
  <Application>Microsoft Office PowerPoint</Application>
  <PresentationFormat>On-screen Show (4:3)</PresentationFormat>
  <Paragraphs>117</Paragraphs>
  <Slides>18</Slides>
  <Notes>17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Summation</vt:lpstr>
      <vt:lpstr>Compilation process</vt:lpstr>
      <vt:lpstr>$ git pull your code</vt:lpstr>
      <vt:lpstr>Basic Code Block</vt:lpstr>
      <vt:lpstr>Improve sequential code</vt:lpstr>
      <vt:lpstr>Loop Unrolling</vt:lpstr>
      <vt:lpstr>Benchmarking</vt:lpstr>
      <vt:lpstr>Benchmarking</vt:lpstr>
      <vt:lpstr>Loop Unrolling</vt:lpstr>
      <vt:lpstr>Loop Unrolling</vt:lpstr>
      <vt:lpstr>CPU Time</vt:lpstr>
      <vt:lpstr>Loop unrolling</vt:lpstr>
      <vt:lpstr>Generalised Loop unrolling</vt:lpstr>
      <vt:lpstr>Generalised Loop Unrolling</vt:lpstr>
      <vt:lpstr>Generalised Loop Unrolling</vt:lpstr>
      <vt:lpstr>Duff’s Device</vt:lpstr>
      <vt:lpstr>Introduction to OpenMP</vt:lpstr>
      <vt:lpstr>What have we lost with parallelism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Summation</dc:title>
  <dc:creator>Sanjay</dc:creator>
  <cp:lastModifiedBy>Sanjay</cp:lastModifiedBy>
  <cp:revision>61</cp:revision>
  <dcterms:created xsi:type="dcterms:W3CDTF">2016-02-18T14:49:59Z</dcterms:created>
  <dcterms:modified xsi:type="dcterms:W3CDTF">2016-03-10T06:23:59Z</dcterms:modified>
</cp:coreProperties>
</file>