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CB5-D666-4F89-2624-65D2F147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1D488-FD61-A1A0-2960-D0DF70B7C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A96C-4146-A986-9AE3-FA30FC6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1ECD-DC7F-915B-AB20-FEEAE54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2B56-2527-87AD-B9D8-8F43B8B6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CF55-44A1-7BD1-0A8F-D6951CD6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BD3F-76A9-5831-93AB-3618A2A4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805F-F1D7-1385-D398-5D96221D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C8B2F-527B-67EE-DAA7-760C0120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FAFE-C8B0-E601-9EF6-097ACF9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F9D4C-1133-5C6D-843B-8A1018608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BCAC-968B-5076-F880-9552A7AC8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D41E-6823-B55F-FF59-E9BE01F5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F9F7-A179-4274-7FB9-FA010794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C0CF-A1CC-A996-6B5A-3B0E791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CC1-A295-61BF-5C9E-4DA23890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E349-24F6-B2A1-50F5-F6A8CB3C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B910-11E9-ABC1-0FF9-D14BE08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DC45-1A64-B759-449B-57ED500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F8BE-1133-0D6E-DBED-29E22855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B055-B909-AEBD-1CC1-FCA8456E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3E2D-2528-2FC1-DF3A-2436F737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B4F0-C53C-E4FA-8C7C-9534A9C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A5EB-0722-4300-26D2-41830FA1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B554-62BC-9378-3D89-C0FB73D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35F-4888-71D4-E99B-E56ECDE3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59E-A080-256F-7455-E192708E5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256F4-4B5F-79ED-5892-06B6BF1A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5A1B-79EE-4193-54F6-76F1326E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253A-5E59-DD9B-61D1-4A058383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6B66-05CA-C799-E5A5-CAEB83AF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07A2-932E-A3A2-A92E-A2B00BED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3E8F8-3DF8-027B-532D-92B54707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903F9-39F2-B7B5-EAE6-B8E9ACDA5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1E714-39EF-812B-890A-422880026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B8631-D298-A5EC-27EA-DC7A3376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39DA1-8C8C-E9DF-0208-226E973C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D0007-5560-6910-D2EC-6B40DB64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620D1-F5F9-8DE1-8EA7-8DA07441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B85-6E42-3E7F-F04A-F70EA9EB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76472-3231-3044-BCEA-6244CE5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3EBBF-6E38-8308-554A-2A979805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1060-AB3A-7A6C-274D-D5FDE0CB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098B7-CE77-D71F-8F9A-30617E2A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C178E-B9BF-DA48-C03F-613DF10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BD44-B707-8CE6-1EA3-505557C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1BF-CEDB-08F6-3D58-B5D6D075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F326-2B0D-604D-D981-A4B3CAFC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DFBB-AF28-D327-5BBD-02E36442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9F1C-84EC-5782-54E7-80F6466A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16B35-FF06-39C8-B115-2A8ECADB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F55F-6952-1ADE-7AF0-B071DB4E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477-F144-865A-1E14-28C17416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B66F2-3DE9-95AC-61E8-1BF81C7B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483C3-7604-6696-4FED-B4837DC9E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5A85-C83D-D178-E390-AB612669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210C4-BD3E-C032-5CCF-F4D81246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871A-DA3C-CD09-E7A2-92D8A6F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D2E88-CF97-51C3-0237-9ABB041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10FC3-9D2C-7393-1FE4-6E3E5BAD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D61F-ACD1-3A18-CD7A-85AC894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817F-46F9-2340-B7E9-8ABBAED8F0D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2370-F386-2EF9-0239-0C173BB3A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16F0-28E4-049C-736D-4D5BB5CEA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88DC-0275-854A-82DE-5E24AA92C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4702-EFEC-FAEE-5138-A27636539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44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44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4400" b="1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44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4400" b="1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44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963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6699-37EE-5012-8286-7C0E8E10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3CC77-3DC8-E3E6-AEBD-E064F3A0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53" y="3136349"/>
            <a:ext cx="8001693" cy="1729890"/>
          </a:xfrm>
        </p:spPr>
      </p:pic>
    </p:spTree>
    <p:extLst>
      <p:ext uri="{BB962C8B-B14F-4D97-AF65-F5344CB8AC3E}">
        <p14:creationId xmlns:p14="http://schemas.microsoft.com/office/powerpoint/2010/main" val="23931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96F8-1498-8F27-999C-85033B8B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290C-D9CF-DA6C-913C-BBB9ED9A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01541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[1]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Arifin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Alghifari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Rachmadita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Andreswari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Edi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Sutovo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dki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jakarta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extreme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gradient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boosting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optimization algorithm.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International Conference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Advancement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Science,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(ICADEIS)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01–05,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Rupesh Gupta,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Avinash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Sharma,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Vatsala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Anand,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Sheifali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Gupta.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Automobile price prediction using regression models.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Inter-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 Conference on Inventive Computation Technologies (ICICT)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410–416,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Shengqiang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Jianhua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Jinyi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Zijing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Liu.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Second-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car price prediction based on a mixed-weighted regression model.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7th International Conference on Big Data Analytics (ICBDA)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90–95,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Mustapha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Marouane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Birjali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Abderrahim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Beni-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Hssane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 price prediction using machine learning: A case study.  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11th International Symposium on Signal, Image, Video and Com-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munications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(ISIVC)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1–4,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Chuyang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  <a:r>
              <a:rPr lang="en-US" sz="1800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i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z="1800" i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(ICESIT)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223–230,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Annisaa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Fauziyah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Rachmadita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Andreswari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Sutoyo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Nugraha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Anton Abdul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Kamil.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 price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surabaya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random forest regressor algorithms.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Advancement in Data Science, E-learning and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i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(ICADEIS)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1–4,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Sachin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Damandeep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Kaur, and Anjum Parvez.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prices car price prediction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learning.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International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Resilience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(ICCR)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1–4,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Linyu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Zhihui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Ye. Research on used car price prediction based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fusion.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Informatics,</a:t>
            </a:r>
            <a:r>
              <a:rPr lang="en-US" sz="1800" i="1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en-US" sz="1800" i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(ICINC)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86–90,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Yashi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Yuxuan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Yuexi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based on random forest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lightgbm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IEEE 2nd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on Data Science and Computer Application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(ICDSCA)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539–543,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Monburinon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Prajak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Chertchom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Thongchai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Kaewkiriya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Suwat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Rungpheung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Sabir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Pitchayakit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Boonpou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Prediction of prices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used car by using regression models.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 5th International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 Business and Industrial Research (ICBIR)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pages 115–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119,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Chejarla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Venkat Narayana,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Lakshmi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Likhitha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Syed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Bademiya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Kusumanjali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used cars: Predictive analytics in retail business.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Second In-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ternational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Conference on Electronics and Sustainable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[12]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Chejarla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Venkata Narayana,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Nukathoti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Gnana Madhuri,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Atmakuri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NagaSindhu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Mulupuri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Chalavadi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Naveen.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 price prediction using machine learning algorithm.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7th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on Communication and Electronics Systems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(ICCES)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1171–1177,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Punitha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Ponmalar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Angelin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Christinal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Review on the pre-owned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 price determination using machine learning approaches.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on Augmented Intelligence and Sustainable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(ICAISS)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274–278,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 Santosh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Satapathy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Rutvikraj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Shiv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Virpariya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car price prediction system using effective machine 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International Conference on Computational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gence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Sustainable Engineering Solutions (CISES)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pages 402–408,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Samveg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Telrandhe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Prathmesh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Waghmode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Sunil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Imputing missing values for dataset of used cars.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2nd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Asian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(ASIANCON)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1–5,</a:t>
            </a:r>
            <a:r>
              <a:rPr lang="en-US" sz="1800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[16] 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Hongxi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Yuxia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Huizhu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Shi.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in second-hand car system based on bp neural network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theory.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 18th IEEE/ACIS International Conference on Software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Engineering,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Intelligence,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Parallel/Distributed</a:t>
            </a:r>
            <a:r>
              <a:rPr lang="en-US" sz="1800" i="1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(SNPD)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431–436,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[17] Radhika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Swarnkar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Rhea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Sawant,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Harikrishnan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R,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Srideviponmalar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linear regression algorithm-based car price prediction.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Third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800" i="1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(ICAIS)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675–681,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</a:t>
            </a:r>
            <a:r>
              <a:rPr lang="en-US" sz="1600" dirty="0">
                <a:effectLst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[18]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Varshitha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Jahnavi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C. Lakshmi.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used car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prices using artificial neural networks and machine learning.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on Computer Communication and Informatics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(ICCCI)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1–4,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[19] Feng Wang,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Zhang,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used car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 based on supervised learning algorithm.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International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 Networking, Communications and Information Technol-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ogy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NetCIT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143–147,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[20] Han Zhang. Prediction of used car price based 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lightgbm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5th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Conference on Advanced Electronic Materials, Computers</a:t>
            </a:r>
            <a:r>
              <a:rPr lang="en-US" sz="1800" i="1" spc="-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1800" i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(AEMCSE)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327–332,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8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CF65-277B-BF71-5FA9-97AA46DB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6E4B-1D1A-7B6E-5ADC-4F1A48E8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Manasvi Singam(700742501)</a:t>
            </a:r>
            <a:r>
              <a:rPr lang="en-US" sz="18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Charithasri Vadlamudi(700745127)</a:t>
            </a:r>
            <a:r>
              <a:rPr lang="en-US" sz="18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Deepthi Gudibanda(700732646)</a:t>
            </a:r>
            <a:r>
              <a:rPr lang="en-US" sz="1800" b="1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Kranthisree</a:t>
            </a:r>
            <a:r>
              <a:rPr lang="en-US" sz="18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Nimmalapudi(700746583)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0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133-7914-954F-DD1E-79982EC4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62" y="286045"/>
            <a:ext cx="9926676" cy="1049235"/>
          </a:xfrm>
        </p:spPr>
        <p:txBody>
          <a:bodyPr/>
          <a:lstStyle/>
          <a:p>
            <a:r>
              <a:rPr lang="en-US" dirty="0"/>
              <a:t>Roles and contribution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6D42CF-3798-7F17-EB6F-441786135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31264"/>
              </p:ext>
            </p:extLst>
          </p:nvPr>
        </p:nvGraphicFramePr>
        <p:xfrm>
          <a:off x="2149311" y="1545996"/>
          <a:ext cx="7032397" cy="46574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65612">
                  <a:extLst>
                    <a:ext uri="{9D8B030D-6E8A-4147-A177-3AD203B41FA5}">
                      <a16:colId xmlns:a16="http://schemas.microsoft.com/office/drawing/2014/main" val="2053161562"/>
                    </a:ext>
                  </a:extLst>
                </a:gridCol>
                <a:gridCol w="1758100">
                  <a:extLst>
                    <a:ext uri="{9D8B030D-6E8A-4147-A177-3AD203B41FA5}">
                      <a16:colId xmlns:a16="http://schemas.microsoft.com/office/drawing/2014/main" val="3177653042"/>
                    </a:ext>
                  </a:extLst>
                </a:gridCol>
                <a:gridCol w="1758100">
                  <a:extLst>
                    <a:ext uri="{9D8B030D-6E8A-4147-A177-3AD203B41FA5}">
                      <a16:colId xmlns:a16="http://schemas.microsoft.com/office/drawing/2014/main" val="2498362784"/>
                    </a:ext>
                  </a:extLst>
                </a:gridCol>
                <a:gridCol w="1750585">
                  <a:extLst>
                    <a:ext uri="{9D8B030D-6E8A-4147-A177-3AD203B41FA5}">
                      <a16:colId xmlns:a16="http://schemas.microsoft.com/office/drawing/2014/main" val="476776135"/>
                    </a:ext>
                  </a:extLst>
                </a:gridCol>
              </a:tblGrid>
              <a:tr h="211473">
                <a:tc>
                  <a:txBody>
                    <a:bodyPr/>
                    <a:lstStyle/>
                    <a:p>
                      <a:pPr marL="66675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Assigned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303266"/>
                  </a:ext>
                </a:extLst>
              </a:tr>
              <a:tr h="572645">
                <a:tc>
                  <a:txBody>
                    <a:bodyPr/>
                    <a:lstStyle/>
                    <a:p>
                      <a:pPr marL="66675" marR="0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301625">
                        <a:lnSpc>
                          <a:spcPct val="9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gathering &amp;</a:t>
                      </a:r>
                      <a:r>
                        <a:rPr lang="en-US" sz="1100" spc="-26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cleaning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Charithasri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81915">
                        <a:lnSpc>
                          <a:spcPct val="105000"/>
                        </a:lnSpc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1100" spc="-5">
                          <a:effectLst/>
                        </a:rPr>
                        <a:t>Collecting</a:t>
                      </a:r>
                      <a:r>
                        <a:rPr lang="en-US" sz="1100" spc="-5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-4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dataset</a:t>
                      </a:r>
                      <a:r>
                        <a:rPr lang="en-US" sz="1100" spc="-2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from </a:t>
                      </a:r>
                      <a:r>
                        <a:rPr lang="en-US" sz="1100" spc="3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Kaggle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Cleaning</a:t>
                      </a:r>
                      <a:r>
                        <a:rPr lang="en-US" sz="1100" spc="-2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-1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dataset</a:t>
                      </a:r>
                    </a:p>
                    <a:p>
                      <a:pPr marL="50800" marR="0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i.e.</a:t>
                      </a:r>
                      <a:r>
                        <a:rPr lang="en-US" sz="1100" spc="-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raw data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3077585"/>
                  </a:ext>
                </a:extLst>
              </a:tr>
              <a:tr h="572645">
                <a:tc>
                  <a:txBody>
                    <a:bodyPr/>
                    <a:lstStyle/>
                    <a:p>
                      <a:pPr marL="66675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</a:t>
                      </a:r>
                      <a:r>
                        <a:rPr lang="en-US" sz="1100" spc="-3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preparation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Kranthisree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52070">
                        <a:lnSpc>
                          <a:spcPct val="105000"/>
                        </a:lnSpc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Preparing</a:t>
                      </a:r>
                      <a:r>
                        <a:rPr lang="en-US" sz="1100" spc="7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8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dataset</a:t>
                      </a:r>
                      <a:r>
                        <a:rPr lang="en-US" sz="1100" spc="-2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to</a:t>
                      </a:r>
                      <a:r>
                        <a:rPr lang="en-US" sz="1100" spc="4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feed</a:t>
                      </a:r>
                      <a:r>
                        <a:rPr lang="en-US" sz="1100" spc="5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4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model;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label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encoding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and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train</a:t>
                      </a:r>
                      <a:r>
                        <a:rPr lang="en-US" sz="1100" spc="3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and</a:t>
                      </a:r>
                      <a:r>
                        <a:rPr lang="en-US" sz="1100" spc="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test</a:t>
                      </a:r>
                      <a:r>
                        <a:rPr lang="en-US" sz="1100" spc="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split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0564188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66675" marR="0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321310">
                        <a:lnSpc>
                          <a:spcPct val="9000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Exploratory Data</a:t>
                      </a:r>
                      <a:r>
                        <a:rPr lang="en-US" sz="1100" spc="-26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Analysis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Kranthisree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177800">
                        <a:lnSpc>
                          <a:spcPct val="105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Visualizing the data</a:t>
                      </a:r>
                      <a:r>
                        <a:rPr lang="en-US" sz="1100" spc="-2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patterns using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matplotlib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and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seaborn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2869658"/>
                  </a:ext>
                </a:extLst>
              </a:tr>
              <a:tr h="689879">
                <a:tc>
                  <a:txBody>
                    <a:bodyPr/>
                    <a:lstStyle/>
                    <a:p>
                      <a:pPr marL="66675" marR="0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297815">
                        <a:lnSpc>
                          <a:spcPct val="9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r>
                        <a:rPr lang="en-US" sz="1100" spc="-26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Charithasri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102870">
                        <a:lnSpc>
                          <a:spcPct val="10500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Implementing the</a:t>
                      </a:r>
                      <a:r>
                        <a:rPr lang="en-US" sz="1100" spc="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Linear regression</a:t>
                      </a:r>
                      <a:r>
                        <a:rPr lang="en-US" sz="1100" spc="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algorithm</a:t>
                      </a:r>
                      <a:r>
                        <a:rPr lang="en-US" sz="1100" spc="1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using</a:t>
                      </a:r>
                      <a:r>
                        <a:rPr lang="en-US" sz="1100" spc="5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sklearn</a:t>
                      </a:r>
                      <a:r>
                        <a:rPr lang="en-US" sz="1100" dirty="0">
                          <a:effectLst/>
                        </a:rPr>
                        <a:t> library and</a:t>
                      </a:r>
                      <a:r>
                        <a:rPr lang="en-US" sz="1100" spc="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evaluating</a:t>
                      </a:r>
                      <a:r>
                        <a:rPr lang="en-US" sz="1100" spc="-4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the</a:t>
                      </a:r>
                      <a:r>
                        <a:rPr lang="en-US" sz="1100" spc="-4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model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3423909"/>
                  </a:ext>
                </a:extLst>
              </a:tr>
              <a:tr h="581663">
                <a:tc>
                  <a:txBody>
                    <a:bodyPr/>
                    <a:lstStyle/>
                    <a:p>
                      <a:pPr marL="66675" marR="0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5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KNN</a:t>
                      </a:r>
                      <a:r>
                        <a:rPr lang="en-US" sz="1100" spc="-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regressor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Manasvi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65405">
                        <a:lnSpc>
                          <a:spcPct val="105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Implementing the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KNN </a:t>
                      </a:r>
                      <a:r>
                        <a:rPr lang="en-US" sz="1100" spc="2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regressor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model and evaluation</a:t>
                      </a:r>
                      <a:r>
                        <a:rPr lang="en-US" sz="1100" spc="-2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of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algorithm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7573091"/>
                  </a:ext>
                </a:extLst>
              </a:tr>
              <a:tr h="446392">
                <a:tc>
                  <a:txBody>
                    <a:bodyPr/>
                    <a:lstStyle/>
                    <a:p>
                      <a:pPr marL="66675" marR="0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Ridge</a:t>
                      </a:r>
                      <a:r>
                        <a:rPr lang="en-US" sz="1100" spc="-3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regression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Deepthi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102870">
                        <a:lnSpc>
                          <a:spcPct val="10500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Implementing Ridge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Regression and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evaluating</a:t>
                      </a:r>
                      <a:r>
                        <a:rPr lang="en-US" sz="1100" spc="-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-4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289574"/>
                  </a:ext>
                </a:extLst>
              </a:tr>
              <a:tr h="454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657860">
                        <a:lnSpc>
                          <a:spcPct val="9000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Final</a:t>
                      </a:r>
                      <a:r>
                        <a:rPr lang="en-US" sz="1100" spc="-4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report</a:t>
                      </a:r>
                      <a:r>
                        <a:rPr lang="en-US" sz="1100" spc="-26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preparation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05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Preparing</a:t>
                      </a:r>
                      <a:r>
                        <a:rPr lang="en-US" sz="1100" spc="11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11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final</a:t>
                      </a:r>
                      <a:r>
                        <a:rPr lang="en-US" sz="1100" spc="-2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report</a:t>
                      </a:r>
                      <a:r>
                        <a:rPr lang="en-US" sz="1100" spc="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as</a:t>
                      </a:r>
                      <a:r>
                        <a:rPr lang="en-US" sz="1100" spc="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per</a:t>
                      </a:r>
                      <a:r>
                        <a:rPr lang="en-US" sz="1100" spc="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the</a:t>
                      </a:r>
                      <a:r>
                        <a:rPr lang="en-US" sz="1100" spc="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guidelines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1158761"/>
                  </a:ext>
                </a:extLst>
              </a:tr>
              <a:tr h="329158">
                <a:tc>
                  <a:txBody>
                    <a:bodyPr/>
                    <a:lstStyle/>
                    <a:p>
                      <a:pPr marL="66675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Code</a:t>
                      </a:r>
                      <a:r>
                        <a:rPr lang="en-US" sz="1100" spc="-25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review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marR="0">
                        <a:lnSpc>
                          <a:spcPct val="105000"/>
                        </a:lnSpc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Reviewing</a:t>
                      </a:r>
                      <a:r>
                        <a:rPr lang="en-US" sz="1100" spc="16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the</a:t>
                      </a:r>
                      <a:r>
                        <a:rPr lang="en-US" sz="1100" spc="16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code</a:t>
                      </a:r>
                      <a:r>
                        <a:rPr lang="en-US" sz="1100" spc="-225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before</a:t>
                      </a:r>
                      <a:r>
                        <a:rPr lang="en-US" sz="1100" spc="5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submission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841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B083-CB47-8621-E6FA-4541040C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dirty="0">
                <a:effectLst/>
              </a:rPr>
            </a:br>
            <a:r>
              <a:rPr lang="en-US" sz="4900" dirty="0">
                <a:effectLst/>
              </a:rPr>
              <a:t>Motivation</a:t>
            </a:r>
            <a:br>
              <a:rPr lang="en-US" sz="3100" dirty="0">
                <a:effectLst/>
                <a:latin typeface="TimesNewRomanPSM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CABA-BFC9-50CE-B4E7-108EB136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565" marR="24130" indent="126365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car price components are fixed price and the taxes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imposed by the government. According to the study the aver-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 price of the new car is 48000 dollars which is expensive.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5565" marR="24130" indent="0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24130" indent="126365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 study conducted to check the average ownership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cars in years is declining year by year due to new features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 to the new cars very frequently. On the other hand,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willing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rather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cars.</a:t>
            </a:r>
          </a:p>
          <a:p>
            <a:pPr marL="75565" marR="24130" indent="0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24130" indent="126365" algn="just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third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party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cars on their platform. But the prices of the cars are fixed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additional charges and sometimes these prices do not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reflect the prices of market values. A system which includes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algorithms to analyze the prices is beneficial to both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seller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F5DF-EB73-F242-2627-37D47263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DECD-7CBE-26E2-2EB6-2FB5A0F6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" marR="24130" indent="126365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 of this project is to implement multiple machine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algorithms i.e., regression models to predict the prices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used cars for different models. In this paper we implemented Ridge regressor, Linear regression and KNN regressor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cars.</a:t>
            </a:r>
          </a:p>
          <a:p>
            <a:pPr marL="75565" marR="24130" indent="126365" algn="just">
              <a:lnSpc>
                <a:spcPct val="103000"/>
              </a:lnSpc>
              <a:spcBef>
                <a:spcPts val="44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24130" indent="126365" algn="just">
              <a:lnSpc>
                <a:spcPct val="103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features of the project are: To evaluate the performance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 are used. Maximum Likelihood sequence estimation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Maximum Likelihood sequence estimation R2 square are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B10F-52E0-C3B8-1FCA-1B932BB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C3E4-CB90-4303-B4D2-845A67FB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Newly constructed automobiles are not able to reach buyers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high prices, limited supply, financial difficulties, and other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factors. When buying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car, this raises the possibility of fraud. This model creates a Random Forest Machine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Supervised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learning-based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 model that can both learn from the provided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automotive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[18].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 with the increase in motor vehicle ownership, per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ownership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rates,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ownership</a:t>
            </a:r>
            <a:r>
              <a:rPr lang="en-US" sz="18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numbers, so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this paper </a:t>
            </a:r>
            <a:r>
              <a:rPr lang="en-US" sz="1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the gradient lifting decision, are effective in tackling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[8].</a:t>
            </a:r>
            <a:r>
              <a:rPr lang="en-US" sz="1600" dirty="0">
                <a:effectLst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major objective of this project is to develop a mathematical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its current characteristics. the goal of this project is to create tools and conduct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into models that can precisely estimate the price of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 based on its specifications. A customer will be 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informed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4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55C-164B-9F30-5500-BD49FAF9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B109-7989-CA6A-9123-DDD2B1D0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There is a growing demand for used luxury cars in India. Research suggests that there is an increase of 30-40% of sales of old cars year by year. There are multiple reasons for this scenario most of the people are preferring to buy used cars: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 The age of the old cars are drastically reduced from average used age of 5-6 to 2-3 years.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●  Due to financial issues people are preferring to buy old cars</a:t>
            </a:r>
            <a:br>
              <a:rPr lang="en-US" sz="1800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</a:rPr>
              <a:t>So many online platforms are offering transactions for used cars. The challenge in this system is there are no organized platforms to predict the accurate price.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0079-5B4A-6C63-9C07-5F617EA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E488-0F91-7AAB-531C-C7A5111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paper we implemented Ridge regressor,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and KNN regressor to predict the prices of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cars. Various evaluation metrics are used to measure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 models i.e., Maximum Likelihood sequence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estimation, Root Maximum Likelihood sequence estimation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square.</a:t>
            </a: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74295" indent="126365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paper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conducted using Gradient Boosting Regression model and this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evaluated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Absolute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(MAE)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</a:t>
            </a:r>
          </a:p>
          <a:p>
            <a:pPr marL="75565" marR="24130" algn="just">
              <a:lnSpc>
                <a:spcPct val="103000"/>
              </a:lnSpc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0.28</a:t>
            </a:r>
          </a:p>
          <a:p>
            <a:pPr marL="0" marR="24130" indent="0" algn="just">
              <a:lnSpc>
                <a:spcPct val="103000"/>
              </a:lnSpc>
              <a:spcBef>
                <a:spcPts val="35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5565" marR="24130" algn="just">
              <a:lnSpc>
                <a:spcPct val="103000"/>
              </a:lnSpc>
              <a:spcBef>
                <a:spcPts val="355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Regressor</a:t>
            </a:r>
            <a:r>
              <a:rPr lang="en-US" sz="1800" spc="-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the best price for used cars and the model achieved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Squared Error of 0.35 and multiple linear regression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Squared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0.55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3CB8-0C13-FD37-028F-E5EC7F46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8C07-C1A1-1C00-2D76-CB872B72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 KNN regressor performed well.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Linear regression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scored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73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percent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Ridge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scored</a:t>
            </a:r>
            <a:r>
              <a:rPr lang="en-US" sz="1800" spc="-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73 percent accuracy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 regressor scored 86 percent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1771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TimesNewRomanPSMT</vt:lpstr>
      <vt:lpstr>Office Theme</vt:lpstr>
      <vt:lpstr>Used Car price prediction using machine learning. </vt:lpstr>
      <vt:lpstr>Group Information</vt:lpstr>
      <vt:lpstr>Roles and contribution</vt:lpstr>
      <vt:lpstr> Motivation  </vt:lpstr>
      <vt:lpstr>Objectives</vt:lpstr>
      <vt:lpstr>Related work</vt:lpstr>
      <vt:lpstr>Problem statement</vt:lpstr>
      <vt:lpstr>Proposed solution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 using machine learning.</dc:title>
  <dc:creator>Manasvi Singam</dc:creator>
  <cp:lastModifiedBy>vadlamudicharithasri3@gmail.com</cp:lastModifiedBy>
  <cp:revision>4</cp:revision>
  <dcterms:created xsi:type="dcterms:W3CDTF">2023-04-27T17:44:38Z</dcterms:created>
  <dcterms:modified xsi:type="dcterms:W3CDTF">2023-04-27T21:31:03Z</dcterms:modified>
</cp:coreProperties>
</file>