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56" r:id="rId12"/>
    <p:sldId id="214684705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4-4-24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ngaram001/proje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Telecom Churn </a:t>
            </a:r>
            <a:r>
              <a:rPr lang="en-GB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r>
              <a:rPr lang="en-GB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Telecom</a:t>
            </a:r>
            <a:r>
              <a:rPr lang="en-GB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Churn EDA</a:t>
            </a:r>
            <a:br>
              <a:rPr lang="en-GB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Telecom Churn EDA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3015" y="4629908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PR.SINGARAM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SHANMUGANATHAN ENGINEERING COLLEGE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30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four charge fields are directly related to the minute fields.</a:t>
            </a:r>
          </a:p>
          <a:p>
            <a: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area code may not be relevant and can be excluded.</a:t>
            </a:r>
          </a:p>
          <a:p>
            <a: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Customers with the International Plan tend to churn more often.</a:t>
            </a:r>
          </a:p>
          <a:p>
            <a: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Customers who have had four or more customer service calls churn significantly more than other customers.</a:t>
            </a:r>
          </a:p>
          <a:p>
            <a: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Customers with high day and evening minute usage tend to churn at a higher rate.</a:t>
            </a:r>
          </a:p>
          <a:p>
            <a: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is no clear relationship between churn and the variables such as day calls, evening calls, night calls, international calls, night minutes, international minutes, account length, or voice mail messages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313" y="1720840"/>
            <a:ext cx="1001485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D0D0D"/>
                </a:solidFill>
                <a:latin typeface="Söhne"/>
              </a:rPr>
              <a:t>Predictive </a:t>
            </a:r>
            <a:r>
              <a:rPr lang="en-IN" sz="2400" b="1" dirty="0" err="1">
                <a:solidFill>
                  <a:srgbClr val="0D0D0D"/>
                </a:solidFill>
                <a:latin typeface="Söhne"/>
              </a:rPr>
              <a:t>Modeling</a:t>
            </a:r>
            <a:r>
              <a:rPr lang="en-IN" sz="2400" b="1" dirty="0" smtClean="0">
                <a:solidFill>
                  <a:srgbClr val="0D0D0D"/>
                </a:solidFill>
                <a:latin typeface="Söhne"/>
              </a:rPr>
              <a:t>: </a:t>
            </a:r>
            <a:r>
              <a:rPr lang="en-IN" sz="2400" dirty="0">
                <a:solidFill>
                  <a:srgbClr val="0D0D0D"/>
                </a:solidFill>
                <a:latin typeface="Söhne"/>
              </a:rPr>
              <a:t>Build predictive models to forecast customer churn based on historical data and identify factors influencing churn.</a:t>
            </a:r>
          </a:p>
          <a:p>
            <a:r>
              <a:rPr lang="en-IN" sz="2400" b="1" dirty="0" smtClean="0">
                <a:solidFill>
                  <a:srgbClr val="0D0D0D"/>
                </a:solidFill>
                <a:latin typeface="Söhne"/>
              </a:rPr>
              <a:t>Customer </a:t>
            </a:r>
            <a:r>
              <a:rPr lang="en-IN" sz="2400" b="1" dirty="0">
                <a:solidFill>
                  <a:srgbClr val="0D0D0D"/>
                </a:solidFill>
                <a:latin typeface="Söhne"/>
              </a:rPr>
              <a:t>Segmentation</a:t>
            </a:r>
            <a:r>
              <a:rPr lang="en-IN" sz="2400" b="1" dirty="0" smtClean="0">
                <a:solidFill>
                  <a:srgbClr val="0D0D0D"/>
                </a:solidFill>
                <a:latin typeface="Söhne"/>
              </a:rPr>
              <a:t>: </a:t>
            </a:r>
            <a:r>
              <a:rPr lang="en-IN" sz="2400" dirty="0">
                <a:solidFill>
                  <a:srgbClr val="0D0D0D"/>
                </a:solidFill>
                <a:latin typeface="Söhne"/>
              </a:rPr>
              <a:t>Segment customers based on their </a:t>
            </a:r>
            <a:r>
              <a:rPr lang="en-IN" sz="2400" dirty="0" err="1">
                <a:solidFill>
                  <a:srgbClr val="0D0D0D"/>
                </a:solidFill>
                <a:latin typeface="Söhne"/>
              </a:rPr>
              <a:t>behavior</a:t>
            </a:r>
            <a:r>
              <a:rPr lang="en-IN" sz="2400" dirty="0">
                <a:solidFill>
                  <a:srgbClr val="0D0D0D"/>
                </a:solidFill>
                <a:latin typeface="Söhne"/>
              </a:rPr>
              <a:t>, usage patterns, and demographics to tailor retention strategies for different segments.</a:t>
            </a:r>
          </a:p>
          <a:p>
            <a:r>
              <a:rPr lang="en-IN" sz="2400" b="1" dirty="0" smtClean="0">
                <a:solidFill>
                  <a:srgbClr val="0D0D0D"/>
                </a:solidFill>
                <a:latin typeface="Söhne"/>
              </a:rPr>
              <a:t>Feature Engineering: </a:t>
            </a:r>
            <a:r>
              <a:rPr lang="en-IN" sz="2400" dirty="0" smtClean="0">
                <a:solidFill>
                  <a:srgbClr val="0D0D0D"/>
                </a:solidFill>
                <a:latin typeface="Söhne"/>
              </a:rPr>
              <a:t>Create </a:t>
            </a:r>
            <a:r>
              <a:rPr lang="en-IN" sz="2400" dirty="0">
                <a:solidFill>
                  <a:srgbClr val="0D0D0D"/>
                </a:solidFill>
                <a:latin typeface="Söhne"/>
              </a:rPr>
              <a:t>new features or derive insights from existing features to improve model performance and enhance understanding of churn drivers</a:t>
            </a:r>
            <a:r>
              <a:rPr lang="en-IN" sz="2400" dirty="0" smtClean="0">
                <a:solidFill>
                  <a:srgbClr val="0D0D0D"/>
                </a:solidFill>
                <a:latin typeface="Söhne"/>
              </a:rPr>
              <a:t>.</a:t>
            </a:r>
            <a:endParaRPr lang="en-IN" sz="2400" dirty="0">
              <a:solidFill>
                <a:srgbClr val="0D0D0D"/>
              </a:solidFill>
              <a:latin typeface="Söhne"/>
            </a:endParaRPr>
          </a:p>
          <a:p>
            <a:r>
              <a:rPr lang="en-IN" sz="2400" b="1" dirty="0" smtClean="0">
                <a:solidFill>
                  <a:srgbClr val="0D0D0D"/>
                </a:solidFill>
                <a:latin typeface="Söhne"/>
              </a:rPr>
              <a:t>Feedback Analysis: </a:t>
            </a:r>
            <a:r>
              <a:rPr lang="en-IN" sz="2400" dirty="0" err="1" smtClean="0">
                <a:solidFill>
                  <a:srgbClr val="0D0D0D"/>
                </a:solidFill>
                <a:latin typeface="Söhne"/>
              </a:rPr>
              <a:t>Analyze</a:t>
            </a:r>
            <a:r>
              <a:rPr lang="en-IN" sz="24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en-IN" sz="2400" dirty="0">
                <a:solidFill>
                  <a:srgbClr val="0D0D0D"/>
                </a:solidFill>
                <a:latin typeface="Söhne"/>
              </a:rPr>
              <a:t>customer feedback and complaints data to identify pain points and areas for improvement in products or services.</a:t>
            </a:r>
          </a:p>
          <a:p>
            <a:r>
              <a:rPr lang="en-IN" sz="2400" b="1" dirty="0" smtClean="0">
                <a:solidFill>
                  <a:srgbClr val="0D0D0D"/>
                </a:solidFill>
                <a:latin typeface="Söhne"/>
              </a:rPr>
              <a:t>Real-time Monitoring:</a:t>
            </a:r>
            <a:r>
              <a:rPr lang="en-IN" sz="2400" dirty="0" smtClean="0">
                <a:solidFill>
                  <a:srgbClr val="0D0D0D"/>
                </a:solidFill>
                <a:latin typeface="Söhne"/>
              </a:rPr>
              <a:t> Implement </a:t>
            </a:r>
            <a:r>
              <a:rPr lang="en-IN" sz="2400" dirty="0">
                <a:solidFill>
                  <a:srgbClr val="0D0D0D"/>
                </a:solidFill>
                <a:latin typeface="Söhne"/>
              </a:rPr>
              <a:t>real-time monitoring systems to detect early signs of potential churn and trigger proactive retention strategies.</a:t>
            </a:r>
            <a:endParaRPr lang="en-IN" sz="2400" dirty="0" smtClean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https://github.com/yahya-ansariii/TelecomChurnEDA</a:t>
            </a:r>
          </a:p>
          <a:p>
            <a:pPr marL="305435" indent="-305435"/>
            <a:r>
              <a:rPr lang="en-IN" sz="2400" dirty="0" smtClean="0"/>
              <a:t>https</a:t>
            </a:r>
            <a:r>
              <a:rPr lang="en-IN" sz="2400" dirty="0"/>
              <a:t>://colab.research.google.com/drive/1sLvn3Ty2eEu5Baafh7KQV6VkPAjYWVzG?authuser=0#scrollTo=H5PkSit-52mx</a:t>
            </a:r>
          </a:p>
          <a:p>
            <a:pPr marL="305435" indent="-305435"/>
            <a:r>
              <a:rPr lang="en-IN" sz="2400" dirty="0" smtClean="0">
                <a:hlinkClick r:id="rId2"/>
              </a:rPr>
              <a:t>https</a:t>
            </a:r>
            <a:r>
              <a:rPr lang="en-IN" sz="2400" dirty="0">
                <a:hlinkClick r:id="rId2"/>
              </a:rPr>
              <a:t>://</a:t>
            </a:r>
            <a:r>
              <a:rPr lang="en-IN" sz="2400" dirty="0" smtClean="0">
                <a:hlinkClick r:id="rId2"/>
              </a:rPr>
              <a:t>github.com/singaram001/project</a:t>
            </a:r>
            <a:endParaRPr lang="en-IN" sz="2400" dirty="0" smtClean="0"/>
          </a:p>
          <a:p>
            <a:pPr marL="305435" indent="-305435"/>
            <a:r>
              <a:rPr lang="en-IN" sz="2400" dirty="0" smtClean="0"/>
              <a:t>PPT using Microsoft office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IN" sz="2400" dirty="0"/>
              <a:t>Telecom churn analysis is the process of identifying customers who are likely to cancel their service or switch to a different service provider. This is an important problem for telecom companies, as churn can have a significant impact on their revenue and profitability.</a:t>
            </a:r>
          </a:p>
          <a:p>
            <a:r>
              <a:rPr lang="en-IN" sz="2400" dirty="0"/>
              <a:t>Orange S.A., formerly France </a:t>
            </a:r>
            <a:r>
              <a:rPr lang="en-IN" sz="2400" dirty="0" err="1"/>
              <a:t>Télécom</a:t>
            </a:r>
            <a:r>
              <a:rPr lang="en-IN" sz="2400" dirty="0"/>
              <a:t> S.A., is a French multinational telecommunications corporation. The Orange Telecom's Churn Dataset, consists of cleaned customer activity data (features), along with a churn label specifying whether a customer </a:t>
            </a:r>
            <a:r>
              <a:rPr lang="en-IN" sz="2400" dirty="0" err="1"/>
              <a:t>canceled</a:t>
            </a:r>
            <a:r>
              <a:rPr lang="en-IN" sz="2400" dirty="0"/>
              <a:t> the subscription. Explore and </a:t>
            </a:r>
            <a:r>
              <a:rPr lang="en-IN" sz="2400" dirty="0" err="1"/>
              <a:t>analyze</a:t>
            </a:r>
            <a:r>
              <a:rPr lang="en-IN" sz="2400" dirty="0"/>
              <a:t> the data to discover key factors responsible for customer churn and come up with ways/recommendations to ensure customer retention.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1192" y="1312267"/>
            <a:ext cx="9970693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30200">
              <a:lnSpc>
                <a:spcPct val="115000"/>
              </a:lnSpc>
              <a:spcBef>
                <a:spcPts val="600"/>
              </a:spcBef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Modify International Plan as the charge is same as normal one.</a:t>
            </a:r>
          </a:p>
          <a:p>
            <a:pPr marL="457200" lvl="0" indent="-330200">
              <a:lnSpc>
                <a:spcPct val="115000"/>
              </a:lnSpc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 proactive with communication.</a:t>
            </a:r>
          </a:p>
          <a:p>
            <a:pPr marL="457200" lvl="0" indent="-330200">
              <a:lnSpc>
                <a:spcPct val="115000"/>
              </a:lnSpc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Ask for feedback often.</a:t>
            </a:r>
          </a:p>
          <a:p>
            <a:pPr marL="457200" lvl="0" indent="-330200">
              <a:lnSpc>
                <a:spcPct val="115000"/>
              </a:lnSpc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Periodically throw Offers to retain customers.</a:t>
            </a:r>
          </a:p>
          <a:p>
            <a:pPr marL="457200" lvl="0" indent="-330200">
              <a:lnSpc>
                <a:spcPct val="115000"/>
              </a:lnSpc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Look at the customers facing problem in the most churning states.</a:t>
            </a:r>
          </a:p>
          <a:p>
            <a:pPr marL="457200" lvl="0" indent="-330200">
              <a:lnSpc>
                <a:spcPct val="115000"/>
              </a:lnSpc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Lean into best customers.</a:t>
            </a:r>
          </a:p>
          <a:p>
            <a:pPr marL="457200" lvl="0" indent="-330200">
              <a:lnSpc>
                <a:spcPct val="115000"/>
              </a:lnSpc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Regular Server Maintenance.</a:t>
            </a:r>
          </a:p>
          <a:p>
            <a:pPr marL="457200" lvl="0" indent="-330200">
              <a:lnSpc>
                <a:spcPct val="115000"/>
              </a:lnSpc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Solving Poor Network Connectivity Issue.</a:t>
            </a:r>
          </a:p>
          <a:p>
            <a:pPr marL="457200" lvl="0" indent="-330200">
              <a:lnSpc>
                <a:spcPct val="115000"/>
              </a:lnSpc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Define a roadmap for new customers.</a:t>
            </a:r>
          </a:p>
          <a:p>
            <a:pPr marL="457200" lvl="0" indent="-330200">
              <a:lnSpc>
                <a:spcPct val="115000"/>
              </a:lnSpc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 err="1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Analyze</a:t>
            </a: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churn when it happens.</a:t>
            </a:r>
          </a:p>
          <a:p>
            <a:pPr marL="457200" lvl="0" indent="-330200">
              <a:lnSpc>
                <a:spcPct val="115000"/>
              </a:lnSpc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-I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Stay competitive</a:t>
            </a:r>
            <a:r>
              <a:rPr lang="en-IN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lang="en-IN" dirty="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Churn Analysis:</a:t>
            </a:r>
            <a:endParaRPr lang="en-IN" sz="1600" dirty="0"/>
          </a:p>
          <a:p>
            <a:pPr lvl="1"/>
            <a:r>
              <a:rPr lang="en-IN" sz="1600" dirty="0"/>
              <a:t>Identified the number of churned customers and their churn rate.</a:t>
            </a:r>
          </a:p>
          <a:p>
            <a:pPr lvl="1"/>
            <a:r>
              <a:rPr lang="en-IN" sz="1600" dirty="0" err="1"/>
              <a:t>Analyzed</a:t>
            </a:r>
            <a:r>
              <a:rPr lang="en-IN" sz="1600" dirty="0"/>
              <a:t> churn rates based on different area codes.</a:t>
            </a:r>
          </a:p>
          <a:p>
            <a:pPr marL="0" indent="0">
              <a:buNone/>
            </a:pPr>
            <a:r>
              <a:rPr lang="en-IN" sz="1600" b="1" dirty="0"/>
              <a:t>Statistical Analysis:</a:t>
            </a:r>
            <a:endParaRPr lang="en-IN" sz="1600" dirty="0"/>
          </a:p>
          <a:p>
            <a:pPr lvl="1"/>
            <a:r>
              <a:rPr lang="en-IN" sz="1600" dirty="0"/>
              <a:t>Calculated statistical values (mean, median) for each feature grouped by area code.</a:t>
            </a:r>
          </a:p>
          <a:p>
            <a:pPr marL="0" indent="0">
              <a:buNone/>
            </a:pPr>
            <a:r>
              <a:rPr lang="en-IN" sz="1600" b="1" dirty="0"/>
              <a:t>Churn Analysis by State:</a:t>
            </a:r>
            <a:endParaRPr lang="en-IN" sz="1600" dirty="0"/>
          </a:p>
          <a:p>
            <a:pPr lvl="1"/>
            <a:r>
              <a:rPr lang="en-IN" sz="1600" dirty="0" err="1"/>
              <a:t>Analyzed</a:t>
            </a:r>
            <a:r>
              <a:rPr lang="en-IN" sz="1600" dirty="0"/>
              <a:t> churn counts for each state.</a:t>
            </a:r>
          </a:p>
          <a:p>
            <a:pPr marL="0" indent="0">
              <a:buNone/>
            </a:pPr>
            <a:r>
              <a:rPr lang="en-IN" sz="1600" b="1" dirty="0"/>
              <a:t>Churn Analysis by Plans:</a:t>
            </a:r>
            <a:endParaRPr lang="en-IN" sz="1600" dirty="0"/>
          </a:p>
          <a:p>
            <a:pPr lvl="1"/>
            <a:r>
              <a:rPr lang="en-IN" sz="1600" dirty="0" err="1"/>
              <a:t>Analyzed</a:t>
            </a:r>
            <a:r>
              <a:rPr lang="en-IN" sz="1600" dirty="0"/>
              <a:t> churn rates based on whether customers have an International plan or Voice mail plan.</a:t>
            </a:r>
          </a:p>
          <a:p>
            <a:pPr lvl="1"/>
            <a:r>
              <a:rPr lang="en-IN" sz="1600" dirty="0"/>
              <a:t>Investigated churn rates for customers with both International and Voice mail plans, only International plan, only Voice mail plan, and neither plan</a:t>
            </a:r>
            <a:r>
              <a:rPr lang="en-IN" sz="1600" dirty="0" smtClean="0"/>
              <a:t>.</a:t>
            </a:r>
            <a:endParaRPr lang="en-IN" sz="1600" dirty="0"/>
          </a:p>
          <a:p>
            <a:pPr marL="0" indent="0">
              <a:buNone/>
            </a:pPr>
            <a:endParaRPr lang="en-IN" sz="12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Churn Rate</a:t>
            </a:r>
            <a:r>
              <a:rPr lang="en-IN" sz="2000" dirty="0"/>
              <a:t>: The churn rate was calculated, showing that approximately 14.49% of customers have churned, while 85.51% have not.</a:t>
            </a:r>
          </a:p>
          <a:p>
            <a:r>
              <a:rPr lang="en-IN" sz="2000" b="1" dirty="0"/>
              <a:t>Churn Rate by Area Code</a:t>
            </a:r>
            <a:r>
              <a:rPr lang="en-IN" sz="2000" dirty="0"/>
              <a:t>: Churn rates were </a:t>
            </a:r>
            <a:r>
              <a:rPr lang="en-IN" sz="2000" dirty="0" err="1"/>
              <a:t>analyzed</a:t>
            </a:r>
            <a:r>
              <a:rPr lang="en-IN" sz="2000" dirty="0"/>
              <a:t> based on area codes, revealing variations in churn rates across different area codes.</a:t>
            </a:r>
          </a:p>
          <a:p>
            <a:r>
              <a:rPr lang="en-IN" sz="2000" b="1" dirty="0"/>
              <a:t>Statistical Analysis by Area Code</a:t>
            </a:r>
            <a:r>
              <a:rPr lang="en-IN" sz="2000" dirty="0"/>
              <a:t>: Mean and median values of various features were calculated for each area code, providing insights into the distribution of data within different regions.</a:t>
            </a:r>
          </a:p>
          <a:p>
            <a:r>
              <a:rPr lang="en-IN" sz="2000" b="1" dirty="0"/>
              <a:t>Churn Analysis by State</a:t>
            </a:r>
            <a:r>
              <a:rPr lang="en-IN" sz="2000" dirty="0"/>
              <a:t>: Churn counts were examined for each state, shedding light on which states have higher churn rates.</a:t>
            </a:r>
          </a:p>
          <a:p>
            <a:r>
              <a:rPr lang="en-IN" sz="2000" b="1" dirty="0"/>
              <a:t>Churn Analysis by International Plan</a:t>
            </a:r>
            <a:r>
              <a:rPr lang="en-IN" sz="2000" dirty="0"/>
              <a:t>: Churn rates were </a:t>
            </a:r>
            <a:r>
              <a:rPr lang="en-IN" sz="2000" dirty="0" err="1"/>
              <a:t>analyzed</a:t>
            </a:r>
            <a:r>
              <a:rPr lang="en-IN" sz="2000" dirty="0"/>
              <a:t> based on whether customers have an international plan or not, revealing differences in churn rates between these groups.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61" y="1388836"/>
            <a:ext cx="8312679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93" y="1301750"/>
            <a:ext cx="9975214" cy="4673600"/>
          </a:xfrm>
        </p:spPr>
      </p:pic>
    </p:spTree>
    <p:extLst>
      <p:ext uri="{BB962C8B-B14F-4D97-AF65-F5344CB8AC3E}">
        <p14:creationId xmlns:p14="http://schemas.microsoft.com/office/powerpoint/2010/main" val="207727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60" y="1301750"/>
            <a:ext cx="8312679" cy="4673600"/>
          </a:xfrm>
        </p:spPr>
      </p:pic>
    </p:spTree>
    <p:extLst>
      <p:ext uri="{BB962C8B-B14F-4D97-AF65-F5344CB8AC3E}">
        <p14:creationId xmlns:p14="http://schemas.microsoft.com/office/powerpoint/2010/main" val="31275478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terms/"/>
    <ds:schemaRef ds:uri="c0fa2617-96bd-425d-8578-e93563fe37c5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9162bd5b-4ed9-4da3-b376-05204580ba3f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</TotalTime>
  <Words>677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Montserrat</vt:lpstr>
      <vt:lpstr>Roboto</vt:lpstr>
      <vt:lpstr>Söhne</vt:lpstr>
      <vt:lpstr>Wingdings 2</vt:lpstr>
      <vt:lpstr>DividendVTI</vt:lpstr>
      <vt:lpstr>Telecom Churn EDATelecom Churn EDA Telecom Churn EDA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student</cp:lastModifiedBy>
  <cp:revision>26</cp:revision>
  <dcterms:created xsi:type="dcterms:W3CDTF">2021-05-26T16:50:10Z</dcterms:created>
  <dcterms:modified xsi:type="dcterms:W3CDTF">2024-04-03T22:19:01Z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