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69" r:id="rId6"/>
    <p:sldId id="259" r:id="rId7"/>
    <p:sldId id="260" r:id="rId8"/>
    <p:sldId id="266" r:id="rId9"/>
    <p:sldId id="267" r:id="rId10"/>
    <p:sldId id="268" r:id="rId11"/>
    <p:sldId id="262" r:id="rId12"/>
    <p:sldId id="263" r:id="rId13"/>
    <p:sldId id="274" r:id="rId14"/>
    <p:sldId id="276" r:id="rId15"/>
    <p:sldId id="275" r:id="rId16"/>
    <p:sldId id="265" r:id="rId17"/>
  </p:sldIdLst>
  <p:sldSz cx="12192000" cy="6858000"/>
  <p:notesSz cx="6858000" cy="9144000"/>
  <p:embeddedFontLst>
    <p:embeddedFont>
      <p:font typeface="Franklin Gothic" panose="020B0604020202020204" charset="0"/>
      <p:regular r:id="rId19"/>
      <p:bold r:id="rId20"/>
      <p:italic r:id="rId21"/>
      <p:boldItalic r:id="rId22"/>
    </p:embeddedFont>
    <p:embeddedFont>
      <p:font typeface="Lobster" panose="00000500000000000000" pitchFamily="2" charset="0"/>
      <p:regular r:id="rId23"/>
    </p:embeddedFont>
    <p:embeddedFont>
      <p:font typeface="Palatino Linotype" panose="020405020505050303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8" roundtripDataSignature="AMtx7mhTVdlEXQBtE4umY6bhD8mRh7IS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0D8DB-B472-BA64-3DF4-6FB3A62928FE}" v="3" dt="2025-04-29T13:29:51.585"/>
    <p1510:client id="{CF7997EA-3D75-EE61-DA3A-B0A98F1CAB18}" v="12" dt="2025-04-29T13:49:37.760"/>
    <p1510:client id="{E247383D-4508-E25A-7393-0989D43DE1EF}" v="935" dt="2025-04-28T20:21:26.622"/>
    <p1510:client id="{F26F163B-283B-BB52-F14E-33EFAE787BF8}" v="25" dt="2025-04-29T16:30:0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e085415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e085415e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4e085415e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e339e6a12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34e339e6a1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096a47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34f096a47b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34f096a47b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page">
  <p:cSld name="3_Title pag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70538" y="3690944"/>
            <a:ext cx="10312295" cy="148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07592" y="3260726"/>
            <a:ext cx="10312296" cy="33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800"/>
              <a:buNone/>
              <a:defRPr sz="2400" b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685" y="-47867"/>
            <a:ext cx="4059936" cy="152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9993" y="538188"/>
            <a:ext cx="3266113" cy="13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: white">
  <p:cSld name="Content and photo: whi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69516" y="-21389"/>
            <a:ext cx="12331032" cy="836701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452702" y="1283975"/>
            <a:ext cx="5326692" cy="103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4000" b="1" i="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454485" y="2675466"/>
            <a:ext cx="5326692" cy="335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>
            <a:spLocks noGrp="1"/>
          </p:cNvSpPr>
          <p:nvPr>
            <p:ph type="pic" idx="2"/>
          </p:nvPr>
        </p:nvSpPr>
        <p:spPr>
          <a:xfrm>
            <a:off x="7419880" y="1283975"/>
            <a:ext cx="4386227" cy="4759365"/>
          </a:xfrm>
          <a:prstGeom prst="rect">
            <a:avLst/>
          </a:prstGeom>
          <a:noFill/>
          <a:ln>
            <a:noFill/>
          </a:ln>
        </p:spPr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9993" y="538188"/>
            <a:ext cx="3266113" cy="13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210" y="-596391"/>
            <a:ext cx="876505" cy="176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" descr=" 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 descr=" 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 descr=" 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 descr=" 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 descr=" 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 descr=" "/>
          <p:cNvSpPr txBox="1"/>
          <p:nvPr/>
        </p:nvSpPr>
        <p:spPr>
          <a:xfrm>
            <a:off x="0" y="6537960"/>
            <a:ext cx="12192000" cy="2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45816" y="1420862"/>
            <a:ext cx="11521463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>
                <a:solidFill>
                  <a:schemeClr val="tx1"/>
                </a:solidFill>
              </a:rPr>
              <a:t>Serverless AI Chatbot for Cloud Cost Optimization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Using AWS </a:t>
            </a:r>
            <a:r>
              <a:rPr lang="en-US" sz="4000" err="1">
                <a:solidFill>
                  <a:schemeClr val="tx1"/>
                </a:solidFill>
              </a:rPr>
              <a:t>SageMaker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520747" y="3079084"/>
            <a:ext cx="11335983" cy="207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Team Members:</a:t>
            </a:r>
          </a:p>
          <a:p>
            <a:r>
              <a:rPr lang="en-US">
                <a:solidFill>
                  <a:schemeClr val="tx1"/>
                </a:solidFill>
              </a:rPr>
              <a:t>                    </a:t>
            </a:r>
            <a:r>
              <a:rPr lang="en-US" sz="1800">
                <a:solidFill>
                  <a:schemeClr val="tx1"/>
                </a:solidFill>
              </a:rPr>
              <a:t>   Sumedh </a:t>
            </a:r>
            <a:r>
              <a:rPr lang="en-US" sz="1800" err="1">
                <a:solidFill>
                  <a:schemeClr val="tx1"/>
                </a:solidFill>
              </a:rPr>
              <a:t>Ambapkar</a:t>
            </a:r>
            <a:r>
              <a:rPr lang="en-US" sz="1800">
                <a:solidFill>
                  <a:schemeClr val="tx1"/>
                </a:solidFill>
              </a:rPr>
              <a:t> – </a:t>
            </a:r>
            <a:r>
              <a:rPr lang="en-US" sz="1800" cap="none">
                <a:solidFill>
                  <a:schemeClr val="tx1"/>
                </a:solidFill>
              </a:rPr>
              <a:t>suambapk@iu.edu</a:t>
            </a:r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                              Arju Singh - </a:t>
            </a:r>
            <a:r>
              <a:rPr lang="en-US" sz="1800" cap="none">
                <a:solidFill>
                  <a:schemeClr val="tx1"/>
                </a:solidFill>
              </a:rPr>
              <a:t>singarju@iu.edu</a:t>
            </a:r>
          </a:p>
          <a:p>
            <a:r>
              <a:rPr lang="en-US" sz="1800">
                <a:solidFill>
                  <a:schemeClr val="tx1"/>
                </a:solidFill>
              </a:rPr>
              <a:t>                              Aryan Agrawal - </a:t>
            </a:r>
            <a:r>
              <a:rPr lang="en-US" sz="1800" cap="none">
                <a:solidFill>
                  <a:schemeClr val="tx1"/>
                </a:solidFill>
              </a:rPr>
              <a:t>aryagraw@iu.</a:t>
            </a:r>
            <a:r>
              <a:rPr lang="en-US" sz="1800">
                <a:solidFill>
                  <a:schemeClr val="tx1"/>
                </a:solidFill>
              </a:rPr>
              <a:t>edu</a:t>
            </a:r>
          </a:p>
          <a:p>
            <a:pPr marL="0" indent="0"/>
            <a:r>
              <a:rPr lang="en-US" sz="1800">
                <a:solidFill>
                  <a:schemeClr val="tx1"/>
                </a:solidFill>
              </a:rPr>
              <a:t>                                 Krishna Prasad Subramani - krsubram@iu.edu</a:t>
            </a:r>
          </a:p>
        </p:txBody>
      </p:sp>
      <p:sp>
        <p:nvSpPr>
          <p:cNvPr id="110" name="Google Shape;110;p1"/>
          <p:cNvSpPr/>
          <p:nvPr/>
        </p:nvSpPr>
        <p:spPr>
          <a:xfrm>
            <a:off x="7476067" y="4664385"/>
            <a:ext cx="4561208" cy="110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820026" y="4022625"/>
            <a:ext cx="7122000" cy="49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929511" y="24045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endParaRPr sz="1067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7704667" y="4288382"/>
            <a:ext cx="60960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>
              <a:solidFill>
                <a:schemeClr val="lt1"/>
              </a:solidFill>
              <a:latin typeface="Franklin Gothic"/>
              <a:ea typeface="Franklin Gothic"/>
              <a:cs typeface="Frankli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latin typeface="Arial"/>
                <a:ea typeface="Arial"/>
                <a:cs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79CFC2A-328A-C193-8BB7-35F66E4EE5A2}"/>
              </a:ext>
            </a:extLst>
          </p:cNvPr>
          <p:cNvSpPr txBox="1"/>
          <p:nvPr/>
        </p:nvSpPr>
        <p:spPr>
          <a:xfrm flipH="1">
            <a:off x="6775158" y="6256206"/>
            <a:ext cx="5251039" cy="3764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>
                <a:solidFill>
                  <a:schemeClr val="tx1"/>
                </a:solidFill>
              </a:rPr>
              <a:t>Cloud Compute Project : Spring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E8F72-C541-3323-06C5-31205E69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86" y="1202636"/>
            <a:ext cx="11807687" cy="5496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100" b="1"/>
              <a:t>9. </a:t>
            </a:r>
            <a:r>
              <a:rPr lang="en-US" sz="2100" b="1" err="1"/>
              <a:t>StepFunctionToCloudWatch&amp;CostExplorer</a:t>
            </a:r>
            <a:r>
              <a:rPr lang="en-US" sz="2100" b="1"/>
              <a:t>(Lambda Function)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Parses user intent and extracts </a:t>
            </a:r>
            <a:r>
              <a:rPr lang="en-US" sz="1700" err="1"/>
              <a:t>serviceName</a:t>
            </a:r>
            <a:r>
              <a:rPr lang="en-US" sz="1700"/>
              <a:t>, </a:t>
            </a:r>
            <a:r>
              <a:rPr lang="en-US" sz="1700" err="1"/>
              <a:t>fromDate</a:t>
            </a:r>
            <a:r>
              <a:rPr lang="en-US" sz="1700"/>
              <a:t>, </a:t>
            </a:r>
            <a:r>
              <a:rPr lang="en-US" sz="1700" err="1"/>
              <a:t>toDate</a:t>
            </a:r>
            <a:endParaRPr lang="en-US" sz="1700"/>
          </a:p>
          <a:p>
            <a:pPr marL="457200" lvl="2">
              <a:spcBef>
                <a:spcPts val="0"/>
              </a:spcBef>
            </a:pPr>
            <a:r>
              <a:rPr lang="en-US" sz="1700"/>
              <a:t>Retrieves usage data from CloudWatch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Fetches cost data from AWS Cost Explorer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Formats and sends the result for storage</a:t>
            </a:r>
          </a:p>
          <a:p>
            <a:pPr lvl="1">
              <a:lnSpc>
                <a:spcPct val="130000"/>
              </a:lnSpc>
              <a:buNone/>
            </a:pPr>
            <a:endParaRPr lang="en-US" sz="2100" b="1"/>
          </a:p>
          <a:p>
            <a:pPr>
              <a:lnSpc>
                <a:spcPct val="130000"/>
              </a:lnSpc>
              <a:buNone/>
            </a:pPr>
            <a:r>
              <a:rPr lang="en-US" sz="2100" b="1"/>
              <a:t>10. DynamoDB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Stores processed query data and recommendations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Maintains conversation history and usage trends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Enables quick retrieval for future queries and ML model refinement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3329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233950" y="946075"/>
            <a:ext cx="7187674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2400">
                <a:solidFill>
                  <a:schemeClr val="dk1"/>
                </a:solidFill>
              </a:rPr>
              <a:t>User interaction with Chatbot</a:t>
            </a:r>
          </a:p>
        </p:txBody>
      </p: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FF5848FF-6C07-553E-338D-3BCAB5ED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37" y="808181"/>
            <a:ext cx="5193810" cy="604981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71825" y="981375"/>
            <a:ext cx="81198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2800"/>
              <a:t>Parallel Sessions &amp; Message Handling</a:t>
            </a:r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708650" y="1605900"/>
            <a:ext cx="10971300" cy="5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dk1"/>
              </a:solidFill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rgbClr val="000000"/>
              </a:solidFill>
            </a:endParaRP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D6BB0CE8-531E-C3F9-5956-ACB4FA0D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4" y="1486023"/>
            <a:ext cx="9742742" cy="47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296D-70D4-5F30-1A9C-4F080B57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 Outcome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2DA0-D89B-4562-20EB-ADB31284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485" y="2134233"/>
            <a:ext cx="10283252" cy="3896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700" b="1"/>
              <a:t>Intelligent Resource Rightsizing</a:t>
            </a:r>
            <a:r>
              <a:rPr lang="en-GB" sz="1700"/>
              <a:t>:</a:t>
            </a: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1700"/>
              <a:t>Reduced over-provisioning and lower AWS costs</a:t>
            </a: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700" b="1"/>
              <a:t>Real-Time Conversational Insights : </a:t>
            </a:r>
            <a:r>
              <a:rPr lang="en-GB" sz="1700"/>
              <a:t>Faster decision-making and better cost visibility for users.</a:t>
            </a:r>
            <a:endParaRPr lang="en-US" sz="17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7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700" b="1">
                <a:latin typeface="Calibri"/>
                <a:ea typeface="Calibri"/>
                <a:cs typeface="Calibri"/>
              </a:rPr>
              <a:t>Fully Serverless and Event-Driven Architecture:</a:t>
            </a:r>
            <a:r>
              <a:rPr lang="en-GB" sz="1700">
                <a:latin typeface="Calibri"/>
                <a:ea typeface="Calibri"/>
                <a:cs typeface="Calibri"/>
              </a:rPr>
              <a:t> High scalability, low maintenance overhead, and pay-per-use cost efficiency</a:t>
            </a:r>
            <a:endParaRPr lang="en-US" sz="17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7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700" b="1">
                <a:latin typeface="Calibri"/>
                <a:ea typeface="Calibri"/>
                <a:cs typeface="Calibri"/>
              </a:rPr>
              <a:t>Asynchronous and Parallel Processing</a:t>
            </a:r>
            <a:r>
              <a:rPr lang="en-GB" sz="1700">
                <a:latin typeface="Calibri"/>
                <a:ea typeface="Calibri"/>
                <a:cs typeface="Calibri"/>
              </a:rPr>
              <a:t> : Faster response times and improved system reliability even under heavy load.</a:t>
            </a:r>
            <a:endParaRPr lang="en-US" sz="17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7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700" b="1">
                <a:latin typeface="Calibri"/>
                <a:ea typeface="Calibri"/>
                <a:cs typeface="Calibri"/>
              </a:rPr>
              <a:t>Adaptive Machine Learning with Continuous Improvement:</a:t>
            </a:r>
            <a:r>
              <a:rPr lang="en-GB" sz="1700">
                <a:latin typeface="Calibri"/>
                <a:ea typeface="Calibri"/>
                <a:cs typeface="Calibri"/>
              </a:rPr>
              <a:t> Smarter recommendations and continuous optimization without manual intervention.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1983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D0D-0F53-AF05-0F60-C1CA6881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5D325-1658-1319-7DA3-2EAE6E7C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485" y="2675466"/>
            <a:ext cx="10107102" cy="313426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1600" b="1" dirty="0"/>
              <a:t>As there were not many resources in AWS , We facing issue to train the data and need to generate Dummy data.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endParaRPr lang="en-GB" sz="1600" b="1" dirty="0"/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1600" b="1" dirty="0"/>
              <a:t>Training model took lot of amount time which crashed system multiple time.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endParaRPr lang="en-GB" sz="1600" b="1" dirty="0"/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1600" b="1" dirty="0"/>
              <a:t>SageMaker deployment crashed due to spot instance were not present for training the model.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endParaRPr lang="en-GB" sz="1600" b="1" dirty="0"/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1600" b="1" dirty="0"/>
              <a:t>Managing Sessions for responses was again challenge on REACT application.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71456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CAC0-C1FF-ADEB-2E7A-1367F6CA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02" y="1283975"/>
            <a:ext cx="8054224" cy="4493016"/>
          </a:xfrm>
        </p:spPr>
        <p:txBody>
          <a:bodyPr/>
          <a:lstStyle/>
          <a:p>
            <a:r>
              <a:rPr lang="en-GB"/>
              <a:t>      </a:t>
            </a:r>
            <a:r>
              <a:rPr lang="en-GB" sz="6600"/>
              <a:t> Q &amp; A</a:t>
            </a:r>
          </a:p>
        </p:txBody>
      </p:sp>
    </p:spTree>
    <p:extLst>
      <p:ext uri="{BB962C8B-B14F-4D97-AF65-F5344CB8AC3E}">
        <p14:creationId xmlns:p14="http://schemas.microsoft.com/office/powerpoint/2010/main" val="156240804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096a47b2_0_0"/>
          <p:cNvSpPr txBox="1">
            <a:spLocks noGrp="1"/>
          </p:cNvSpPr>
          <p:nvPr>
            <p:ph type="body" idx="1"/>
          </p:nvPr>
        </p:nvSpPr>
        <p:spPr>
          <a:xfrm>
            <a:off x="4164155" y="2379868"/>
            <a:ext cx="5375548" cy="24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endParaRPr lang="en-US" sz="4300">
              <a:latin typeface="Lobster"/>
              <a:ea typeface="Lobster"/>
              <a:cs typeface="Lobster"/>
              <a:sym typeface="Lobster"/>
            </a:endParaRPr>
          </a:p>
          <a:p>
            <a:pPr marL="0" indent="0">
              <a:buNone/>
            </a:pPr>
            <a:r>
              <a:rPr lang="en-US" sz="6000">
                <a:latin typeface="Lobster"/>
                <a:ea typeface="Lobster"/>
                <a:cs typeface="Lobster"/>
                <a:sym typeface="Lobster"/>
              </a:rPr>
              <a:t>Thank you </a:t>
            </a:r>
            <a:endParaRPr sz="6000">
              <a:latin typeface="Lobster"/>
              <a:ea typeface="Lobster"/>
              <a:cs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21EA-D450-7026-47C1-5AAE3D12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5CDF-9166-CC68-A71F-E809A3B2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485" y="2590008"/>
            <a:ext cx="9699290" cy="38969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Objective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Proposed Solution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Architectural Design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Demo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 Design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Result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 Outcome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1730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86075" y="1168450"/>
            <a:ext cx="4223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800"/>
              <a:t>Objective</a:t>
            </a:r>
            <a:endParaRPr sz="240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953650" y="1652050"/>
            <a:ext cx="110775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/>
              <a:t>Cloud resource management is increasingly complex due to </a:t>
            </a:r>
            <a:r>
              <a:rPr lang="en-US" sz="1600" b="1"/>
              <a:t>rapidly fluctuating workloads</a:t>
            </a:r>
            <a:r>
              <a:rPr lang="en-US" sz="1600"/>
              <a:t>, leading to </a:t>
            </a:r>
            <a:r>
              <a:rPr lang="en-US" sz="1600" b="1"/>
              <a:t>over-provisioned or underutilized AWS services</a:t>
            </a:r>
            <a:r>
              <a:rPr lang="en-US" sz="1600"/>
              <a:t>.</a:t>
            </a:r>
          </a:p>
          <a:p>
            <a:pPr marL="114300" indent="0">
              <a:buNone/>
            </a:pPr>
            <a:endParaRPr lang="en-US" sz="1600"/>
          </a:p>
          <a:p>
            <a:r>
              <a:rPr lang="en-US" sz="1600"/>
              <a:t>Organizations face critical challenges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 Lack of </a:t>
            </a:r>
            <a:r>
              <a:rPr lang="en-US" sz="1600" b="1"/>
              <a:t>real-time visibility</a:t>
            </a:r>
            <a:r>
              <a:rPr lang="en-US" sz="1600"/>
              <a:t> into underutilized resources (EC2, Lambda, S3)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 Difficulty in generating </a:t>
            </a:r>
            <a:r>
              <a:rPr lang="en-US" sz="1600" b="1"/>
              <a:t>accurate, timely rightsizing recommendations</a:t>
            </a:r>
            <a:endParaRPr lang="en-US" sz="16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 </a:t>
            </a:r>
            <a:r>
              <a:rPr lang="en-US" sz="1600" b="1"/>
              <a:t>Manual analysis</a:t>
            </a:r>
            <a:r>
              <a:rPr lang="en-US" sz="1600"/>
              <a:t> of AWS Cost Explorer and CloudWatch is slow and error-prone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 </a:t>
            </a:r>
            <a:r>
              <a:rPr lang="en-US" sz="1600" b="1"/>
              <a:t>Static recommendations</a:t>
            </a:r>
            <a:r>
              <a:rPr lang="en-US" sz="1600"/>
              <a:t> that fail to adapt to changing usage patterns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These issues often result in </a:t>
            </a:r>
            <a:r>
              <a:rPr lang="en-US" sz="1600" b="1"/>
              <a:t>delayed optimization</a:t>
            </a:r>
            <a:r>
              <a:rPr lang="en-US" sz="1600"/>
              <a:t>, </a:t>
            </a:r>
            <a:r>
              <a:rPr lang="en-US" sz="1600" b="1"/>
              <a:t>increased costs</a:t>
            </a:r>
            <a:r>
              <a:rPr lang="en-US" sz="1600"/>
              <a:t>, and </a:t>
            </a:r>
            <a:r>
              <a:rPr lang="en-US" sz="1600" b="1"/>
              <a:t>inefficient resource management.</a:t>
            </a:r>
            <a:endParaRPr lang="en-US" sz="160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085415e8_0_7"/>
          <p:cNvSpPr txBox="1">
            <a:spLocks noGrp="1"/>
          </p:cNvSpPr>
          <p:nvPr>
            <p:ph type="title"/>
          </p:nvPr>
        </p:nvSpPr>
        <p:spPr>
          <a:xfrm>
            <a:off x="1233950" y="808125"/>
            <a:ext cx="100581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2800"/>
              <a:t>Proposed Solution</a:t>
            </a:r>
          </a:p>
        </p:txBody>
      </p:sp>
      <p:sp>
        <p:nvSpPr>
          <p:cNvPr id="126" name="Google Shape;126;g34e085415e8_0_7"/>
          <p:cNvSpPr txBox="1"/>
          <p:nvPr/>
        </p:nvSpPr>
        <p:spPr>
          <a:xfrm>
            <a:off x="1233950" y="1409825"/>
            <a:ext cx="10698600" cy="5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1">
              <a:spcBef>
                <a:spcPts val="2400"/>
              </a:spcBef>
              <a:buClr>
                <a:srgbClr val="404041"/>
              </a:buClr>
              <a:buSzPts val="1800"/>
            </a:pPr>
            <a:r>
              <a:rPr lang="en-US" sz="1600">
                <a:solidFill>
                  <a:srgbClr val="404041"/>
                </a:solidFill>
              </a:rPr>
              <a:t>To solve these challenges, we propose a Machine Learning Solution which look into Historical data &amp; Usage and would recommend the appropriate sizing.</a:t>
            </a:r>
            <a:endParaRPr lang="en-US"/>
          </a:p>
          <a:p>
            <a:pPr marL="914400" lvl="1" indent="-342900">
              <a:spcBef>
                <a:spcPts val="2400"/>
              </a:spcBef>
              <a:buClr>
                <a:srgbClr val="4040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04041"/>
                </a:solidFill>
              </a:rPr>
              <a:t>Uses Amazon Lex for natural language processing (NLP), This allows end user to query the tool and get feedback on questions asked.</a:t>
            </a:r>
          </a:p>
          <a:p>
            <a:pPr marL="914400" lvl="1" indent="-342900">
              <a:spcBef>
                <a:spcPts val="2400"/>
              </a:spcBef>
              <a:buClr>
                <a:srgbClr val="4040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04041"/>
                </a:solidFill>
              </a:rPr>
              <a:t> Leverages AWS SageMaker for predictive analytics and smart recommendations. </a:t>
            </a:r>
            <a:r>
              <a:rPr lang="en-US" sz="1600" err="1">
                <a:solidFill>
                  <a:srgbClr val="404041"/>
                </a:solidFill>
              </a:rPr>
              <a:t>Sagemaker</a:t>
            </a:r>
            <a:r>
              <a:rPr lang="en-US" sz="1600">
                <a:solidFill>
                  <a:srgbClr val="404041"/>
                </a:solidFill>
              </a:rPr>
              <a:t> is responsible deploying endpoints to execute ML models</a:t>
            </a:r>
          </a:p>
          <a:p>
            <a:pPr marL="914400" lvl="1" indent="-342900">
              <a:spcBef>
                <a:spcPts val="2400"/>
              </a:spcBef>
              <a:buClr>
                <a:srgbClr val="4040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04041"/>
                </a:solidFill>
              </a:rPr>
              <a:t> Automates data ingestion ,retrieval, analysis, and suggest rightsizing</a:t>
            </a:r>
          </a:p>
          <a:p>
            <a:pPr marL="914400" lvl="1" indent="-342900">
              <a:spcBef>
                <a:spcPts val="2400"/>
              </a:spcBef>
              <a:buClr>
                <a:srgbClr val="4040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04041"/>
                </a:solidFill>
              </a:rPr>
              <a:t>Provides real-time, conversational cost insights</a:t>
            </a:r>
          </a:p>
          <a:p>
            <a:pPr marL="914400" lvl="1" indent="-342900">
              <a:spcBef>
                <a:spcPts val="2400"/>
              </a:spcBef>
              <a:buClr>
                <a:srgbClr val="4040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04041"/>
                </a:solidFill>
              </a:rPr>
              <a:t> Continuously improves using historical data for adaptive optimization</a:t>
            </a:r>
          </a:p>
          <a:p>
            <a:pPr marL="914400" lvl="1" indent="-342900">
              <a:spcBef>
                <a:spcPts val="2400"/>
              </a:spcBef>
              <a:buClr>
                <a:srgbClr val="4040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04041"/>
                </a:solidFill>
              </a:rPr>
              <a:t>This solution empowers organizations to optimize AWS usage, reduce operational expenses, and make data-driven decisions—all through a simple chat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D7A4-08F8-FB16-434E-3448ECCC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300"/>
              <a:t>Re</a:t>
            </a:r>
            <a:endParaRPr lang="en-GB"/>
          </a:p>
        </p:txBody>
      </p:sp>
      <p:pic>
        <p:nvPicPr>
          <p:cNvPr id="4" name="Picture 3" descr="A computer screen with a phone on it&#10;&#10;AI-generated content may be incorrect.">
            <a:extLst>
              <a:ext uri="{FF2B5EF4-FFF2-40B4-BE49-F238E27FC236}">
                <a16:creationId xmlns:a16="http://schemas.microsoft.com/office/drawing/2014/main" id="{083CF6FB-0821-EABB-40E9-C07D6736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11"/>
            <a:ext cx="12192000" cy="52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2105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e339e6a12_1_7"/>
          <p:cNvSpPr txBox="1">
            <a:spLocks noGrp="1"/>
          </p:cNvSpPr>
          <p:nvPr>
            <p:ph type="title"/>
          </p:nvPr>
        </p:nvSpPr>
        <p:spPr>
          <a:xfrm>
            <a:off x="221579" y="1210896"/>
            <a:ext cx="100581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600"/>
            </a:pPr>
            <a:r>
              <a:rPr lang="en-US" sz="2800"/>
              <a:t>Architectural Flow</a:t>
            </a:r>
          </a:p>
        </p:txBody>
      </p: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B706C1F9-83F7-6053-BA75-21BB1ECF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263"/>
            <a:ext cx="12192000" cy="495827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87DB1-7658-C37E-3C12-71354A0A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6890"/>
            <a:ext cx="5808069" cy="642796"/>
          </a:xfrm>
        </p:spPr>
        <p:txBody>
          <a:bodyPr/>
          <a:lstStyle/>
          <a:p>
            <a:r>
              <a:rPr lang="en-US" sz="2800"/>
              <a:t>System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611AC-84E0-2EC4-2861-E8C76E95E360}"/>
              </a:ext>
            </a:extLst>
          </p:cNvPr>
          <p:cNvSpPr txBox="1"/>
          <p:nvPr/>
        </p:nvSpPr>
        <p:spPr>
          <a:xfrm>
            <a:off x="272143" y="1839686"/>
            <a:ext cx="11919857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404041"/>
                </a:solidFill>
              </a:rPr>
              <a:t>The chatbot system follows an event-driven, </a:t>
            </a:r>
            <a:r>
              <a:rPr lang="en-US" sz="1600" b="1" dirty="0">
                <a:solidFill>
                  <a:srgbClr val="404041"/>
                </a:solidFill>
              </a:rPr>
              <a:t>serverless architecture</a:t>
            </a:r>
            <a:r>
              <a:rPr lang="en-US" sz="1600" dirty="0">
                <a:solidFill>
                  <a:srgbClr val="404041"/>
                </a:solidFill>
              </a:rPr>
              <a:t> using AWS services for scalability, low latency, and </a:t>
            </a:r>
            <a:r>
              <a:rPr lang="en-US" sz="1600" b="1" dirty="0">
                <a:solidFill>
                  <a:srgbClr val="404041"/>
                </a:solidFill>
              </a:rPr>
              <a:t>asynchronous processing</a:t>
            </a:r>
            <a:r>
              <a:rPr lang="en-US" sz="1600" dirty="0">
                <a:solidFill>
                  <a:srgbClr val="404041"/>
                </a:solidFill>
              </a:rPr>
              <a:t>.</a:t>
            </a:r>
          </a:p>
          <a:p>
            <a:endParaRPr lang="en-US" sz="1600">
              <a:solidFill>
                <a:srgbClr val="404041"/>
              </a:solidFill>
            </a:endParaRPr>
          </a:p>
          <a:p>
            <a:r>
              <a:rPr lang="en-US" sz="1600" b="1" dirty="0">
                <a:solidFill>
                  <a:srgbClr val="404041"/>
                </a:solidFill>
              </a:rPr>
              <a:t>1. User Interaction (React Frontend)</a:t>
            </a:r>
            <a:endParaRPr lang="en-US" dirty="0"/>
          </a:p>
          <a:p>
            <a:pPr marL="285750" indent="-285750">
              <a:buChar char="•"/>
            </a:pPr>
            <a:r>
              <a:rPr lang="en-US" sz="1600" dirty="0">
                <a:solidFill>
                  <a:srgbClr val="404041"/>
                </a:solidFill>
              </a:rPr>
              <a:t>A </a:t>
            </a:r>
            <a:r>
              <a:rPr lang="en-US" sz="1600" b="1" dirty="0">
                <a:solidFill>
                  <a:srgbClr val="404041"/>
                </a:solidFill>
              </a:rPr>
              <a:t>React application</a:t>
            </a:r>
            <a:r>
              <a:rPr lang="en-US" sz="1600" dirty="0">
                <a:solidFill>
                  <a:srgbClr val="404041"/>
                </a:solidFill>
              </a:rPr>
              <a:t> enables seamless interaction with the chatbot.</a:t>
            </a:r>
            <a:endParaRPr lang="en-US" dirty="0"/>
          </a:p>
          <a:p>
            <a:pPr marL="285750" indent="-285750">
              <a:buChar char="•"/>
            </a:pPr>
            <a:r>
              <a:rPr lang="en-US" sz="1600" dirty="0">
                <a:solidFill>
                  <a:srgbClr val="404041"/>
                </a:solidFill>
              </a:rPr>
              <a:t>Communicates through </a:t>
            </a:r>
            <a:r>
              <a:rPr lang="en-US" sz="1600" b="1" dirty="0">
                <a:solidFill>
                  <a:srgbClr val="404041"/>
                </a:solidFill>
              </a:rPr>
              <a:t>Amazon API Gateway</a:t>
            </a:r>
            <a:r>
              <a:rPr lang="en-US" sz="1600" dirty="0">
                <a:solidFill>
                  <a:srgbClr val="404041"/>
                </a:solidFill>
              </a:rPr>
              <a:t>.</a:t>
            </a:r>
            <a:endParaRPr lang="en-US" dirty="0"/>
          </a:p>
          <a:p>
            <a:pPr marL="285750" indent="-285750">
              <a:buChar char="•"/>
            </a:pPr>
            <a:r>
              <a:rPr lang="en-US" sz="1600" b="1" dirty="0">
                <a:solidFill>
                  <a:srgbClr val="404041"/>
                </a:solidFill>
              </a:rPr>
              <a:t>Session ID</a:t>
            </a:r>
            <a:r>
              <a:rPr lang="en-US" sz="1600" dirty="0">
                <a:solidFill>
                  <a:srgbClr val="404041"/>
                </a:solidFill>
              </a:rPr>
              <a:t> used for tracking conversations and responses.</a:t>
            </a:r>
            <a:endParaRPr lang="en-US" dirty="0"/>
          </a:p>
          <a:p>
            <a:br>
              <a:rPr lang="en-US" dirty="0"/>
            </a:br>
            <a:endParaRPr lang="en-US"/>
          </a:p>
          <a:p>
            <a:pPr>
              <a:buClr>
                <a:srgbClr val="404041"/>
              </a:buClr>
            </a:pPr>
            <a:r>
              <a:rPr lang="en-US" sz="1600" b="1" dirty="0">
                <a:solidFill>
                  <a:srgbClr val="404041"/>
                </a:solidFill>
              </a:rPr>
              <a:t>2. Amazon API Gateway (Secure Ingress Point)</a:t>
            </a:r>
            <a:endParaRPr lang="en-US" b="1" dirty="0"/>
          </a:p>
          <a:p>
            <a:pPr marL="285750" indent="-285750">
              <a:buClr>
                <a:srgbClr val="404041"/>
              </a:buClr>
              <a:buFont typeface="Arial"/>
              <a:buChar char="•"/>
            </a:pPr>
            <a:r>
              <a:rPr lang="en-US" sz="1600" b="1" dirty="0">
                <a:solidFill>
                  <a:srgbClr val="404041"/>
                </a:solidFill>
              </a:rPr>
              <a:t>Front-door</a:t>
            </a:r>
            <a:r>
              <a:rPr lang="en-US" sz="1600" dirty="0">
                <a:solidFill>
                  <a:srgbClr val="404041"/>
                </a:solidFill>
              </a:rPr>
              <a:t> for all chatbot traffic.</a:t>
            </a:r>
            <a:endParaRPr lang="en-US" dirty="0"/>
          </a:p>
          <a:p>
            <a:pPr marL="285750" indent="-285750">
              <a:buClr>
                <a:srgbClr val="404041"/>
              </a:buClr>
              <a:buFont typeface="Arial"/>
              <a:buChar char="•"/>
            </a:pPr>
            <a:r>
              <a:rPr lang="en-US" sz="1600" dirty="0">
                <a:solidFill>
                  <a:srgbClr val="404041"/>
                </a:solidFill>
              </a:rPr>
              <a:t>Handles authentication, throttling, and request routing.</a:t>
            </a:r>
            <a:endParaRPr lang="en-US" dirty="0"/>
          </a:p>
          <a:p>
            <a:pPr marL="285750" indent="-285750">
              <a:buClr>
                <a:srgbClr val="404041"/>
              </a:buClr>
              <a:buFont typeface="Arial"/>
              <a:buChar char="•"/>
            </a:pPr>
            <a:r>
              <a:rPr lang="en-US" sz="1600" dirty="0">
                <a:solidFill>
                  <a:srgbClr val="404041"/>
                </a:solidFill>
              </a:rPr>
              <a:t>Ensures </a:t>
            </a:r>
            <a:r>
              <a:rPr lang="en-US" sz="1600" b="1" dirty="0">
                <a:solidFill>
                  <a:srgbClr val="404041"/>
                </a:solidFill>
              </a:rPr>
              <a:t>secure and scalable</a:t>
            </a:r>
            <a:r>
              <a:rPr lang="en-US" sz="1600" dirty="0">
                <a:solidFill>
                  <a:srgbClr val="404041"/>
                </a:solidFill>
              </a:rPr>
              <a:t> request flow.</a:t>
            </a:r>
            <a:endParaRPr lang="en-US" dirty="0"/>
          </a:p>
          <a:p>
            <a:pPr>
              <a:buClr>
                <a:srgbClr val="404041"/>
              </a:buClr>
            </a:pPr>
            <a:br>
              <a:rPr lang="en-US" dirty="0"/>
            </a:br>
            <a:endParaRPr lang="en-US"/>
          </a:p>
          <a:p>
            <a:pPr>
              <a:buClr>
                <a:srgbClr val="404041"/>
              </a:buClr>
            </a:pPr>
            <a:r>
              <a:rPr lang="en-US" sz="1600" b="1" dirty="0">
                <a:solidFill>
                  <a:srgbClr val="404041"/>
                </a:solidFill>
              </a:rPr>
              <a:t>3. </a:t>
            </a:r>
            <a:r>
              <a:rPr lang="en-US" sz="1600" b="1" dirty="0" err="1">
                <a:solidFill>
                  <a:srgbClr val="404041"/>
                </a:solidFill>
              </a:rPr>
              <a:t>ApiToLexHandler</a:t>
            </a:r>
            <a:r>
              <a:rPr lang="en-US" sz="1600" b="1" dirty="0">
                <a:solidFill>
                  <a:srgbClr val="404041"/>
                </a:solidFill>
              </a:rPr>
              <a:t> (AWS Lambda Function)</a:t>
            </a:r>
            <a:endParaRPr lang="en-US" b="1" dirty="0"/>
          </a:p>
          <a:p>
            <a:pPr marL="285750" indent="-285750">
              <a:buClr>
                <a:srgbClr val="404041"/>
              </a:buClr>
              <a:buFont typeface="Arial"/>
              <a:buChar char="•"/>
            </a:pPr>
            <a:r>
              <a:rPr lang="en-US" sz="1600" b="1" dirty="0">
                <a:solidFill>
                  <a:srgbClr val="404041"/>
                </a:solidFill>
              </a:rPr>
              <a:t>Preprocessing Layer</a:t>
            </a:r>
            <a:r>
              <a:rPr lang="en-US" sz="1600" dirty="0">
                <a:solidFill>
                  <a:srgbClr val="404041"/>
                </a:solidFill>
              </a:rPr>
              <a:t>: Cleans and formats incoming queries.</a:t>
            </a:r>
            <a:endParaRPr lang="en-US" dirty="0"/>
          </a:p>
          <a:p>
            <a:pPr marL="285750" indent="-285750">
              <a:buClr>
                <a:srgbClr val="404041"/>
              </a:buClr>
              <a:buFont typeface="Arial"/>
              <a:buChar char="•"/>
            </a:pPr>
            <a:r>
              <a:rPr lang="en-US" sz="1600" dirty="0">
                <a:solidFill>
                  <a:srgbClr val="404041"/>
                </a:solidFill>
              </a:rPr>
              <a:t>Converts user messages into a </a:t>
            </a:r>
            <a:r>
              <a:rPr lang="en-US" sz="1600" b="1" dirty="0">
                <a:solidFill>
                  <a:srgbClr val="404041"/>
                </a:solidFill>
              </a:rPr>
              <a:t>structured format</a:t>
            </a:r>
            <a:r>
              <a:rPr lang="en-US" sz="1600" dirty="0">
                <a:solidFill>
                  <a:srgbClr val="404041"/>
                </a:solidFill>
              </a:rPr>
              <a:t>.</a:t>
            </a:r>
            <a:endParaRPr lang="en-US" dirty="0"/>
          </a:p>
          <a:p>
            <a:pPr marL="285750" indent="-285750">
              <a:buClr>
                <a:srgbClr val="404041"/>
              </a:buClr>
              <a:buFont typeface="Arial"/>
              <a:buChar char="•"/>
            </a:pPr>
            <a:r>
              <a:rPr lang="en-US" sz="1600" dirty="0">
                <a:solidFill>
                  <a:srgbClr val="404041"/>
                </a:solidFill>
              </a:rPr>
              <a:t>Forwards requests to </a:t>
            </a:r>
            <a:r>
              <a:rPr lang="en-US" sz="1600" b="1" dirty="0">
                <a:solidFill>
                  <a:srgbClr val="404041"/>
                </a:solidFill>
              </a:rPr>
              <a:t>Amazon Lex</a:t>
            </a:r>
            <a:r>
              <a:rPr lang="en-US" sz="1600" dirty="0">
                <a:solidFill>
                  <a:srgbClr val="404041"/>
                </a:solidFill>
              </a:rPr>
              <a:t> for natural language understanding (NLU).</a:t>
            </a:r>
            <a:endParaRPr lang="en-US" dirty="0"/>
          </a:p>
          <a:p>
            <a:endParaRPr lang="en-US" sz="16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E71AE-8BA0-B14B-A72E-D6AD99BE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74115"/>
            <a:ext cx="12078362" cy="5557988"/>
          </a:xfrm>
        </p:spPr>
        <p:txBody>
          <a:bodyPr>
            <a:noAutofit/>
          </a:bodyPr>
          <a:lstStyle/>
          <a:p>
            <a:pPr>
              <a:buFont typeface="Arial"/>
              <a:buNone/>
            </a:pPr>
            <a:r>
              <a:rPr lang="en-US" sz="1600" b="1"/>
              <a:t>4. Amazon Lex (NLP Engine)</a:t>
            </a:r>
          </a:p>
          <a:p>
            <a:pPr marL="285750" indent="-285750"/>
            <a:r>
              <a:rPr lang="en-US" sz="1600"/>
              <a:t>Interprets user queries based on defined intents:</a:t>
            </a:r>
          </a:p>
          <a:p>
            <a:pPr marL="1200150" lvl="1" indent="-285750">
              <a:spcBef>
                <a:spcPts val="0"/>
              </a:spcBef>
            </a:pPr>
            <a:r>
              <a:rPr lang="en-US" sz="1600" err="1"/>
              <a:t>CheckAWSUsage</a:t>
            </a:r>
            <a:r>
              <a:rPr lang="en-US" sz="1600"/>
              <a:t>: Extracts </a:t>
            </a:r>
            <a:r>
              <a:rPr lang="en-US" sz="1600" err="1"/>
              <a:t>serviceName</a:t>
            </a:r>
            <a:r>
              <a:rPr lang="en-US" sz="1600"/>
              <a:t>, </a:t>
            </a:r>
            <a:r>
              <a:rPr lang="en-US" sz="1600" err="1"/>
              <a:t>fromDate</a:t>
            </a:r>
            <a:r>
              <a:rPr lang="en-US" sz="1600"/>
              <a:t>, and </a:t>
            </a:r>
            <a:r>
              <a:rPr lang="en-US" sz="1600" err="1"/>
              <a:t>toDate</a:t>
            </a:r>
            <a:r>
              <a:rPr lang="en-US" sz="1600"/>
              <a:t>.</a:t>
            </a:r>
          </a:p>
          <a:p>
            <a:pPr marL="1200150" lvl="1" indent="-285750">
              <a:spcBef>
                <a:spcPts val="0"/>
              </a:spcBef>
            </a:pPr>
            <a:r>
              <a:rPr lang="en-US" sz="1600" err="1"/>
              <a:t>CheckInstanceSize</a:t>
            </a:r>
            <a:r>
              <a:rPr lang="en-US" sz="1600"/>
              <a:t>: Extracts </a:t>
            </a:r>
            <a:r>
              <a:rPr lang="en-US" sz="1600" err="1"/>
              <a:t>instanceId</a:t>
            </a:r>
            <a:r>
              <a:rPr lang="en-US" sz="1600"/>
              <a:t>.</a:t>
            </a:r>
          </a:p>
          <a:p>
            <a:pPr marL="285750" indent="-285750"/>
            <a:r>
              <a:rPr lang="en-US" sz="1600"/>
              <a:t>Triggers the next processing stage by invoking a second Lambda function.</a:t>
            </a:r>
          </a:p>
          <a:p>
            <a:pPr>
              <a:buNone/>
            </a:pPr>
            <a:endParaRPr lang="en-US" sz="1600" b="1"/>
          </a:p>
          <a:p>
            <a:pPr>
              <a:buFont typeface="Arial"/>
              <a:buNone/>
            </a:pPr>
            <a:r>
              <a:rPr lang="en-US" sz="1600" b="1"/>
              <a:t>5. </a:t>
            </a:r>
            <a:r>
              <a:rPr lang="en-US" sz="1600" b="1" err="1"/>
              <a:t>LexToSQSHandler</a:t>
            </a:r>
            <a:r>
              <a:rPr lang="en-US" sz="1600" b="1"/>
              <a:t> (AWS Lambda Function)</a:t>
            </a:r>
          </a:p>
          <a:p>
            <a:pPr>
              <a:buFont typeface="Arial"/>
              <a:buChar char="•"/>
            </a:pPr>
            <a:r>
              <a:rPr lang="en-US" sz="1600"/>
              <a:t>Regex Parsing: Extracts required parameters from Lex output.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/>
              <a:t>Session Management: Maintains unique Session IDs for each interaction.</a:t>
            </a:r>
          </a:p>
          <a:p>
            <a:pPr>
              <a:buFont typeface="Arial"/>
              <a:buChar char="•"/>
            </a:pPr>
            <a:r>
              <a:rPr lang="en-US" sz="1600"/>
              <a:t>Parallel Processing Support: Ensures requests are processed asynchronously without conflicts.</a:t>
            </a:r>
          </a:p>
          <a:p>
            <a:pPr>
              <a:buFont typeface="Arial"/>
              <a:buChar char="•"/>
            </a:pPr>
            <a:r>
              <a:rPr lang="en-US" sz="1600"/>
              <a:t>Message Dispatch:</a:t>
            </a:r>
          </a:p>
          <a:p>
            <a:pPr marL="914400" lvl="2">
              <a:spcBef>
                <a:spcPts val="0"/>
              </a:spcBef>
            </a:pPr>
            <a:r>
              <a:rPr lang="en-US" sz="1600"/>
              <a:t>Sends structured payloads to Amazon SQS queues for:</a:t>
            </a:r>
          </a:p>
          <a:p>
            <a:pPr marL="1371600" lvl="4">
              <a:spcBef>
                <a:spcPts val="0"/>
              </a:spcBef>
            </a:pPr>
            <a:r>
              <a:rPr lang="en-US" sz="1600"/>
              <a:t>Service Usage Analysis (e.g., EC2, S3, Lambda).</a:t>
            </a:r>
          </a:p>
          <a:p>
            <a:pPr marL="1371600" lvl="4">
              <a:spcBef>
                <a:spcPts val="0"/>
              </a:spcBef>
            </a:pPr>
            <a:r>
              <a:rPr lang="en-US" sz="1600"/>
              <a:t>Instance Size Evaluation.</a:t>
            </a:r>
          </a:p>
          <a:p>
            <a:pPr marL="285750" indent="-285750"/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6. Amazon SQS (Queueing Layer)</a:t>
            </a:r>
          </a:p>
          <a:p>
            <a:pPr marL="457200" lvl="2">
              <a:spcBef>
                <a:spcPts val="0"/>
              </a:spcBef>
            </a:pPr>
            <a:r>
              <a:rPr lang="en-US" sz="1600"/>
              <a:t>Decouples request processing for high resilience.</a:t>
            </a:r>
          </a:p>
          <a:p>
            <a:pPr marL="457200" lvl="2">
              <a:spcBef>
                <a:spcPts val="0"/>
              </a:spcBef>
            </a:pPr>
            <a:r>
              <a:rPr lang="en-US" sz="1600"/>
              <a:t>Enables asynchronous handling and scales automatically with load.</a:t>
            </a:r>
          </a:p>
          <a:p>
            <a:pPr marL="457200" lvl="2">
              <a:spcBef>
                <a:spcPts val="0"/>
              </a:spcBef>
            </a:pPr>
            <a:r>
              <a:rPr lang="en-US" sz="1600"/>
              <a:t>Efficient queueing for managing multiple simultaneous user queries.</a:t>
            </a:r>
          </a:p>
          <a:p>
            <a:pPr marL="285750" indent="-285750"/>
            <a:endParaRPr lang="en-US" sz="1600" b="1"/>
          </a:p>
          <a:p>
            <a:pPr marL="285750" indent="-285750"/>
            <a:endParaRPr lang="en-US" sz="1600" b="1"/>
          </a:p>
          <a:p>
            <a:pPr marL="285750" indent="-285750"/>
            <a:endParaRPr lang="en-US" sz="1600" b="1"/>
          </a:p>
          <a:p>
            <a:pPr>
              <a:buNone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13507709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8AD9B-A854-2D46-12CE-CCA60521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71" y="1140580"/>
            <a:ext cx="12043800" cy="5608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100" b="1"/>
              <a:t>7. Amazon Step Functions (Orchestration Layer)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Deployed to manage multiple concurrent requests efficiently.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Creates a Step Chart to coordinate execution of multiple Lambda functions in parallel.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Accelerates processing and ensures faster response times for users.</a:t>
            </a:r>
          </a:p>
          <a:p>
            <a:pPr marL="457200" lvl="2">
              <a:spcBef>
                <a:spcPts val="0"/>
              </a:spcBef>
            </a:pPr>
            <a:endParaRPr lang="en-US" sz="2100" b="1"/>
          </a:p>
          <a:p>
            <a:pPr marL="114300" lvl="2" indent="0">
              <a:spcBef>
                <a:spcPts val="0"/>
              </a:spcBef>
              <a:buNone/>
            </a:pPr>
            <a:r>
              <a:rPr lang="en-US" sz="2100" b="1"/>
              <a:t>8. Amazon SageMaker (ML Intelligence Layer)</a:t>
            </a:r>
            <a:endParaRPr lang="en-US"/>
          </a:p>
          <a:p>
            <a:pPr marL="457200" lvl="2">
              <a:spcBef>
                <a:spcPts val="0"/>
              </a:spcBef>
            </a:pPr>
            <a:r>
              <a:rPr lang="en-US" sz="1700"/>
              <a:t>Core engine for resource rightsizing recommendations.</a:t>
            </a:r>
          </a:p>
          <a:p>
            <a:pPr marL="457200" lvl="2">
              <a:spcBef>
                <a:spcPts val="0"/>
              </a:spcBef>
            </a:pPr>
            <a:r>
              <a:rPr lang="en-US" sz="1700" err="1"/>
              <a:t>RandomForestClassifier</a:t>
            </a:r>
            <a:r>
              <a:rPr lang="en-US" sz="1700"/>
              <a:t> model used to classify the optimal instance sizing based on usage patterns.</a:t>
            </a:r>
          </a:p>
          <a:p>
            <a:pPr marL="457200" lvl="2">
              <a:spcBef>
                <a:spcPts val="0"/>
              </a:spcBef>
            </a:pPr>
            <a:r>
              <a:rPr lang="en-US" sz="1700"/>
              <a:t>Performance Evaluation Metrics:</a:t>
            </a:r>
          </a:p>
          <a:p>
            <a:pPr marL="914400" lvl="3">
              <a:spcBef>
                <a:spcPts val="0"/>
              </a:spcBef>
            </a:pPr>
            <a:r>
              <a:rPr lang="en-US" sz="1700"/>
              <a:t>F1 Score</a:t>
            </a:r>
          </a:p>
          <a:p>
            <a:pPr marL="914400" lvl="3">
              <a:spcBef>
                <a:spcPts val="0"/>
              </a:spcBef>
            </a:pPr>
            <a:r>
              <a:rPr lang="en-US" sz="1700"/>
              <a:t>Precision Score</a:t>
            </a:r>
          </a:p>
          <a:p>
            <a:pPr marL="914400" lvl="3">
              <a:spcBef>
                <a:spcPts val="0"/>
              </a:spcBef>
            </a:pPr>
            <a:r>
              <a:rPr lang="en-US" sz="1700"/>
              <a:t>Recall Score</a:t>
            </a:r>
          </a:p>
          <a:p>
            <a:pPr marL="914400" lvl="3">
              <a:spcBef>
                <a:spcPts val="0"/>
              </a:spcBef>
            </a:pPr>
            <a:r>
              <a:rPr lang="en-US" sz="1700"/>
              <a:t>Accuracy Score</a:t>
            </a:r>
          </a:p>
          <a:p>
            <a:pPr marL="914400" lvl="3">
              <a:spcBef>
                <a:spcPts val="0"/>
              </a:spcBef>
            </a:pPr>
            <a:r>
              <a:rPr lang="en-US" sz="1700"/>
              <a:t>Ensures high model reliability and actionable insights.</a:t>
            </a:r>
            <a:endParaRPr lang="en-US"/>
          </a:p>
          <a:p>
            <a:pPr marL="114300" indent="0">
              <a:buNone/>
            </a:pPr>
            <a:r>
              <a:rPr lang="en-US" sz="2800" b="1"/>
              <a:t>       </a:t>
            </a:r>
            <a:endParaRPr lang="en-US" sz="2800" b="1">
              <a:effectLst/>
            </a:endParaRPr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200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507D3C7-4F6D-10A3-2FCD-DF69BF54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24" y="3518527"/>
            <a:ext cx="5661590" cy="26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822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Serverless AI Chatbot for Cloud Cost Optimization Using AWS SageMaker</vt:lpstr>
      <vt:lpstr>Agenda</vt:lpstr>
      <vt:lpstr>Objective</vt:lpstr>
      <vt:lpstr>Proposed Solution</vt:lpstr>
      <vt:lpstr>Re</vt:lpstr>
      <vt:lpstr>Architectural Flow</vt:lpstr>
      <vt:lpstr>System Design</vt:lpstr>
      <vt:lpstr>PowerPoint Presentation</vt:lpstr>
      <vt:lpstr>PowerPoint Presentation</vt:lpstr>
      <vt:lpstr>PowerPoint Presentation</vt:lpstr>
      <vt:lpstr>User interaction with Chatbot</vt:lpstr>
      <vt:lpstr>Parallel Sessions &amp; Message Handling</vt:lpstr>
      <vt:lpstr>Project Outcome</vt:lpstr>
      <vt:lpstr>Challanges</vt:lpstr>
      <vt:lpstr>       Q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Archana Krishnamurthy (TMNA)</dc:creator>
  <cp:revision>15</cp:revision>
  <dcterms:created xsi:type="dcterms:W3CDTF">2020-05-09T02:20:53Z</dcterms:created>
  <dcterms:modified xsi:type="dcterms:W3CDTF">2025-05-02T03:08:16Z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1b518dda-a072-40f6-b897-604cd2a063c5</vt:lpwstr>
  </property>
  <property fmtid="{D5CDD505-2E9C-101B-9397-08002B2CF9AE}" pid="3" name="ToyotaClassification">
    <vt:lpwstr>PUBLIC</vt:lpwstr>
  </property>
  <property fmtid="{D5CDD505-2E9C-101B-9397-08002B2CF9AE}" pid="4" name="ToyotaVisualMarkings">
    <vt:lpwstr>No Label</vt:lpwstr>
  </property>
</Properties>
</file>