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304" r:id="rId4"/>
    <p:sldId id="276" r:id="rId5"/>
    <p:sldId id="258" r:id="rId6"/>
    <p:sldId id="259" r:id="rId7"/>
    <p:sldId id="260" r:id="rId8"/>
    <p:sldId id="261" r:id="rId9"/>
    <p:sldId id="262" r:id="rId10"/>
    <p:sldId id="263" r:id="rId11"/>
    <p:sldId id="266" r:id="rId12"/>
    <p:sldId id="267" r:id="rId13"/>
    <p:sldId id="268" r:id="rId14"/>
    <p:sldId id="269" r:id="rId15"/>
    <p:sldId id="270" r:id="rId16"/>
    <p:sldId id="271" r:id="rId17"/>
    <p:sldId id="278" r:id="rId18"/>
    <p:sldId id="297" r:id="rId19"/>
    <p:sldId id="298" r:id="rId20"/>
    <p:sldId id="299" r:id="rId21"/>
    <p:sldId id="301" r:id="rId22"/>
    <p:sldId id="302" r:id="rId23"/>
    <p:sldId id="303" r:id="rId24"/>
    <p:sldId id="272" r:id="rId25"/>
    <p:sldId id="273" r:id="rId26"/>
    <p:sldId id="275" r:id="rId27"/>
    <p:sldId id="277" r:id="rId28"/>
    <p:sldId id="305" r:id="rId29"/>
    <p:sldId id="286"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02"/>
    <p:restoredTop sz="79685"/>
  </p:normalViewPr>
  <p:slideViewPr>
    <p:cSldViewPr snapToGrid="0" snapToObjects="1">
      <p:cViewPr>
        <p:scale>
          <a:sx n="60" d="100"/>
          <a:sy n="60" d="100"/>
        </p:scale>
        <p:origin x="-2696"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62B4F-8E2E-D943-A1C3-E3093DC12AA1}" type="datetimeFigureOut">
              <a:rPr lang="fr-FR" smtClean="0"/>
              <a:t>10/07/20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43772-FD5F-6745-B847-5AB1632B5ECC}" type="slidenum">
              <a:rPr lang="fr-FR" smtClean="0"/>
              <a:t>‹#›</a:t>
            </a:fld>
            <a:endParaRPr lang="fr-FR"/>
          </a:p>
        </p:txBody>
      </p:sp>
    </p:spTree>
    <p:extLst>
      <p:ext uri="{BB962C8B-B14F-4D97-AF65-F5344CB8AC3E}">
        <p14:creationId xmlns:p14="http://schemas.microsoft.com/office/powerpoint/2010/main" val="523174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6643772-FD5F-6745-B847-5AB1632B5ECC}" type="slidenum">
              <a:rPr lang="fr-FR" smtClean="0"/>
              <a:t>1</a:t>
            </a:fld>
            <a:endParaRPr lang="fr-FR"/>
          </a:p>
        </p:txBody>
      </p:sp>
    </p:spTree>
    <p:extLst>
      <p:ext uri="{BB962C8B-B14F-4D97-AF65-F5344CB8AC3E}">
        <p14:creationId xmlns:p14="http://schemas.microsoft.com/office/powerpoint/2010/main" val="1203703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6643772-FD5F-6745-B847-5AB1632B5ECC}" type="slidenum">
              <a:rPr lang="fr-FR" smtClean="0"/>
              <a:t>29</a:t>
            </a:fld>
            <a:endParaRPr lang="fr-FR"/>
          </a:p>
        </p:txBody>
      </p:sp>
    </p:spTree>
    <p:extLst>
      <p:ext uri="{BB962C8B-B14F-4D97-AF65-F5344CB8AC3E}">
        <p14:creationId xmlns:p14="http://schemas.microsoft.com/office/powerpoint/2010/main" val="696336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6643772-FD5F-6745-B847-5AB1632B5ECC}" type="slidenum">
              <a:rPr lang="fr-FR" smtClean="0"/>
              <a:t>2</a:t>
            </a:fld>
            <a:endParaRPr lang="fr-FR"/>
          </a:p>
        </p:txBody>
      </p:sp>
    </p:spTree>
    <p:extLst>
      <p:ext uri="{BB962C8B-B14F-4D97-AF65-F5344CB8AC3E}">
        <p14:creationId xmlns:p14="http://schemas.microsoft.com/office/powerpoint/2010/main" val="1350215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6643772-FD5F-6745-B847-5AB1632B5ECC}" type="slidenum">
              <a:rPr lang="fr-FR" smtClean="0"/>
              <a:t>3</a:t>
            </a:fld>
            <a:endParaRPr lang="fr-FR"/>
          </a:p>
        </p:txBody>
      </p:sp>
    </p:spTree>
    <p:extLst>
      <p:ext uri="{BB962C8B-B14F-4D97-AF65-F5344CB8AC3E}">
        <p14:creationId xmlns:p14="http://schemas.microsoft.com/office/powerpoint/2010/main" val="364323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6643772-FD5F-6745-B847-5AB1632B5ECC}" type="slidenum">
              <a:rPr lang="fr-FR" smtClean="0"/>
              <a:t>4</a:t>
            </a:fld>
            <a:endParaRPr lang="fr-FR"/>
          </a:p>
        </p:txBody>
      </p:sp>
    </p:spTree>
    <p:extLst>
      <p:ext uri="{BB962C8B-B14F-4D97-AF65-F5344CB8AC3E}">
        <p14:creationId xmlns:p14="http://schemas.microsoft.com/office/powerpoint/2010/main" val="1990388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endParaRPr lang="fr-FR" dirty="0"/>
          </a:p>
        </p:txBody>
      </p:sp>
      <p:sp>
        <p:nvSpPr>
          <p:cNvPr id="4" name="Espace réservé du numéro de diapositive 3"/>
          <p:cNvSpPr>
            <a:spLocks noGrp="1"/>
          </p:cNvSpPr>
          <p:nvPr>
            <p:ph type="sldNum" sz="quarter" idx="10"/>
          </p:nvPr>
        </p:nvSpPr>
        <p:spPr/>
        <p:txBody>
          <a:bodyPr/>
          <a:lstStyle/>
          <a:p>
            <a:fld id="{A6643772-FD5F-6745-B847-5AB1632B5ECC}" type="slidenum">
              <a:rPr lang="fr-FR" smtClean="0"/>
              <a:t>5</a:t>
            </a:fld>
            <a:endParaRPr lang="fr-FR"/>
          </a:p>
        </p:txBody>
      </p:sp>
    </p:spTree>
    <p:extLst>
      <p:ext uri="{BB962C8B-B14F-4D97-AF65-F5344CB8AC3E}">
        <p14:creationId xmlns:p14="http://schemas.microsoft.com/office/powerpoint/2010/main" val="24476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fr-FR" sz="1200" kern="1200" dirty="0" smtClean="0">
                <a:solidFill>
                  <a:schemeClr val="tx1"/>
                </a:solidFill>
                <a:effectLst/>
                <a:latin typeface="+mn-lt"/>
                <a:ea typeface="+mn-ea"/>
                <a:cs typeface="+mn-cs"/>
              </a:rPr>
              <a:t>Ce code de conduite comporte les six points suivants :</a:t>
            </a:r>
          </a:p>
          <a:p>
            <a:pPr lvl="0" algn="just"/>
            <a:r>
              <a:rPr lang="fr-FR" sz="1200" b="1" kern="1200" dirty="0" smtClean="0">
                <a:solidFill>
                  <a:schemeClr val="tx1"/>
                </a:solidFill>
                <a:effectLst/>
                <a:latin typeface="+mn-lt"/>
                <a:ea typeface="+mn-ea"/>
                <a:cs typeface="+mn-cs"/>
              </a:rPr>
              <a:t>Des principes généraux</a:t>
            </a:r>
            <a:r>
              <a:rPr lang="fr-FR" sz="1200" kern="1200" dirty="0" smtClean="0">
                <a:solidFill>
                  <a:schemeClr val="tx1"/>
                </a:solidFill>
                <a:effectLst/>
                <a:latin typeface="+mn-lt"/>
                <a:ea typeface="+mn-ea"/>
                <a:cs typeface="+mn-cs"/>
              </a:rPr>
              <a:t> : qui  promeuvent l’intérêt général, le dévouement envers le service public, l’interdiction de toute discrimination entre les usagers du service public et de tout abus d’autorité ;</a:t>
            </a:r>
          </a:p>
          <a:p>
            <a:pPr lvl="0" algn="just"/>
            <a:r>
              <a:rPr lang="fr-FR" sz="1200" b="1" kern="1200" dirty="0" smtClean="0">
                <a:solidFill>
                  <a:schemeClr val="tx1"/>
                </a:solidFill>
                <a:effectLst/>
                <a:latin typeface="+mn-lt"/>
                <a:ea typeface="+mn-ea"/>
                <a:cs typeface="+mn-cs"/>
              </a:rPr>
              <a:t>Les conflits d’intérêts</a:t>
            </a:r>
            <a:r>
              <a:rPr lang="fr-FR" sz="1200" kern="1200" dirty="0" smtClean="0">
                <a:solidFill>
                  <a:schemeClr val="tx1"/>
                </a:solidFill>
                <a:effectLst/>
                <a:latin typeface="+mn-lt"/>
                <a:ea typeface="+mn-ea"/>
                <a:cs typeface="+mn-cs"/>
              </a:rPr>
              <a:t> : avec obligation pour les agents de la fonction publique de déclarer préventivement leurs intérêts commerciaux et autres activités lucratives; l’interdiction de détourner un bien public ou une position statutaire à des fins privées ; l’interdiction de tout lien suspect avec des entités connues dans le cadre de l’exercice de leurs fonctions et qui seraient susceptibles de les employer ultérieurement (exemple firmes pharmaceutiques) ; </a:t>
            </a:r>
          </a:p>
          <a:p>
            <a:pPr lvl="0" algn="just"/>
            <a:r>
              <a:rPr lang="fr-FR" sz="1200" b="1" kern="1200" dirty="0" smtClean="0">
                <a:solidFill>
                  <a:schemeClr val="tx1"/>
                </a:solidFill>
                <a:effectLst/>
                <a:latin typeface="+mn-lt"/>
                <a:ea typeface="+mn-ea"/>
                <a:cs typeface="+mn-cs"/>
              </a:rPr>
              <a:t>L’obligation de déclaration de patrimoine </a:t>
            </a:r>
            <a:r>
              <a:rPr lang="fr-FR" sz="1200" kern="1200" dirty="0" smtClean="0">
                <a:solidFill>
                  <a:schemeClr val="tx1"/>
                </a:solidFill>
                <a:effectLst/>
                <a:latin typeface="+mn-lt"/>
                <a:ea typeface="+mn-ea"/>
                <a:cs typeface="+mn-cs"/>
              </a:rPr>
              <a:t>pour les agents publics, leurs conjoints et toutes les personnes à charge ; </a:t>
            </a:r>
          </a:p>
          <a:p>
            <a:pPr lvl="0" algn="just"/>
            <a:r>
              <a:rPr lang="fr-FR" sz="1200" b="1" kern="1200" dirty="0" smtClean="0">
                <a:solidFill>
                  <a:schemeClr val="tx1"/>
                </a:solidFill>
                <a:effectLst/>
                <a:latin typeface="+mn-lt"/>
                <a:ea typeface="+mn-ea"/>
                <a:cs typeface="+mn-cs"/>
              </a:rPr>
              <a:t>L’interdiction de percevoir des dons </a:t>
            </a:r>
            <a:r>
              <a:rPr lang="fr-FR" sz="1200" kern="1200" dirty="0" smtClean="0">
                <a:solidFill>
                  <a:schemeClr val="tx1"/>
                </a:solidFill>
                <a:effectLst/>
                <a:latin typeface="+mn-lt"/>
                <a:ea typeface="+mn-ea"/>
                <a:cs typeface="+mn-cs"/>
              </a:rPr>
              <a:t>ou faveurs susceptibles « d’avoir une influence dans l’exercice de leurs fonctions » ;</a:t>
            </a:r>
          </a:p>
          <a:p>
            <a:pPr lvl="0" algn="just"/>
            <a:r>
              <a:rPr lang="fr-FR" sz="1200" b="1" kern="1200" dirty="0" smtClean="0">
                <a:solidFill>
                  <a:schemeClr val="tx1"/>
                </a:solidFill>
                <a:effectLst/>
                <a:latin typeface="+mn-lt"/>
                <a:ea typeface="+mn-ea"/>
                <a:cs typeface="+mn-cs"/>
              </a:rPr>
              <a:t>L’obligation de confidentialité</a:t>
            </a:r>
            <a:r>
              <a:rPr lang="fr-FR" sz="1200" kern="1200" dirty="0" smtClean="0">
                <a:solidFill>
                  <a:schemeClr val="tx1"/>
                </a:solidFill>
                <a:effectLst/>
                <a:latin typeface="+mn-lt"/>
                <a:ea typeface="+mn-ea"/>
                <a:cs typeface="+mn-cs"/>
              </a:rPr>
              <a:t> : pour toute information qu’ils auraient obtenue dans le cadre de l’exercice de leur fonction, obligation qui survit à la cessation de leurs fonctions ;   </a:t>
            </a:r>
          </a:p>
          <a:p>
            <a:pPr lvl="0" algn="just"/>
            <a:r>
              <a:rPr lang="fr-FR" sz="1200" b="1" kern="1200" dirty="0" smtClean="0">
                <a:solidFill>
                  <a:schemeClr val="tx1"/>
                </a:solidFill>
                <a:effectLst/>
                <a:latin typeface="+mn-lt"/>
                <a:ea typeface="+mn-ea"/>
                <a:cs typeface="+mn-cs"/>
              </a:rPr>
              <a:t>L’interdiction de mener toute activité politique </a:t>
            </a:r>
            <a:r>
              <a:rPr lang="fr-FR" sz="1200" kern="1200" dirty="0" smtClean="0">
                <a:solidFill>
                  <a:schemeClr val="tx1"/>
                </a:solidFill>
                <a:effectLst/>
                <a:latin typeface="+mn-lt"/>
                <a:ea typeface="+mn-ea"/>
                <a:cs typeface="+mn-cs"/>
              </a:rPr>
              <a:t>étrangère à ses fonctions et qui pourrait entamer la confiance du public à l’égard de l’agent.</a:t>
            </a:r>
          </a:p>
          <a:p>
            <a:endParaRPr lang="fr-FR" dirty="0"/>
          </a:p>
        </p:txBody>
      </p:sp>
      <p:sp>
        <p:nvSpPr>
          <p:cNvPr id="4" name="Espace réservé du numéro de diapositive 3"/>
          <p:cNvSpPr>
            <a:spLocks noGrp="1"/>
          </p:cNvSpPr>
          <p:nvPr>
            <p:ph type="sldNum" sz="quarter" idx="10"/>
          </p:nvPr>
        </p:nvSpPr>
        <p:spPr/>
        <p:txBody>
          <a:bodyPr/>
          <a:lstStyle/>
          <a:p>
            <a:fld id="{A6643772-FD5F-6745-B847-5AB1632B5ECC}" type="slidenum">
              <a:rPr lang="fr-FR" smtClean="0"/>
              <a:t>6</a:t>
            </a:fld>
            <a:endParaRPr lang="fr-FR"/>
          </a:p>
        </p:txBody>
      </p:sp>
    </p:spTree>
    <p:extLst>
      <p:ext uri="{BB962C8B-B14F-4D97-AF65-F5344CB8AC3E}">
        <p14:creationId xmlns:p14="http://schemas.microsoft.com/office/powerpoint/2010/main" val="289911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6643772-FD5F-6745-B847-5AB1632B5ECC}" type="slidenum">
              <a:rPr lang="fr-FR" smtClean="0"/>
              <a:t>9</a:t>
            </a:fld>
            <a:endParaRPr lang="fr-FR"/>
          </a:p>
        </p:txBody>
      </p:sp>
    </p:spTree>
    <p:extLst>
      <p:ext uri="{BB962C8B-B14F-4D97-AF65-F5344CB8AC3E}">
        <p14:creationId xmlns:p14="http://schemas.microsoft.com/office/powerpoint/2010/main" val="1418184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Ainsi, dans le préambule de l’acte constitutif, les Chefs d’Etat se disent résolus « </a:t>
            </a:r>
            <a:r>
              <a:rPr lang="fr-FR" sz="1200" i="1" kern="1200" dirty="0" smtClean="0">
                <a:solidFill>
                  <a:schemeClr val="tx1"/>
                </a:solidFill>
                <a:effectLst/>
                <a:latin typeface="+mn-lt"/>
                <a:ea typeface="+mn-ea"/>
                <a:cs typeface="+mn-cs"/>
              </a:rPr>
              <a:t>à promouvoir et à protéger les droits de l'homme et des peuples, à consolider les institutions et la culture démocratiques, à promouvoir la bonne gouvernance et l'Etat de droit</a:t>
            </a:r>
            <a:r>
              <a:rPr lang="fr-FR" sz="1200" kern="1200" dirty="0" smtClean="0">
                <a:solidFill>
                  <a:schemeClr val="tx1"/>
                </a:solidFill>
                <a:effectLst/>
                <a:latin typeface="+mn-lt"/>
                <a:ea typeface="+mn-ea"/>
                <a:cs typeface="+mn-cs"/>
              </a:rPr>
              <a:t> » </a:t>
            </a:r>
          </a:p>
          <a:p>
            <a:r>
              <a:rPr lang="fr-FR" sz="1200" kern="1200" dirty="0" smtClean="0">
                <a:solidFill>
                  <a:schemeClr val="tx1"/>
                </a:solidFill>
                <a:effectLst/>
                <a:latin typeface="+mn-lt"/>
                <a:ea typeface="+mn-ea"/>
                <a:cs typeface="+mn-cs"/>
              </a:rPr>
              <a:t>L’article 3 énonce les objectifs de l’Union qui s’engage à « </a:t>
            </a:r>
            <a:r>
              <a:rPr lang="fr-FR" sz="1200" i="1" kern="1200" dirty="0" smtClean="0">
                <a:solidFill>
                  <a:schemeClr val="tx1"/>
                </a:solidFill>
                <a:effectLst/>
                <a:latin typeface="+mn-lt"/>
                <a:ea typeface="+mn-ea"/>
                <a:cs typeface="+mn-cs"/>
              </a:rPr>
              <a:t>promouvoir les principes et les institutions démocratiques, la participation populaire et la bonne gouvernance </a:t>
            </a:r>
            <a:r>
              <a:rPr lang="fr-FR" sz="1200" kern="1200" dirty="0" smtClean="0">
                <a:solidFill>
                  <a:schemeClr val="tx1"/>
                </a:solidFill>
                <a:effectLst/>
                <a:latin typeface="+mn-lt"/>
                <a:ea typeface="+mn-ea"/>
                <a:cs typeface="+mn-cs"/>
              </a:rPr>
              <a:t>» (article 3 – g) </a:t>
            </a:r>
          </a:p>
          <a:p>
            <a:r>
              <a:rPr lang="fr-FR" sz="1200" kern="1200" dirty="0" smtClean="0">
                <a:solidFill>
                  <a:schemeClr val="tx1"/>
                </a:solidFill>
                <a:effectLst/>
                <a:latin typeface="+mn-lt"/>
                <a:ea typeface="+mn-ea"/>
                <a:cs typeface="+mn-cs"/>
              </a:rPr>
              <a:t>Enfin, au titre des principes de fonctionnement de l’Union, l’acte constitutif mentionne à l’article 4 m) le «</a:t>
            </a:r>
            <a:r>
              <a:rPr lang="fr-FR" sz="1200" i="1" kern="1200" dirty="0" smtClean="0">
                <a:solidFill>
                  <a:schemeClr val="tx1"/>
                </a:solidFill>
                <a:effectLst/>
                <a:latin typeface="+mn-lt"/>
                <a:ea typeface="+mn-ea"/>
                <a:cs typeface="+mn-cs"/>
              </a:rPr>
              <a:t> Respect des principes démocratiques, des droits de l'homme, de l'état de droit et de la bonne gouvernance </a:t>
            </a:r>
            <a:r>
              <a:rPr lang="fr-FR" sz="1200" kern="1200" dirty="0" smtClean="0">
                <a:solidFill>
                  <a:schemeClr val="tx1"/>
                </a:solidFill>
                <a:effectLst/>
                <a:latin typeface="+mn-lt"/>
                <a:ea typeface="+mn-ea"/>
                <a:cs typeface="+mn-cs"/>
              </a:rPr>
              <a:t>».</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A6643772-FD5F-6745-B847-5AB1632B5ECC}" type="slidenum">
              <a:rPr lang="fr-FR" smtClean="0"/>
              <a:t>17</a:t>
            </a:fld>
            <a:endParaRPr lang="fr-FR"/>
          </a:p>
        </p:txBody>
      </p:sp>
    </p:spTree>
    <p:extLst>
      <p:ext uri="{BB962C8B-B14F-4D97-AF65-F5344CB8AC3E}">
        <p14:creationId xmlns:p14="http://schemas.microsoft.com/office/powerpoint/2010/main" val="1667802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dirty="0" smtClean="0"/>
              <a:t>Par exemple le ciblage du taux d’inflation, ou les niveaux des taux directeurs de l’institut d’émission. Une illustration du primat de la légitimité technocratique sur la légitimité populaire : les cas d’élection par les parlements ou au suffrage direct des dirigeants d’institut d’émission sont rares pour ne pas dire inexistants. Pourtant ils jouissent de pouvoirs exorbitants</a:t>
            </a:r>
            <a:endParaRPr lang="fr-FR" dirty="0"/>
          </a:p>
        </p:txBody>
      </p:sp>
      <p:sp>
        <p:nvSpPr>
          <p:cNvPr id="4" name="Espace réservé du numéro de diapositive 3"/>
          <p:cNvSpPr>
            <a:spLocks noGrp="1"/>
          </p:cNvSpPr>
          <p:nvPr>
            <p:ph type="sldNum" sz="quarter" idx="10"/>
          </p:nvPr>
        </p:nvSpPr>
        <p:spPr/>
        <p:txBody>
          <a:bodyPr/>
          <a:lstStyle/>
          <a:p>
            <a:fld id="{A6643772-FD5F-6745-B847-5AB1632B5ECC}" type="slidenum">
              <a:rPr lang="fr-FR" smtClean="0"/>
              <a:t>26</a:t>
            </a:fld>
            <a:endParaRPr lang="fr-FR"/>
          </a:p>
        </p:txBody>
      </p:sp>
    </p:spTree>
    <p:extLst>
      <p:ext uri="{BB962C8B-B14F-4D97-AF65-F5344CB8AC3E}">
        <p14:creationId xmlns:p14="http://schemas.microsoft.com/office/powerpoint/2010/main" val="1109596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Cliquez et modifiez le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A9A21168-E082-C34E-9A92-9F73A0D1957F}" type="datetime1">
              <a:rPr lang="fr-SN" smtClean="0"/>
              <a:t>10/07/20</a:t>
            </a:fld>
            <a:endParaRPr lang="fr-FR"/>
          </a:p>
        </p:txBody>
      </p:sp>
      <p:sp>
        <p:nvSpPr>
          <p:cNvPr id="5" name="Espace réservé du pied de page 4"/>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6" name="Espace réservé du numéro de diapositive 5"/>
          <p:cNvSpPr>
            <a:spLocks noGrp="1"/>
          </p:cNvSpPr>
          <p:nvPr>
            <p:ph type="sldNum" sz="quarter" idx="12"/>
          </p:nvPr>
        </p:nvSpPr>
        <p:spPr/>
        <p:txBody>
          <a:bodyPr/>
          <a:lstStyle/>
          <a:p>
            <a:fld id="{F6D479A8-CDDE-B64B-948A-36B9E2EAB09F}" type="slidenum">
              <a:rPr lang="fr-FR" smtClean="0"/>
              <a:t>‹#›</a:t>
            </a:fld>
            <a:endParaRPr lang="fr-FR"/>
          </a:p>
        </p:txBody>
      </p:sp>
    </p:spTree>
    <p:extLst>
      <p:ext uri="{BB962C8B-B14F-4D97-AF65-F5344CB8AC3E}">
        <p14:creationId xmlns:p14="http://schemas.microsoft.com/office/powerpoint/2010/main" val="276811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4F8C623-9650-D744-AA88-6630BDA871E7}" type="datetime1">
              <a:rPr lang="fr-SN" smtClean="0"/>
              <a:t>10/07/20</a:t>
            </a:fld>
            <a:endParaRPr lang="fr-FR"/>
          </a:p>
        </p:txBody>
      </p:sp>
      <p:sp>
        <p:nvSpPr>
          <p:cNvPr id="5" name="Espace réservé du pied de page 4"/>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6" name="Espace réservé du numéro de diapositive 5"/>
          <p:cNvSpPr>
            <a:spLocks noGrp="1"/>
          </p:cNvSpPr>
          <p:nvPr>
            <p:ph type="sldNum" sz="quarter" idx="12"/>
          </p:nvPr>
        </p:nvSpPr>
        <p:spPr/>
        <p:txBody>
          <a:bodyPr/>
          <a:lstStyle/>
          <a:p>
            <a:fld id="{F6D479A8-CDDE-B64B-948A-36B9E2EAB09F}" type="slidenum">
              <a:rPr lang="fr-FR" smtClean="0"/>
              <a:t>‹#›</a:t>
            </a:fld>
            <a:endParaRPr lang="fr-FR"/>
          </a:p>
        </p:txBody>
      </p:sp>
    </p:spTree>
    <p:extLst>
      <p:ext uri="{BB962C8B-B14F-4D97-AF65-F5344CB8AC3E}">
        <p14:creationId xmlns:p14="http://schemas.microsoft.com/office/powerpoint/2010/main" val="42629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EB0996E-18CB-954E-9C8B-2DF1A84E126E}" type="datetime1">
              <a:rPr lang="fr-SN" smtClean="0"/>
              <a:t>10/07/20</a:t>
            </a:fld>
            <a:endParaRPr lang="fr-FR"/>
          </a:p>
        </p:txBody>
      </p:sp>
      <p:sp>
        <p:nvSpPr>
          <p:cNvPr id="5" name="Espace réservé du pied de page 4"/>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6" name="Espace réservé du numéro de diapositive 5"/>
          <p:cNvSpPr>
            <a:spLocks noGrp="1"/>
          </p:cNvSpPr>
          <p:nvPr>
            <p:ph type="sldNum" sz="quarter" idx="12"/>
          </p:nvPr>
        </p:nvSpPr>
        <p:spPr/>
        <p:txBody>
          <a:bodyPr/>
          <a:lstStyle/>
          <a:p>
            <a:fld id="{F6D479A8-CDDE-B64B-948A-36B9E2EAB09F}" type="slidenum">
              <a:rPr lang="fr-FR" smtClean="0"/>
              <a:t>‹#›</a:t>
            </a:fld>
            <a:endParaRPr lang="fr-FR"/>
          </a:p>
        </p:txBody>
      </p:sp>
    </p:spTree>
    <p:extLst>
      <p:ext uri="{BB962C8B-B14F-4D97-AF65-F5344CB8AC3E}">
        <p14:creationId xmlns:p14="http://schemas.microsoft.com/office/powerpoint/2010/main" val="68668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9073738-7B85-594C-B853-4A402E8F420F}" type="datetime1">
              <a:rPr lang="fr-SN" smtClean="0"/>
              <a:t>10/07/20</a:t>
            </a:fld>
            <a:endParaRPr lang="fr-FR"/>
          </a:p>
        </p:txBody>
      </p:sp>
      <p:sp>
        <p:nvSpPr>
          <p:cNvPr id="5" name="Espace réservé du pied de page 4"/>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6" name="Espace réservé du numéro de diapositive 5"/>
          <p:cNvSpPr>
            <a:spLocks noGrp="1"/>
          </p:cNvSpPr>
          <p:nvPr>
            <p:ph type="sldNum" sz="quarter" idx="12"/>
          </p:nvPr>
        </p:nvSpPr>
        <p:spPr/>
        <p:txBody>
          <a:bodyPr/>
          <a:lstStyle/>
          <a:p>
            <a:fld id="{F6D479A8-CDDE-B64B-948A-36B9E2EAB09F}" type="slidenum">
              <a:rPr lang="fr-FR" smtClean="0"/>
              <a:t>‹#›</a:t>
            </a:fld>
            <a:endParaRPr lang="fr-FR"/>
          </a:p>
        </p:txBody>
      </p:sp>
    </p:spTree>
    <p:extLst>
      <p:ext uri="{BB962C8B-B14F-4D97-AF65-F5344CB8AC3E}">
        <p14:creationId xmlns:p14="http://schemas.microsoft.com/office/powerpoint/2010/main" val="922393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Cliquez et modifiez le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C8B5EC8F-182A-4B4C-B4CD-4B06D1494ABC}" type="datetime1">
              <a:rPr lang="fr-SN" smtClean="0"/>
              <a:t>10/07/20</a:t>
            </a:fld>
            <a:endParaRPr lang="fr-FR"/>
          </a:p>
        </p:txBody>
      </p:sp>
      <p:sp>
        <p:nvSpPr>
          <p:cNvPr id="5" name="Espace réservé du pied de page 4"/>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6" name="Espace réservé du numéro de diapositive 5"/>
          <p:cNvSpPr>
            <a:spLocks noGrp="1"/>
          </p:cNvSpPr>
          <p:nvPr>
            <p:ph type="sldNum" sz="quarter" idx="12"/>
          </p:nvPr>
        </p:nvSpPr>
        <p:spPr/>
        <p:txBody>
          <a:bodyPr/>
          <a:lstStyle/>
          <a:p>
            <a:fld id="{F6D479A8-CDDE-B64B-948A-36B9E2EAB09F}" type="slidenum">
              <a:rPr lang="fr-FR" smtClean="0"/>
              <a:t>‹#›</a:t>
            </a:fld>
            <a:endParaRPr lang="fr-FR"/>
          </a:p>
        </p:txBody>
      </p:sp>
    </p:spTree>
    <p:extLst>
      <p:ext uri="{BB962C8B-B14F-4D97-AF65-F5344CB8AC3E}">
        <p14:creationId xmlns:p14="http://schemas.microsoft.com/office/powerpoint/2010/main" val="213148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AB24D95-C1B4-D64D-8E0C-2DA09F3A7421}" type="datetime1">
              <a:rPr lang="fr-SN" smtClean="0"/>
              <a:t>10/07/20</a:t>
            </a:fld>
            <a:endParaRPr lang="fr-FR"/>
          </a:p>
        </p:txBody>
      </p:sp>
      <p:sp>
        <p:nvSpPr>
          <p:cNvPr id="6" name="Espace réservé du pied de page 5"/>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7" name="Espace réservé du numéro de diapositive 6"/>
          <p:cNvSpPr>
            <a:spLocks noGrp="1"/>
          </p:cNvSpPr>
          <p:nvPr>
            <p:ph type="sldNum" sz="quarter" idx="12"/>
          </p:nvPr>
        </p:nvSpPr>
        <p:spPr/>
        <p:txBody>
          <a:bodyPr/>
          <a:lstStyle/>
          <a:p>
            <a:fld id="{F6D479A8-CDDE-B64B-948A-36B9E2EAB09F}" type="slidenum">
              <a:rPr lang="fr-FR" smtClean="0"/>
              <a:t>‹#›</a:t>
            </a:fld>
            <a:endParaRPr lang="fr-FR"/>
          </a:p>
        </p:txBody>
      </p:sp>
    </p:spTree>
    <p:extLst>
      <p:ext uri="{BB962C8B-B14F-4D97-AF65-F5344CB8AC3E}">
        <p14:creationId xmlns:p14="http://schemas.microsoft.com/office/powerpoint/2010/main" val="1630232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Cliquez et modifiez le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BEC9918-DB2C-5848-9F24-3B58543CCE17}" type="datetime1">
              <a:rPr lang="fr-SN" smtClean="0"/>
              <a:t>10/07/20</a:t>
            </a:fld>
            <a:endParaRPr lang="fr-FR"/>
          </a:p>
        </p:txBody>
      </p:sp>
      <p:sp>
        <p:nvSpPr>
          <p:cNvPr id="8" name="Espace réservé du pied de page 7"/>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9" name="Espace réservé du numéro de diapositive 8"/>
          <p:cNvSpPr>
            <a:spLocks noGrp="1"/>
          </p:cNvSpPr>
          <p:nvPr>
            <p:ph type="sldNum" sz="quarter" idx="12"/>
          </p:nvPr>
        </p:nvSpPr>
        <p:spPr/>
        <p:txBody>
          <a:bodyPr/>
          <a:lstStyle/>
          <a:p>
            <a:fld id="{F6D479A8-CDDE-B64B-948A-36B9E2EAB09F}" type="slidenum">
              <a:rPr lang="fr-FR" smtClean="0"/>
              <a:t>‹#›</a:t>
            </a:fld>
            <a:endParaRPr lang="fr-FR"/>
          </a:p>
        </p:txBody>
      </p:sp>
    </p:spTree>
    <p:extLst>
      <p:ext uri="{BB962C8B-B14F-4D97-AF65-F5344CB8AC3E}">
        <p14:creationId xmlns:p14="http://schemas.microsoft.com/office/powerpoint/2010/main" val="1729124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AF4E90EC-BBDD-4440-8F68-3E7368560C20}" type="datetime1">
              <a:rPr lang="fr-SN" smtClean="0"/>
              <a:t>10/07/20</a:t>
            </a:fld>
            <a:endParaRPr lang="fr-FR"/>
          </a:p>
        </p:txBody>
      </p:sp>
      <p:sp>
        <p:nvSpPr>
          <p:cNvPr id="4" name="Espace réservé du pied de page 3"/>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5" name="Espace réservé du numéro de diapositive 4"/>
          <p:cNvSpPr>
            <a:spLocks noGrp="1"/>
          </p:cNvSpPr>
          <p:nvPr>
            <p:ph type="sldNum" sz="quarter" idx="12"/>
          </p:nvPr>
        </p:nvSpPr>
        <p:spPr/>
        <p:txBody>
          <a:bodyPr/>
          <a:lstStyle/>
          <a:p>
            <a:fld id="{F6D479A8-CDDE-B64B-948A-36B9E2EAB09F}" type="slidenum">
              <a:rPr lang="fr-FR" smtClean="0"/>
              <a:t>‹#›</a:t>
            </a:fld>
            <a:endParaRPr lang="fr-FR"/>
          </a:p>
        </p:txBody>
      </p:sp>
    </p:spTree>
    <p:extLst>
      <p:ext uri="{BB962C8B-B14F-4D97-AF65-F5344CB8AC3E}">
        <p14:creationId xmlns:p14="http://schemas.microsoft.com/office/powerpoint/2010/main" val="1650962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D121CF9-4264-5048-B3BE-32CC7A354F5E}" type="datetime1">
              <a:rPr lang="fr-SN" smtClean="0"/>
              <a:t>10/07/20</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4" name="Espace réservé du numéro de diapositive 3"/>
          <p:cNvSpPr>
            <a:spLocks noGrp="1"/>
          </p:cNvSpPr>
          <p:nvPr>
            <p:ph type="sldNum" sz="quarter" idx="12"/>
          </p:nvPr>
        </p:nvSpPr>
        <p:spPr/>
        <p:txBody>
          <a:bodyPr/>
          <a:lstStyle/>
          <a:p>
            <a:fld id="{F6D479A8-CDDE-B64B-948A-36B9E2EAB09F}" type="slidenum">
              <a:rPr lang="fr-FR" smtClean="0"/>
              <a:t>‹#›</a:t>
            </a:fld>
            <a:endParaRPr lang="fr-FR"/>
          </a:p>
        </p:txBody>
      </p:sp>
    </p:spTree>
    <p:extLst>
      <p:ext uri="{BB962C8B-B14F-4D97-AF65-F5344CB8AC3E}">
        <p14:creationId xmlns:p14="http://schemas.microsoft.com/office/powerpoint/2010/main" val="8290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B9EFBA8-E87E-3C4A-8227-FCE0F60A3CA3}" type="datetime1">
              <a:rPr lang="fr-SN" smtClean="0"/>
              <a:t>10/07/20</a:t>
            </a:fld>
            <a:endParaRPr lang="fr-FR"/>
          </a:p>
        </p:txBody>
      </p:sp>
      <p:sp>
        <p:nvSpPr>
          <p:cNvPr id="6" name="Espace réservé du pied de page 5"/>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7" name="Espace réservé du numéro de diapositive 6"/>
          <p:cNvSpPr>
            <a:spLocks noGrp="1"/>
          </p:cNvSpPr>
          <p:nvPr>
            <p:ph type="sldNum" sz="quarter" idx="12"/>
          </p:nvPr>
        </p:nvSpPr>
        <p:spPr/>
        <p:txBody>
          <a:bodyPr/>
          <a:lstStyle/>
          <a:p>
            <a:fld id="{F6D479A8-CDDE-B64B-948A-36B9E2EAB09F}" type="slidenum">
              <a:rPr lang="fr-FR" smtClean="0"/>
              <a:t>‹#›</a:t>
            </a:fld>
            <a:endParaRPr lang="fr-FR"/>
          </a:p>
        </p:txBody>
      </p:sp>
    </p:spTree>
    <p:extLst>
      <p:ext uri="{BB962C8B-B14F-4D97-AF65-F5344CB8AC3E}">
        <p14:creationId xmlns:p14="http://schemas.microsoft.com/office/powerpoint/2010/main" val="1802074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3523CBF-A294-884F-84AA-C018E7EFB997}" type="datetime1">
              <a:rPr lang="fr-SN" smtClean="0"/>
              <a:t>10/07/20</a:t>
            </a:fld>
            <a:endParaRPr lang="fr-FR"/>
          </a:p>
        </p:txBody>
      </p:sp>
      <p:sp>
        <p:nvSpPr>
          <p:cNvPr id="6" name="Espace réservé du pied de page 5"/>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7" name="Espace réservé du numéro de diapositive 6"/>
          <p:cNvSpPr>
            <a:spLocks noGrp="1"/>
          </p:cNvSpPr>
          <p:nvPr>
            <p:ph type="sldNum" sz="quarter" idx="12"/>
          </p:nvPr>
        </p:nvSpPr>
        <p:spPr/>
        <p:txBody>
          <a:bodyPr/>
          <a:lstStyle/>
          <a:p>
            <a:fld id="{F6D479A8-CDDE-B64B-948A-36B9E2EAB09F}" type="slidenum">
              <a:rPr lang="fr-FR" smtClean="0"/>
              <a:t>‹#›</a:t>
            </a:fld>
            <a:endParaRPr lang="fr-FR"/>
          </a:p>
        </p:txBody>
      </p:sp>
    </p:spTree>
    <p:extLst>
      <p:ext uri="{BB962C8B-B14F-4D97-AF65-F5344CB8AC3E}">
        <p14:creationId xmlns:p14="http://schemas.microsoft.com/office/powerpoint/2010/main" val="15023822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C5C8F-D3EB-A04D-87C2-C1393695AD7E}" type="datetime1">
              <a:rPr lang="fr-SN" smtClean="0"/>
              <a:t>10/07/20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Séminaire de Formation des responsables publics sur la Lutte contre la Corruption, l’Ethique, la Coordination et la Cohésion des Equipes de travail</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D479A8-CDDE-B64B-948A-36B9E2EAB09F}" type="slidenum">
              <a:rPr lang="fr-FR" smtClean="0"/>
              <a:t>‹#›</a:t>
            </a:fld>
            <a:endParaRPr lang="fr-FR"/>
          </a:p>
        </p:txBody>
      </p:sp>
    </p:spTree>
    <p:extLst>
      <p:ext uri="{BB962C8B-B14F-4D97-AF65-F5344CB8AC3E}">
        <p14:creationId xmlns:p14="http://schemas.microsoft.com/office/powerpoint/2010/main" val="564135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8" name="ZoneTexte 7"/>
          <p:cNvSpPr txBox="1"/>
          <p:nvPr/>
        </p:nvSpPr>
        <p:spPr>
          <a:xfrm flipH="1">
            <a:off x="0" y="1995902"/>
            <a:ext cx="11758866" cy="892552"/>
          </a:xfrm>
          <a:prstGeom prst="rect">
            <a:avLst/>
          </a:prstGeom>
          <a:noFill/>
        </p:spPr>
        <p:txBody>
          <a:bodyPr wrap="square" rtlCol="0">
            <a:spAutoFit/>
          </a:bodyPr>
          <a:lstStyle/>
          <a:p>
            <a:pPr algn="ctr"/>
            <a:r>
              <a:rPr lang="fr-FR" sz="2800" b="1" dirty="0">
                <a:solidFill>
                  <a:srgbClr val="0070C0"/>
                </a:solidFill>
              </a:rPr>
              <a:t>LA LUTTE CONTRE LA </a:t>
            </a:r>
            <a:r>
              <a:rPr lang="fr-FR" sz="2400" b="1" dirty="0" smtClean="0">
                <a:solidFill>
                  <a:srgbClr val="0070C0"/>
                </a:solidFill>
              </a:rPr>
              <a:t>CORRUPTION (LC) </a:t>
            </a:r>
            <a:r>
              <a:rPr lang="fr-FR" sz="2400" b="1" dirty="0">
                <a:solidFill>
                  <a:srgbClr val="0070C0"/>
                </a:solidFill>
              </a:rPr>
              <a:t>ET LA PROMOTION DE LA BONNE </a:t>
            </a:r>
            <a:r>
              <a:rPr lang="fr-FR" sz="2400" b="1" dirty="0" smtClean="0">
                <a:solidFill>
                  <a:srgbClr val="0070C0"/>
                </a:solidFill>
              </a:rPr>
              <a:t>GOUVERNANCE (BG) </a:t>
            </a:r>
            <a:r>
              <a:rPr lang="fr-FR" sz="2400" b="1" dirty="0">
                <a:solidFill>
                  <a:srgbClr val="0070C0"/>
                </a:solidFill>
              </a:rPr>
              <a:t>AU GABON : </a:t>
            </a:r>
            <a:r>
              <a:rPr lang="fr-FR" sz="2400" b="1" dirty="0" smtClean="0">
                <a:solidFill>
                  <a:srgbClr val="0070C0"/>
                </a:solidFill>
              </a:rPr>
              <a:t>les</a:t>
            </a:r>
            <a:r>
              <a:rPr lang="fr-FR" sz="2400" dirty="0" smtClean="0">
                <a:solidFill>
                  <a:srgbClr val="0070C0"/>
                </a:solidFill>
              </a:rPr>
              <a:t> </a:t>
            </a:r>
            <a:r>
              <a:rPr lang="fr-FR" sz="2400" b="1" dirty="0" smtClean="0">
                <a:solidFill>
                  <a:srgbClr val="0070C0"/>
                </a:solidFill>
              </a:rPr>
              <a:t>conventions </a:t>
            </a:r>
            <a:r>
              <a:rPr lang="fr-FR" sz="2400" b="1" dirty="0">
                <a:solidFill>
                  <a:srgbClr val="0070C0"/>
                </a:solidFill>
              </a:rPr>
              <a:t>internationales</a:t>
            </a:r>
            <a:r>
              <a:rPr lang="fr-FR" sz="2400" dirty="0" smtClean="0">
                <a:solidFill>
                  <a:srgbClr val="0070C0"/>
                </a:solidFill>
                <a:effectLst/>
              </a:rPr>
              <a:t> </a:t>
            </a:r>
            <a:endParaRPr lang="fr-FR" sz="2400" dirty="0">
              <a:solidFill>
                <a:srgbClr val="0070C0"/>
              </a:solidFill>
            </a:endParaRPr>
          </a:p>
        </p:txBody>
      </p:sp>
      <p:sp>
        <p:nvSpPr>
          <p:cNvPr id="9" name="Espace réservé du numéro de diapositive 8"/>
          <p:cNvSpPr>
            <a:spLocks noGrp="1"/>
          </p:cNvSpPr>
          <p:nvPr>
            <p:ph type="sldNum" sz="quarter" idx="12"/>
          </p:nvPr>
        </p:nvSpPr>
        <p:spPr/>
        <p:txBody>
          <a:bodyPr/>
          <a:lstStyle/>
          <a:p>
            <a:fld id="{F6D479A8-CDDE-B64B-948A-36B9E2EAB09F}" type="slidenum">
              <a:rPr lang="fr-FR" smtClean="0"/>
              <a:t>1</a:t>
            </a:fld>
            <a:endParaRPr lang="fr-FR"/>
          </a:p>
        </p:txBody>
      </p:sp>
      <p:sp>
        <p:nvSpPr>
          <p:cNvPr id="10" name="Espace réservé du pied de page 9"/>
          <p:cNvSpPr>
            <a:spLocks noGrp="1"/>
          </p:cNvSpPr>
          <p:nvPr>
            <p:ph type="ftr" sz="quarter" idx="11"/>
          </p:nvPr>
        </p:nvSpPr>
        <p:spPr>
          <a:xfrm>
            <a:off x="1062355" y="6356350"/>
            <a:ext cx="10291445" cy="365125"/>
          </a:xfrm>
        </p:spPr>
        <p:txBody>
          <a:bodyPr/>
          <a:lstStyle/>
          <a:p>
            <a:r>
              <a:rPr lang="fr-FR" b="1" dirty="0" smtClean="0">
                <a:solidFill>
                  <a:srgbClr val="00B050"/>
                </a:solidFill>
              </a:rPr>
              <a:t>Séminaire de Formation des responsables publics sur la Lutte contre la Corruption, l’Ethique, la Coordination et la Cohésion des Equipes de travail</a:t>
            </a:r>
            <a:endParaRPr lang="fr-FR" b="1" dirty="0">
              <a:solidFill>
                <a:srgbClr val="00B050"/>
              </a:solidFill>
            </a:endParaRPr>
          </a:p>
        </p:txBody>
      </p:sp>
    </p:spTree>
    <p:extLst>
      <p:ext uri="{BB962C8B-B14F-4D97-AF65-F5344CB8AC3E}">
        <p14:creationId xmlns:p14="http://schemas.microsoft.com/office/powerpoint/2010/main" val="5384155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10</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4" name="ZoneTexte 3"/>
          <p:cNvSpPr txBox="1"/>
          <p:nvPr/>
        </p:nvSpPr>
        <p:spPr>
          <a:xfrm>
            <a:off x="0" y="1077245"/>
            <a:ext cx="12191999" cy="9011698"/>
          </a:xfrm>
          <a:prstGeom prst="rect">
            <a:avLst/>
          </a:prstGeom>
          <a:noFill/>
        </p:spPr>
        <p:txBody>
          <a:bodyPr wrap="square" rtlCol="0">
            <a:spAutoFit/>
          </a:bodyPr>
          <a:lstStyle/>
          <a:p>
            <a:pPr algn="just"/>
            <a:r>
              <a:rPr lang="fr-FR" sz="2400" dirty="0"/>
              <a:t>Aux termes de la Charte, les Etats parties doivent </a:t>
            </a:r>
            <a:r>
              <a:rPr lang="fr-FR" sz="2400" i="1" dirty="0"/>
              <a:t>« adopter des instruments d’ordre législatif, exécutif, et administratif afin de rendre leurs lois et règlements nationaux conformes</a:t>
            </a:r>
            <a:r>
              <a:rPr lang="fr-FR" sz="2400" dirty="0"/>
              <a:t> ». Ils doivent également « </a:t>
            </a:r>
            <a:r>
              <a:rPr lang="fr-FR" sz="2400" i="1" dirty="0"/>
              <a:t>prendre toutes les mesures nécessaires en vue d’assurer une plus large dissémination de la Charte </a:t>
            </a:r>
            <a:r>
              <a:rPr lang="fr-FR" sz="2400" dirty="0"/>
              <a:t>» et « </a:t>
            </a:r>
            <a:r>
              <a:rPr lang="fr-FR" sz="2400" i="1" dirty="0"/>
              <a:t>intégrer les engagements, valeurs et principes de la Charte dans leurs politiques publiques et stratégies nationales </a:t>
            </a:r>
            <a:r>
              <a:rPr lang="fr-FR" sz="2400" dirty="0"/>
              <a:t>» (art 23 de la Charte</a:t>
            </a:r>
            <a:r>
              <a:rPr lang="fr-FR" sz="2400" dirty="0" smtClean="0"/>
              <a:t>).</a:t>
            </a:r>
          </a:p>
          <a:p>
            <a:pPr algn="just"/>
            <a:r>
              <a:rPr lang="fr-FR" sz="2400" b="1" dirty="0" smtClean="0"/>
              <a:t>S’agissant de la ratification de ces textes internationaux par le Gabon</a:t>
            </a:r>
            <a:r>
              <a:rPr lang="fr-FR" sz="2400" dirty="0" smtClean="0"/>
              <a:t>, les conventions suivantes ont fait l’objet de ratification :</a:t>
            </a:r>
          </a:p>
          <a:p>
            <a:pPr marL="342900" lvl="0" indent="-342900" algn="just">
              <a:buFont typeface="Arial" charset="0"/>
              <a:buChar char="•"/>
            </a:pPr>
            <a:r>
              <a:rPr lang="fr-FR" sz="2400" dirty="0" smtClean="0"/>
              <a:t>La Convention des Nations-Unies contre la corruption de 2003 ou Convention de Merida ou UNCAC; </a:t>
            </a:r>
          </a:p>
          <a:p>
            <a:pPr marL="342900" lvl="0" indent="-342900" algn="just">
              <a:buFont typeface="Arial" charset="0"/>
              <a:buChar char="•"/>
            </a:pPr>
            <a:r>
              <a:rPr lang="fr-FR" sz="2400" dirty="0" smtClean="0"/>
              <a:t>La Convention de l’Union Africaine sur la prévention et la lutte contre la corruption.</a:t>
            </a:r>
          </a:p>
          <a:p>
            <a:pPr algn="just"/>
            <a:r>
              <a:rPr lang="fr-FR" sz="2400" dirty="0" smtClean="0"/>
              <a:t>Les autres textes internationaux mentionnés ci-dessus n’ont pas été explicitement ratifiés, comme les Résolutions de l’ONU qui ne donnent pas lieu à ratification. Mais ils énoncent des principes déjà consacrés dans le corpus juridique gabonais. C’est le cas par exemple du Code international de conduite des agents de la fonction publique susmentionné. C’est également le cas  des 12 principes de l’OCDE également consignés dans le Code gabonais de déontologie.</a:t>
            </a:r>
          </a:p>
          <a:p>
            <a:pPr algn="just"/>
            <a:endParaRPr lang="fr-FR" sz="2400" dirty="0" smtClean="0"/>
          </a:p>
          <a:p>
            <a:pPr algn="just">
              <a:lnSpc>
                <a:spcPct val="115000"/>
              </a:lnSpc>
              <a:spcAft>
                <a:spcPts val="0"/>
              </a:spcAft>
            </a:pPr>
            <a:r>
              <a:rPr lang="fr-FR" sz="2400" dirty="0" smtClean="0">
                <a:effectLst/>
                <a:latin typeface="Cambria" charset="0"/>
                <a:ea typeface="ＭＳ 明朝" charset="-128"/>
                <a:cs typeface="Times New Roman" charset="0"/>
              </a:rPr>
              <a:t> </a:t>
            </a:r>
          </a:p>
          <a:p>
            <a:pPr algn="just"/>
            <a:endParaRPr lang="fr-FR" sz="2400" dirty="0"/>
          </a:p>
          <a:p>
            <a:pPr algn="just"/>
            <a:endParaRPr lang="fr-FR" sz="2400" dirty="0" smtClean="0"/>
          </a:p>
          <a:p>
            <a:pPr algn="just"/>
            <a:endParaRPr lang="fr-FR" sz="2400" dirty="0"/>
          </a:p>
          <a:p>
            <a:pPr algn="just"/>
            <a:endParaRPr lang="fr-FR" sz="2400" dirty="0" smtClean="0"/>
          </a:p>
          <a:p>
            <a:pPr algn="just"/>
            <a:endParaRPr lang="fr-FR" sz="2400" dirty="0"/>
          </a:p>
          <a:p>
            <a:pPr algn="just"/>
            <a:endParaRPr lang="fr-FR" sz="2400" dirty="0" smtClean="0"/>
          </a:p>
          <a:p>
            <a:pPr algn="just"/>
            <a:endParaRPr lang="fr-FR" sz="2400" dirty="0"/>
          </a:p>
        </p:txBody>
      </p:sp>
    </p:spTree>
    <p:extLst>
      <p:ext uri="{BB962C8B-B14F-4D97-AF65-F5344CB8AC3E}">
        <p14:creationId xmlns:p14="http://schemas.microsoft.com/office/powerpoint/2010/main" val="51265315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11</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6" name="ZoneTexte 5"/>
          <p:cNvSpPr txBox="1"/>
          <p:nvPr/>
        </p:nvSpPr>
        <p:spPr>
          <a:xfrm>
            <a:off x="0" y="1077245"/>
            <a:ext cx="11772900" cy="2677656"/>
          </a:xfrm>
          <a:prstGeom prst="rect">
            <a:avLst/>
          </a:prstGeom>
          <a:noFill/>
        </p:spPr>
        <p:txBody>
          <a:bodyPr wrap="square" rtlCol="0">
            <a:spAutoFit/>
          </a:bodyPr>
          <a:lstStyle/>
          <a:p>
            <a:pPr algn="just"/>
            <a:r>
              <a:rPr lang="fr-FR" sz="2400" b="1" dirty="0" smtClean="0">
                <a:solidFill>
                  <a:srgbClr val="0070C0"/>
                </a:solidFill>
              </a:rPr>
              <a:t>7 La promotion de la BG au Gabon</a:t>
            </a:r>
            <a:r>
              <a:rPr lang="fr-FR" sz="2400" dirty="0" smtClean="0"/>
              <a:t>.</a:t>
            </a:r>
          </a:p>
          <a:p>
            <a:pPr algn="just"/>
            <a:r>
              <a:rPr lang="fr-FR" sz="2400" dirty="0" smtClean="0"/>
              <a:t>Dans une tribune libre du </a:t>
            </a:r>
            <a:r>
              <a:rPr lang="fr-FR" sz="2400" b="1" dirty="0" smtClean="0"/>
              <a:t>2 septembre 2019</a:t>
            </a:r>
            <a:r>
              <a:rPr lang="fr-FR" sz="2400" dirty="0" smtClean="0"/>
              <a:t>, publiée à l’occasion de l’ouverture de la seconde session ordinaire des deux chambres du Parlement Gabonais (Sénat et Assemblée Nationale), le Premier Ministre Julien Nkoghé Békalé, faisait l’exégèse des discours sur le même thème, prononcés par le Chef de l’Etat, son Excellence Ali Bongo Ondimba, lors de la commémoration du 10</a:t>
            </a:r>
            <a:r>
              <a:rPr lang="fr-FR" sz="2400" baseline="30000" dirty="0" smtClean="0"/>
              <a:t>ème</a:t>
            </a:r>
            <a:r>
              <a:rPr lang="fr-FR" sz="2400" dirty="0" smtClean="0"/>
              <a:t> anniversaire du décès de feu Omar Bongo Ondimba et à l’occasion de la célébration du 59</a:t>
            </a:r>
            <a:r>
              <a:rPr lang="fr-FR" sz="2400" baseline="30000" dirty="0" smtClean="0"/>
              <a:t>ème</a:t>
            </a:r>
            <a:r>
              <a:rPr lang="fr-FR" sz="2400" dirty="0" smtClean="0"/>
              <a:t> anniversaire de l’accession à l’indépendance du Gabon:</a:t>
            </a:r>
          </a:p>
        </p:txBody>
      </p:sp>
    </p:spTree>
    <p:extLst>
      <p:ext uri="{BB962C8B-B14F-4D97-AF65-F5344CB8AC3E}">
        <p14:creationId xmlns:p14="http://schemas.microsoft.com/office/powerpoint/2010/main" val="72081152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12</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4" name="ZoneTexte 3"/>
          <p:cNvSpPr txBox="1"/>
          <p:nvPr/>
        </p:nvSpPr>
        <p:spPr>
          <a:xfrm>
            <a:off x="1" y="1077245"/>
            <a:ext cx="12191998" cy="6001643"/>
          </a:xfrm>
          <a:prstGeom prst="rect">
            <a:avLst/>
          </a:prstGeom>
          <a:noFill/>
        </p:spPr>
        <p:txBody>
          <a:bodyPr wrap="square" rtlCol="0">
            <a:spAutoFit/>
          </a:bodyPr>
          <a:lstStyle/>
          <a:p>
            <a:pPr algn="just"/>
            <a:r>
              <a:rPr lang="fr-FR" sz="2400" dirty="0"/>
              <a:t>Il appelait à </a:t>
            </a:r>
            <a:r>
              <a:rPr lang="fr-FR" sz="2400" b="1" dirty="0">
                <a:solidFill>
                  <a:srgbClr val="00B050"/>
                </a:solidFill>
              </a:rPr>
              <a:t>« </a:t>
            </a:r>
            <a:r>
              <a:rPr lang="fr-FR" sz="2400" b="1" i="1" dirty="0">
                <a:solidFill>
                  <a:srgbClr val="00B050"/>
                </a:solidFill>
              </a:rPr>
              <a:t>un nouveau départ </a:t>
            </a:r>
            <a:r>
              <a:rPr lang="fr-FR" sz="2400" b="1" dirty="0">
                <a:solidFill>
                  <a:srgbClr val="00B050"/>
                </a:solidFill>
              </a:rPr>
              <a:t>» </a:t>
            </a:r>
            <a:r>
              <a:rPr lang="fr-FR" sz="2400" dirty="0"/>
              <a:t>pour permettre aux Gabonais de profiter des fruits des politiques </a:t>
            </a:r>
            <a:r>
              <a:rPr lang="fr-FR" sz="2400" dirty="0" smtClean="0"/>
              <a:t>publiques </a:t>
            </a:r>
            <a:r>
              <a:rPr lang="fr-FR" sz="2400" dirty="0"/>
              <a:t>et à </a:t>
            </a:r>
            <a:r>
              <a:rPr lang="fr-FR" sz="2400" b="1" dirty="0">
                <a:solidFill>
                  <a:srgbClr val="00B050"/>
                </a:solidFill>
              </a:rPr>
              <a:t>« </a:t>
            </a:r>
            <a:r>
              <a:rPr lang="fr-FR" sz="2400" b="1" i="1" dirty="0">
                <a:solidFill>
                  <a:srgbClr val="00B050"/>
                </a:solidFill>
              </a:rPr>
              <a:t>lutter avec acharnement contre la corruption et tous les maux qui empêchent (le Gabon) d’aller de l’avant pour son développement et le plein épanouissement de ses populations </a:t>
            </a:r>
            <a:r>
              <a:rPr lang="fr-FR" sz="2400" b="1" dirty="0">
                <a:solidFill>
                  <a:srgbClr val="00B050"/>
                </a:solidFill>
              </a:rPr>
              <a:t>»</a:t>
            </a:r>
            <a:r>
              <a:rPr lang="fr-FR" sz="2400" dirty="0"/>
              <a:t>. Il insistait fortement sur la </a:t>
            </a:r>
            <a:r>
              <a:rPr lang="fr-FR" sz="2400" b="1" dirty="0">
                <a:solidFill>
                  <a:srgbClr val="00B050"/>
                </a:solidFill>
              </a:rPr>
              <a:t>« </a:t>
            </a:r>
            <a:r>
              <a:rPr lang="fr-FR" sz="2400" b="1" i="1" dirty="0">
                <a:solidFill>
                  <a:srgbClr val="00B050"/>
                </a:solidFill>
              </a:rPr>
              <a:t>nécessité de mettre fin à la gabegie, à la négligence, à l’incivisme et au manque de promotion du vivre ensemble. Il s’agit surtout de mettre en exergue l’éthique et la bonne gouvernance. Ces mots « éthique » et « bonne gouvernance » constituent le fer de lance de la nouvelle vision réaffirmée par le Président de la République, car si le premier est « le préalable de toute entreprise de transformation de notre Nation », le second doit être modernisé en </a:t>
            </a:r>
            <a:r>
              <a:rPr lang="fr-FR" sz="2400" b="1" i="1" dirty="0" smtClean="0">
                <a:solidFill>
                  <a:srgbClr val="00B050"/>
                </a:solidFill>
              </a:rPr>
              <a:t>vue </a:t>
            </a:r>
            <a:r>
              <a:rPr lang="fr-FR" sz="2400" b="1" i="1" dirty="0">
                <a:solidFill>
                  <a:srgbClr val="00B050"/>
                </a:solidFill>
              </a:rPr>
              <a:t>de son adaptation aux exigences de notre temps </a:t>
            </a:r>
            <a:r>
              <a:rPr lang="fr-FR" sz="2400" b="1" i="1" dirty="0" smtClean="0">
                <a:solidFill>
                  <a:srgbClr val="00B050"/>
                </a:solidFill>
              </a:rPr>
              <a:t>»</a:t>
            </a:r>
          </a:p>
          <a:p>
            <a:pPr algn="just"/>
            <a:r>
              <a:rPr lang="fr-FR" sz="2400" b="1" dirty="0" smtClean="0"/>
              <a:t> </a:t>
            </a:r>
            <a:r>
              <a:rPr lang="fr-FR" sz="2400" b="1" dirty="0" smtClean="0">
                <a:solidFill>
                  <a:srgbClr val="0070C0"/>
                </a:solidFill>
              </a:rPr>
              <a:t>7.1 La BG selon l’ONU</a:t>
            </a:r>
          </a:p>
          <a:p>
            <a:pPr algn="just"/>
            <a:r>
              <a:rPr lang="fr-FR" sz="2400" dirty="0"/>
              <a:t>la Déclaration du Millénaire pour le Développement adoptée par </a:t>
            </a:r>
            <a:r>
              <a:rPr lang="fr-FR" sz="2400" dirty="0" smtClean="0"/>
              <a:t>l’AG des NU en </a:t>
            </a:r>
            <a:r>
              <a:rPr lang="fr-FR" sz="2400" dirty="0"/>
              <a:t>septembre </a:t>
            </a:r>
            <a:r>
              <a:rPr lang="fr-FR" sz="2400" dirty="0" smtClean="0"/>
              <a:t>2000 </a:t>
            </a:r>
            <a:r>
              <a:rPr lang="fr-FR" sz="2400" dirty="0"/>
              <a:t>rappelle six « </a:t>
            </a:r>
            <a:r>
              <a:rPr lang="fr-FR" sz="2400" i="1" dirty="0"/>
              <a:t>valeurs fondamentales qui doivent sous-tendre les relations internationales au XXIème siècle</a:t>
            </a:r>
            <a:r>
              <a:rPr lang="fr-FR" sz="2400" dirty="0"/>
              <a:t> », dont la liberté. Sur ce point précis, la déclaration précise que </a:t>
            </a:r>
            <a:r>
              <a:rPr lang="fr-FR" sz="2400" i="1" dirty="0"/>
              <a:t>« Les hommes et les femmes ont le droit de vivre et </a:t>
            </a:r>
            <a:r>
              <a:rPr lang="fr-FR" sz="2400" b="1" i="1" dirty="0"/>
              <a:t>d’élever</a:t>
            </a:r>
            <a:r>
              <a:rPr lang="fr-FR" sz="2400" i="1" dirty="0"/>
              <a:t> leurs enfants dans la dignité, à l’abri de la faim et </a:t>
            </a:r>
            <a:r>
              <a:rPr lang="fr-FR" sz="2400" i="1" dirty="0" smtClean="0"/>
              <a:t>sans</a:t>
            </a:r>
            <a:endParaRPr lang="fr-FR" sz="2400" dirty="0"/>
          </a:p>
          <a:p>
            <a:pPr algn="just"/>
            <a:endParaRPr lang="fr-FR" sz="2400" dirty="0"/>
          </a:p>
        </p:txBody>
      </p:sp>
    </p:spTree>
    <p:extLst>
      <p:ext uri="{BB962C8B-B14F-4D97-AF65-F5344CB8AC3E}">
        <p14:creationId xmlns:p14="http://schemas.microsoft.com/office/powerpoint/2010/main" val="72396391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13</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4" name="ZoneTexte 3"/>
          <p:cNvSpPr txBox="1"/>
          <p:nvPr/>
        </p:nvSpPr>
        <p:spPr>
          <a:xfrm>
            <a:off x="1" y="1077244"/>
            <a:ext cx="12191998" cy="7109639"/>
          </a:xfrm>
          <a:prstGeom prst="rect">
            <a:avLst/>
          </a:prstGeom>
          <a:noFill/>
        </p:spPr>
        <p:txBody>
          <a:bodyPr wrap="square" rtlCol="0">
            <a:spAutoFit/>
          </a:bodyPr>
          <a:lstStyle/>
          <a:p>
            <a:pPr algn="just"/>
            <a:r>
              <a:rPr lang="fr-FR" sz="2400" i="1" dirty="0" smtClean="0"/>
              <a:t>craindre la violence, l’oppression ou l’injustice. C’est un mode de </a:t>
            </a:r>
            <a:r>
              <a:rPr lang="fr-FR" sz="2400" b="1" i="1" dirty="0" smtClean="0"/>
              <a:t>gouvernance démocratique des affaires publiques</a:t>
            </a:r>
            <a:r>
              <a:rPr lang="fr-FR" sz="2400" i="1" dirty="0" smtClean="0"/>
              <a:t>, fondé sur la volonté et la participation des populations, qui permet le mieux de garantir ces droits </a:t>
            </a:r>
            <a:r>
              <a:rPr lang="fr-FR" sz="2400" dirty="0" smtClean="0"/>
              <a:t>».</a:t>
            </a:r>
          </a:p>
          <a:p>
            <a:pPr algn="just"/>
            <a:r>
              <a:rPr lang="fr-FR" sz="2400" b="1" dirty="0" smtClean="0"/>
              <a:t>La </a:t>
            </a:r>
            <a:r>
              <a:rPr lang="fr-FR" sz="2400" b="1" dirty="0"/>
              <a:t>Conférence de Monterrey (Mexique) sur le financement du développement</a:t>
            </a:r>
            <a:r>
              <a:rPr lang="fr-FR" sz="2400" dirty="0"/>
              <a:t>, tenue du 18 au 22 mars 2002, les Chefs d’Etat et de Gouvernement ont approuvé une déclaration finale (« Consensus de Monterrey </a:t>
            </a:r>
            <a:r>
              <a:rPr lang="fr-FR" sz="2400" dirty="0" smtClean="0"/>
              <a:t>») réaffirmant l’engagement des Etats </a:t>
            </a:r>
            <a:r>
              <a:rPr lang="fr-FR" sz="2400" i="1" dirty="0" smtClean="0"/>
              <a:t>à </a:t>
            </a:r>
            <a:r>
              <a:rPr lang="fr-FR" sz="2400" i="1" dirty="0"/>
              <a:t>appliquer des politiques rationnelles, à </a:t>
            </a:r>
            <a:r>
              <a:rPr lang="fr-FR" sz="2400" b="1" i="1" dirty="0"/>
              <a:t>instaurer une bonne gouvernance à tous les niveaux</a:t>
            </a:r>
            <a:r>
              <a:rPr lang="fr-FR" sz="2400" i="1" dirty="0"/>
              <a:t> et à assurer la primauté du droit</a:t>
            </a:r>
            <a:r>
              <a:rPr lang="fr-FR" sz="2400" dirty="0"/>
              <a:t> </a:t>
            </a:r>
            <a:r>
              <a:rPr lang="fr-FR" sz="2400" dirty="0" smtClean="0"/>
              <a:t>».</a:t>
            </a:r>
          </a:p>
          <a:p>
            <a:pPr algn="just"/>
            <a:r>
              <a:rPr lang="fr-FR" sz="2400" b="1" dirty="0" smtClean="0">
                <a:solidFill>
                  <a:srgbClr val="0070C0"/>
                </a:solidFill>
              </a:rPr>
              <a:t>7.2 La BG selon les</a:t>
            </a:r>
            <a:r>
              <a:rPr lang="fr-FR" sz="2400" dirty="0" smtClean="0">
                <a:solidFill>
                  <a:srgbClr val="0070C0"/>
                </a:solidFill>
              </a:rPr>
              <a:t> </a:t>
            </a:r>
            <a:r>
              <a:rPr lang="fr-FR" sz="2400" b="1" dirty="0">
                <a:solidFill>
                  <a:srgbClr val="0070C0"/>
                </a:solidFill>
              </a:rPr>
              <a:t>institutions de Bretton-Woods</a:t>
            </a:r>
            <a:r>
              <a:rPr lang="fr-FR" sz="2400" dirty="0" smtClean="0">
                <a:effectLst/>
              </a:rPr>
              <a:t> </a:t>
            </a:r>
          </a:p>
          <a:p>
            <a:pPr algn="just"/>
            <a:r>
              <a:rPr lang="fr-FR" sz="2400" dirty="0"/>
              <a:t>C’est une conception étriquée qui assimile la bonne gouvernance à la bonne gestion économique et financière (assainissement du cadre macroéconomique, rétablissement des grands équilibres financiers, privatisations, libéralisation et désengagement de l’Etat, maitrise des soldes budgétaires et courant ainsi que de l’inflation). Sous ce rapport, le principal indicateur de performance demeure les efforts des pouvoirs publics pour rembourser la dette extérieure</a:t>
            </a:r>
          </a:p>
          <a:p>
            <a:pPr algn="just"/>
            <a:endParaRPr lang="fr-FR" sz="2400" dirty="0"/>
          </a:p>
          <a:p>
            <a:pPr algn="just"/>
            <a:endParaRPr lang="fr-FR" sz="2400" dirty="0" smtClean="0"/>
          </a:p>
          <a:p>
            <a:pPr algn="just"/>
            <a:endParaRPr lang="fr-FR" sz="2400" dirty="0"/>
          </a:p>
          <a:p>
            <a:pPr algn="just"/>
            <a:endParaRPr lang="fr-FR" sz="2400" dirty="0" smtClean="0"/>
          </a:p>
          <a:p>
            <a:pPr algn="just"/>
            <a:endParaRPr lang="fr-FR" sz="2400" dirty="0"/>
          </a:p>
        </p:txBody>
      </p:sp>
    </p:spTree>
    <p:extLst>
      <p:ext uri="{BB962C8B-B14F-4D97-AF65-F5344CB8AC3E}">
        <p14:creationId xmlns:p14="http://schemas.microsoft.com/office/powerpoint/2010/main" val="1914188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14</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4" name="ZoneTexte 3"/>
          <p:cNvSpPr txBox="1"/>
          <p:nvPr/>
        </p:nvSpPr>
        <p:spPr>
          <a:xfrm>
            <a:off x="-49212" y="1077245"/>
            <a:ext cx="11955780" cy="5632311"/>
          </a:xfrm>
          <a:prstGeom prst="rect">
            <a:avLst/>
          </a:prstGeom>
          <a:noFill/>
        </p:spPr>
        <p:txBody>
          <a:bodyPr wrap="square" rtlCol="0">
            <a:spAutoFit/>
          </a:bodyPr>
          <a:lstStyle/>
          <a:p>
            <a:pPr algn="just"/>
            <a:r>
              <a:rPr lang="fr-FR" sz="2400" b="1" dirty="0" smtClean="0">
                <a:solidFill>
                  <a:srgbClr val="0070C0"/>
                </a:solidFill>
              </a:rPr>
              <a:t>7.3 La BG selon l’UE</a:t>
            </a:r>
          </a:p>
          <a:p>
            <a:pPr algn="just"/>
            <a:r>
              <a:rPr lang="fr-FR" sz="2400" b="1" dirty="0" smtClean="0"/>
              <a:t>La conception européenne a subi des évolutions</a:t>
            </a:r>
          </a:p>
          <a:p>
            <a:pPr marL="342900" indent="-342900" algn="just">
              <a:buFont typeface="Arial" charset="0"/>
              <a:buChar char="•"/>
            </a:pPr>
            <a:r>
              <a:rPr lang="fr-FR" sz="2400" b="1" dirty="0"/>
              <a:t>L’UE a publié en juillet 2002, un livre blanc </a:t>
            </a:r>
            <a:r>
              <a:rPr lang="fr-FR" sz="2400" b="1" dirty="0" smtClean="0"/>
              <a:t>qui définit la gouvernance européenne</a:t>
            </a:r>
            <a:r>
              <a:rPr lang="fr-FR" sz="2400" dirty="0" smtClean="0"/>
              <a:t>: la </a:t>
            </a:r>
            <a:r>
              <a:rPr lang="fr-FR" sz="2400" dirty="0"/>
              <a:t>gouvernance européenne </a:t>
            </a:r>
            <a:r>
              <a:rPr lang="fr-FR" sz="2400" i="1" dirty="0"/>
              <a:t>« désigne les règles, les processus et les comportements qui influent sur l’exercice des pouvoirs au niveau européen, particulièrement du point de vue de l’ouverture, de la participation, de la responsabilité, de l’efficacité et de la cohérence </a:t>
            </a:r>
            <a:r>
              <a:rPr lang="fr-FR" sz="2400" i="1" dirty="0" smtClean="0"/>
              <a:t>». </a:t>
            </a:r>
            <a:r>
              <a:rPr lang="fr-FR" sz="2400" dirty="0" smtClean="0"/>
              <a:t>L’UE </a:t>
            </a:r>
            <a:r>
              <a:rPr lang="fr-FR" sz="2400" b="1" dirty="0" smtClean="0"/>
              <a:t>réfute</a:t>
            </a:r>
            <a:r>
              <a:rPr lang="fr-FR" sz="2400" dirty="0" smtClean="0"/>
              <a:t> donc l’idée d’un </a:t>
            </a:r>
            <a:r>
              <a:rPr lang="fr-FR" sz="2400" b="1" dirty="0" smtClean="0"/>
              <a:t>modèle </a:t>
            </a:r>
            <a:r>
              <a:rPr lang="fr-FR" sz="2400" b="1" dirty="0"/>
              <a:t>universel </a:t>
            </a:r>
            <a:r>
              <a:rPr lang="fr-FR" sz="2400" dirty="0"/>
              <a:t>de gouvernance.</a:t>
            </a:r>
            <a:r>
              <a:rPr lang="fr-FR" sz="2400" dirty="0" smtClean="0">
                <a:effectLst/>
              </a:rPr>
              <a:t> </a:t>
            </a:r>
          </a:p>
          <a:p>
            <a:pPr marL="342900" indent="-342900" algn="just">
              <a:buFont typeface="Arial" charset="0"/>
              <a:buChar char="•"/>
            </a:pPr>
            <a:r>
              <a:rPr lang="fr-FR" sz="2400" b="1" dirty="0"/>
              <a:t>Dans le cadre de sa coopération avec les pays d’Afrique, des Caraïbes et du Pacifique (ACP), </a:t>
            </a:r>
            <a:r>
              <a:rPr lang="fr-FR" sz="2400" dirty="0"/>
              <a:t>l’UE a noué un dialogue politique approfondi faisant une large place à la participation des acteurs non étatiques, au respect des droits de l’homme, à la bonne gestion des affaires publiques, à la corruption ou encore à la migration. </a:t>
            </a:r>
            <a:r>
              <a:rPr lang="fr-FR" sz="2400" b="1" dirty="0"/>
              <a:t>Les articles 96 et 97 de l’Accord de Cotonou (signé entre l’UE et les ACP le 23 juin 2000) </a:t>
            </a:r>
            <a:r>
              <a:rPr lang="fr-FR" sz="2400" dirty="0"/>
              <a:t>prévoient des sanctions, comme la suspension des programmes de coopération en cas de corruption ou d’atteintes graves aux droits de l’homme</a:t>
            </a:r>
          </a:p>
          <a:p>
            <a:pPr algn="just"/>
            <a:endParaRPr lang="fr-FR" sz="2400" dirty="0"/>
          </a:p>
        </p:txBody>
      </p:sp>
    </p:spTree>
    <p:extLst>
      <p:ext uri="{BB962C8B-B14F-4D97-AF65-F5344CB8AC3E}">
        <p14:creationId xmlns:p14="http://schemas.microsoft.com/office/powerpoint/2010/main" val="17426650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15</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4" name="ZoneTexte 3"/>
          <p:cNvSpPr txBox="1"/>
          <p:nvPr/>
        </p:nvSpPr>
        <p:spPr>
          <a:xfrm>
            <a:off x="0" y="1077245"/>
            <a:ext cx="12192000" cy="5262979"/>
          </a:xfrm>
          <a:prstGeom prst="rect">
            <a:avLst/>
          </a:prstGeom>
          <a:noFill/>
        </p:spPr>
        <p:txBody>
          <a:bodyPr wrap="square" rtlCol="0">
            <a:spAutoFit/>
          </a:bodyPr>
          <a:lstStyle/>
          <a:p>
            <a:pPr marL="342900" indent="-342900" algn="just">
              <a:buFont typeface="Arial" charset="0"/>
              <a:buChar char="•"/>
            </a:pPr>
            <a:r>
              <a:rPr lang="fr-FR" sz="2400" dirty="0" smtClean="0"/>
              <a:t>Lors </a:t>
            </a:r>
            <a:r>
              <a:rPr lang="fr-FR" sz="2400" dirty="0"/>
              <a:t>de la première édition des Journées européennes du développement, qui s’est déroulée à Bruxelles en novembre 2006 sous l’appellation de « Forum gouvernance </a:t>
            </a:r>
            <a:r>
              <a:rPr lang="fr-FR" sz="2400" dirty="0" smtClean="0"/>
              <a:t>», la </a:t>
            </a:r>
            <a:r>
              <a:rPr lang="fr-FR" sz="2400" dirty="0"/>
              <a:t>Commission européenne a </a:t>
            </a:r>
            <a:r>
              <a:rPr lang="fr-FR" sz="2400" dirty="0" smtClean="0"/>
              <a:t>marqué </a:t>
            </a:r>
            <a:r>
              <a:rPr lang="fr-FR" sz="2400" dirty="0"/>
              <a:t>sa volonté de placer les questions liées à la gouvernance au cœur sa stratégie de coopération au développement et </a:t>
            </a:r>
            <a:r>
              <a:rPr lang="fr-FR" sz="2400" b="1" dirty="0"/>
              <a:t>notamment, la programmation du 10ème Fonds Européen de Développement à destination des 78 Etats d’Afrique, des Caraïbes et du Pacifique.</a:t>
            </a:r>
            <a:r>
              <a:rPr lang="fr-FR" sz="2400" b="1" dirty="0" smtClean="0">
                <a:effectLst/>
              </a:rPr>
              <a:t> </a:t>
            </a:r>
            <a:endParaRPr lang="fr-FR" sz="2400" b="1" dirty="0" smtClean="0"/>
          </a:p>
          <a:p>
            <a:pPr marL="342900" indent="-342900" algn="just">
              <a:buFont typeface="Arial" charset="0"/>
              <a:buChar char="•"/>
            </a:pPr>
            <a:r>
              <a:rPr lang="fr-FR" sz="2400" dirty="0" smtClean="0"/>
              <a:t>Dans </a:t>
            </a:r>
            <a:r>
              <a:rPr lang="fr-FR" sz="2400" dirty="0"/>
              <a:t>le cadre de la Déclaration de Paris sur l’efficacité de l’aide (mars 2005) et surtout de la communication « </a:t>
            </a:r>
            <a:r>
              <a:rPr lang="fr-FR" sz="2400" b="1" dirty="0"/>
              <a:t>La gouvernance dans le consensus européen pour le développement </a:t>
            </a:r>
            <a:r>
              <a:rPr lang="fr-FR" sz="2400" dirty="0"/>
              <a:t>», parue en août 2006, la bonne gouvernance devient un objectif explicite du partenariat </a:t>
            </a:r>
            <a:r>
              <a:rPr lang="fr-FR" sz="2400" dirty="0" smtClean="0"/>
              <a:t>UE-ACP</a:t>
            </a:r>
            <a:r>
              <a:rPr lang="fr-FR" sz="2400" dirty="0"/>
              <a:t> Progressivement et parallèlement à la volonté de l’UE d’asseoir ses programmes d’assistance vers une gestion axée sur les résultats (GAR), le concept de bonne gouvernance appliqué aux ACP se politise fortement, substituant l’expression « gouvernance démocratique » au concept de « bonne gouvernance » dans son discours et ses éléments de </a:t>
            </a:r>
            <a:r>
              <a:rPr lang="fr-FR" sz="2400" dirty="0" smtClean="0"/>
              <a:t>langage.</a:t>
            </a:r>
          </a:p>
          <a:p>
            <a:pPr marL="342900" indent="-342900" algn="just">
              <a:buFont typeface="Arial" charset="0"/>
              <a:buChar char="•"/>
            </a:pPr>
            <a:endParaRPr lang="fr-FR" sz="2400" dirty="0"/>
          </a:p>
        </p:txBody>
      </p:sp>
    </p:spTree>
    <p:extLst>
      <p:ext uri="{BB962C8B-B14F-4D97-AF65-F5344CB8AC3E}">
        <p14:creationId xmlns:p14="http://schemas.microsoft.com/office/powerpoint/2010/main" val="158901335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16</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4" name="ZoneTexte 3"/>
          <p:cNvSpPr txBox="1"/>
          <p:nvPr/>
        </p:nvSpPr>
        <p:spPr>
          <a:xfrm>
            <a:off x="0" y="1077245"/>
            <a:ext cx="12192000" cy="5632311"/>
          </a:xfrm>
          <a:prstGeom prst="rect">
            <a:avLst/>
          </a:prstGeom>
          <a:noFill/>
        </p:spPr>
        <p:txBody>
          <a:bodyPr wrap="square" rtlCol="0">
            <a:spAutoFit/>
          </a:bodyPr>
          <a:lstStyle/>
          <a:p>
            <a:pPr algn="just"/>
            <a:r>
              <a:rPr lang="fr-FR" sz="2400" dirty="0" smtClean="0"/>
              <a:t>Selon la nouvelle conception européenne, la gouvernance démocratique devient un principe universel et engloberait le respect des droits de l’homme et des libertés fondamentales, l’appui aux processus de démocratisation et la participation des citoyens dans le choix et le contrôle des gouvernants ; le respect de l’Etat de droit et l’accès pour tous à une justice indépendante ; l’accès à l’information ; la sécurité humaine.</a:t>
            </a:r>
          </a:p>
          <a:p>
            <a:pPr algn="just"/>
            <a:r>
              <a:rPr lang="fr-FR" sz="2400" b="1" dirty="0" smtClean="0"/>
              <a:t>Le respect de ce principe devient ainsi la deuxième priorité de la Commission européenne dans le cadre de sa politique de développement, après la réalisation des huit Objectifs du Millénaire pour le Développement</a:t>
            </a:r>
          </a:p>
          <a:p>
            <a:pPr algn="just"/>
            <a:r>
              <a:rPr lang="fr-FR" sz="2400" b="1" dirty="0" smtClean="0">
                <a:solidFill>
                  <a:srgbClr val="0070C0"/>
                </a:solidFill>
              </a:rPr>
              <a:t>7.4 La BG selon les agences des NU</a:t>
            </a:r>
          </a:p>
          <a:p>
            <a:pPr algn="just"/>
            <a:r>
              <a:rPr lang="fr-FR" sz="2400" dirty="0"/>
              <a:t>Le PNUD définit ainsi la bonne gouvernance : « </a:t>
            </a:r>
            <a:r>
              <a:rPr lang="fr-FR" sz="2400" i="1" dirty="0"/>
              <a:t>La gouvernance est l’exercice de l’autorité politique économique et administrative dans le cadre de la gestion des affaires d’un pays à tous les niveaux. La gouvernance est une notion objective qui comprend les mécanismes, les processus, et les institutions complexes au moyen desquels les citoyens et les groupes articulent leurs intérêts, exerçant leurs droits et assurant leurs obligations et auxquels, ils s’adressent afin de régler leurs différends</a:t>
            </a:r>
            <a:r>
              <a:rPr lang="fr-FR" sz="2400" dirty="0"/>
              <a:t> ». </a:t>
            </a:r>
          </a:p>
        </p:txBody>
      </p:sp>
    </p:spTree>
    <p:extLst>
      <p:ext uri="{BB962C8B-B14F-4D97-AF65-F5344CB8AC3E}">
        <p14:creationId xmlns:p14="http://schemas.microsoft.com/office/powerpoint/2010/main" val="44080658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17</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4" name="ZoneTexte 3"/>
          <p:cNvSpPr txBox="1"/>
          <p:nvPr/>
        </p:nvSpPr>
        <p:spPr>
          <a:xfrm>
            <a:off x="0" y="1077245"/>
            <a:ext cx="12191999" cy="5909310"/>
          </a:xfrm>
          <a:prstGeom prst="rect">
            <a:avLst/>
          </a:prstGeom>
          <a:noFill/>
        </p:spPr>
        <p:txBody>
          <a:bodyPr wrap="square" rtlCol="0">
            <a:spAutoFit/>
          </a:bodyPr>
          <a:lstStyle/>
          <a:p>
            <a:pPr algn="just"/>
            <a:r>
              <a:rPr lang="fr-FR" sz="2400" b="1" dirty="0" smtClean="0">
                <a:solidFill>
                  <a:srgbClr val="0070C0"/>
                </a:solidFill>
              </a:rPr>
              <a:t>7.5 La BG selon l’UA</a:t>
            </a:r>
          </a:p>
          <a:p>
            <a:pPr algn="just"/>
            <a:r>
              <a:rPr lang="fr-FR" sz="2400" dirty="0"/>
              <a:t>Le Gabon est signataire de l’acte constitutif de l’UA qui met l’accent sur la démocratie, les droits de l’homme, l’Etat de droit et la bonne gouvernance. Ce concept de bonne gouvernance est repris plusieurs fois dans le texte fondateur de l’UA</a:t>
            </a:r>
            <a:r>
              <a:rPr lang="fr-FR" sz="2400" dirty="0" smtClean="0"/>
              <a:t>.</a:t>
            </a:r>
          </a:p>
          <a:p>
            <a:r>
              <a:rPr lang="fr-FR" sz="2400" b="1" dirty="0" smtClean="0">
                <a:solidFill>
                  <a:srgbClr val="0070C0"/>
                </a:solidFill>
              </a:rPr>
              <a:t>7.6 </a:t>
            </a:r>
            <a:r>
              <a:rPr lang="fr-FR" sz="2400" b="1" dirty="0">
                <a:solidFill>
                  <a:srgbClr val="0070C0"/>
                </a:solidFill>
              </a:rPr>
              <a:t>La Charte Africaine de la Démocratie, des élections et de la Gouvernance</a:t>
            </a:r>
            <a:endParaRPr lang="fr-FR" sz="2400" dirty="0">
              <a:solidFill>
                <a:srgbClr val="0070C0"/>
              </a:solidFill>
            </a:endParaRPr>
          </a:p>
          <a:p>
            <a:pPr algn="just"/>
            <a:r>
              <a:rPr lang="fr-FR" sz="2400" dirty="0"/>
              <a:t>Elle a été adoptée par la Huitième session ordinaire de la Conférence des Chefs d’Etat et de Gouvernement tenue le 30 janvier 2007 à Addis Abeba (Ethiopie). Le Gabon est donc signataire de la charte</a:t>
            </a:r>
            <a:r>
              <a:rPr lang="fr-FR" sz="2400" dirty="0" smtClean="0"/>
              <a:t>.</a:t>
            </a:r>
          </a:p>
          <a:p>
            <a:r>
              <a:rPr lang="fr-FR" sz="2400" b="1" dirty="0" smtClean="0">
                <a:solidFill>
                  <a:srgbClr val="0070C0"/>
                </a:solidFill>
              </a:rPr>
              <a:t>7.7 </a:t>
            </a:r>
            <a:r>
              <a:rPr lang="fr-FR" sz="2400" b="1" dirty="0">
                <a:solidFill>
                  <a:srgbClr val="0070C0"/>
                </a:solidFill>
              </a:rPr>
              <a:t>Le Nouveau Partenariat pour le Développement Economique de l’Afrique (NEPAD) et la bonne gouvernance</a:t>
            </a:r>
            <a:endParaRPr lang="fr-FR" sz="2400" dirty="0">
              <a:solidFill>
                <a:srgbClr val="0070C0"/>
              </a:solidFill>
            </a:endParaRPr>
          </a:p>
          <a:p>
            <a:r>
              <a:rPr lang="fr-FR" sz="2400" dirty="0"/>
              <a:t>Le NEPAD est pour l’UA un cadre stratégique pour le développement socio-économique du continent Il a été adopté par les Chefs d'État africains lors du 37ème Sommet de l'Organisation de l'unité africaine (OUA) organisé à Lusaka, en Zambie, en juillet 2001. Il bénéficie depuis 2015 d’un appui du système des Nations-Unies</a:t>
            </a:r>
            <a:r>
              <a:rPr lang="fr-FR" sz="2400" dirty="0" smtClean="0">
                <a:effectLst/>
              </a:rPr>
              <a:t> </a:t>
            </a:r>
            <a:endParaRPr lang="fr-FR" sz="2400" dirty="0"/>
          </a:p>
          <a:p>
            <a:pPr algn="just"/>
            <a:r>
              <a:rPr lang="fr-FR" sz="2400" dirty="0" smtClean="0">
                <a:effectLst/>
              </a:rPr>
              <a:t> </a:t>
            </a:r>
            <a:endParaRPr lang="fr-FR" sz="2400" dirty="0" smtClean="0"/>
          </a:p>
          <a:p>
            <a:endParaRPr lang="fr-FR" dirty="0"/>
          </a:p>
        </p:txBody>
      </p:sp>
    </p:spTree>
    <p:extLst>
      <p:ext uri="{BB962C8B-B14F-4D97-AF65-F5344CB8AC3E}">
        <p14:creationId xmlns:p14="http://schemas.microsoft.com/office/powerpoint/2010/main" val="172983885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18</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4" name="ZoneTexte 3"/>
          <p:cNvSpPr txBox="1"/>
          <p:nvPr/>
        </p:nvSpPr>
        <p:spPr>
          <a:xfrm>
            <a:off x="0" y="1077245"/>
            <a:ext cx="12191999" cy="6740307"/>
          </a:xfrm>
          <a:prstGeom prst="rect">
            <a:avLst/>
          </a:prstGeom>
          <a:noFill/>
        </p:spPr>
        <p:txBody>
          <a:bodyPr wrap="square" rtlCol="0">
            <a:spAutoFit/>
          </a:bodyPr>
          <a:lstStyle/>
          <a:p>
            <a:pPr algn="just"/>
            <a:r>
              <a:rPr lang="fr-FR" sz="2400" dirty="0"/>
              <a:t>En matière de gouvernance, la réalisation phare du NEPAD est </a:t>
            </a:r>
            <a:r>
              <a:rPr lang="fr-FR" sz="2400" b="1" dirty="0"/>
              <a:t>le Mécanisme africain d’évaluation par les </a:t>
            </a:r>
            <a:r>
              <a:rPr lang="fr-FR" sz="2400" b="1" dirty="0" smtClean="0"/>
              <a:t>pairs (MAEP). </a:t>
            </a:r>
            <a:r>
              <a:rPr lang="fr-FR" sz="2400" b="1" dirty="0"/>
              <a:t>C’est un exercice volontaire d’évaluation de l’état de la gouvernance économique et politique dans des pays qui se portent volontaires.</a:t>
            </a:r>
            <a:r>
              <a:rPr lang="fr-FR" sz="2400" dirty="0"/>
              <a:t> A ce jour plus de </a:t>
            </a:r>
            <a:r>
              <a:rPr lang="fr-FR" sz="2400" b="1" dirty="0"/>
              <a:t>vingt-trois pays </a:t>
            </a:r>
            <a:r>
              <a:rPr lang="fr-FR" sz="2400" dirty="0"/>
              <a:t>se sont prêtés à ce processus volontaire. L’évaluation objective est menée par un groupe indépendant d’experts. Le diagnostic et les conclusions du groupe d’experts sont partagés avec les plus hautes autorités du pays examiné. L’originalité de ce mécanisme vient du fait qu’il s’agit d’un diagnostic fait à l’abri des clichés négatifs habituellement véhiculés sur </a:t>
            </a:r>
            <a:r>
              <a:rPr lang="fr-FR" sz="2400" dirty="0" smtClean="0"/>
              <a:t>l’Afrique. </a:t>
            </a:r>
            <a:r>
              <a:rPr lang="fr-FR" sz="2400" b="1" dirty="0" smtClean="0"/>
              <a:t>Le Gabon a adhéré en 2003 au MAEP</a:t>
            </a:r>
            <a:r>
              <a:rPr lang="fr-FR" sz="2400" dirty="0" smtClean="0"/>
              <a:t>. Il s’est volontairement soumis à l’exercice d’autoévaluation  dont le rapport est en cours d’élaboration depuis décembre 2011.</a:t>
            </a:r>
          </a:p>
          <a:p>
            <a:pPr algn="just"/>
            <a:r>
              <a:rPr lang="fr-FR" sz="2400" dirty="0" smtClean="0"/>
              <a:t>Au niveau régional, le Parlement Gabonais a ratifié la Convention de l’Union Africaine (UA) sur la prévention et la lutte contre la corruption. </a:t>
            </a:r>
          </a:p>
          <a:p>
            <a:pPr algn="just"/>
            <a:r>
              <a:rPr lang="fr-FR" sz="2400" b="1" dirty="0" smtClean="0">
                <a:solidFill>
                  <a:srgbClr val="0070C0"/>
                </a:solidFill>
              </a:rPr>
              <a:t>7.8 La BG selon la Communauté Economique et Monétaire de l’Afrique Centrale (CEMAC)</a:t>
            </a:r>
          </a:p>
          <a:p>
            <a:pPr algn="just"/>
            <a:r>
              <a:rPr lang="fr-FR" sz="2400" dirty="0" smtClean="0"/>
              <a:t>Dans un passé récent, la mauvaise gouvernance des finances publiques dans l’ensemble des Etats membres de la CEMAC a été l’épicentre principal de </a:t>
            </a:r>
            <a:r>
              <a:rPr lang="fr-FR" sz="2400" b="1" dirty="0" smtClean="0"/>
              <a:t>l’instabilité du cadre macroéconomique de la Communauté </a:t>
            </a:r>
            <a:r>
              <a:rPr lang="fr-FR" sz="2400" dirty="0" smtClean="0"/>
              <a:t>qui avait mené à la dévaluation monétaire de 1994.</a:t>
            </a:r>
          </a:p>
          <a:p>
            <a:pPr algn="just"/>
            <a:endParaRPr lang="fr-FR" sz="2400" dirty="0" smtClean="0"/>
          </a:p>
          <a:p>
            <a:pPr algn="just"/>
            <a:endParaRPr lang="fr-FR" sz="2400" dirty="0" smtClean="0"/>
          </a:p>
          <a:p>
            <a:pPr algn="just"/>
            <a:endParaRPr lang="fr-FR" sz="2400" dirty="0"/>
          </a:p>
        </p:txBody>
      </p:sp>
    </p:spTree>
    <p:extLst>
      <p:ext uri="{BB962C8B-B14F-4D97-AF65-F5344CB8AC3E}">
        <p14:creationId xmlns:p14="http://schemas.microsoft.com/office/powerpoint/2010/main" val="167974883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19</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4" name="ZoneTexte 3"/>
          <p:cNvSpPr txBox="1"/>
          <p:nvPr/>
        </p:nvSpPr>
        <p:spPr>
          <a:xfrm>
            <a:off x="0" y="1077245"/>
            <a:ext cx="12191999" cy="5539978"/>
          </a:xfrm>
          <a:prstGeom prst="rect">
            <a:avLst/>
          </a:prstGeom>
          <a:noFill/>
        </p:spPr>
        <p:txBody>
          <a:bodyPr wrap="square" rtlCol="0">
            <a:spAutoFit/>
          </a:bodyPr>
          <a:lstStyle/>
          <a:p>
            <a:r>
              <a:rPr lang="fr-FR" sz="2400" b="1" dirty="0"/>
              <a:t>En complément au réajustement monétaire</a:t>
            </a:r>
            <a:r>
              <a:rPr lang="fr-FR" sz="2400" dirty="0"/>
              <a:t>, des mesures ont été collectivement arrêtées visant à mettre en place un nouveau cadre harmonisé des finances publiques au sein de la CEMAC. Ce nouveau cadre composé de six directives, promeut :</a:t>
            </a:r>
          </a:p>
          <a:p>
            <a:pPr lvl="0"/>
            <a:r>
              <a:rPr lang="fr-FR" sz="2400" b="1" dirty="0" smtClean="0"/>
              <a:t>- une </a:t>
            </a:r>
            <a:r>
              <a:rPr lang="fr-FR" sz="2400" b="1" dirty="0"/>
              <a:t>nouvelle gouvernance publique financière </a:t>
            </a:r>
            <a:r>
              <a:rPr lang="fr-FR" sz="2400" dirty="0"/>
              <a:t>alignée sur les standards internationaux ;</a:t>
            </a:r>
          </a:p>
          <a:p>
            <a:pPr lvl="0"/>
            <a:r>
              <a:rPr lang="fr-FR" sz="2400" dirty="0"/>
              <a:t> </a:t>
            </a:r>
            <a:r>
              <a:rPr lang="fr-FR" sz="2400" dirty="0" smtClean="0"/>
              <a:t>- </a:t>
            </a:r>
            <a:r>
              <a:rPr lang="fr-FR" sz="2400" b="1" dirty="0" smtClean="0"/>
              <a:t>une </a:t>
            </a:r>
            <a:r>
              <a:rPr lang="fr-FR" sz="2400" b="1" dirty="0"/>
              <a:t>meilleure synchronisation des législations et procédures budgétaires </a:t>
            </a:r>
            <a:r>
              <a:rPr lang="fr-FR" sz="2400" dirty="0"/>
              <a:t>avec la procédure de la surveillance multilatérale des politiques macroéconomiques ; </a:t>
            </a:r>
          </a:p>
          <a:p>
            <a:pPr lvl="0"/>
            <a:r>
              <a:rPr lang="fr-FR" sz="2400" b="1" dirty="0"/>
              <a:t>une plus grande fiabilité des données nécessaires </a:t>
            </a:r>
            <a:r>
              <a:rPr lang="fr-FR" sz="2400" dirty="0"/>
              <a:t>à l’exercice de la surveillance multilatérale ;</a:t>
            </a:r>
          </a:p>
          <a:p>
            <a:r>
              <a:rPr lang="fr-FR" sz="2400" dirty="0"/>
              <a:t>Directive n°06/11-UEAC-190- CM-22 CM portant Code de transparence et de bonne gouvernance dans la gestion des finances publiques ;</a:t>
            </a:r>
          </a:p>
          <a:p>
            <a:r>
              <a:rPr lang="fr-CA" sz="2400" dirty="0"/>
              <a:t>Directive n°01/11-UEAC-190- CM-22 </a:t>
            </a:r>
            <a:r>
              <a:rPr lang="fr-FR" sz="2400" dirty="0"/>
              <a:t>portant lois de finances ;</a:t>
            </a:r>
          </a:p>
          <a:p>
            <a:r>
              <a:rPr lang="fr-CA" sz="2400" dirty="0"/>
              <a:t>Directive n°02/11-UEAC-190- CM-22 </a:t>
            </a:r>
            <a:r>
              <a:rPr lang="fr-FR" sz="2400" dirty="0"/>
              <a:t>portant règlement général sur la comptabilité publique ;</a:t>
            </a:r>
          </a:p>
          <a:p>
            <a:r>
              <a:rPr lang="fr-CA" sz="2400" dirty="0"/>
              <a:t>Directive n°04/11-UEAC-190- CM-22 </a:t>
            </a:r>
            <a:r>
              <a:rPr lang="fr-FR" sz="2400" dirty="0"/>
              <a:t>portant nomenclature budgétaire de l’Etat ;</a:t>
            </a:r>
          </a:p>
          <a:p>
            <a:r>
              <a:rPr lang="fr-CA" sz="2400" dirty="0"/>
              <a:t>Directive n°03/11-UEAC-190- CM-22 </a:t>
            </a:r>
            <a:r>
              <a:rPr lang="fr-FR" sz="2400" dirty="0"/>
              <a:t>portant plan comptable de l’Etat ; </a:t>
            </a:r>
          </a:p>
          <a:p>
            <a:r>
              <a:rPr lang="fr-CA" sz="2400" dirty="0"/>
              <a:t>Directive n°05/11-UEAC-190- CM-22 </a:t>
            </a:r>
            <a:r>
              <a:rPr lang="fr-FR" sz="2400" dirty="0"/>
              <a:t>portant tableau des opérations financières de l’Etat.</a:t>
            </a:r>
          </a:p>
          <a:p>
            <a:r>
              <a:rPr lang="fr-FR" dirty="0"/>
              <a:t> </a:t>
            </a:r>
          </a:p>
        </p:txBody>
      </p:sp>
    </p:spTree>
    <p:extLst>
      <p:ext uri="{BB962C8B-B14F-4D97-AF65-F5344CB8AC3E}">
        <p14:creationId xmlns:p14="http://schemas.microsoft.com/office/powerpoint/2010/main" val="71856234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6" name="ZoneTexte 5"/>
          <p:cNvSpPr txBox="1"/>
          <p:nvPr/>
        </p:nvSpPr>
        <p:spPr>
          <a:xfrm>
            <a:off x="4359349" y="1077245"/>
            <a:ext cx="2679404" cy="461665"/>
          </a:xfrm>
          <a:prstGeom prst="rect">
            <a:avLst/>
          </a:prstGeom>
          <a:noFill/>
        </p:spPr>
        <p:txBody>
          <a:bodyPr wrap="square" rtlCol="0">
            <a:spAutoFit/>
          </a:bodyPr>
          <a:lstStyle/>
          <a:p>
            <a:r>
              <a:rPr lang="fr-FR" sz="2400" b="1" dirty="0" smtClean="0"/>
              <a:t>PLAN DE L’EXPOSE</a:t>
            </a:r>
            <a:endParaRPr lang="fr-FR" sz="2400" b="1" dirty="0"/>
          </a:p>
        </p:txBody>
      </p:sp>
      <p:sp>
        <p:nvSpPr>
          <p:cNvPr id="8" name="ZoneTexte 7"/>
          <p:cNvSpPr txBox="1"/>
          <p:nvPr/>
        </p:nvSpPr>
        <p:spPr>
          <a:xfrm>
            <a:off x="0" y="1077245"/>
            <a:ext cx="12191999" cy="6001643"/>
          </a:xfrm>
          <a:prstGeom prst="rect">
            <a:avLst/>
          </a:prstGeom>
          <a:noFill/>
        </p:spPr>
        <p:txBody>
          <a:bodyPr wrap="square" rtlCol="0">
            <a:spAutoFit/>
          </a:bodyPr>
          <a:lstStyle/>
          <a:p>
            <a:r>
              <a:rPr lang="fr-FR" sz="2400" b="1" dirty="0" smtClean="0"/>
              <a:t>                                                           </a:t>
            </a:r>
          </a:p>
          <a:p>
            <a:r>
              <a:rPr lang="fr-FR" sz="2400" b="1" dirty="0" smtClean="0"/>
              <a:t>1 Introduction</a:t>
            </a:r>
          </a:p>
          <a:p>
            <a:r>
              <a:rPr lang="fr-FR" sz="2400" b="1" dirty="0" smtClean="0"/>
              <a:t>2 Normes anti corruption édictées dans le cadre de l’ONU</a:t>
            </a:r>
          </a:p>
          <a:p>
            <a:r>
              <a:rPr lang="fr-FR" sz="2400" b="1" dirty="0" smtClean="0"/>
              <a:t>3 Normes anti corruption de l’ l’Organisation de Coopération et de Développement Economiques (OCDE).</a:t>
            </a:r>
            <a:endParaRPr lang="fr-FR" sz="2400" dirty="0" smtClean="0"/>
          </a:p>
          <a:p>
            <a:r>
              <a:rPr lang="fr-FR" sz="2400" b="1" dirty="0" smtClean="0"/>
              <a:t>4 Normes anti corruption édictées dans le cadre de l’Union Africaine (UA)</a:t>
            </a:r>
          </a:p>
          <a:p>
            <a:r>
              <a:rPr lang="fr-FR" sz="2400" b="1" dirty="0"/>
              <a:t>5</a:t>
            </a:r>
            <a:r>
              <a:rPr lang="fr-FR" sz="2400" b="1" dirty="0" smtClean="0"/>
              <a:t> La promotion de la BG au Gabon </a:t>
            </a:r>
            <a:endParaRPr lang="fr-FR" sz="2400" dirty="0" smtClean="0"/>
          </a:p>
          <a:p>
            <a:pPr lvl="1"/>
            <a:r>
              <a:rPr lang="fr-FR" sz="2400" b="1" dirty="0"/>
              <a:t>5</a:t>
            </a:r>
            <a:r>
              <a:rPr lang="fr-FR" sz="2400" b="1" dirty="0" smtClean="0"/>
              <a:t>.1 La BG selon l’ONU</a:t>
            </a:r>
          </a:p>
          <a:p>
            <a:pPr lvl="1"/>
            <a:r>
              <a:rPr lang="fr-FR" sz="2400" b="1" dirty="0"/>
              <a:t>5</a:t>
            </a:r>
            <a:r>
              <a:rPr lang="fr-FR" sz="2400" b="1" dirty="0" smtClean="0"/>
              <a:t>.2 La BG selon les</a:t>
            </a:r>
            <a:r>
              <a:rPr lang="fr-FR" sz="2400" dirty="0" smtClean="0"/>
              <a:t> </a:t>
            </a:r>
            <a:r>
              <a:rPr lang="fr-FR" sz="2400" b="1" dirty="0" smtClean="0"/>
              <a:t>institutions de Bretton-Woods</a:t>
            </a:r>
          </a:p>
          <a:p>
            <a:pPr lvl="1"/>
            <a:r>
              <a:rPr lang="fr-FR" sz="2400" b="1" dirty="0"/>
              <a:t>5</a:t>
            </a:r>
            <a:r>
              <a:rPr lang="fr-FR" sz="2400" b="1" dirty="0" smtClean="0"/>
              <a:t>.3 La BG selon l’UE</a:t>
            </a:r>
          </a:p>
          <a:p>
            <a:pPr lvl="1"/>
            <a:r>
              <a:rPr lang="fr-FR" sz="2400" b="1" dirty="0"/>
              <a:t>5</a:t>
            </a:r>
            <a:r>
              <a:rPr lang="fr-FR" sz="2400" b="1" dirty="0" smtClean="0"/>
              <a:t>.4 La BG selon les agences des NU</a:t>
            </a:r>
          </a:p>
          <a:p>
            <a:pPr lvl="1"/>
            <a:r>
              <a:rPr lang="fr-FR" sz="2400" b="1" dirty="0"/>
              <a:t>5</a:t>
            </a:r>
            <a:r>
              <a:rPr lang="fr-FR" sz="2400" b="1" dirty="0" smtClean="0"/>
              <a:t>.5 La BG selon l’UA</a:t>
            </a:r>
          </a:p>
          <a:p>
            <a:pPr lvl="1"/>
            <a:r>
              <a:rPr lang="fr-FR" sz="2400" b="1" dirty="0"/>
              <a:t>5</a:t>
            </a:r>
            <a:r>
              <a:rPr lang="fr-FR" sz="2400" b="1" dirty="0" smtClean="0"/>
              <a:t>.6 La Charte Africaine de la Démocratie, des élections et de la Gouvernance</a:t>
            </a:r>
            <a:endParaRPr lang="fr-FR" sz="2400" dirty="0" smtClean="0"/>
          </a:p>
          <a:p>
            <a:endParaRPr lang="fr-FR" sz="2400" b="1" dirty="0" smtClean="0"/>
          </a:p>
          <a:p>
            <a:endParaRPr lang="fr-FR" sz="2400" b="1" dirty="0" smtClean="0"/>
          </a:p>
          <a:p>
            <a:endParaRPr lang="fr-FR" sz="2400" b="1" dirty="0"/>
          </a:p>
        </p:txBody>
      </p:sp>
    </p:spTree>
    <p:extLst>
      <p:ext uri="{BB962C8B-B14F-4D97-AF65-F5344CB8AC3E}">
        <p14:creationId xmlns:p14="http://schemas.microsoft.com/office/powerpoint/2010/main" val="208900582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20</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4" name="ZoneTexte 3"/>
          <p:cNvSpPr txBox="1"/>
          <p:nvPr/>
        </p:nvSpPr>
        <p:spPr>
          <a:xfrm>
            <a:off x="0" y="1077245"/>
            <a:ext cx="12191999" cy="6370975"/>
          </a:xfrm>
          <a:prstGeom prst="rect">
            <a:avLst/>
          </a:prstGeom>
          <a:noFill/>
        </p:spPr>
        <p:txBody>
          <a:bodyPr wrap="square" rtlCol="0">
            <a:spAutoFit/>
          </a:bodyPr>
          <a:lstStyle/>
          <a:p>
            <a:pPr algn="just"/>
            <a:r>
              <a:rPr lang="fr-FR" sz="2400" b="1" dirty="0" smtClean="0">
                <a:solidFill>
                  <a:srgbClr val="0070C0"/>
                </a:solidFill>
              </a:rPr>
              <a:t>Transposition au Gabon du cadre harmonisé des finances publiques de la CEMAC</a:t>
            </a:r>
            <a:r>
              <a:rPr lang="fr-FR" sz="2400" b="1" dirty="0" smtClean="0"/>
              <a:t> :</a:t>
            </a:r>
          </a:p>
          <a:p>
            <a:pPr marL="342900" indent="-342900" algn="just">
              <a:buFont typeface="Arial" charset="0"/>
              <a:buChar char="•"/>
            </a:pPr>
            <a:r>
              <a:rPr lang="fr-FR" sz="2400" b="1" dirty="0" smtClean="0"/>
              <a:t>  </a:t>
            </a:r>
            <a:r>
              <a:rPr lang="fr-FR" sz="2400" dirty="0"/>
              <a:t>La Directive n°06/11-UEAC-190-CM-22 portant code de transparence et de bonne gouvernance dans la gestion des finances publiques </a:t>
            </a:r>
            <a:r>
              <a:rPr lang="fr-FR" sz="2400" dirty="0" smtClean="0"/>
              <a:t>:</a:t>
            </a:r>
            <a:r>
              <a:rPr lang="fr-FR" sz="2400" b="1" dirty="0" smtClean="0"/>
              <a:t>   la loi n°021/2014 du 30 janvier 2015 relative à la transparence et à la bonne gouvernance dans la gestion des finances publiques</a:t>
            </a:r>
          </a:p>
          <a:p>
            <a:pPr marL="342900" indent="-342900" algn="just">
              <a:buFont typeface="Arial" charset="0"/>
              <a:buChar char="•"/>
            </a:pPr>
            <a:r>
              <a:rPr lang="fr-FR" sz="2400" b="1" dirty="0" smtClean="0"/>
              <a:t> </a:t>
            </a:r>
            <a:r>
              <a:rPr lang="fr-FR" sz="2400" dirty="0" smtClean="0"/>
              <a:t>La </a:t>
            </a:r>
            <a:r>
              <a:rPr lang="fr-FR" sz="2400" dirty="0"/>
              <a:t>Directive n°01/11-UEAC-190- CM-22 portant lois de </a:t>
            </a:r>
            <a:r>
              <a:rPr lang="fr-FR" sz="2400" dirty="0" smtClean="0"/>
              <a:t>finances: </a:t>
            </a:r>
            <a:r>
              <a:rPr lang="fr-FR" sz="2400" dirty="0" smtClean="0">
                <a:effectLst/>
              </a:rPr>
              <a:t> </a:t>
            </a:r>
            <a:r>
              <a:rPr lang="fr-FR" sz="2400" b="1" dirty="0"/>
              <a:t>la loi gabonaise n°020/2014 relative aux Lois de Finances et à l’Exécution du Budget (LOFEB) </a:t>
            </a:r>
            <a:endParaRPr lang="fr-FR" sz="2400" b="1" dirty="0" smtClean="0"/>
          </a:p>
          <a:p>
            <a:pPr marL="342900" indent="-342900" algn="just">
              <a:buFont typeface="Arial" charset="0"/>
              <a:buChar char="•"/>
            </a:pPr>
            <a:r>
              <a:rPr lang="fr-FR" sz="2400" dirty="0"/>
              <a:t>la Directive n°02/11-UEAC-190- CM-22 portant règlement général sur la comptabilité publique (RGCP</a:t>
            </a:r>
            <a:r>
              <a:rPr lang="fr-FR" sz="2400" dirty="0" smtClean="0"/>
              <a:t>): </a:t>
            </a:r>
            <a:r>
              <a:rPr lang="fr-FR" sz="2400" b="1" dirty="0"/>
              <a:t>Décret n°0094/PR/MBCP du 8 février 2016 portant Règlement général sur la Comptabilité </a:t>
            </a:r>
            <a:r>
              <a:rPr lang="fr-FR" sz="2400" b="1" dirty="0" smtClean="0"/>
              <a:t>publique</a:t>
            </a:r>
          </a:p>
          <a:p>
            <a:pPr marL="342900" indent="-342900" algn="just">
              <a:buFont typeface="Arial" charset="0"/>
              <a:buChar char="•"/>
            </a:pPr>
            <a:r>
              <a:rPr lang="fr-FR" sz="2400" dirty="0"/>
              <a:t>L</a:t>
            </a:r>
            <a:r>
              <a:rPr lang="fr-FR" sz="2400" dirty="0" smtClean="0"/>
              <a:t>e Gabon </a:t>
            </a:r>
            <a:r>
              <a:rPr lang="fr-FR" sz="2400" dirty="0"/>
              <a:t>a également adopté le Règlement N°01/03-CEMAC-UMAC portant prévention et répression du blanchiment des capitaux et du financement du terrorisme en Afrique centrale. L’adoption de ce règlement s’est traduite par la mise en place de l’Agence Nationale d’Investigation Financière (ANIF), aux côtés des autres Etats membres de la Communauté Economique et Monétaire de l’Afrique Centrale (CEMAC) et de l’Union Monétaire de l’Afrique Centrale (UMAC). </a:t>
            </a:r>
          </a:p>
          <a:p>
            <a:pPr marL="342900" indent="-342900" algn="just">
              <a:buFont typeface="Arial" charset="0"/>
              <a:buChar char="•"/>
            </a:pPr>
            <a:endParaRPr lang="fr-FR" sz="2400" dirty="0"/>
          </a:p>
          <a:p>
            <a:pPr marL="342900" indent="-342900">
              <a:buFont typeface="Arial" charset="0"/>
              <a:buChar char="•"/>
            </a:pPr>
            <a:endParaRPr lang="fr-FR" sz="2400" dirty="0"/>
          </a:p>
        </p:txBody>
      </p:sp>
    </p:spTree>
    <p:extLst>
      <p:ext uri="{BB962C8B-B14F-4D97-AF65-F5344CB8AC3E}">
        <p14:creationId xmlns:p14="http://schemas.microsoft.com/office/powerpoint/2010/main" val="157683575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21</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4" name="ZoneTexte 3"/>
          <p:cNvSpPr txBox="1"/>
          <p:nvPr/>
        </p:nvSpPr>
        <p:spPr>
          <a:xfrm>
            <a:off x="0" y="1077245"/>
            <a:ext cx="12191999" cy="4154984"/>
          </a:xfrm>
          <a:prstGeom prst="rect">
            <a:avLst/>
          </a:prstGeom>
          <a:noFill/>
        </p:spPr>
        <p:txBody>
          <a:bodyPr wrap="square" rtlCol="0">
            <a:spAutoFit/>
          </a:bodyPr>
          <a:lstStyle/>
          <a:p>
            <a:pPr algn="just"/>
            <a:r>
              <a:rPr lang="fr-FR" sz="2400" dirty="0" smtClean="0"/>
              <a:t>La Directive n°06/11-UEAC-190-CM-22 portant code de transparence et de bonne gouvernance dans la gestion des finances publiques :</a:t>
            </a:r>
            <a:r>
              <a:rPr lang="fr-FR" sz="2400" b="1" dirty="0" smtClean="0"/>
              <a:t>   </a:t>
            </a:r>
            <a:r>
              <a:rPr lang="fr-FR" sz="2400" b="1" dirty="0" smtClean="0">
                <a:solidFill>
                  <a:srgbClr val="0070C0"/>
                </a:solidFill>
              </a:rPr>
              <a:t>la loi n°021/2014 du 30 janvier 2015 relative à la transparence et à la bonne gouvernance dans la gestion des finances publiques </a:t>
            </a:r>
          </a:p>
          <a:p>
            <a:pPr algn="just"/>
            <a:r>
              <a:rPr lang="fr-FR" sz="2400" dirty="0" smtClean="0"/>
              <a:t>La </a:t>
            </a:r>
            <a:r>
              <a:rPr lang="fr-FR" sz="2400" dirty="0"/>
              <a:t>loi nationale de transposition, à la suite de la Directive communautaire, comporte plusieurs dispositions dont certaines sont relatives à la transparence, à l’éthique et à la déontologie. </a:t>
            </a:r>
          </a:p>
          <a:p>
            <a:pPr algn="just"/>
            <a:r>
              <a:rPr lang="fr-FR" sz="2400" i="1" dirty="0"/>
              <a:t> </a:t>
            </a:r>
            <a:r>
              <a:rPr lang="fr-FR" sz="2400" b="1" i="1" dirty="0" smtClean="0"/>
              <a:t>La </a:t>
            </a:r>
            <a:r>
              <a:rPr lang="fr-FR" sz="2400" b="1" i="1" dirty="0"/>
              <a:t>moralisation de la recette publique </a:t>
            </a:r>
            <a:r>
              <a:rPr lang="fr-FR" sz="2400" i="1" dirty="0"/>
              <a:t>:</a:t>
            </a:r>
            <a:endParaRPr lang="fr-FR" sz="2400" dirty="0"/>
          </a:p>
          <a:p>
            <a:pPr algn="just"/>
            <a:r>
              <a:rPr lang="fr-FR" sz="2400" dirty="0"/>
              <a:t>La loi préconise que les règles fiscales soient claires, aisément compréhensibles et fixées dans la loi. Les procédures de ventes de biens publics doivent rester ouvertes. Les contrats liant l’administration publique aux entreprises privées doivent être clairs et rendus publics. Toute concession de droit d’utilisation ou d’exploitation d’actifs publics doit s’appuyer sur des bases juridiques formelles et explicites </a:t>
            </a:r>
          </a:p>
        </p:txBody>
      </p:sp>
    </p:spTree>
    <p:extLst>
      <p:ext uri="{BB962C8B-B14F-4D97-AF65-F5344CB8AC3E}">
        <p14:creationId xmlns:p14="http://schemas.microsoft.com/office/powerpoint/2010/main" val="102598090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22</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4" name="ZoneTexte 3"/>
          <p:cNvSpPr txBox="1"/>
          <p:nvPr/>
        </p:nvSpPr>
        <p:spPr>
          <a:xfrm>
            <a:off x="160020" y="1077245"/>
            <a:ext cx="12031979" cy="6001643"/>
          </a:xfrm>
          <a:prstGeom prst="rect">
            <a:avLst/>
          </a:prstGeom>
          <a:noFill/>
        </p:spPr>
        <p:txBody>
          <a:bodyPr wrap="square" rtlCol="0">
            <a:spAutoFit/>
          </a:bodyPr>
          <a:lstStyle/>
          <a:p>
            <a:r>
              <a:rPr lang="fr-FR" sz="2400" b="1" i="1" dirty="0"/>
              <a:t>La moralisation de la dépense publique </a:t>
            </a:r>
            <a:r>
              <a:rPr lang="fr-FR" sz="2400" i="1" dirty="0"/>
              <a:t>:</a:t>
            </a:r>
            <a:endParaRPr lang="fr-FR" sz="2400" dirty="0"/>
          </a:p>
          <a:p>
            <a:r>
              <a:rPr lang="fr-FR" sz="2400" dirty="0"/>
              <a:t>La loi pose la nécessité de réglementer la dépense publique. Les passations de marchés publics et délégations de </a:t>
            </a:r>
            <a:r>
              <a:rPr lang="fr-FR" sz="2400" dirty="0" smtClean="0"/>
              <a:t>services publics </a:t>
            </a:r>
            <a:r>
              <a:rPr lang="fr-FR" sz="2400" dirty="0"/>
              <a:t>doivent être conformes au Code en vigueur. De même, les relations entre l’administration publique et les autres entités publiques doivent être régies par des dispositions claires et accessibles au public. Enfin, le ministre chargé des finances doit préalablement être informé de tout financement extérieur d’une dépense publique </a:t>
            </a:r>
          </a:p>
          <a:p>
            <a:r>
              <a:rPr lang="fr-FR" sz="2400" i="1" dirty="0"/>
              <a:t> </a:t>
            </a:r>
            <a:r>
              <a:rPr lang="fr-FR" sz="2400" b="1" i="1" dirty="0" smtClean="0"/>
              <a:t>Les </a:t>
            </a:r>
            <a:r>
              <a:rPr lang="fr-FR" sz="2400" b="1" i="1" dirty="0"/>
              <a:t>modalités de l’information du public </a:t>
            </a:r>
            <a:endParaRPr lang="fr-FR" sz="2400" b="1" dirty="0"/>
          </a:p>
          <a:p>
            <a:r>
              <a:rPr lang="fr-FR" sz="2400" dirty="0"/>
              <a:t>La loi pose que la publication d’informations sur les finances publiques est une obligation légale de l’administration. L’information doit être exhaustive. Les documents et informations doivent être publiés sur le site internet des institutions compétentes</a:t>
            </a:r>
            <a:r>
              <a:rPr lang="fr-FR" sz="2400" dirty="0" smtClean="0"/>
              <a:t>.</a:t>
            </a:r>
          </a:p>
          <a:p>
            <a:r>
              <a:rPr lang="fr-FR" sz="2400" b="1" i="1" dirty="0"/>
              <a:t>Le contenu de l’information du public </a:t>
            </a:r>
            <a:endParaRPr lang="fr-FR" sz="2400" b="1" dirty="0"/>
          </a:p>
          <a:p>
            <a:r>
              <a:rPr lang="fr-FR" sz="2400" dirty="0"/>
              <a:t>Un calendrier de diffusion des informations est annoncé en début d’année. En particulier, l’information sur les grandes étapes de la procédure budgétaire est organisée.</a:t>
            </a:r>
          </a:p>
          <a:p>
            <a:endParaRPr lang="fr-FR" sz="2400" dirty="0"/>
          </a:p>
          <a:p>
            <a:endParaRPr lang="fr-FR" sz="2400" dirty="0" smtClean="0"/>
          </a:p>
          <a:p>
            <a:endParaRPr lang="fr-FR" sz="2400" dirty="0"/>
          </a:p>
        </p:txBody>
      </p:sp>
    </p:spTree>
    <p:extLst>
      <p:ext uri="{BB962C8B-B14F-4D97-AF65-F5344CB8AC3E}">
        <p14:creationId xmlns:p14="http://schemas.microsoft.com/office/powerpoint/2010/main" val="151488537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23</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4" name="ZoneTexte 3"/>
          <p:cNvSpPr txBox="1"/>
          <p:nvPr/>
        </p:nvSpPr>
        <p:spPr>
          <a:xfrm>
            <a:off x="0" y="1097280"/>
            <a:ext cx="12191999" cy="6223242"/>
          </a:xfrm>
          <a:prstGeom prst="rect">
            <a:avLst/>
          </a:prstGeom>
          <a:noFill/>
        </p:spPr>
        <p:txBody>
          <a:bodyPr wrap="square" rtlCol="0">
            <a:spAutoFit/>
          </a:bodyPr>
          <a:lstStyle/>
          <a:p>
            <a:pPr algn="just"/>
            <a:r>
              <a:rPr lang="fr-FR" sz="2400" b="1" i="1" dirty="0"/>
              <a:t>Des règles sont imposées </a:t>
            </a:r>
            <a:r>
              <a:rPr lang="fr-FR" sz="2400" i="1" dirty="0"/>
              <a:t>:</a:t>
            </a:r>
            <a:endParaRPr lang="fr-FR" sz="2400" dirty="0"/>
          </a:p>
          <a:p>
            <a:pPr algn="just"/>
            <a:r>
              <a:rPr lang="fr-FR" sz="2400" dirty="0"/>
              <a:t>La Directive institue le principe de la déclaration de patrimoine des élus et hauts fonctionnaires.</a:t>
            </a:r>
          </a:p>
          <a:p>
            <a:pPr algn="just"/>
            <a:r>
              <a:rPr lang="fr-FR" sz="2400" dirty="0"/>
              <a:t>Elle préconise l’adoption d’un code de déontologie pour les agents de l’Etat et élus.</a:t>
            </a:r>
          </a:p>
          <a:p>
            <a:pPr algn="just"/>
            <a:r>
              <a:rPr lang="fr-FR" sz="2400" dirty="0"/>
              <a:t>Elle prévoit que les procédures et conditions d’emploi dans la fonction publique sont fixées par la </a:t>
            </a:r>
            <a:r>
              <a:rPr lang="fr-FR" sz="2400" dirty="0" smtClean="0"/>
              <a:t>loi. Enfin</a:t>
            </a:r>
            <a:r>
              <a:rPr lang="fr-FR" sz="2400" dirty="0"/>
              <a:t>, les Etats membres prennent les dispositions légales pour protéger les administrations financières, fiscales et douanières de toute influence partisane.</a:t>
            </a:r>
          </a:p>
          <a:p>
            <a:pPr algn="just"/>
            <a:r>
              <a:rPr lang="fr-FR" sz="2400" i="1" dirty="0"/>
              <a:t> </a:t>
            </a:r>
            <a:r>
              <a:rPr lang="fr-FR" sz="2400" b="1" i="1" dirty="0" smtClean="0"/>
              <a:t>Des </a:t>
            </a:r>
            <a:r>
              <a:rPr lang="fr-FR" sz="2400" b="1" i="1" dirty="0"/>
              <a:t>sanctions sont édictées</a:t>
            </a:r>
            <a:r>
              <a:rPr lang="fr-FR" sz="2400" b="1" dirty="0"/>
              <a:t> </a:t>
            </a:r>
          </a:p>
          <a:p>
            <a:pPr algn="just"/>
            <a:r>
              <a:rPr lang="fr-FR" sz="2400" dirty="0"/>
              <a:t>Ces sanctions s’appliquent aux élus ou fonctionnaires ayant géré irrégulièrement des deniers publics. La non – dénonciation d’infraction est également </a:t>
            </a:r>
            <a:r>
              <a:rPr lang="fr-FR" sz="2400" dirty="0" smtClean="0"/>
              <a:t>sanctionnée</a:t>
            </a:r>
          </a:p>
          <a:p>
            <a:pPr algn="just"/>
            <a:r>
              <a:rPr lang="fr-FR" sz="2400" b="1" dirty="0" smtClean="0">
                <a:solidFill>
                  <a:srgbClr val="0070C0"/>
                </a:solidFill>
              </a:rPr>
              <a:t>7.9 La BG selon </a:t>
            </a:r>
            <a:r>
              <a:rPr lang="fr-FR" sz="2400" b="1" dirty="0" smtClean="0">
                <a:solidFill>
                  <a:srgbClr val="0070C0"/>
                </a:solidFill>
                <a:effectLst/>
                <a:latin typeface="Cambria" charset="0"/>
                <a:ea typeface="ＭＳ 明朝" charset="-128"/>
                <a:cs typeface="Times New Roman" charset="0"/>
              </a:rPr>
              <a:t>l’ l’Organisation pour l’Harmonisation en Afrique du Droit des Affaires (OHADA)</a:t>
            </a:r>
            <a:endParaRPr lang="fr-FR" sz="2400" dirty="0" smtClean="0">
              <a:solidFill>
                <a:srgbClr val="0070C0"/>
              </a:solidFill>
            </a:endParaRPr>
          </a:p>
          <a:p>
            <a:pPr algn="just">
              <a:lnSpc>
                <a:spcPct val="115000"/>
              </a:lnSpc>
              <a:spcAft>
                <a:spcPts val="0"/>
              </a:spcAft>
            </a:pPr>
            <a:r>
              <a:rPr lang="fr-FR" sz="2400" dirty="0" smtClean="0">
                <a:effectLst/>
                <a:latin typeface="Cambria" charset="0"/>
                <a:ea typeface="ＭＳ 明朝" charset="-128"/>
                <a:cs typeface="Times New Roman" charset="0"/>
              </a:rPr>
              <a:t> Au niveau de l’OHADA deux textes méritent d’être rappelés :</a:t>
            </a:r>
          </a:p>
          <a:p>
            <a:pPr algn="just">
              <a:lnSpc>
                <a:spcPct val="115000"/>
              </a:lnSpc>
              <a:spcAft>
                <a:spcPts val="0"/>
              </a:spcAft>
            </a:pPr>
            <a:r>
              <a:rPr lang="fr-FR" sz="2400" b="1" dirty="0" smtClean="0">
                <a:effectLst/>
                <a:latin typeface="Cambria" charset="0"/>
                <a:ea typeface="ＭＳ 明朝" charset="-128"/>
                <a:cs typeface="Times New Roman" charset="0"/>
              </a:rPr>
              <a:t>Le « Code d’éthique des professionnels de la comptabilité et de l’audit </a:t>
            </a:r>
            <a:r>
              <a:rPr lang="fr-FR" sz="2400" dirty="0" smtClean="0">
                <a:effectLst/>
                <a:latin typeface="Cambria" charset="0"/>
                <a:ea typeface="ＭＳ 明朝" charset="-128"/>
                <a:cs typeface="Times New Roman" charset="0"/>
              </a:rPr>
              <a:t>publié en mai 2015 et applicable à partir d’avril 2016 (c’est le Code d’éthique) » et conforme au Code d’éthique de l’IESBA – </a:t>
            </a:r>
            <a:r>
              <a:rPr lang="fr-FR" sz="2400" i="1" dirty="0" smtClean="0">
                <a:effectLst/>
                <a:latin typeface="Cambria" charset="0"/>
                <a:ea typeface="ＭＳ 明朝" charset="-128"/>
                <a:cs typeface="Times New Roman" charset="0"/>
              </a:rPr>
              <a:t>International Ethics Standard Board for Accountants</a:t>
            </a:r>
            <a:r>
              <a:rPr lang="fr-FR" sz="2400" dirty="0" smtClean="0">
                <a:effectLst/>
                <a:latin typeface="Cambria" charset="0"/>
                <a:ea typeface="ＭＳ 明朝" charset="-128"/>
                <a:cs typeface="Times New Roman" charset="0"/>
              </a:rPr>
              <a:t>-. </a:t>
            </a:r>
          </a:p>
          <a:p>
            <a:pPr algn="just"/>
            <a:r>
              <a:rPr lang="fr-FR" sz="2400" dirty="0" smtClean="0"/>
              <a:t> </a:t>
            </a:r>
            <a:endParaRPr lang="fr-FR" sz="2400" dirty="0"/>
          </a:p>
        </p:txBody>
      </p:sp>
    </p:spTree>
    <p:extLst>
      <p:ext uri="{BB962C8B-B14F-4D97-AF65-F5344CB8AC3E}">
        <p14:creationId xmlns:p14="http://schemas.microsoft.com/office/powerpoint/2010/main" val="33568048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24</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4" name="ZoneTexte 3"/>
          <p:cNvSpPr txBox="1"/>
          <p:nvPr/>
        </p:nvSpPr>
        <p:spPr>
          <a:xfrm>
            <a:off x="0" y="1077245"/>
            <a:ext cx="12191999" cy="6463308"/>
          </a:xfrm>
          <a:prstGeom prst="rect">
            <a:avLst/>
          </a:prstGeom>
          <a:noFill/>
        </p:spPr>
        <p:txBody>
          <a:bodyPr wrap="square" rtlCol="0">
            <a:spAutoFit/>
          </a:bodyPr>
          <a:lstStyle/>
          <a:p>
            <a:pPr algn="just">
              <a:lnSpc>
                <a:spcPct val="115000"/>
              </a:lnSpc>
              <a:spcAft>
                <a:spcPts val="0"/>
              </a:spcAft>
            </a:pPr>
            <a:r>
              <a:rPr lang="fr-FR" sz="2400" dirty="0" smtClean="0">
                <a:effectLst/>
                <a:latin typeface="Cambria" charset="0"/>
                <a:ea typeface="ＭＳ 明朝" charset="-128"/>
                <a:cs typeface="Times New Roman" charset="0"/>
              </a:rPr>
              <a:t>Il a été́ complété́ des </a:t>
            </a:r>
            <a:r>
              <a:rPr lang="fr-FR" sz="2400" b="1" dirty="0" smtClean="0">
                <a:effectLst/>
                <a:latin typeface="Cambria" charset="0"/>
                <a:ea typeface="ＭＳ 明朝" charset="-128"/>
                <a:cs typeface="Times New Roman" charset="0"/>
              </a:rPr>
              <a:t>éléments relatifs à l’éthique figurant dans l’Acte Uniforme révisé́ relatif au droit des sociétés commerciales</a:t>
            </a:r>
            <a:r>
              <a:rPr lang="fr-FR" sz="2400" dirty="0" smtClean="0">
                <a:effectLst/>
                <a:latin typeface="Cambria" charset="0"/>
                <a:ea typeface="ＭＳ 明朝" charset="-128"/>
                <a:cs typeface="Times New Roman" charset="0"/>
              </a:rPr>
              <a:t> et du groupement d’intérêt économique (qui concernent le commissaire aux comptes). </a:t>
            </a:r>
          </a:p>
          <a:p>
            <a:pPr algn="just">
              <a:lnSpc>
                <a:spcPct val="115000"/>
              </a:lnSpc>
              <a:spcAft>
                <a:spcPts val="0"/>
              </a:spcAft>
            </a:pPr>
            <a:r>
              <a:rPr lang="fr-FR" sz="2400" b="1" dirty="0" smtClean="0">
                <a:effectLst/>
                <a:latin typeface="Cambria" charset="0"/>
                <a:ea typeface="ＭＳ 明朝" charset="-128"/>
                <a:cs typeface="Times New Roman" charset="0"/>
              </a:rPr>
              <a:t>Le Code d’éthique des professionnels de la comptabilité et de l’audit </a:t>
            </a:r>
            <a:r>
              <a:rPr lang="fr-FR" sz="2400" dirty="0" smtClean="0">
                <a:effectLst/>
                <a:latin typeface="Cambria" charset="0"/>
                <a:ea typeface="ＭＳ 明朝" charset="-128"/>
                <a:cs typeface="Times New Roman" charset="0"/>
              </a:rPr>
              <a:t>traite: </a:t>
            </a:r>
          </a:p>
          <a:p>
            <a:pPr marL="742950" lvl="1" indent="-285750" algn="just">
              <a:lnSpc>
                <a:spcPct val="115000"/>
              </a:lnSpc>
              <a:spcAft>
                <a:spcPts val="0"/>
              </a:spcAft>
              <a:buFont typeface="Wingdings" charset="2"/>
              <a:buChar char=""/>
              <a:tabLst>
                <a:tab pos="914400" algn="l"/>
              </a:tabLst>
            </a:pPr>
            <a:r>
              <a:rPr lang="fr-FR" sz="2400" dirty="0" smtClean="0">
                <a:effectLst/>
                <a:latin typeface="Cambria" charset="0"/>
                <a:ea typeface="ＭＳ 明朝" charset="-128"/>
                <a:cs typeface="Times New Roman" charset="0"/>
              </a:rPr>
              <a:t>Des missions d’audit (en particulier des missions réalisées par le commissaire aux comptes); </a:t>
            </a:r>
          </a:p>
          <a:p>
            <a:pPr marL="742950" lvl="1" indent="-285750" algn="just">
              <a:lnSpc>
                <a:spcPct val="115000"/>
              </a:lnSpc>
              <a:spcAft>
                <a:spcPts val="0"/>
              </a:spcAft>
              <a:buFont typeface="Wingdings" charset="2"/>
              <a:buChar char=""/>
              <a:tabLst>
                <a:tab pos="914400" algn="l"/>
              </a:tabLst>
            </a:pPr>
            <a:r>
              <a:rPr lang="fr-FR" sz="2400" dirty="0" smtClean="0">
                <a:effectLst/>
                <a:latin typeface="Cambria" charset="0"/>
                <a:ea typeface="ＭＳ 明朝" charset="-128"/>
                <a:cs typeface="Times New Roman" charset="0"/>
              </a:rPr>
              <a:t>Des autres missions réalisées par un professionnel d’expertise comptable; </a:t>
            </a:r>
          </a:p>
          <a:p>
            <a:pPr marL="742950" lvl="1" indent="-285750" algn="just">
              <a:lnSpc>
                <a:spcPct val="115000"/>
              </a:lnSpc>
              <a:spcAft>
                <a:spcPts val="0"/>
              </a:spcAft>
              <a:buFont typeface="Wingdings" charset="2"/>
              <a:buChar char=""/>
              <a:tabLst>
                <a:tab pos="914400" algn="l"/>
              </a:tabLst>
            </a:pPr>
            <a:r>
              <a:rPr lang="fr-FR" sz="2400" dirty="0" smtClean="0">
                <a:effectLst/>
                <a:latin typeface="Cambria" charset="0"/>
                <a:ea typeface="ＭＳ 明朝" charset="-128"/>
                <a:cs typeface="Times New Roman" charset="0"/>
              </a:rPr>
              <a:t>Des règles applicables par les professionnels de l’expertise comptable exerçant en cabinet (dans certains pays de l’espace OHADA, ces professionnels sont membres des Ordres d’experts- comptables).</a:t>
            </a:r>
            <a:endParaRPr lang="fr-FR" dirty="0" smtClean="0"/>
          </a:p>
          <a:p>
            <a:pPr algn="just">
              <a:lnSpc>
                <a:spcPct val="115000"/>
              </a:lnSpc>
              <a:tabLst>
                <a:tab pos="914400" algn="l"/>
              </a:tabLst>
            </a:pPr>
            <a:r>
              <a:rPr lang="fr-FR" sz="2400" b="1" dirty="0" smtClean="0"/>
              <a:t>Le Conseil des Ministres de l’OHADA a adopté le 08 juin 2017 </a:t>
            </a:r>
            <a:r>
              <a:rPr lang="fr-FR" sz="2400" dirty="0" smtClean="0"/>
              <a:t>le Règlement n°01-CM-2017 portant harmonisation des pratiques des professionnels de la comptabilité et de l’audit dans les pays membres de l’OHADA.</a:t>
            </a:r>
            <a:endParaRPr lang="fr-FR" sz="2400" dirty="0" smtClean="0">
              <a:effectLst/>
              <a:latin typeface="Cambria" charset="0"/>
              <a:ea typeface="ＭＳ 明朝" charset="-128"/>
              <a:cs typeface="Times New Roman" charset="0"/>
            </a:endParaRPr>
          </a:p>
          <a:p>
            <a:pPr algn="just">
              <a:lnSpc>
                <a:spcPct val="115000"/>
              </a:lnSpc>
              <a:spcAft>
                <a:spcPts val="0"/>
              </a:spcAft>
            </a:pPr>
            <a:endParaRPr lang="fr-FR" sz="2400" dirty="0" smtClean="0">
              <a:effectLst/>
              <a:latin typeface="Cambria" charset="0"/>
              <a:ea typeface="ＭＳ 明朝" charset="-128"/>
              <a:cs typeface="Times New Roman" charset="0"/>
            </a:endParaRPr>
          </a:p>
          <a:p>
            <a:pPr algn="just">
              <a:lnSpc>
                <a:spcPct val="115000"/>
              </a:lnSpc>
              <a:spcAft>
                <a:spcPts val="0"/>
              </a:spcAft>
            </a:pPr>
            <a:endParaRPr lang="fr-FR" sz="2400" dirty="0" smtClean="0">
              <a:effectLst/>
              <a:latin typeface="Cambria" charset="0"/>
              <a:ea typeface="ＭＳ 明朝" charset="-128"/>
              <a:cs typeface="Times New Roman" charset="0"/>
            </a:endParaRPr>
          </a:p>
        </p:txBody>
      </p:sp>
    </p:spTree>
    <p:extLst>
      <p:ext uri="{BB962C8B-B14F-4D97-AF65-F5344CB8AC3E}">
        <p14:creationId xmlns:p14="http://schemas.microsoft.com/office/powerpoint/2010/main" val="196519239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25</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4" name="ZoneTexte 3"/>
          <p:cNvSpPr txBox="1"/>
          <p:nvPr/>
        </p:nvSpPr>
        <p:spPr>
          <a:xfrm>
            <a:off x="0" y="1077245"/>
            <a:ext cx="12191999" cy="4524315"/>
          </a:xfrm>
          <a:prstGeom prst="rect">
            <a:avLst/>
          </a:prstGeom>
          <a:noFill/>
        </p:spPr>
        <p:txBody>
          <a:bodyPr wrap="square" rtlCol="0">
            <a:spAutoFit/>
          </a:bodyPr>
          <a:lstStyle/>
          <a:p>
            <a:pPr algn="just"/>
            <a:r>
              <a:rPr lang="fr-FR" sz="2400" b="1" dirty="0" smtClean="0"/>
              <a:t>7.10 Le cas spécifique des administrations financières</a:t>
            </a:r>
          </a:p>
          <a:p>
            <a:pPr algn="just"/>
            <a:r>
              <a:rPr lang="fr-FR" sz="2400" dirty="0" smtClean="0"/>
              <a:t>Les administrations financières constituent l’épine dorsale de l’administration publique et de l’Etat en général. Les administrations des Douanes, des Impôts, des statistiques, du Budget et du Trésor sont au cœur de l‘activité publique, c’est à dire de la mise en œuvre des politiques publiques, de l’offre des services non marchands et accessoirement, de la vente des biens et services marchands.</a:t>
            </a:r>
          </a:p>
          <a:p>
            <a:pPr algn="just"/>
            <a:r>
              <a:rPr lang="fr-FR" sz="2400" dirty="0" smtClean="0"/>
              <a:t>Chaque administration dispose, le cas échéant, de ses propres règles déontologiques.</a:t>
            </a:r>
          </a:p>
          <a:p>
            <a:pPr algn="just"/>
            <a:r>
              <a:rPr lang="fr-FR" sz="2400" i="1" u="sng" dirty="0" smtClean="0"/>
              <a:t>Le cas de l’administration des Douanes </a:t>
            </a:r>
            <a:endParaRPr lang="fr-FR" sz="2400" dirty="0" smtClean="0"/>
          </a:p>
          <a:p>
            <a:pPr algn="just"/>
            <a:r>
              <a:rPr lang="fr-FR" sz="2400" dirty="0" smtClean="0"/>
              <a:t>L’administration des douanes Gabonaise adhère à la déclaration de MAPUTO de 2002 et à la convention d’ARUSHA, adoptée en 1993 et révisée en 2003 (sous l’OMD) concernant l’éthique et la bonne conduite en matière douanière.</a:t>
            </a:r>
          </a:p>
          <a:p>
            <a:pPr algn="just"/>
            <a:endParaRPr lang="fr-FR" sz="2400" b="1" dirty="0" smtClean="0"/>
          </a:p>
        </p:txBody>
      </p:sp>
    </p:spTree>
    <p:extLst>
      <p:ext uri="{BB962C8B-B14F-4D97-AF65-F5344CB8AC3E}">
        <p14:creationId xmlns:p14="http://schemas.microsoft.com/office/powerpoint/2010/main" val="69015913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26</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4" name="ZoneTexte 3"/>
          <p:cNvSpPr txBox="1"/>
          <p:nvPr/>
        </p:nvSpPr>
        <p:spPr>
          <a:xfrm>
            <a:off x="0" y="1077245"/>
            <a:ext cx="12191999" cy="6001643"/>
          </a:xfrm>
          <a:prstGeom prst="rect">
            <a:avLst/>
          </a:prstGeom>
          <a:noFill/>
        </p:spPr>
        <p:txBody>
          <a:bodyPr wrap="square" rtlCol="0">
            <a:spAutoFit/>
          </a:bodyPr>
          <a:lstStyle/>
          <a:p>
            <a:pPr algn="just"/>
            <a:r>
              <a:rPr lang="fr-FR" sz="2400" b="1" dirty="0" smtClean="0"/>
              <a:t>7.11 </a:t>
            </a:r>
            <a:r>
              <a:rPr lang="fr-FR" sz="2400" b="1" dirty="0"/>
              <a:t>Etendue et limites des influences internationales sur le cadre </a:t>
            </a:r>
            <a:r>
              <a:rPr lang="fr-FR" sz="2400" b="1" dirty="0" smtClean="0"/>
              <a:t>juridique</a:t>
            </a:r>
            <a:endParaRPr lang="fr-FR" sz="2400" dirty="0"/>
          </a:p>
          <a:p>
            <a:pPr algn="just"/>
            <a:r>
              <a:rPr lang="fr-FR" sz="2400" dirty="0"/>
              <a:t>Comme dans la plupart des Etats du monde, le cadre juridique et institutionnel de gouvernance du Gabon n’échappe pas au mouvement de convergence internationale des systèmes de gouvernance vers des normes communément admises. Ces normes sont édictées par des instances internationales de normalisation et de régulation (ONU et ses agences, FMI, Banque Mondiale, OCDE, Comité de Bâle, G 20, etc.) ou régionales (UE, Union Africaine, CEMAC, UEMOA, CEDEAO, COMESA, etc</a:t>
            </a:r>
            <a:r>
              <a:rPr lang="fr-FR" sz="2400" dirty="0" smtClean="0"/>
              <a:t>.).</a:t>
            </a:r>
          </a:p>
          <a:p>
            <a:r>
              <a:rPr lang="fr-FR" sz="2400" dirty="0" smtClean="0"/>
              <a:t> </a:t>
            </a:r>
            <a:r>
              <a:rPr lang="fr-FR" sz="2400" dirty="0"/>
              <a:t>Pour être applicables, elles doivent, en principe, faire l’objet de lois de transposition dans les corpus juridiques nationaux. Dans tout système politique, le vote de la loi est une prérogative exclusive du parlement (assemblée nationale et sénat). Or, si les normes de gouvernance politique font, en général, l’objet de lois votées par le parlement, il n’en est pas de même de la plupart des normes de gouvernance économique et financière. Pour le cas des Etats membres de la CEMAC par exemple, toute la réglementation applicable à la banque centrale et aux banques primaires est édictée par le Comité de Bâle. </a:t>
            </a:r>
          </a:p>
          <a:p>
            <a:r>
              <a:rPr lang="fr-FR" sz="2400" dirty="0" smtClean="0"/>
              <a:t>. </a:t>
            </a:r>
            <a:endParaRPr lang="fr-FR" sz="2400" dirty="0"/>
          </a:p>
          <a:p>
            <a:pPr algn="just"/>
            <a:endParaRPr lang="fr-FR" sz="2400" dirty="0"/>
          </a:p>
        </p:txBody>
      </p:sp>
    </p:spTree>
    <p:extLst>
      <p:ext uri="{BB962C8B-B14F-4D97-AF65-F5344CB8AC3E}">
        <p14:creationId xmlns:p14="http://schemas.microsoft.com/office/powerpoint/2010/main" val="176442688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27</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4" name="ZoneTexte 3"/>
          <p:cNvSpPr txBox="1"/>
          <p:nvPr/>
        </p:nvSpPr>
        <p:spPr>
          <a:xfrm>
            <a:off x="0" y="1077245"/>
            <a:ext cx="12024360" cy="1938992"/>
          </a:xfrm>
          <a:prstGeom prst="rect">
            <a:avLst/>
          </a:prstGeom>
          <a:noFill/>
        </p:spPr>
        <p:txBody>
          <a:bodyPr wrap="square" rtlCol="0">
            <a:spAutoFit/>
          </a:bodyPr>
          <a:lstStyle/>
          <a:p>
            <a:pPr algn="just"/>
            <a:r>
              <a:rPr lang="fr-FR" sz="2400" dirty="0"/>
              <a:t>Au total, dans le cas du Gabon, toute la réglementation fiscale et budgétaire, la quasi-totalité de la législation douanière, la politique commerciale, le droit des affaires (OHADA), les lois relatives à la création de l’ANIF, de la Cour des Comptes, de la CNLCEI, obéissent à des normes fixées par des instances internationales de normalisation. Ce point de vue est valable même pour beaucoup de pays développés non </a:t>
            </a:r>
            <a:r>
              <a:rPr lang="fr-FR" sz="2400" dirty="0" smtClean="0"/>
              <a:t>africains.</a:t>
            </a:r>
            <a:endParaRPr lang="fr-FR" sz="2400" dirty="0"/>
          </a:p>
        </p:txBody>
      </p:sp>
    </p:spTree>
    <p:extLst>
      <p:ext uri="{BB962C8B-B14F-4D97-AF65-F5344CB8AC3E}">
        <p14:creationId xmlns:p14="http://schemas.microsoft.com/office/powerpoint/2010/main" val="23354450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28</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Tree>
    <p:extLst>
      <p:ext uri="{BB962C8B-B14F-4D97-AF65-F5344CB8AC3E}">
        <p14:creationId xmlns:p14="http://schemas.microsoft.com/office/powerpoint/2010/main" val="48115243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29</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pic>
        <p:nvPicPr>
          <p:cNvPr id="1032" name="Picture 8" descr="in presentation - Research paper Sample - Academic Writing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0064" y="1077245"/>
            <a:ext cx="8463517" cy="486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98044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3</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6" name="ZoneTexte 5"/>
          <p:cNvSpPr txBox="1"/>
          <p:nvPr/>
        </p:nvSpPr>
        <p:spPr>
          <a:xfrm>
            <a:off x="4359349" y="1077245"/>
            <a:ext cx="2679404" cy="461665"/>
          </a:xfrm>
          <a:prstGeom prst="rect">
            <a:avLst/>
          </a:prstGeom>
          <a:noFill/>
        </p:spPr>
        <p:txBody>
          <a:bodyPr wrap="square" rtlCol="0">
            <a:spAutoFit/>
          </a:bodyPr>
          <a:lstStyle/>
          <a:p>
            <a:r>
              <a:rPr lang="fr-FR" sz="2400" b="1" dirty="0" smtClean="0"/>
              <a:t>PLAN DE L’EXPOSE</a:t>
            </a:r>
            <a:endParaRPr lang="fr-FR" sz="2400" b="1" dirty="0"/>
          </a:p>
        </p:txBody>
      </p:sp>
      <p:sp>
        <p:nvSpPr>
          <p:cNvPr id="8" name="ZoneTexte 7"/>
          <p:cNvSpPr txBox="1"/>
          <p:nvPr/>
        </p:nvSpPr>
        <p:spPr>
          <a:xfrm>
            <a:off x="0" y="1077245"/>
            <a:ext cx="12191999" cy="4893647"/>
          </a:xfrm>
          <a:prstGeom prst="rect">
            <a:avLst/>
          </a:prstGeom>
          <a:noFill/>
        </p:spPr>
        <p:txBody>
          <a:bodyPr wrap="square" rtlCol="0">
            <a:spAutoFit/>
          </a:bodyPr>
          <a:lstStyle/>
          <a:p>
            <a:endParaRPr lang="fr-FR" sz="2400" b="1" dirty="0" smtClean="0"/>
          </a:p>
          <a:p>
            <a:endParaRPr lang="fr-FR" sz="2400" b="1" dirty="0"/>
          </a:p>
          <a:p>
            <a:pPr lvl="1"/>
            <a:r>
              <a:rPr lang="fr-FR" sz="2400" b="1" dirty="0"/>
              <a:t>5</a:t>
            </a:r>
            <a:r>
              <a:rPr lang="fr-FR" sz="2400" b="1" dirty="0" smtClean="0"/>
              <a:t>.7 Le Nouveau Partenariat pour le Développement Economique de l’Afrique (NEPAD) et la bonne gouvernance</a:t>
            </a:r>
          </a:p>
          <a:p>
            <a:pPr lvl="1"/>
            <a:r>
              <a:rPr lang="fr-FR" sz="2400" b="1" dirty="0"/>
              <a:t>5</a:t>
            </a:r>
            <a:r>
              <a:rPr lang="fr-FR" sz="2400" b="1" dirty="0" smtClean="0"/>
              <a:t>.8 La BG selon la Communauté Economique et Monétaire de l’Afrique Centrale (CEMAC)</a:t>
            </a:r>
          </a:p>
          <a:p>
            <a:pPr lvl="1"/>
            <a:r>
              <a:rPr lang="fr-FR" sz="2400" b="1" dirty="0"/>
              <a:t>5</a:t>
            </a:r>
            <a:r>
              <a:rPr lang="fr-FR" sz="2400" b="1" dirty="0" smtClean="0"/>
              <a:t>.9  La BG selon </a:t>
            </a:r>
            <a:r>
              <a:rPr lang="fr-FR" sz="2400" b="1" dirty="0" smtClean="0">
                <a:effectLst/>
                <a:latin typeface="Cambria" charset="0"/>
                <a:ea typeface="ＭＳ 明朝" charset="-128"/>
                <a:cs typeface="Times New Roman" charset="0"/>
              </a:rPr>
              <a:t>l’ l’Organisation pour l’Harmonisation en Afrique du Droit des </a:t>
            </a:r>
          </a:p>
          <a:p>
            <a:pPr lvl="1"/>
            <a:r>
              <a:rPr lang="fr-FR" sz="2400" b="1" dirty="0" smtClean="0">
                <a:effectLst/>
                <a:latin typeface="Cambria" charset="0"/>
                <a:ea typeface="ＭＳ 明朝" charset="-128"/>
                <a:cs typeface="Times New Roman" charset="0"/>
              </a:rPr>
              <a:t>Affaires (OHADA)</a:t>
            </a:r>
          </a:p>
          <a:p>
            <a:pPr lvl="1"/>
            <a:r>
              <a:rPr lang="fr-FR" sz="2400" b="1" dirty="0"/>
              <a:t>5</a:t>
            </a:r>
            <a:r>
              <a:rPr lang="fr-FR" sz="2400" b="1" dirty="0" smtClean="0"/>
              <a:t>.10 Le cas spécifique des administrations financières</a:t>
            </a:r>
          </a:p>
          <a:p>
            <a:pPr lvl="1"/>
            <a:r>
              <a:rPr lang="fr-FR" sz="2400" b="1" dirty="0"/>
              <a:t>5</a:t>
            </a:r>
            <a:r>
              <a:rPr lang="fr-FR" sz="2400" b="1" dirty="0" smtClean="0"/>
              <a:t>.11 Etendue et limites des influences internationales sur le cadre juridique</a:t>
            </a:r>
            <a:endParaRPr lang="fr-FR" sz="2400" dirty="0" smtClean="0"/>
          </a:p>
          <a:p>
            <a:endParaRPr lang="fr-FR" sz="2400" b="1" dirty="0" smtClean="0"/>
          </a:p>
          <a:p>
            <a:endParaRPr lang="fr-FR" sz="2400" dirty="0" smtClean="0"/>
          </a:p>
          <a:p>
            <a:endParaRPr lang="fr-FR" sz="2400" b="1" dirty="0" smtClean="0"/>
          </a:p>
          <a:p>
            <a:endParaRPr lang="fr-FR" sz="2400" dirty="0"/>
          </a:p>
        </p:txBody>
      </p:sp>
    </p:spTree>
    <p:extLst>
      <p:ext uri="{BB962C8B-B14F-4D97-AF65-F5344CB8AC3E}">
        <p14:creationId xmlns:p14="http://schemas.microsoft.com/office/powerpoint/2010/main" val="135326730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4</a:t>
            </a:fld>
            <a:endParaRPr lang="fr-FR"/>
          </a:p>
        </p:txBody>
      </p:sp>
      <p:sp>
        <p:nvSpPr>
          <p:cNvPr id="3" name="Espace réservé du pied de page 2"/>
          <p:cNvSpPr>
            <a:spLocks noGrp="1"/>
          </p:cNvSpPr>
          <p:nvPr>
            <p:ph type="ftr" sz="quarter" idx="11"/>
          </p:nvPr>
        </p:nvSpPr>
        <p:spPr/>
        <p:txBody>
          <a:bodyPr/>
          <a:lstStyle/>
          <a:p>
            <a:r>
              <a:rPr lang="fr-FR" dirty="0" smtClean="0"/>
              <a:t>Séminaire de Formation des responsables publics sur la Lutte contre la Corruption, l’Ethique, la Coordination et la Cohésion des Equipes de travail</a:t>
            </a:r>
            <a:endParaRPr lang="fr-FR" dirty="0"/>
          </a:p>
        </p:txBody>
      </p:sp>
      <p:sp>
        <p:nvSpPr>
          <p:cNvPr id="4" name="ZoneTexte 3"/>
          <p:cNvSpPr txBox="1"/>
          <p:nvPr/>
        </p:nvSpPr>
        <p:spPr>
          <a:xfrm>
            <a:off x="1371600" y="81916"/>
            <a:ext cx="5709683" cy="830997"/>
          </a:xfrm>
          <a:prstGeom prst="rect">
            <a:avLst/>
          </a:prstGeom>
          <a:noFill/>
        </p:spPr>
        <p:txBody>
          <a:bodyPr wrap="square" rtlCol="0">
            <a:spAutoFit/>
          </a:bodyPr>
          <a:lstStyle/>
          <a:p>
            <a:endParaRPr lang="fr-FR" sz="2400" b="1" dirty="0" smtClean="0"/>
          </a:p>
          <a:p>
            <a:r>
              <a:rPr lang="fr-FR" sz="2400" b="1" dirty="0" smtClean="0">
                <a:solidFill>
                  <a:srgbClr val="0070C0"/>
                </a:solidFill>
              </a:rPr>
              <a:t>1 Introduction</a:t>
            </a:r>
            <a:endParaRPr lang="fr-FR" sz="2400" b="1" dirty="0">
              <a:solidFill>
                <a:srgbClr val="0070C0"/>
              </a:solidFill>
            </a:endParaRPr>
          </a:p>
        </p:txBody>
      </p:sp>
      <p:sp>
        <p:nvSpPr>
          <p:cNvPr id="6" name="ZoneTexte 5"/>
          <p:cNvSpPr txBox="1"/>
          <p:nvPr/>
        </p:nvSpPr>
        <p:spPr>
          <a:xfrm>
            <a:off x="201169" y="744373"/>
            <a:ext cx="11990831" cy="5447645"/>
          </a:xfrm>
          <a:prstGeom prst="rect">
            <a:avLst/>
          </a:prstGeom>
          <a:noFill/>
        </p:spPr>
        <p:txBody>
          <a:bodyPr wrap="square" rtlCol="0">
            <a:spAutoFit/>
          </a:bodyPr>
          <a:lstStyle/>
          <a:p>
            <a:endParaRPr lang="fr-FR" dirty="0" smtClean="0"/>
          </a:p>
          <a:p>
            <a:endParaRPr lang="fr-FR" dirty="0"/>
          </a:p>
          <a:p>
            <a:pPr algn="just"/>
            <a:r>
              <a:rPr lang="fr-FR" sz="2400" dirty="0"/>
              <a:t>U</a:t>
            </a:r>
            <a:r>
              <a:rPr lang="fr-FR" sz="2400" dirty="0" smtClean="0"/>
              <a:t>ne </a:t>
            </a:r>
            <a:r>
              <a:rPr lang="fr-FR" sz="2400" dirty="0"/>
              <a:t>politique de </a:t>
            </a:r>
            <a:r>
              <a:rPr lang="fr-FR" sz="2400" dirty="0" smtClean="0"/>
              <a:t>lutte contre la corruption (LC) et de promotion de la bonne gouvernance (BG) au Gabon doit </a:t>
            </a:r>
            <a:r>
              <a:rPr lang="fr-FR" sz="2400" dirty="0"/>
              <a:t>prendre en compte les traditions historiques, juridiques et administratives du pays. </a:t>
            </a:r>
            <a:r>
              <a:rPr lang="fr-FR" sz="2400" b="1" dirty="0" smtClean="0"/>
              <a:t>En effet, chaque </a:t>
            </a:r>
            <a:r>
              <a:rPr lang="fr-FR" sz="2400" b="1" dirty="0"/>
              <a:t>pays s’efforce de bâtir son propre modèle, en fonction de ses valeurs </a:t>
            </a:r>
            <a:r>
              <a:rPr lang="fr-FR" sz="2400" b="1" dirty="0" smtClean="0"/>
              <a:t>cardinales</a:t>
            </a:r>
            <a:r>
              <a:rPr lang="fr-FR" sz="2400" dirty="0" smtClean="0"/>
              <a:t>.</a:t>
            </a:r>
          </a:p>
          <a:p>
            <a:pPr algn="just"/>
            <a:r>
              <a:rPr lang="fr-FR" sz="2400" dirty="0" smtClean="0">
                <a:effectLst/>
              </a:rPr>
              <a:t>Mais en raison de la convergence internationale des systèmes juridiques, économiques et politiques, </a:t>
            </a:r>
            <a:r>
              <a:rPr lang="fr-FR" sz="2400" b="1" dirty="0" smtClean="0">
                <a:effectLst/>
              </a:rPr>
              <a:t>tous les modèles nationaux de BG et de LC </a:t>
            </a:r>
            <a:r>
              <a:rPr lang="fr-FR" sz="2400" b="1" dirty="0" smtClean="0"/>
              <a:t>procèdent </a:t>
            </a:r>
            <a:r>
              <a:rPr lang="fr-FR" sz="2400" b="1" dirty="0"/>
              <a:t>souvent de la même source </a:t>
            </a:r>
            <a:r>
              <a:rPr lang="fr-FR" sz="2400" b="1" dirty="0" smtClean="0"/>
              <a:t>internationale</a:t>
            </a:r>
            <a:r>
              <a:rPr lang="fr-FR" sz="2400" dirty="0" smtClean="0"/>
              <a:t>. Car, les </a:t>
            </a:r>
            <a:r>
              <a:rPr lang="fr-FR" sz="2400" dirty="0"/>
              <a:t>normes internationales sont à l’origine destinées à aider les agents publics à gérer des situations non prévues par le droit et les textes qu’ils doivent </a:t>
            </a:r>
            <a:r>
              <a:rPr lang="fr-FR" sz="2400" dirty="0" smtClean="0"/>
              <a:t>appliquer.</a:t>
            </a:r>
            <a:r>
              <a:rPr lang="fr-FR" sz="2400" dirty="0" smtClean="0">
                <a:effectLst/>
              </a:rPr>
              <a:t> </a:t>
            </a:r>
            <a:r>
              <a:rPr lang="fr-FR" sz="2400" b="1" dirty="0" smtClean="0">
                <a:effectLst/>
              </a:rPr>
              <a:t>Quelles sont ces normes et standards internationaux</a:t>
            </a:r>
            <a:r>
              <a:rPr lang="fr-FR" sz="2400" dirty="0" smtClean="0">
                <a:effectLst/>
              </a:rPr>
              <a:t>? Dans </a:t>
            </a:r>
            <a:r>
              <a:rPr lang="fr-FR" sz="2400" dirty="0" smtClean="0"/>
              <a:t>quelle </a:t>
            </a:r>
            <a:r>
              <a:rPr lang="fr-FR" sz="2400" dirty="0"/>
              <a:t>mesure les normes et standards internationaux </a:t>
            </a:r>
            <a:r>
              <a:rPr lang="fr-FR" sz="2400" dirty="0" smtClean="0"/>
              <a:t>en matière de LC et de BG ont-ils </a:t>
            </a:r>
            <a:r>
              <a:rPr lang="fr-FR" sz="2400" dirty="0"/>
              <a:t>été intégrés dans </a:t>
            </a:r>
            <a:r>
              <a:rPr lang="fr-FR" sz="2400" dirty="0" smtClean="0"/>
              <a:t>le corpus </a:t>
            </a:r>
            <a:r>
              <a:rPr lang="fr-FR" sz="2400" dirty="0"/>
              <a:t>juridique </a:t>
            </a:r>
            <a:r>
              <a:rPr lang="fr-FR" sz="2400" dirty="0" smtClean="0"/>
              <a:t>Gabonais?</a:t>
            </a:r>
          </a:p>
          <a:p>
            <a:pPr algn="just"/>
            <a:r>
              <a:rPr lang="fr-FR" sz="2400" b="1" dirty="0" smtClean="0">
                <a:solidFill>
                  <a:srgbClr val="0070C0"/>
                </a:solidFill>
              </a:rPr>
              <a:t>2 Normes anti corruption édictées dans le cadre de l’ONU</a:t>
            </a:r>
          </a:p>
          <a:p>
            <a:pPr algn="just"/>
            <a:r>
              <a:rPr lang="fr-FR" sz="2400" dirty="0" smtClean="0"/>
              <a:t>L’ONU a adopté les normes suivantes</a:t>
            </a:r>
            <a:endParaRPr lang="fr-FR" sz="2400" dirty="0"/>
          </a:p>
        </p:txBody>
      </p:sp>
    </p:spTree>
    <p:extLst>
      <p:ext uri="{BB962C8B-B14F-4D97-AF65-F5344CB8AC3E}">
        <p14:creationId xmlns:p14="http://schemas.microsoft.com/office/powerpoint/2010/main" val="60652988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5</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4" name="ZoneTexte 3"/>
          <p:cNvSpPr txBox="1"/>
          <p:nvPr/>
        </p:nvSpPr>
        <p:spPr>
          <a:xfrm>
            <a:off x="1" y="1077244"/>
            <a:ext cx="12191998" cy="5632311"/>
          </a:xfrm>
          <a:prstGeom prst="rect">
            <a:avLst/>
          </a:prstGeom>
          <a:noFill/>
        </p:spPr>
        <p:txBody>
          <a:bodyPr wrap="square" rtlCol="0">
            <a:spAutoFit/>
          </a:bodyPr>
          <a:lstStyle/>
          <a:p>
            <a:pPr marL="342900" indent="-342900" algn="just">
              <a:buFont typeface="Wingdings" charset="2"/>
              <a:buChar char="§"/>
            </a:pPr>
            <a:r>
              <a:rPr lang="fr-FR" sz="2400" b="1" dirty="0" smtClean="0"/>
              <a:t>La résolution 3514 </a:t>
            </a:r>
            <a:r>
              <a:rPr lang="fr-FR" sz="2400" b="1" dirty="0"/>
              <a:t>du 15 décembre </a:t>
            </a:r>
            <a:r>
              <a:rPr lang="fr-FR" sz="2400" b="1" dirty="0" smtClean="0"/>
              <a:t>1975 de l’AG de l’ONU </a:t>
            </a:r>
            <a:r>
              <a:rPr lang="fr-FR" sz="2400" dirty="0" smtClean="0"/>
              <a:t>condamne </a:t>
            </a:r>
            <a:r>
              <a:rPr lang="fr-FR" sz="2400" dirty="0"/>
              <a:t>toutes les pratiques de corruption, y compris les </a:t>
            </a:r>
            <a:r>
              <a:rPr lang="fr-FR" sz="2400" b="1" dirty="0"/>
              <a:t>actes de corruption commis par des sociétés transnationales </a:t>
            </a:r>
            <a:r>
              <a:rPr lang="fr-FR" sz="2400" dirty="0"/>
              <a:t>et autres, leurs intermédiaires et autres parties en cause, en violation des lois et règlements des pays </a:t>
            </a:r>
            <a:r>
              <a:rPr lang="fr-FR" sz="2400" dirty="0" smtClean="0"/>
              <a:t>hôtes. Elle réaffirme </a:t>
            </a:r>
            <a:r>
              <a:rPr lang="fr-FR" sz="2400" dirty="0"/>
              <a:t>le droit de tout État de légiférer, d'enquêter et de prendre toutes mesures juridiques appropriées, conformément à ses lois et règlements nationaux, contre lesdites pratiques de </a:t>
            </a:r>
            <a:r>
              <a:rPr lang="fr-FR" sz="2400" dirty="0" smtClean="0"/>
              <a:t>corruption. Elle demande </a:t>
            </a:r>
            <a:r>
              <a:rPr lang="fr-FR" sz="2400" dirty="0"/>
              <a:t>à tous les gouvernements de coopérer pour empêcher ces pratiques de corruption, y compris les actes de corruption</a:t>
            </a:r>
            <a:r>
              <a:rPr lang="fr-FR" sz="2400" dirty="0" smtClean="0"/>
              <a:t>,</a:t>
            </a:r>
          </a:p>
          <a:p>
            <a:pPr marL="342900" indent="-342900" algn="just">
              <a:buFont typeface="Arial" charset="0"/>
              <a:buChar char="•"/>
            </a:pPr>
            <a:r>
              <a:rPr lang="fr-FR" sz="2400" b="1" dirty="0" smtClean="0"/>
              <a:t>La résolution 1995/14 du Conseil économique et social de l’ONU</a:t>
            </a:r>
            <a:r>
              <a:rPr lang="fr-FR" sz="2400" dirty="0" smtClean="0"/>
              <a:t> en date du 24 juillet 1995, sur la lutte contre la corruption réaffirme les mêmes principes.</a:t>
            </a:r>
            <a:endParaRPr lang="fr-FR" sz="2400" b="1" dirty="0" smtClean="0"/>
          </a:p>
          <a:p>
            <a:pPr marL="342900" indent="-342900" algn="just">
              <a:buFont typeface="Arial" charset="0"/>
              <a:buChar char="•"/>
            </a:pPr>
            <a:r>
              <a:rPr lang="fr-FR" sz="2400" dirty="0"/>
              <a:t>Cette résolution a été suivie par la </a:t>
            </a:r>
            <a:r>
              <a:rPr lang="fr-FR" sz="2400" b="1" dirty="0"/>
              <a:t>résolution  50/225 du 19 avril 1996 </a:t>
            </a:r>
            <a:r>
              <a:rPr lang="fr-FR" sz="2400" dirty="0"/>
              <a:t>sur l’administration publique et le </a:t>
            </a:r>
            <a:r>
              <a:rPr lang="fr-FR" sz="2400" dirty="0" smtClean="0"/>
              <a:t>développement.</a:t>
            </a:r>
          </a:p>
          <a:p>
            <a:pPr marL="342900" indent="-342900" algn="just">
              <a:buFont typeface="Arial" charset="0"/>
              <a:buChar char="•"/>
            </a:pPr>
            <a:r>
              <a:rPr lang="fr-FR" sz="2400" dirty="0" smtClean="0"/>
              <a:t>Par la suite les textes normatifs internationaux ont été plus précis.</a:t>
            </a:r>
          </a:p>
          <a:p>
            <a:pPr marL="342900" indent="-342900" algn="just">
              <a:buFont typeface="Arial" charset="0"/>
              <a:buChar char="•"/>
            </a:pPr>
            <a:r>
              <a:rPr lang="fr-FR" sz="2400" dirty="0" smtClean="0"/>
              <a:t> Ainsi, L’AG de l’ONU a adopté la </a:t>
            </a:r>
            <a:r>
              <a:rPr lang="fr-FR" sz="2400" b="1" dirty="0" smtClean="0"/>
              <a:t>résolution A/RES.51/59 du 12/12/1996 </a:t>
            </a:r>
            <a:r>
              <a:rPr lang="fr-FR" sz="2400" dirty="0" smtClean="0"/>
              <a:t>relative à la LC. Cette résolution comporte un « </a:t>
            </a:r>
            <a:r>
              <a:rPr lang="fr-FR" sz="2400" b="1" i="1" dirty="0" smtClean="0"/>
              <a:t>Code international de conduite des agents de la fonction publique</a:t>
            </a:r>
            <a:r>
              <a:rPr lang="fr-FR" sz="2400" b="1" dirty="0" smtClean="0"/>
              <a:t> </a:t>
            </a:r>
            <a:r>
              <a:rPr lang="fr-FR" sz="2400" dirty="0" smtClean="0"/>
              <a:t>», qui y figure en annexe. </a:t>
            </a:r>
            <a:endParaRPr lang="fr-FR" sz="2400" dirty="0"/>
          </a:p>
        </p:txBody>
      </p:sp>
    </p:spTree>
    <p:extLst>
      <p:ext uri="{BB962C8B-B14F-4D97-AF65-F5344CB8AC3E}">
        <p14:creationId xmlns:p14="http://schemas.microsoft.com/office/powerpoint/2010/main" val="71072235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6</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4" name="ZoneTexte 3"/>
          <p:cNvSpPr txBox="1"/>
          <p:nvPr/>
        </p:nvSpPr>
        <p:spPr>
          <a:xfrm>
            <a:off x="1" y="1077245"/>
            <a:ext cx="12191998" cy="6001643"/>
          </a:xfrm>
          <a:prstGeom prst="rect">
            <a:avLst/>
          </a:prstGeom>
          <a:noFill/>
        </p:spPr>
        <p:txBody>
          <a:bodyPr wrap="square" rtlCol="0">
            <a:spAutoFit/>
          </a:bodyPr>
          <a:lstStyle/>
          <a:p>
            <a:pPr algn="just"/>
            <a:r>
              <a:rPr lang="fr-FR" sz="2400" dirty="0" smtClean="0"/>
              <a:t>Elle recommande «</a:t>
            </a:r>
            <a:r>
              <a:rPr lang="fr-FR" sz="2400" i="1" dirty="0" smtClean="0"/>
              <a:t> aux Etats membres de s’en servir comme guide dans leur lutte contre la corruption </a:t>
            </a:r>
            <a:r>
              <a:rPr lang="fr-FR" sz="2400" dirty="0" smtClean="0"/>
              <a:t>». Ce code de conduite comporte six points.</a:t>
            </a:r>
          </a:p>
          <a:p>
            <a:pPr marL="342900" indent="-342900" algn="just">
              <a:buFont typeface="Arial" charset="0"/>
              <a:buChar char="•"/>
            </a:pPr>
            <a:r>
              <a:rPr lang="fr-FR" sz="2400" b="1" u="sng" dirty="0"/>
              <a:t>L</a:t>
            </a:r>
            <a:r>
              <a:rPr lang="fr-FR" sz="2400" b="1" dirty="0" smtClean="0"/>
              <a:t>a </a:t>
            </a:r>
            <a:r>
              <a:rPr lang="fr-FR" sz="2400" b="1" dirty="0"/>
              <a:t>résolution 51/191 du 16 décembre 1996</a:t>
            </a:r>
            <a:r>
              <a:rPr lang="fr-FR" sz="2400" dirty="0"/>
              <a:t>, </a:t>
            </a:r>
            <a:r>
              <a:rPr lang="fr-FR" sz="2400" dirty="0" smtClean="0"/>
              <a:t>adoptant la </a:t>
            </a:r>
            <a:r>
              <a:rPr lang="fr-FR" sz="2400" b="1" dirty="0"/>
              <a:t>Déclaration des Nations Unies sur la corruption et les actes de corruption dans les transactions commerciales </a:t>
            </a:r>
            <a:r>
              <a:rPr lang="fr-FR" sz="2400" b="1" dirty="0" smtClean="0"/>
              <a:t>internationales</a:t>
            </a:r>
            <a:r>
              <a:rPr lang="fr-FR" sz="2400" dirty="0" smtClean="0"/>
              <a:t>. La résolution recommande au Conseil </a:t>
            </a:r>
            <a:r>
              <a:rPr lang="fr-FR" sz="2400" dirty="0"/>
              <a:t>économique et social et </a:t>
            </a:r>
            <a:r>
              <a:rPr lang="fr-FR" sz="2400" dirty="0" smtClean="0"/>
              <a:t>en particulier à </a:t>
            </a:r>
            <a:r>
              <a:rPr lang="fr-FR" sz="2400" dirty="0"/>
              <a:t>la Commission pour la prévention du crime et la justice pénale, d'examiner les moyens d'encourager l'application de la résolution et de la Déclaration des Nations Unies sur la corruption et les actes de corruption dans les transactions commerciales internationales, de continuer à </a:t>
            </a:r>
            <a:r>
              <a:rPr lang="fr-FR" sz="2400" b="1" dirty="0"/>
              <a:t>examiner régulièrement la question de la corruption passive et active dans les transactions commerciales internationales et d'encourager l'application effective de la </a:t>
            </a:r>
            <a:r>
              <a:rPr lang="fr-FR" sz="2400" b="1" dirty="0" smtClean="0"/>
              <a:t>résolution</a:t>
            </a:r>
            <a:r>
              <a:rPr lang="fr-FR" sz="2400" dirty="0" smtClean="0"/>
              <a:t>.</a:t>
            </a:r>
          </a:p>
          <a:p>
            <a:r>
              <a:rPr lang="fr-FR" sz="2400" dirty="0"/>
              <a:t>Par la suite </a:t>
            </a:r>
            <a:r>
              <a:rPr lang="fr-FR" sz="2400" dirty="0" smtClean="0"/>
              <a:t>deux </a:t>
            </a:r>
            <a:r>
              <a:rPr lang="fr-FR" sz="2400" dirty="0"/>
              <a:t>textes plus contraignants ont été adoptés : </a:t>
            </a:r>
          </a:p>
          <a:p>
            <a:pPr marL="342900" lvl="0" indent="-342900">
              <a:buFont typeface="Arial" charset="0"/>
              <a:buChar char="•"/>
            </a:pPr>
            <a:r>
              <a:rPr lang="fr-FR" sz="2400" dirty="0"/>
              <a:t>la </a:t>
            </a:r>
            <a:r>
              <a:rPr lang="fr-FR" sz="2400" b="1" dirty="0"/>
              <a:t>Convention de l’Organisation pour la coopération et le développement économiques (OCDE) </a:t>
            </a:r>
            <a:r>
              <a:rPr lang="fr-FR" sz="2400" dirty="0"/>
              <a:t>de 1997 sur la lutte contre la corruption d’agents publics étrangers ;</a:t>
            </a:r>
          </a:p>
          <a:p>
            <a:pPr marL="342900" lvl="0" indent="-342900">
              <a:buFont typeface="Arial" charset="0"/>
              <a:buChar char="•"/>
            </a:pPr>
            <a:r>
              <a:rPr lang="fr-FR" sz="2400" dirty="0"/>
              <a:t> </a:t>
            </a:r>
            <a:r>
              <a:rPr lang="fr-FR" sz="2400" b="1" dirty="0"/>
              <a:t>la Convention des </a:t>
            </a:r>
            <a:r>
              <a:rPr lang="fr-FR" sz="2400" b="1" dirty="0" smtClean="0"/>
              <a:t>NU contre </a:t>
            </a:r>
            <a:r>
              <a:rPr lang="fr-FR" sz="2400" b="1" dirty="0"/>
              <a:t>la corruption de 2003 </a:t>
            </a:r>
            <a:r>
              <a:rPr lang="fr-FR" sz="2400" dirty="0"/>
              <a:t>(dite aussi </a:t>
            </a:r>
            <a:r>
              <a:rPr lang="fr-FR" sz="2400" b="1" dirty="0" smtClean="0"/>
              <a:t>Convention </a:t>
            </a:r>
            <a:r>
              <a:rPr lang="fr-FR" sz="2400" b="1" dirty="0"/>
              <a:t>de Merida ou UNCAC selon son acronyme anglais). </a:t>
            </a:r>
          </a:p>
          <a:p>
            <a:pPr marL="342900" indent="-342900" algn="just">
              <a:buFont typeface="Arial" charset="0"/>
              <a:buChar char="•"/>
            </a:pPr>
            <a:endParaRPr lang="fr-FR" sz="2400" dirty="0" smtClean="0"/>
          </a:p>
        </p:txBody>
      </p:sp>
    </p:spTree>
    <p:extLst>
      <p:ext uri="{BB962C8B-B14F-4D97-AF65-F5344CB8AC3E}">
        <p14:creationId xmlns:p14="http://schemas.microsoft.com/office/powerpoint/2010/main" val="80662629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7</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4" name="ZoneTexte 3"/>
          <p:cNvSpPr txBox="1"/>
          <p:nvPr/>
        </p:nvSpPr>
        <p:spPr>
          <a:xfrm>
            <a:off x="1" y="1077245"/>
            <a:ext cx="12191998" cy="10064294"/>
          </a:xfrm>
          <a:prstGeom prst="rect">
            <a:avLst/>
          </a:prstGeom>
          <a:noFill/>
        </p:spPr>
        <p:txBody>
          <a:bodyPr wrap="square" rtlCol="0">
            <a:spAutoFit/>
          </a:bodyPr>
          <a:lstStyle/>
          <a:p>
            <a:r>
              <a:rPr lang="fr-FR" sz="2400" b="1" dirty="0" smtClean="0">
                <a:solidFill>
                  <a:srgbClr val="0070C0"/>
                </a:solidFill>
              </a:rPr>
              <a:t>3 Normes anti corruption de l’</a:t>
            </a:r>
            <a:r>
              <a:rPr lang="fr-FR" sz="2400" b="1" dirty="0">
                <a:solidFill>
                  <a:srgbClr val="0070C0"/>
                </a:solidFill>
              </a:rPr>
              <a:t> l’Organisation de Coopération et de Développement Economiques (OCDE).</a:t>
            </a:r>
            <a:endParaRPr lang="fr-FR" sz="2400" dirty="0">
              <a:solidFill>
                <a:srgbClr val="0070C0"/>
              </a:solidFill>
            </a:endParaRPr>
          </a:p>
          <a:p>
            <a:pPr algn="just"/>
            <a:r>
              <a:rPr lang="fr-FR" sz="2400" dirty="0"/>
              <a:t>L’OCDE a adopté en 1997, 12 principes de portée générale, pour promouvoir l’éthique dans le service public et lutter contre la corruption d’agents publics étrangers. Ces principes sont :</a:t>
            </a:r>
          </a:p>
          <a:p>
            <a:pPr algn="just"/>
            <a:r>
              <a:rPr lang="fr-FR" sz="2400" b="1" dirty="0"/>
              <a:t>1.</a:t>
            </a:r>
            <a:r>
              <a:rPr lang="fr-FR" sz="2400" dirty="0"/>
              <a:t>   Les normes éthiques applicables au service public devraient être claires.</a:t>
            </a:r>
          </a:p>
          <a:p>
            <a:pPr algn="just"/>
            <a:r>
              <a:rPr lang="fr-FR" sz="2400" b="1" dirty="0"/>
              <a:t>2</a:t>
            </a:r>
            <a:r>
              <a:rPr lang="fr-FR" sz="2400" dirty="0"/>
              <a:t>.   Les normes éthiques devraient être inscrites dans le cadre juridique.</a:t>
            </a:r>
          </a:p>
          <a:p>
            <a:pPr algn="just"/>
            <a:r>
              <a:rPr lang="fr-FR" sz="2400" b="1" dirty="0"/>
              <a:t>3.</a:t>
            </a:r>
            <a:r>
              <a:rPr lang="fr-FR" sz="2400" dirty="0"/>
              <a:t>   Les détenteurs d'une charge publique devraient pouvoir bénéficier de conseils dans le domaine de l'éthique.</a:t>
            </a:r>
          </a:p>
          <a:p>
            <a:pPr algn="just"/>
            <a:r>
              <a:rPr lang="fr-FR" sz="2400" b="1" dirty="0"/>
              <a:t>4.</a:t>
            </a:r>
            <a:r>
              <a:rPr lang="fr-FR" sz="2400" dirty="0"/>
              <a:t>   Les détenteurs d'une charge publique devraient connaître leurs droits et leurs obligations lorsqu'ils révèlent des actes répréhensibles.</a:t>
            </a:r>
          </a:p>
          <a:p>
            <a:pPr algn="just"/>
            <a:r>
              <a:rPr lang="fr-FR" sz="2400" b="1" dirty="0"/>
              <a:t>5.</a:t>
            </a:r>
            <a:r>
              <a:rPr lang="fr-FR" sz="2400" dirty="0"/>
              <a:t>   L'engagement des responsables politiques en faveur de l'éthique devrait renforcer le comportement éthique des détenteurs d'une charge publique.</a:t>
            </a:r>
          </a:p>
          <a:p>
            <a:pPr algn="just"/>
            <a:r>
              <a:rPr lang="fr-FR" sz="2400" b="1" dirty="0"/>
              <a:t>6.</a:t>
            </a:r>
            <a:r>
              <a:rPr lang="fr-FR" sz="2400" dirty="0"/>
              <a:t>   Le processus de prise de décision doit être transparent et faire l'objet de contrôle.</a:t>
            </a:r>
          </a:p>
          <a:p>
            <a:pPr algn="just"/>
            <a:r>
              <a:rPr lang="fr-FR" sz="2400" b="1" dirty="0"/>
              <a:t>7.</a:t>
            </a:r>
            <a:r>
              <a:rPr lang="fr-FR" sz="2400" dirty="0"/>
              <a:t>   Il devrait exister des lignes directrices claires en matière de relations entre le secteur public et le secteur privé.</a:t>
            </a:r>
          </a:p>
          <a:p>
            <a:endParaRPr lang="fr-FR" sz="2400" b="1" dirty="0" smtClean="0"/>
          </a:p>
          <a:p>
            <a:endParaRPr lang="fr-FR" sz="2400" b="1" dirty="0"/>
          </a:p>
          <a:p>
            <a:endParaRPr lang="fr-FR" sz="2400" b="1" dirty="0" smtClean="0"/>
          </a:p>
          <a:p>
            <a:endParaRPr lang="fr-FR" sz="2400" b="1" dirty="0"/>
          </a:p>
          <a:p>
            <a:endParaRPr lang="fr-FR" sz="2400" b="1" dirty="0" smtClean="0"/>
          </a:p>
          <a:p>
            <a:endParaRPr lang="fr-FR" sz="2400" b="1" dirty="0"/>
          </a:p>
          <a:p>
            <a:endParaRPr lang="fr-FR" sz="2400" b="1" dirty="0" smtClean="0"/>
          </a:p>
          <a:p>
            <a:endParaRPr lang="fr-FR" sz="2400" b="1" dirty="0"/>
          </a:p>
          <a:p>
            <a:endParaRPr lang="fr-FR" sz="2400" b="1" dirty="0" smtClean="0"/>
          </a:p>
          <a:p>
            <a:endParaRPr lang="fr-FR" sz="2400" b="1" dirty="0"/>
          </a:p>
          <a:p>
            <a:endParaRPr lang="fr-FR" sz="2400" b="1" dirty="0" smtClean="0"/>
          </a:p>
          <a:p>
            <a:endParaRPr lang="fr-FR" sz="2400" b="1" dirty="0"/>
          </a:p>
        </p:txBody>
      </p:sp>
    </p:spTree>
    <p:extLst>
      <p:ext uri="{BB962C8B-B14F-4D97-AF65-F5344CB8AC3E}">
        <p14:creationId xmlns:p14="http://schemas.microsoft.com/office/powerpoint/2010/main" val="205130978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8</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4" name="ZoneTexte 3"/>
          <p:cNvSpPr txBox="1"/>
          <p:nvPr/>
        </p:nvSpPr>
        <p:spPr>
          <a:xfrm>
            <a:off x="0" y="1077244"/>
            <a:ext cx="12191999" cy="5632311"/>
          </a:xfrm>
          <a:prstGeom prst="rect">
            <a:avLst/>
          </a:prstGeom>
          <a:noFill/>
        </p:spPr>
        <p:txBody>
          <a:bodyPr wrap="square" rtlCol="0">
            <a:spAutoFit/>
          </a:bodyPr>
          <a:lstStyle/>
          <a:p>
            <a:pPr algn="just"/>
            <a:r>
              <a:rPr lang="fr-FR" sz="2400" b="1" dirty="0" smtClean="0"/>
              <a:t>8.</a:t>
            </a:r>
            <a:r>
              <a:rPr lang="fr-FR" sz="2400" dirty="0" smtClean="0"/>
              <a:t>   Les gestionnaires devraient promouvoir un comportement éthique.</a:t>
            </a:r>
          </a:p>
          <a:p>
            <a:pPr algn="just"/>
            <a:r>
              <a:rPr lang="fr-FR" sz="2400" b="1" dirty="0" smtClean="0"/>
              <a:t>9.</a:t>
            </a:r>
            <a:r>
              <a:rPr lang="fr-FR" sz="2400" dirty="0" smtClean="0"/>
              <a:t>   Les politiques, les procédures et les pratiques de gestion devraient favoriser un comportement conforme à l'éthique. </a:t>
            </a:r>
          </a:p>
          <a:p>
            <a:pPr algn="just"/>
            <a:r>
              <a:rPr lang="fr-FR" sz="2400" b="1" dirty="0" smtClean="0"/>
              <a:t>10.</a:t>
            </a:r>
            <a:r>
              <a:rPr lang="fr-FR" sz="2400" dirty="0" smtClean="0"/>
              <a:t>   Les conditions d'emploi propres à la fonction publique et la gestion des ressources humaines devraient favoriser un comportement conforme à l'éthique.</a:t>
            </a:r>
          </a:p>
          <a:p>
            <a:pPr algn="just"/>
            <a:r>
              <a:rPr lang="fr-FR" sz="2400" b="1" dirty="0" smtClean="0"/>
              <a:t>11.</a:t>
            </a:r>
            <a:r>
              <a:rPr lang="fr-FR" sz="2400" dirty="0" smtClean="0"/>
              <a:t>   Des mécanismes adaptés permettant de rendre compte devraient être mis en place dans le service public.</a:t>
            </a:r>
          </a:p>
          <a:p>
            <a:pPr algn="just"/>
            <a:r>
              <a:rPr lang="fr-FR" sz="2400" b="1" dirty="0" smtClean="0"/>
              <a:t>12.</a:t>
            </a:r>
            <a:r>
              <a:rPr lang="fr-FR" sz="2400" dirty="0" smtClean="0"/>
              <a:t>   Des procédures et des sanctions appropriées devraient exister en cas de comportement fautif.</a:t>
            </a:r>
          </a:p>
          <a:p>
            <a:r>
              <a:rPr lang="fr-FR" sz="2400" b="1" dirty="0" smtClean="0">
                <a:solidFill>
                  <a:srgbClr val="0070C0"/>
                </a:solidFill>
              </a:rPr>
              <a:t>4 Normes anti corruption édictées </a:t>
            </a:r>
            <a:r>
              <a:rPr lang="fr-FR" sz="2400" b="1" dirty="0">
                <a:solidFill>
                  <a:srgbClr val="0070C0"/>
                </a:solidFill>
              </a:rPr>
              <a:t>dans le cadre de l’Union </a:t>
            </a:r>
            <a:r>
              <a:rPr lang="fr-FR" sz="2400" b="1" dirty="0" smtClean="0">
                <a:solidFill>
                  <a:srgbClr val="0070C0"/>
                </a:solidFill>
              </a:rPr>
              <a:t>Africaine (UA) </a:t>
            </a:r>
            <a:endParaRPr lang="fr-FR" sz="2400" dirty="0">
              <a:solidFill>
                <a:srgbClr val="0070C0"/>
              </a:solidFill>
            </a:endParaRPr>
          </a:p>
          <a:p>
            <a:r>
              <a:rPr lang="fr-FR" sz="2400" dirty="0"/>
              <a:t> </a:t>
            </a:r>
            <a:r>
              <a:rPr lang="fr-FR" sz="2400" dirty="0" smtClean="0"/>
              <a:t>Au </a:t>
            </a:r>
            <a:r>
              <a:rPr lang="fr-FR" sz="2400" dirty="0"/>
              <a:t>niveau de l’Union africaine, deux textes ont été adoptés : </a:t>
            </a:r>
          </a:p>
          <a:p>
            <a:r>
              <a:rPr lang="fr-FR" sz="2400" dirty="0"/>
              <a:t>- la Charte de la fonction publique en Afrique ;</a:t>
            </a:r>
          </a:p>
          <a:p>
            <a:r>
              <a:rPr lang="fr-FR" sz="2400" dirty="0"/>
              <a:t>- la Charte africaine sur les valeurs du service public et de l’administration.</a:t>
            </a:r>
          </a:p>
          <a:p>
            <a:pPr algn="just"/>
            <a:r>
              <a:rPr lang="fr-FR" sz="2400" b="1" dirty="0"/>
              <a:t>La Charte de la fonction publique en Afrique</a:t>
            </a:r>
            <a:r>
              <a:rPr lang="fr-FR" sz="2400" dirty="0"/>
              <a:t> : adoptée le 5 février 2001, par la </a:t>
            </a:r>
            <a:r>
              <a:rPr lang="fr-FR" sz="2400" dirty="0" smtClean="0"/>
              <a:t>3ème </a:t>
            </a:r>
            <a:r>
              <a:rPr lang="fr-FR" sz="2400" dirty="0"/>
              <a:t>Conférence biennale panafricaine des Ministres de la fonction publique, </a:t>
            </a:r>
            <a:r>
              <a:rPr lang="fr-FR" sz="2400" dirty="0" smtClean="0"/>
              <a:t>elle définit </a:t>
            </a:r>
            <a:r>
              <a:rPr lang="fr-FR" sz="2400" dirty="0"/>
              <a:t>les principes et les </a:t>
            </a:r>
            <a:r>
              <a:rPr lang="fr-FR" sz="2400" dirty="0" smtClean="0"/>
              <a:t>règles</a:t>
            </a:r>
            <a:endParaRPr lang="fr-FR" sz="2400" dirty="0"/>
          </a:p>
        </p:txBody>
      </p:sp>
    </p:spTree>
    <p:extLst>
      <p:ext uri="{BB962C8B-B14F-4D97-AF65-F5344CB8AC3E}">
        <p14:creationId xmlns:p14="http://schemas.microsoft.com/office/powerpoint/2010/main" val="66100352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9</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4" name="ZoneTexte 3"/>
          <p:cNvSpPr txBox="1"/>
          <p:nvPr/>
        </p:nvSpPr>
        <p:spPr>
          <a:xfrm>
            <a:off x="1" y="1077245"/>
            <a:ext cx="12191998" cy="6001643"/>
          </a:xfrm>
          <a:prstGeom prst="rect">
            <a:avLst/>
          </a:prstGeom>
          <a:noFill/>
        </p:spPr>
        <p:txBody>
          <a:bodyPr wrap="square" rtlCol="0">
            <a:spAutoFit/>
          </a:bodyPr>
          <a:lstStyle/>
          <a:p>
            <a:pPr algn="just"/>
            <a:r>
              <a:rPr lang="fr-FR" sz="2400" dirty="0" smtClean="0"/>
              <a:t>généraux régissant les fonctions publiques africaines en matière de transparence, de professionnalisme et d’éthique: </a:t>
            </a:r>
            <a:r>
              <a:rPr lang="fr-FR" sz="2400" dirty="0"/>
              <a:t>l’égalité , la neutralité, la légalité, la continuité, la proximité et l’accessibilité des services, la participation, la consultation et la médiation, la transparence et l’information. </a:t>
            </a:r>
          </a:p>
          <a:p>
            <a:pPr algn="just"/>
            <a:r>
              <a:rPr lang="fr-FR" sz="2400" dirty="0"/>
              <a:t>Elle cite les valeurs de référence de l’agent public : professionnalisme, éthique, intégrité et probité, exclusion des conflits d’intérêts, déclaration de biens et exclusion de l’enrichissement illicite, neutralité politique et devoir de réserve.</a:t>
            </a:r>
          </a:p>
          <a:p>
            <a:pPr algn="just"/>
            <a:r>
              <a:rPr lang="fr-FR" sz="2400" b="1" dirty="0"/>
              <a:t>La Charte africaine sur les valeurs et les principes du service public et de l’Administration</a:t>
            </a:r>
            <a:r>
              <a:rPr lang="fr-FR" sz="2400" dirty="0"/>
              <a:t>, a été adoptée par la Conférence des chefs d’Etat et de Gouvernement de </a:t>
            </a:r>
            <a:r>
              <a:rPr lang="fr-FR" sz="2400" dirty="0" smtClean="0"/>
              <a:t>l’UA </a:t>
            </a:r>
            <a:r>
              <a:rPr lang="fr-FR" sz="2400" dirty="0"/>
              <a:t>le 31 janvier 2011. Cette Charte énonce l’égalité des usagers devant le service public, la continuité et l’adaptabilité du service public, l’efficacité et la reddition des comptes dans l’Administration. Elle évoque le respect des droits de l’homme, l’accessibilité des services au public, l’accès à l’information, l’efficacité du service. </a:t>
            </a:r>
            <a:endParaRPr lang="fr-FR" sz="2400" dirty="0" smtClean="0"/>
          </a:p>
          <a:p>
            <a:pPr algn="just"/>
            <a:endParaRPr lang="fr-FR" sz="2400" dirty="0"/>
          </a:p>
          <a:p>
            <a:pPr algn="just"/>
            <a:endParaRPr lang="fr-FR" sz="2400" dirty="0" smtClean="0"/>
          </a:p>
          <a:p>
            <a:pPr algn="just"/>
            <a:endParaRPr lang="fr-FR" sz="2400" dirty="0"/>
          </a:p>
        </p:txBody>
      </p:sp>
    </p:spTree>
    <p:extLst>
      <p:ext uri="{BB962C8B-B14F-4D97-AF65-F5344CB8AC3E}">
        <p14:creationId xmlns:p14="http://schemas.microsoft.com/office/powerpoint/2010/main" val="55328832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8717</TotalTime>
  <Words>2851</Words>
  <Application>Microsoft Macintosh PowerPoint</Application>
  <PresentationFormat>Personnalisé</PresentationFormat>
  <Paragraphs>255</Paragraphs>
  <Slides>29</Slides>
  <Notes>10</Notes>
  <HiddenSlides>0</HiddenSlides>
  <MMClips>0</MMClips>
  <ScaleCrop>false</ScaleCrop>
  <HeadingPairs>
    <vt:vector size="4" baseType="variant">
      <vt:variant>
        <vt:lpstr>Thème</vt:lpstr>
      </vt:variant>
      <vt:variant>
        <vt:i4>1</vt:i4>
      </vt:variant>
      <vt:variant>
        <vt:lpstr>Titres des diapositives</vt:lpstr>
      </vt:variant>
      <vt:variant>
        <vt:i4>29</vt:i4>
      </vt:variant>
    </vt:vector>
  </HeadingPairs>
  <TitlesOfParts>
    <vt:vector size="30" baseType="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 SAKHO</dc:creator>
  <cp:lastModifiedBy>Serge  Armand MBOULA</cp:lastModifiedBy>
  <cp:revision>77</cp:revision>
  <dcterms:created xsi:type="dcterms:W3CDTF">2020-07-02T20:36:11Z</dcterms:created>
  <dcterms:modified xsi:type="dcterms:W3CDTF">2020-07-10T05:20:26Z</dcterms:modified>
</cp:coreProperties>
</file>