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95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16" r:id="rId30"/>
    <p:sldId id="328" r:id="rId31"/>
    <p:sldId id="273" r:id="rId32"/>
    <p:sldId id="274" r:id="rId33"/>
    <p:sldId id="275" r:id="rId34"/>
    <p:sldId id="276" r:id="rId35"/>
    <p:sldId id="277" r:id="rId36"/>
    <p:sldId id="278" r:id="rId37"/>
    <p:sldId id="271" r:id="rId38"/>
    <p:sldId id="283" r:id="rId39"/>
    <p:sldId id="292" r:id="rId40"/>
    <p:sldId id="314" r:id="rId41"/>
    <p:sldId id="29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329" r:id="rId50"/>
    <p:sldId id="267" r:id="rId51"/>
    <p:sldId id="330" r:id="rId52"/>
    <p:sldId id="331" r:id="rId53"/>
    <p:sldId id="313" r:id="rId54"/>
    <p:sldId id="293" r:id="rId55"/>
    <p:sldId id="315" r:id="rId5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24" autoAdjust="0"/>
  </p:normalViewPr>
  <p:slideViewPr>
    <p:cSldViewPr>
      <p:cViewPr varScale="1">
        <p:scale>
          <a:sx n="74" d="100"/>
          <a:sy n="74" d="100"/>
        </p:scale>
        <p:origin x="-5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42E2-7BD1-4985-B9F6-111CAC63C01D}" type="datetimeFigureOut">
              <a:rPr lang="fr-FR" smtClean="0"/>
              <a:t>10/07/20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5C47-12DF-4E6F-A304-43915822B8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5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0587-BD53-4278-8F52-5D8CFED0D2DC}" type="datetime1">
              <a:rPr lang="en-US" smtClean="0"/>
              <a:t>10/07/20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FB74-9118-4E72-9E01-731E3CC31F62}" type="datetime1">
              <a:rPr lang="en-US" smtClean="0"/>
              <a:t>10/07/20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45E8-CA56-4383-A96B-B389F5B6C556}" type="datetime1">
              <a:rPr lang="en-US" smtClean="0"/>
              <a:t>10/07/20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38-4584-4BB0-8B98-54B7A28666CA}" type="datetime1">
              <a:rPr lang="en-US" smtClean="0"/>
              <a:t>10/07/20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D808-634D-43F3-B560-CD591537AA13}" type="datetime1">
              <a:rPr lang="en-US" smtClean="0"/>
              <a:t>10/07/20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9EE2-DEA3-4EEA-A62B-4DBE804112DC}" type="datetime1">
              <a:rPr lang="en-US" smtClean="0"/>
              <a:t>10/07/20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FE22-18AF-45C7-9461-114F146B8D71}" type="datetime1">
              <a:rPr lang="en-US" smtClean="0"/>
              <a:t>10/07/20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2C66-659C-4111-98A9-35B4BEB8C1B7}" type="datetime1">
              <a:rPr lang="en-US" smtClean="0"/>
              <a:t>10/07/20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4113-5F84-4DD4-AEFD-715FA7B309EC}" type="datetime1">
              <a:rPr lang="en-US" smtClean="0"/>
              <a:t>10/07/20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AE55-5C9E-4DEE-AD70-030FDAEF78FB}" type="datetime1">
              <a:rPr lang="en-US" smtClean="0"/>
              <a:t>10/07/20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01C-D2D6-4E05-914D-127D3A47E671}" type="datetime1">
              <a:rPr lang="en-US" smtClean="0"/>
              <a:t>10/07/20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BE7F-30C4-4798-BC2B-48CAAA78B378}" type="datetime1">
              <a:rPr lang="en-US" smtClean="0"/>
              <a:t>10/07/20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0635" r="7764"/>
          <a:stretch>
            <a:fillRect/>
          </a:stretch>
        </p:blipFill>
        <p:spPr>
          <a:xfrm>
            <a:off x="-152400" y="675911"/>
            <a:ext cx="8594126" cy="900221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594126" y="955361"/>
            <a:ext cx="8930071" cy="8354847"/>
            <a:chOff x="0" y="-28575"/>
            <a:chExt cx="11906760" cy="111397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11890705" cy="1317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MINISTERE </a:t>
              </a:r>
              <a:r>
                <a:rPr lang="en-US" sz="1687" spc="84" dirty="0">
                  <a:solidFill>
                    <a:srgbClr val="CEB290"/>
                  </a:solidFill>
                  <a:latin typeface="Arimo"/>
                </a:rPr>
                <a:t>DE L</a:t>
              </a: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A PROMOTION DE LA </a:t>
              </a:r>
              <a:r>
                <a:rPr lang="en-US" sz="2000" spc="100">
                  <a:solidFill>
                    <a:srgbClr val="CEB290"/>
                  </a:solidFill>
                  <a:latin typeface="Montserrat Light"/>
                </a:rPr>
                <a:t>BONNE  </a:t>
              </a:r>
              <a:r>
                <a:rPr lang="en-US" sz="2000" spc="100" smtClean="0">
                  <a:solidFill>
                    <a:srgbClr val="CEB290"/>
                  </a:solidFill>
                  <a:latin typeface="Montserrat Light"/>
                </a:rPr>
                <a:t>GOUVERNANCE, </a:t>
              </a: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DE LA LUTTE CONTRE  LA CORRUPTION</a:t>
              </a:r>
            </a:p>
            <a:p>
              <a:pPr algn="ctr">
                <a:lnSpc>
                  <a:spcPts val="2700"/>
                </a:lnSpc>
              </a:pP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 ET DE L’EVALUATION  DES POLITIQUES PUBLIQUES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524" y="10095697"/>
              <a:ext cx="11890706" cy="1015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04"/>
                </a:lnSpc>
              </a:pPr>
              <a:r>
                <a:rPr lang="en-US" sz="2300" spc="114" dirty="0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  <a:p>
              <a:pPr algn="ctr">
                <a:lnSpc>
                  <a:spcPts val="3105"/>
                </a:lnSpc>
              </a:pPr>
              <a:r>
                <a:rPr lang="en-US" sz="2299" spc="114" dirty="0">
                  <a:solidFill>
                    <a:srgbClr val="CEB290"/>
                  </a:solidFill>
                  <a:latin typeface="Montserrat Light"/>
                </a:rPr>
                <a:t>EXPERT TRANSPARENCE &amp; BONNE GOUVERNANCE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3103" y="1987261"/>
              <a:ext cx="11883657" cy="6839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00"/>
                </a:lnSpc>
              </a:pPr>
              <a:r>
                <a:rPr lang="en-US" sz="6000" spc="250" dirty="0">
                  <a:solidFill>
                    <a:srgbClr val="F0F0EA"/>
                  </a:solidFill>
                  <a:latin typeface="League Gothic"/>
                </a:rPr>
                <a:t>CADRE JURIDIQUE NATIONAL DE LUTTE CONTRE LA CORRUPTION 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5277" y="9350522"/>
              <a:ext cx="11887200" cy="84667"/>
            </a:xfrm>
            <a:prstGeom prst="rect">
              <a:avLst/>
            </a:prstGeom>
            <a:solidFill>
              <a:srgbClr val="F0F0EA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5277" y="1987261"/>
              <a:ext cx="11887200" cy="84667"/>
            </a:xfrm>
            <a:prstGeom prst="rect">
              <a:avLst/>
            </a:prstGeom>
            <a:solidFill>
              <a:srgbClr val="F0F0EA"/>
            </a:solidFill>
          </p:spPr>
        </p:sp>
      </p:grpSp>
    </p:spTree>
    <p:extLst>
      <p:ext uri="{BB962C8B-B14F-4D97-AF65-F5344CB8AC3E}">
        <p14:creationId xmlns:p14="http://schemas.microsoft.com/office/powerpoint/2010/main" val="35680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108963" y="1171575"/>
            <a:ext cx="9150337" cy="7883465"/>
            <a:chOff x="0" y="190500"/>
            <a:chExt cx="12200449" cy="10511287"/>
          </a:xfrm>
        </p:grpSpPr>
        <p:sp>
          <p:nvSpPr>
            <p:cNvPr id="5" name="TextBox 5"/>
            <p:cNvSpPr txBox="1"/>
            <p:nvPr/>
          </p:nvSpPr>
          <p:spPr>
            <a:xfrm>
              <a:off x="4603" y="190500"/>
              <a:ext cx="12195846" cy="147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94"/>
                </a:lnSpc>
              </a:pPr>
              <a:r>
                <a:rPr lang="en-US" sz="5400" dirty="0">
                  <a:solidFill>
                    <a:srgbClr val="F0F0EA"/>
                  </a:solidFill>
                  <a:latin typeface="League Gothic"/>
                </a:rPr>
                <a:t>CADRE RÈGLEMENTAIRE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455" y="2289307"/>
              <a:ext cx="12191540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>
                  <a:solidFill>
                    <a:srgbClr val="CEB290"/>
                  </a:solidFill>
                  <a:latin typeface="Montserrat Classic Bold"/>
                </a:rPr>
                <a:t>DÉCRETS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44251"/>
              <a:ext cx="12195994" cy="6957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7"/>
                </a:lnSpc>
              </a:pP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Décret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N°501/PR/MCEILPLC du 1er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août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2002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portant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création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au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sein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du </a:t>
              </a:r>
              <a:r>
                <a:rPr lang="en-US" sz="1978" smtClean="0">
                  <a:solidFill>
                    <a:srgbClr val="CEB290"/>
                  </a:solidFill>
                  <a:latin typeface="Montserrat Light"/>
                </a:rPr>
                <a:t>Gouvernement, 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d’un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Ministère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du </a:t>
              </a:r>
              <a:r>
                <a:rPr lang="en-US" sz="1687" err="1">
                  <a:solidFill>
                    <a:srgbClr val="CEB290"/>
                  </a:solidFill>
                  <a:latin typeface="Arimo"/>
                </a:rPr>
                <a:t>Contrôle</a:t>
              </a:r>
              <a:r>
                <a:rPr lang="en-US" sz="1687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smtClean="0">
                  <a:solidFill>
                    <a:srgbClr val="CEB290"/>
                  </a:solidFill>
                  <a:latin typeface="Arimo"/>
                </a:rPr>
                <a:t>d’Etat, </a:t>
              </a:r>
              <a:r>
                <a:rPr lang="en-US" sz="1687">
                  <a:solidFill>
                    <a:srgbClr val="CEB290"/>
                  </a:solidFill>
                  <a:latin typeface="Arimo"/>
                </a:rPr>
                <a:t>des </a:t>
              </a:r>
              <a:r>
                <a:rPr lang="en-US" sz="1687" smtClean="0">
                  <a:solidFill>
                    <a:srgbClr val="CEB290"/>
                  </a:solidFill>
                  <a:latin typeface="Arimo"/>
                </a:rPr>
                <a:t>Inspections, 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de la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Lutte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contre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la Corruption et de la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Lutte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contre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l’Enrichissement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Illicite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;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Décret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N°00324/PR/MCEILPC du 07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avril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2004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fixant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les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modalités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la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déclaration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fortune par les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dépositaires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l’autorité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l’Etat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et les conditions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leur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conservation et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leur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exploitation ;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Décret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N°000595/PR/MCEIPLC du 25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juin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2004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portant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organisation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du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Secrétariat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Général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la Commission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Nationale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Lutte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contre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l’Enrichissement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Illicite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;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Décret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n°0027 du 17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janvier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2018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portant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code des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marchés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publics; </a:t>
              </a:r>
            </a:p>
            <a:p>
              <a:pPr>
                <a:lnSpc>
                  <a:spcPts val="2967"/>
                </a:lnSpc>
              </a:pPr>
              <a:endParaRPr lang="en-US" sz="1978" dirty="0">
                <a:solidFill>
                  <a:srgbClr val="CEB290"/>
                </a:solidFill>
                <a:latin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36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1003935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12415" y="790575"/>
            <a:ext cx="9146885" cy="110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5400" dirty="0">
                <a:solidFill>
                  <a:srgbClr val="F0F0EA"/>
                </a:solidFill>
                <a:latin typeface="League Gothic"/>
              </a:rPr>
              <a:t>CADRE RÈGLEMENTAIRE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12304" y="2012255"/>
            <a:ext cx="9143655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DÉCRETS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08963" y="2565301"/>
            <a:ext cx="9146996" cy="7857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Décret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N°000687/PR/MEFBP du 24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août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2004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organisation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l’Agenc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comptable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la Commission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Nationale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Lutte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contre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l’Enrichissement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Illicite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;</a:t>
            </a:r>
          </a:p>
          <a:p>
            <a:pPr>
              <a:lnSpc>
                <a:spcPts val="2967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Décret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N°00717/PR/MCEIPLC du 06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septembre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2004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modification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certaines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dispositions du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Décret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N°00324/PR/MCEIPLC du 07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avril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2004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fixant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les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modalités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la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déclaration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fortune par les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dépositaires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l’autorité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l’Etat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et les conditions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leur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conservation et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leur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exploitation ;</a:t>
            </a:r>
          </a:p>
          <a:p>
            <a:pPr>
              <a:lnSpc>
                <a:spcPts val="2967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</a:pPr>
            <a:r>
              <a:rPr lang="en-US" sz="1687" dirty="0" err="1">
                <a:solidFill>
                  <a:srgbClr val="CEB290"/>
                </a:solidFill>
                <a:latin typeface="Arimo"/>
              </a:rPr>
              <a:t>Décret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N°1086/PR/MCEILPLEI du 14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décembre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2004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portant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création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du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Conseil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National de Bonne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Gouvernance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.</a:t>
            </a:r>
          </a:p>
          <a:p>
            <a:pPr>
              <a:lnSpc>
                <a:spcPts val="2967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Décret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000739/PR/MEBP du 22 </a:t>
            </a:r>
            <a:r>
              <a:rPr lang="en-US" sz="1978" err="1">
                <a:solidFill>
                  <a:srgbClr val="CEB290"/>
                </a:solidFill>
                <a:latin typeface="Montserrat Light"/>
              </a:rPr>
              <a:t>septembre</a:t>
            </a:r>
            <a:r>
              <a:rPr lang="en-US" sz="1978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smtClean="0">
                <a:solidFill>
                  <a:srgbClr val="CEB290"/>
                </a:solidFill>
                <a:latin typeface="Montserrat Light"/>
              </a:rPr>
              <a:t>2005,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précisant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1978" err="1">
                <a:solidFill>
                  <a:srgbClr val="CEB290"/>
                </a:solidFill>
                <a:latin typeface="Montserrat Light"/>
              </a:rPr>
              <a:t>modalités</a:t>
            </a:r>
            <a:r>
              <a:rPr lang="en-US" sz="1978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smtClean="0">
                <a:solidFill>
                  <a:srgbClr val="CEB290"/>
                </a:solidFill>
                <a:latin typeface="Montserrat Light"/>
              </a:rPr>
              <a:t>d’organisation,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fonctionnement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et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financement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l’Agence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nationale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d’Investigation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Financière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.</a:t>
            </a: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Décret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n°0080/PR du 30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janvier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2015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promulgation de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n°017/2014 du 30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janvier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2015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réglementation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du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secteur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minier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en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République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Gabonaise</a:t>
            </a: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161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108963" y="742950"/>
            <a:ext cx="9150337" cy="8633559"/>
            <a:chOff x="0" y="190500"/>
            <a:chExt cx="12200449" cy="11511412"/>
          </a:xfrm>
        </p:grpSpPr>
        <p:sp>
          <p:nvSpPr>
            <p:cNvPr id="5" name="TextBox 5"/>
            <p:cNvSpPr txBox="1"/>
            <p:nvPr/>
          </p:nvSpPr>
          <p:spPr>
            <a:xfrm>
              <a:off x="4603" y="190500"/>
              <a:ext cx="12195846" cy="147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94"/>
                </a:lnSpc>
              </a:pPr>
              <a:r>
                <a:rPr lang="en-US" sz="5400" dirty="0">
                  <a:solidFill>
                    <a:srgbClr val="F0F0EA"/>
                  </a:solidFill>
                  <a:latin typeface="League Gothic"/>
                </a:rPr>
                <a:t>CADRE RÈGLEMENTAIRE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455" y="2289307"/>
              <a:ext cx="12191540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>
                  <a:solidFill>
                    <a:srgbClr val="CEB290"/>
                  </a:solidFill>
                  <a:latin typeface="Montserrat Classic Bold"/>
                </a:rPr>
                <a:t>ARRÊTÉS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44251"/>
              <a:ext cx="12195995" cy="7957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7"/>
                </a:lnSpc>
              </a:pP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Arrêté N°11 du 12 mai 2011 fixant le seuil de déclaration automatique des opérations en espèc</a:t>
              </a:r>
              <a:r>
                <a:rPr lang="en-US" sz="1687">
                  <a:solidFill>
                    <a:srgbClr val="CEB290"/>
                  </a:solidFill>
                  <a:latin typeface="Arimo"/>
                </a:rPr>
                <a:t>es ou par titre au porteur à l’Agence Nationale d’Investigation Financière ;</a:t>
              </a:r>
            </a:p>
            <a:p>
              <a:pPr>
                <a:lnSpc>
                  <a:spcPts val="2967"/>
                </a:lnSpc>
              </a:pPr>
              <a:endParaRPr lang="en-US" sz="1687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Arrêté N° 17/MECIT/CABM portant délégation de supervision et de </a:t>
              </a:r>
              <a:r>
                <a:rPr lang="en-US" sz="1687">
                  <a:solidFill>
                    <a:srgbClr val="CEB290"/>
                  </a:solidFill>
                  <a:latin typeface="Arimo"/>
                </a:rPr>
                <a:t>contrôle ;</a:t>
              </a:r>
            </a:p>
            <a:p>
              <a:pPr>
                <a:lnSpc>
                  <a:spcPts val="2967"/>
                </a:lnSpc>
              </a:pPr>
              <a:r>
                <a:rPr lang="en-US" sz="1687">
                  <a:solidFill>
                    <a:srgbClr val="CEB290"/>
                  </a:solidFill>
                  <a:latin typeface="Arimo"/>
                </a:rPr>
                <a:t>Arrêté N°006/MECIT/CABM portant fixation du délai réglementaire des déclarations automatiques ;</a:t>
              </a:r>
            </a:p>
            <a:p>
              <a:pPr>
                <a:lnSpc>
                  <a:spcPts val="2967"/>
                </a:lnSpc>
              </a:pPr>
              <a:endParaRPr lang="en-US" sz="1687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Ar</a:t>
              </a:r>
              <a:r>
                <a:rPr lang="en-US" sz="1687">
                  <a:solidFill>
                    <a:srgbClr val="CEB290"/>
                  </a:solidFill>
                  <a:latin typeface="Arimo"/>
                </a:rPr>
                <a:t>rêté N°007/MECIT/CBAM portant extension des catégories professionnelles assujetties au </a:t>
              </a: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règlement N°01/03-CEMAC-CM ;</a:t>
              </a:r>
            </a:p>
            <a:p>
              <a:pPr>
                <a:lnSpc>
                  <a:spcPts val="2967"/>
                </a:lnSpc>
              </a:pPr>
              <a:endParaRPr lang="en-US" sz="1978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Arrêté N°016/MECIT/CBAM fixant les sanctions disciplinaires et amendes;</a:t>
              </a:r>
            </a:p>
            <a:p>
              <a:pPr>
                <a:lnSpc>
                  <a:spcPts val="2967"/>
                </a:lnSpc>
              </a:pPr>
              <a:endParaRPr lang="en-US" sz="1978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Arrêté n°2138/PM instituant la journée Nationale de l’évaluation en République Gabonaise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75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12415" y="790575"/>
            <a:ext cx="9146885" cy="110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5400" dirty="0">
                <a:solidFill>
                  <a:srgbClr val="F0F0EA"/>
                </a:solidFill>
                <a:latin typeface="League Gothic"/>
              </a:rPr>
              <a:t>ATOUTS &amp; DEFIS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12304" y="2059880"/>
            <a:ext cx="9143655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CADRE JURIDIQUE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08963" y="2879626"/>
            <a:ext cx="9146996" cy="52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Atouts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: 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l’existence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d’un cadre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juridique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approprié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qui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offre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les instruments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nécessaires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pour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une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lutte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efficace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; 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volonté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d’émergence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du pays ;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l’exigence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transparence et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gouvernance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citoyens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gabonais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et de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Communauté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internationale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;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stabilité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politique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et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économique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du pays au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sein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d’une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région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secouée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par des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conflits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récurrents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;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l’appui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Partenaires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Techniques et Financiers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la consolidation des efforts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relatifs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à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l’amélioration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gouvernance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et de la transparence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gestion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des finances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publiques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Défis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: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L’état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lieux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révélé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les missions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dévolues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aux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différents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acteurs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engagés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lutte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contre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1978" smtClean="0">
                <a:solidFill>
                  <a:srgbClr val="CEB290"/>
                </a:solidFill>
                <a:latin typeface="Montserrat Light"/>
              </a:rPr>
              <a:t>corruption,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ont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été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définies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selon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une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approche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cloisonnée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qui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est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à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l’origine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conflits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compétence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et du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manque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synergie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qui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prévalent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sur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le terrain.</a:t>
            </a: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76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10125075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12415" y="304800"/>
            <a:ext cx="9146885" cy="110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5400" dirty="0">
                <a:solidFill>
                  <a:srgbClr val="F0F0EA"/>
                </a:solidFill>
                <a:latin typeface="League Gothic"/>
              </a:rPr>
              <a:t>VOIES D'AMÉLIORATIONS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12304" y="1335980"/>
            <a:ext cx="9143655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CADRE JURIDIQUE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43802" y="2071667"/>
            <a:ext cx="9602701" cy="807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réécriture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 la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Loi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N° 002/2003 du 7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mai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2003 et de la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Loi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N°003/2003 du 07 </a:t>
            </a:r>
            <a:r>
              <a:rPr lang="en-US" sz="2000" err="1">
                <a:solidFill>
                  <a:srgbClr val="CEB290"/>
                </a:solidFill>
                <a:latin typeface="Arimo"/>
              </a:rPr>
              <a:t>mai</a:t>
            </a:r>
            <a:r>
              <a:rPr lang="en-US" sz="200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smtClean="0">
                <a:solidFill>
                  <a:srgbClr val="CEB290"/>
                </a:solidFill>
                <a:latin typeface="Arimo"/>
              </a:rPr>
              <a:t>2003,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ainsi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que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Ordonnances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et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Décrets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d’application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>
                <a:solidFill>
                  <a:srgbClr val="CEB290"/>
                </a:solidFill>
                <a:latin typeface="Arimo"/>
              </a:rPr>
              <a:t>y </a:t>
            </a:r>
            <a:r>
              <a:rPr lang="en-US" sz="2000" smtClean="0">
                <a:solidFill>
                  <a:srgbClr val="CEB290"/>
                </a:solidFill>
                <a:latin typeface="Arimo"/>
              </a:rPr>
              <a:t>afférents, 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pour les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harmoniser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avec les dispositions de la Convention des Nations-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Unies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contre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la Corruption et de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celle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l‘Union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Africaine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sur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la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prévention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et la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lutte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contre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la corruption ; 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 err="1">
                <a:solidFill>
                  <a:srgbClr val="CEB290"/>
                </a:solidFill>
                <a:latin typeface="Arimo"/>
              </a:rPr>
              <a:t>l’allègement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procédures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judiciaires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relatives au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traitement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Arimo"/>
              </a:rPr>
              <a:t>dossiers des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cas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 corruption et/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ou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blanchiment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capitaux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avérés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;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Arimo"/>
              </a:rPr>
              <a:t> 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l’élargissement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du champ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répressif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 la CNLCEI et de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l’ANIF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dans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les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textes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réactualisés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;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Arimo"/>
              </a:rPr>
              <a:t> le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renforcement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contrôles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; 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Arimo"/>
              </a:rPr>
              <a:t>la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mise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en place d’un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mécanisme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efficace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recours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et de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traitement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plaintes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; 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 err="1">
                <a:solidFill>
                  <a:srgbClr val="CEB290"/>
                </a:solidFill>
                <a:latin typeface="Arimo"/>
              </a:rPr>
              <a:t>l’application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 sanctions du personnel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administratif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selon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la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réglementation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en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vigueur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; 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Arimo"/>
              </a:rPr>
              <a:t>le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recouvrement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ressources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détournées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Arimo"/>
              </a:rPr>
              <a:t>auprès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 des auteurs </a:t>
            </a:r>
            <a:r>
              <a:rPr lang="en-US" sz="2000">
                <a:solidFill>
                  <a:srgbClr val="CEB290"/>
                </a:solidFill>
                <a:latin typeface="Arimo"/>
              </a:rPr>
              <a:t>de </a:t>
            </a:r>
            <a:r>
              <a:rPr lang="en-US" sz="2000" smtClean="0">
                <a:solidFill>
                  <a:srgbClr val="CEB290"/>
                </a:solidFill>
                <a:latin typeface="Arimo"/>
              </a:rPr>
              <a:t>corruption, </a:t>
            </a:r>
            <a:r>
              <a:rPr lang="en-US" sz="2000" dirty="0">
                <a:solidFill>
                  <a:srgbClr val="CEB290"/>
                </a:solidFill>
                <a:latin typeface="Arimo"/>
              </a:rPr>
              <a:t>etc.</a:t>
            </a:r>
          </a:p>
          <a:p>
            <a:pPr>
              <a:lnSpc>
                <a:spcPts val="2967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58408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883" b="2888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5956" y="4933992"/>
            <a:ext cx="3290853" cy="1076342"/>
            <a:chOff x="0" y="0"/>
            <a:chExt cx="4387804" cy="1435123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4387804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F0F0EA"/>
                  </a:solidFill>
                  <a:latin typeface="Montserrat Light Bold"/>
                </a:rPr>
                <a:t>TWITTER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97089" y="3289492"/>
            <a:ext cx="1308586" cy="130858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501808" y="4933992"/>
            <a:ext cx="3287618" cy="1076342"/>
            <a:chOff x="0" y="0"/>
            <a:chExt cx="4383491" cy="1435123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4383491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F0F0EA"/>
                  </a:solidFill>
                  <a:latin typeface="Montserrat Light Bold"/>
                </a:rPr>
                <a:t>FACEBOOK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91325" y="3289492"/>
            <a:ext cx="1308586" cy="130858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2694426" y="4933992"/>
            <a:ext cx="3287618" cy="1076342"/>
            <a:chOff x="0" y="0"/>
            <a:chExt cx="4383491" cy="14351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4383491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F0F0EA"/>
                  </a:solidFill>
                  <a:latin typeface="Montserrat Light Bold"/>
                </a:rPr>
                <a:t>INSTAGRAM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2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646765" y="3252315"/>
            <a:ext cx="1382941" cy="138294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-444500" y="9247882"/>
            <a:ext cx="19177000" cy="762595"/>
            <a:chOff x="0" y="0"/>
            <a:chExt cx="25569333" cy="1016794"/>
          </a:xfrm>
        </p:grpSpPr>
        <p:sp>
          <p:nvSpPr>
            <p:cNvPr id="15" name="TextBox 15"/>
            <p:cNvSpPr txBox="1"/>
            <p:nvPr/>
          </p:nvSpPr>
          <p:spPr>
            <a:xfrm>
              <a:off x="1964267" y="433388"/>
              <a:ext cx="16426905" cy="583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SÉMINAIRE DE FORMATION DES RESPONSABLES PUBLICS SUR LA LUTTE CONTRE </a:t>
              </a:r>
              <a:r>
                <a:rPr lang="en-US" sz="1265" spc="253">
                  <a:solidFill>
                    <a:srgbClr val="F0F0EA"/>
                  </a:solidFill>
                  <a:latin typeface="Montserrat Light Bold"/>
                </a:rPr>
                <a:t>LA </a:t>
              </a:r>
              <a:r>
                <a:rPr lang="en-US" sz="1265" spc="253" smtClean="0">
                  <a:solidFill>
                    <a:srgbClr val="F0F0EA"/>
                  </a:solidFill>
                  <a:latin typeface="Montserrat Light Bold"/>
                </a:rPr>
                <a:t>CORRUPTION, L’ETHIQUE, </a:t>
              </a: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LA COORDINATION ET LA COHÉSION DES EQUIPES DE TRAVAIL | JUILLET 2020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596007" y="933450"/>
            <a:ext cx="15095986" cy="100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000" dirty="0" err="1">
                <a:solidFill>
                  <a:srgbClr val="F0F0EA"/>
                </a:solidFill>
                <a:latin typeface="Montserrat Classic Bold"/>
              </a:rPr>
              <a:t>Suivez</a:t>
            </a:r>
            <a:r>
              <a:rPr lang="en-US" sz="6000" dirty="0">
                <a:solidFill>
                  <a:srgbClr val="F0F0EA"/>
                </a:solidFill>
                <a:latin typeface="Montserrat Classic Bold"/>
              </a:rPr>
              <a:t> </a:t>
            </a:r>
            <a:r>
              <a:rPr lang="en-US" sz="6000" err="1">
                <a:solidFill>
                  <a:srgbClr val="F0F0EA"/>
                </a:solidFill>
                <a:latin typeface="Montserrat Classic Bold"/>
              </a:rPr>
              <a:t>mon</a:t>
            </a:r>
            <a:r>
              <a:rPr lang="en-US" sz="6000">
                <a:solidFill>
                  <a:srgbClr val="F0F0EA"/>
                </a:solidFill>
                <a:latin typeface="Montserrat Classic Bold"/>
              </a:rPr>
              <a:t> </a:t>
            </a:r>
            <a:r>
              <a:rPr lang="en-US" sz="6000" smtClean="0">
                <a:solidFill>
                  <a:srgbClr val="F0F0EA"/>
                </a:solidFill>
                <a:latin typeface="Montserrat Classic Bold"/>
              </a:rPr>
              <a:t>actualité, </a:t>
            </a:r>
            <a:r>
              <a:rPr lang="en-US" sz="6000" dirty="0">
                <a:solidFill>
                  <a:srgbClr val="F0F0EA"/>
                </a:solidFill>
                <a:latin typeface="Montserrat Classic Bold"/>
              </a:rPr>
              <a:t>24h/7j</a:t>
            </a:r>
          </a:p>
        </p:txBody>
      </p:sp>
    </p:spTree>
    <p:extLst>
      <p:ext uri="{BB962C8B-B14F-4D97-AF65-F5344CB8AC3E}">
        <p14:creationId xmlns:p14="http://schemas.microsoft.com/office/powerpoint/2010/main" val="142467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328" b="8328"/>
          <a:stretch>
            <a:fillRect/>
          </a:stretch>
        </p:blipFill>
        <p:spPr>
          <a:xfrm>
            <a:off x="-305258" y="-311469"/>
            <a:ext cx="7919686" cy="1090993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874146" y="725654"/>
            <a:ext cx="8116395" cy="8016957"/>
            <a:chOff x="-32352" y="-1091896"/>
            <a:chExt cx="10821860" cy="10689276"/>
          </a:xfrm>
        </p:grpSpPr>
        <p:sp>
          <p:nvSpPr>
            <p:cNvPr id="4" name="AutoShape 4"/>
            <p:cNvSpPr/>
            <p:nvPr/>
          </p:nvSpPr>
          <p:spPr>
            <a:xfrm>
              <a:off x="0" y="2829057"/>
              <a:ext cx="10789508" cy="101529"/>
            </a:xfrm>
            <a:prstGeom prst="rect">
              <a:avLst/>
            </a:prstGeom>
            <a:solidFill>
              <a:srgbClr val="CEB290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9495851"/>
              <a:ext cx="10789508" cy="101529"/>
            </a:xfrm>
            <a:prstGeom prst="rect">
              <a:avLst/>
            </a:prstGeom>
            <a:solidFill>
              <a:srgbClr val="CEB29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-32352" y="-1091896"/>
              <a:ext cx="10663079" cy="151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07"/>
                </a:lnSpc>
              </a:pPr>
              <a:r>
                <a:rPr lang="en-US" sz="8207" dirty="0">
                  <a:solidFill>
                    <a:srgbClr val="F0F0EA"/>
                  </a:solidFill>
                  <a:latin typeface="League Gothic"/>
                </a:rPr>
                <a:t>CONTINUONS LA CAUSERIE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3927" y="3391556"/>
              <a:ext cx="10661654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NUMÉRO DE TÉLÉPHONE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2301" y="4228367"/>
              <a:ext cx="10664906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+241 074 65 37 65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0540" y="5495311"/>
              <a:ext cx="10668427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ADRESSE E-MAIL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0607" y="6332122"/>
              <a:ext cx="10668293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pepecy.ogouliguende@gmail.com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0540" y="7599066"/>
              <a:ext cx="10668427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SIÈGE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0607" y="8435877"/>
              <a:ext cx="10668293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Sherko-Angondjé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62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4500" y="9247882"/>
            <a:ext cx="19177000" cy="762595"/>
            <a:chOff x="0" y="0"/>
            <a:chExt cx="25569333" cy="1016794"/>
          </a:xfrm>
        </p:grpSpPr>
        <p:sp>
          <p:nvSpPr>
            <p:cNvPr id="3" name="TextBox 3"/>
            <p:cNvSpPr txBox="1"/>
            <p:nvPr/>
          </p:nvSpPr>
          <p:spPr>
            <a:xfrm>
              <a:off x="1964267" y="433388"/>
              <a:ext cx="16426905" cy="583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SÉMINAIRE DE FORMATION DES RESPONSABLES PUBLICS SUR LA LUTTE CONTRE </a:t>
              </a:r>
              <a:r>
                <a:rPr lang="en-US" sz="1265" spc="253">
                  <a:solidFill>
                    <a:srgbClr val="F0F0EA"/>
                  </a:solidFill>
                  <a:latin typeface="Montserrat Light Bold"/>
                </a:rPr>
                <a:t>LA </a:t>
              </a:r>
              <a:r>
                <a:rPr lang="en-US" sz="1265" spc="253" smtClean="0">
                  <a:solidFill>
                    <a:srgbClr val="F0F0EA"/>
                  </a:solidFill>
                  <a:latin typeface="Montserrat Light Bold"/>
                </a:rPr>
                <a:t>CORRUPTION, L’ETHIQUE, </a:t>
              </a: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LA COORDINATION ET LA COHÉSION DES EQUIPES DE TRAVAIL | JUILLET 2020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901413" y="4031666"/>
            <a:ext cx="14485174" cy="2223669"/>
            <a:chOff x="0" y="0"/>
            <a:chExt cx="19313565" cy="2964891"/>
          </a:xfrm>
        </p:grpSpPr>
        <p:sp>
          <p:nvSpPr>
            <p:cNvPr id="6" name="TextBox 6"/>
            <p:cNvSpPr txBox="1"/>
            <p:nvPr/>
          </p:nvSpPr>
          <p:spPr>
            <a:xfrm>
              <a:off x="0" y="180975"/>
              <a:ext cx="19313565" cy="1836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00"/>
                </a:lnSpc>
              </a:pPr>
              <a:r>
                <a:rPr lang="en-US" sz="10000">
                  <a:solidFill>
                    <a:srgbClr val="F0F0EA"/>
                  </a:solidFill>
                  <a:latin typeface="League Gothic"/>
                </a:rPr>
                <a:t>MERCI !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24335"/>
              <a:ext cx="19313565" cy="640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"/>
                </a:rPr>
                <a:t>L’ARGENT ACQUIS PROPREMENT NOUS HONORE DIGNEMENT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68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0635" r="7764"/>
          <a:stretch>
            <a:fillRect/>
          </a:stretch>
        </p:blipFill>
        <p:spPr>
          <a:xfrm>
            <a:off x="-152400" y="675911"/>
            <a:ext cx="8594126" cy="900221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424174" y="1362506"/>
            <a:ext cx="9204199" cy="8349066"/>
            <a:chOff x="-226603" y="-28575"/>
            <a:chExt cx="12272265" cy="11132089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11890706" cy="1317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MINISTERE </a:t>
              </a:r>
              <a:r>
                <a:rPr lang="en-US" sz="1687" spc="84" dirty="0">
                  <a:solidFill>
                    <a:srgbClr val="CEB290"/>
                  </a:solidFill>
                  <a:latin typeface="Arimo"/>
                </a:rPr>
                <a:t>DE L</a:t>
              </a: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A PROMOTION DE LA </a:t>
              </a:r>
              <a:r>
                <a:rPr lang="en-US" sz="2000" spc="100">
                  <a:solidFill>
                    <a:srgbClr val="CEB290"/>
                  </a:solidFill>
                  <a:latin typeface="Montserrat Light"/>
                </a:rPr>
                <a:t>BONNE  </a:t>
              </a:r>
              <a:r>
                <a:rPr lang="en-US" sz="2000" spc="100" smtClean="0">
                  <a:solidFill>
                    <a:srgbClr val="CEB290"/>
                  </a:solidFill>
                  <a:latin typeface="Montserrat Light"/>
                </a:rPr>
                <a:t>GOUVERNANCE, </a:t>
              </a: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DE LA LUTTE CONTRE  LA CORRUPTION</a:t>
              </a:r>
            </a:p>
            <a:p>
              <a:pPr algn="ctr">
                <a:lnSpc>
                  <a:spcPts val="2700"/>
                </a:lnSpc>
              </a:pP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 ET DE L’EVALUATION  DES POLITIQUES PUBLIQUES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043395"/>
              <a:ext cx="11890706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04"/>
                </a:lnSpc>
              </a:pPr>
              <a:r>
                <a:rPr lang="en-US" sz="2300" spc="114" dirty="0" smtClean="0">
                  <a:solidFill>
                    <a:srgbClr val="CEB290"/>
                  </a:solidFill>
                  <a:latin typeface="Montserrat Light"/>
                </a:rPr>
                <a:t>PÉPÉCY </a:t>
              </a:r>
              <a:r>
                <a:rPr lang="en-US" sz="2300" spc="114" dirty="0">
                  <a:solidFill>
                    <a:srgbClr val="CEB290"/>
                  </a:solidFill>
                  <a:latin typeface="Montserrat Light"/>
                </a:rPr>
                <a:t>OGOULIGUENDE</a:t>
              </a:r>
            </a:p>
            <a:p>
              <a:pPr algn="ctr">
                <a:lnSpc>
                  <a:spcPts val="3105"/>
                </a:lnSpc>
              </a:pPr>
              <a:r>
                <a:rPr lang="en-US" sz="2299" spc="114" dirty="0">
                  <a:solidFill>
                    <a:srgbClr val="CEB290"/>
                  </a:solidFill>
                  <a:latin typeface="Montserrat Light"/>
                </a:rPr>
                <a:t>EXPERT TRANSPARENCE &amp; BONNE GOUVERNANCE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26603" y="2409393"/>
              <a:ext cx="12272265" cy="68394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7200" spc="200" dirty="0">
                  <a:solidFill>
                    <a:srgbClr val="F0F0EA"/>
                  </a:solidFill>
                  <a:latin typeface="League Gothic"/>
                </a:rPr>
                <a:t>INSTITUTIONS NATIONALES</a:t>
              </a:r>
            </a:p>
            <a:p>
              <a:pPr algn="ctr">
                <a:lnSpc>
                  <a:spcPts val="8000"/>
                </a:lnSpc>
              </a:pPr>
              <a:r>
                <a:rPr lang="en-US" sz="7200" spc="200" dirty="0">
                  <a:solidFill>
                    <a:srgbClr val="F0F0EA"/>
                  </a:solidFill>
                  <a:latin typeface="League Gothic"/>
                </a:rPr>
                <a:t>DE MESURES ET DE DÉTECTION DE LA CORRUPTION 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-174852" y="9621263"/>
              <a:ext cx="11887199" cy="84667"/>
            </a:xfrm>
            <a:prstGeom prst="rect">
              <a:avLst/>
            </a:prstGeom>
            <a:solidFill>
              <a:srgbClr val="F0F0EA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5277" y="1987261"/>
              <a:ext cx="11887200" cy="84667"/>
            </a:xfrm>
            <a:prstGeom prst="rect">
              <a:avLst/>
            </a:prstGeom>
            <a:solidFill>
              <a:srgbClr val="F0F0EA"/>
            </a:solidFill>
          </p:spPr>
        </p:sp>
      </p:grpSp>
    </p:spTree>
    <p:extLst>
      <p:ext uri="{BB962C8B-B14F-4D97-AF65-F5344CB8AC3E}">
        <p14:creationId xmlns:p14="http://schemas.microsoft.com/office/powerpoint/2010/main" val="340139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7493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3938389"/>
            <a:ext cx="6574707" cy="243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6600" dirty="0">
                <a:solidFill>
                  <a:srgbClr val="CEB290"/>
                </a:solidFill>
                <a:latin typeface="League Gothic"/>
              </a:rPr>
              <a:t>LA DISCUSSION D'AUJOURD'HUI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922601" y="3245222"/>
            <a:ext cx="8336699" cy="3786570"/>
            <a:chOff x="0" y="0"/>
            <a:chExt cx="11115598" cy="5048759"/>
          </a:xfrm>
        </p:grpSpPr>
        <p:sp>
          <p:nvSpPr>
            <p:cNvPr id="6" name="TextBox 6"/>
            <p:cNvSpPr txBox="1"/>
            <p:nvPr/>
          </p:nvSpPr>
          <p:spPr>
            <a:xfrm>
              <a:off x="1409" y="0"/>
              <a:ext cx="11114189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>
                  <a:solidFill>
                    <a:srgbClr val="F0F0EA"/>
                  </a:solidFill>
                  <a:latin typeface="Montserrat Classic Bold"/>
                </a:rPr>
                <a:t>SYNTHÈSE DES SUJETS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60625"/>
              <a:ext cx="11115598" cy="34881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Contexte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Dispositif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institutionnel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Dispositif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opérationnel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Atouts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&amp;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Défis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</a:p>
            <a:p>
              <a:pPr>
                <a:lnSpc>
                  <a:spcPts val="3441"/>
                </a:lnSpc>
              </a:pPr>
              <a:r>
                <a:rPr lang="en-US" sz="2294" dirty="0" err="1" smtClean="0">
                  <a:solidFill>
                    <a:srgbClr val="CEB290"/>
                  </a:solidFill>
                  <a:latin typeface="Montserrat Light"/>
                </a:rPr>
                <a:t>Voies</a:t>
              </a:r>
              <a:r>
                <a:rPr lang="en-US" sz="2294" dirty="0" smtClean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 smtClean="0">
                  <a:solidFill>
                    <a:srgbClr val="CEB290"/>
                  </a:solidFill>
                  <a:latin typeface="Montserrat Light"/>
                </a:rPr>
                <a:t>d’améliorations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32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7493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3938389"/>
            <a:ext cx="6574707" cy="243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6600" dirty="0">
                <a:solidFill>
                  <a:srgbClr val="CEB290"/>
                </a:solidFill>
                <a:latin typeface="League Gothic"/>
              </a:rPr>
              <a:t>LA DISCUSSION D'AUJOURD'HUI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922601" y="3030910"/>
            <a:ext cx="8336699" cy="4222587"/>
            <a:chOff x="0" y="0"/>
            <a:chExt cx="11115598" cy="5630115"/>
          </a:xfrm>
        </p:grpSpPr>
        <p:sp>
          <p:nvSpPr>
            <p:cNvPr id="6" name="TextBox 6"/>
            <p:cNvSpPr txBox="1"/>
            <p:nvPr/>
          </p:nvSpPr>
          <p:spPr>
            <a:xfrm>
              <a:off x="1409" y="0"/>
              <a:ext cx="11114189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 dirty="0">
                  <a:solidFill>
                    <a:srgbClr val="F0F0EA"/>
                  </a:solidFill>
                  <a:latin typeface="Montserrat Classic Bold"/>
                </a:rPr>
                <a:t>SYNTHÈSE DES SUJETS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60625"/>
              <a:ext cx="11115598" cy="4069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Contexte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Cadre des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politiques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publiques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</a:p>
            <a:p>
              <a:pPr>
                <a:lnSpc>
                  <a:spcPts val="3441"/>
                </a:lnSpc>
              </a:pP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Cadre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Organique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cadre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règlementaire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Atouts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&amp;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Défis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 err="1" smtClean="0">
                  <a:solidFill>
                    <a:srgbClr val="CEB290"/>
                  </a:solidFill>
                  <a:latin typeface="Montserrat Light"/>
                </a:rPr>
                <a:t>Voies</a:t>
              </a:r>
              <a:r>
                <a:rPr lang="en-US" sz="2294" dirty="0" smtClean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 smtClean="0">
                  <a:solidFill>
                    <a:srgbClr val="CEB290"/>
                  </a:solidFill>
                  <a:latin typeface="Montserrat Light"/>
                </a:rPr>
                <a:t>d’amélioration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Cas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Pratique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143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23231"/>
            <a:ext cx="10329878" cy="8463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49"/>
              </a:lnSpc>
            </a:pPr>
            <a:r>
              <a:rPr lang="fr-FR" sz="2100" dirty="0" smtClean="0">
                <a:solidFill>
                  <a:srgbClr val="F0F0EA"/>
                </a:solidFill>
                <a:latin typeface="Montserrat Light"/>
              </a:rPr>
              <a:t>Le Gouvernement a engagé un certain nombre de reforme du cadre</a:t>
            </a:r>
            <a:r>
              <a:rPr lang="fr-FR" sz="2100" dirty="0" smtClean="0">
                <a:solidFill>
                  <a:srgbClr val="F0F0EA"/>
                </a:solidFill>
                <a:latin typeface="Arimo"/>
              </a:rPr>
              <a:t> institutionnel de lutte contre la corruption et le blanchiment des capitaux. Seulement, ce cadre reste inadapté, incomplet et non harmonisé.</a:t>
            </a:r>
          </a:p>
          <a:p>
            <a:pPr>
              <a:lnSpc>
                <a:spcPts val="3150"/>
              </a:lnSpc>
            </a:pPr>
            <a:endParaRPr lang="fr-FR" sz="2400" dirty="0" smtClean="0"/>
          </a:p>
          <a:p>
            <a:pPr>
              <a:lnSpc>
                <a:spcPts val="3149"/>
              </a:lnSpc>
            </a:pPr>
            <a:r>
              <a:rPr lang="fr-FR" sz="2100" dirty="0" smtClean="0">
                <a:solidFill>
                  <a:srgbClr val="F0F0EA"/>
                </a:solidFill>
                <a:latin typeface="Montserrat Light"/>
              </a:rPr>
              <a:t>BRAINSTORMING : Pour rappel, les acteurs locaux susceptibles de jouer un rôle dans la lutte contre la corruption sont :  Cour</a:t>
            </a:r>
            <a:r>
              <a:rPr lang="fr-FR" sz="2099" dirty="0" smtClean="0">
                <a:solidFill>
                  <a:srgbClr val="F0F0EA"/>
                </a:solidFill>
                <a:latin typeface="Montserrat Light"/>
              </a:rPr>
              <a:t>  Constitutionnelle; Présidence de la République; Primature; Parlement ; CNLCEI, ANIF; ANINF; Conseil Economique Social  et Environnemental; Conseil National de la Communication ; Conseil National de la Bonne Gouvernance ; Juridictions ; Forces de l’ordre et de sécurité; Ministère de la Bonne Gouvernance ;  Ministère de la Fonction Publique ;Ministère du Budget et des Comptes Publics ;  Ministère de l’Economie ; Ministère de l’Intérieur ;Ministère de l’intérieur;</a:t>
            </a:r>
          </a:p>
          <a:p>
            <a:pPr>
              <a:lnSpc>
                <a:spcPts val="3150"/>
              </a:lnSpc>
            </a:pPr>
            <a:r>
              <a:rPr lang="fr-FR" sz="2099" dirty="0" smtClean="0">
                <a:solidFill>
                  <a:srgbClr val="F0F0EA"/>
                </a:solidFill>
                <a:latin typeface="Montserrat Light"/>
              </a:rPr>
              <a:t>ARMP,  ARCEP; le Contrôle d’Etat; Conseil d'Etat, Agence Judiciaire de l'Etat, Agence des Comptables Publics, DGR, DGCISM, APEC, DGBFIP, Impôts, Douanes, Trésor, Budget, Marchés Publics, Les Mines, les </a:t>
            </a:r>
            <a:r>
              <a:rPr lang="fr-FR" sz="2099" dirty="0" err="1" smtClean="0">
                <a:solidFill>
                  <a:srgbClr val="F0F0EA"/>
                </a:solidFill>
                <a:latin typeface="Montserrat Light"/>
              </a:rPr>
              <a:t>Fôrets</a:t>
            </a:r>
            <a:r>
              <a:rPr lang="fr-FR" sz="2099" dirty="0" smtClean="0">
                <a:solidFill>
                  <a:srgbClr val="F0F0EA"/>
                </a:solidFill>
                <a:latin typeface="Montserrat Light"/>
              </a:rPr>
              <a:t>, le MAEP,  la PJ,, l’ANPI, les organisations de la Sociétés Civiles...</a:t>
            </a:r>
          </a:p>
          <a:p>
            <a:pPr>
              <a:lnSpc>
                <a:spcPts val="3149"/>
              </a:lnSpc>
            </a:pPr>
            <a:endParaRPr lang="fr-FR" sz="2400" dirty="0" smtClean="0"/>
          </a:p>
          <a:p>
            <a:pPr>
              <a:lnSpc>
                <a:spcPts val="3150"/>
              </a:lnSpc>
            </a:pPr>
            <a:r>
              <a:rPr lang="fr-FR" sz="2099" dirty="0" smtClean="0">
                <a:solidFill>
                  <a:srgbClr val="F0F0EA"/>
                </a:solidFill>
                <a:latin typeface="Montserrat Light"/>
              </a:rPr>
              <a:t>Pour cet exercice, nous allons examiner les institutions de mesures et de détection de la corruption uniquement.</a:t>
            </a:r>
          </a:p>
          <a:p>
            <a:pPr>
              <a:lnSpc>
                <a:spcPts val="3150"/>
              </a:lnSpc>
            </a:pPr>
            <a:endParaRPr lang="en-US" sz="2099" dirty="0">
              <a:solidFill>
                <a:srgbClr val="F0F0EA"/>
              </a:solidFill>
              <a:latin typeface="Montserrat Light"/>
            </a:endParaRPr>
          </a:p>
          <a:p>
            <a:pPr>
              <a:lnSpc>
                <a:spcPts val="3150"/>
              </a:lnSpc>
            </a:pPr>
            <a:endParaRPr lang="en-US" sz="2099" dirty="0">
              <a:solidFill>
                <a:srgbClr val="F0F0EA"/>
              </a:solidFill>
              <a:latin typeface="Montserrat Light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2962" r="11853"/>
          <a:stretch>
            <a:fillRect/>
          </a:stretch>
        </p:blipFill>
        <p:spPr>
          <a:xfrm>
            <a:off x="11501454" y="1520329"/>
            <a:ext cx="6786546" cy="786768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2152" y="99842"/>
            <a:ext cx="8302595" cy="102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36"/>
              </a:lnSpc>
            </a:pPr>
            <a:r>
              <a:rPr lang="en-US" sz="7736">
                <a:solidFill>
                  <a:srgbClr val="F0F0EA"/>
                </a:solidFill>
                <a:latin typeface="League Gothic"/>
              </a:rPr>
              <a:t>RÉSUMÉ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2041" y="1141611"/>
            <a:ext cx="9143655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62611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7493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grpSp>
        <p:nvGrpSpPr>
          <p:cNvPr id="4" name="Group 4"/>
          <p:cNvGrpSpPr/>
          <p:nvPr/>
        </p:nvGrpSpPr>
        <p:grpSpPr>
          <a:xfrm>
            <a:off x="2572295" y="2132335"/>
            <a:ext cx="13143409" cy="6029028"/>
            <a:chOff x="0" y="0"/>
            <a:chExt cx="17524546" cy="8038704"/>
          </a:xfrm>
        </p:grpSpPr>
        <p:sp>
          <p:nvSpPr>
            <p:cNvPr id="5" name="TextBox 5"/>
            <p:cNvSpPr txBox="1"/>
            <p:nvPr/>
          </p:nvSpPr>
          <p:spPr>
            <a:xfrm>
              <a:off x="0" y="1589783"/>
              <a:ext cx="17524546" cy="4683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5"/>
                </a:lnSpc>
              </a:pP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« A </a:t>
              </a:r>
              <a:r>
                <a:rPr lang="en-US" sz="3500" err="1">
                  <a:solidFill>
                    <a:srgbClr val="CEB290"/>
                  </a:solidFill>
                  <a:latin typeface="Montserrat Classic Bold"/>
                </a:rPr>
                <a:t>l’horizon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2025, 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le Gabon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est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un pays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où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l’intégrité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guide le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comportement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l’ensemble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citoyens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et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gouverne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la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gestion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affaires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publiques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dans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un </a:t>
              </a:r>
              <a:r>
                <a:rPr lang="en-US" sz="3500" err="1">
                  <a:solidFill>
                    <a:srgbClr val="CEB290"/>
                  </a:solidFill>
                  <a:latin typeface="Montserrat Classic Bold"/>
                </a:rPr>
                <a:t>Etat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modernisé,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assurant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une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redistribution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juste,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équitable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et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transparente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fruits de 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la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croissance, 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pour un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développement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harmonieux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». 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32467" y="0"/>
              <a:ext cx="14459612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3700">
                  <a:solidFill>
                    <a:srgbClr val="F0F0EA"/>
                  </a:solidFill>
                  <a:latin typeface="Montserrat Classic Bold"/>
                </a:rPr>
                <a:t>PENSEZ-Y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32467" y="7122716"/>
              <a:ext cx="14459612" cy="915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dirty="0">
                  <a:solidFill>
                    <a:srgbClr val="F0F0EA"/>
                  </a:solidFill>
                  <a:latin typeface="Montserrat Light Bold"/>
                </a:rPr>
                <a:t>DOCUMENT DE STRATÉGIE DE LUTTE CONTRE LA CORRUPTION ET LE BLANCHIMENT </a:t>
              </a:r>
              <a:r>
                <a:rPr lang="en-US" sz="2000">
                  <a:solidFill>
                    <a:srgbClr val="F0F0EA"/>
                  </a:solidFill>
                  <a:latin typeface="Montserrat Light Bold"/>
                </a:rPr>
                <a:t>DES </a:t>
              </a:r>
              <a:r>
                <a:rPr lang="en-US" sz="2000" smtClean="0">
                  <a:solidFill>
                    <a:srgbClr val="F0F0EA"/>
                  </a:solidFill>
                  <a:latin typeface="Montserrat Light Bold"/>
                </a:rPr>
                <a:t>CAPITAUX, </a:t>
              </a:r>
              <a:r>
                <a:rPr lang="en-US" sz="2000">
                  <a:solidFill>
                    <a:srgbClr val="F0F0EA"/>
                  </a:solidFill>
                  <a:latin typeface="Montserrat Light Bold"/>
                </a:rPr>
                <a:t>RÉPUBLIQUE </a:t>
              </a:r>
              <a:r>
                <a:rPr lang="en-US" sz="2000" smtClean="0">
                  <a:solidFill>
                    <a:srgbClr val="F0F0EA"/>
                  </a:solidFill>
                  <a:latin typeface="Montserrat Light Bold"/>
                </a:rPr>
                <a:t>GABONAISE, 2012, </a:t>
              </a:r>
              <a:r>
                <a:rPr lang="en-US" sz="2000" dirty="0">
                  <a:solidFill>
                    <a:srgbClr val="F0F0EA"/>
                  </a:solidFill>
                  <a:latin typeface="Montserrat Light Bold"/>
                </a:rPr>
                <a:t>PAGE 39.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8380204" y="-285750"/>
            <a:ext cx="1527592" cy="1806681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719534" y="425137"/>
            <a:ext cx="848932" cy="6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6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2787" r="12787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72430" y="1157288"/>
            <a:ext cx="9186870" cy="9129712"/>
            <a:chOff x="-48711" y="171451"/>
            <a:chExt cx="12249160" cy="12172949"/>
          </a:xfrm>
        </p:grpSpPr>
        <p:sp>
          <p:nvSpPr>
            <p:cNvPr id="5" name="TextBox 5"/>
            <p:cNvSpPr txBox="1"/>
            <p:nvPr/>
          </p:nvSpPr>
          <p:spPr>
            <a:xfrm>
              <a:off x="4603" y="171451"/>
              <a:ext cx="12195846" cy="1405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500"/>
                </a:lnSpc>
              </a:pPr>
              <a:r>
                <a:rPr lang="en-US" sz="4800" dirty="0">
                  <a:solidFill>
                    <a:srgbClr val="F0F0EA"/>
                  </a:solidFill>
                  <a:latin typeface="League Gothic"/>
                </a:rPr>
                <a:t>DISPOSITIF INSTITUTIONNEL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455" y="2222368"/>
              <a:ext cx="12191540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>
                  <a:solidFill>
                    <a:srgbClr val="CEB290"/>
                  </a:solidFill>
                  <a:latin typeface="Montserrat Classic Bold"/>
                </a:rPr>
                <a:t>STRUCTURATION PROGRESSIVE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48711" y="3111103"/>
              <a:ext cx="12195994" cy="9233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Il  y a des acteurs en matière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de prévention,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détection  et mesures de la corruption.</a:t>
              </a:r>
            </a:p>
            <a:p>
              <a:pPr>
                <a:lnSpc>
                  <a:spcPts val="2967"/>
                </a:lnSpc>
              </a:pPr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MINISTERE DE LA PROMOTION DE LA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BONNE  GOUVERNANCE,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DE LA LUTTE CONTRE  LA CORRUPTION ET DE L’EVALUATION  DES POLITIQUES PUBLIQUES;</a:t>
              </a:r>
            </a:p>
            <a:p>
              <a:pPr>
                <a:lnSpc>
                  <a:spcPts val="2967"/>
                </a:lnSpc>
              </a:pPr>
              <a:endParaRPr lang="fr-FR" sz="2000" dirty="0" smtClean="0"/>
            </a:p>
            <a:p>
              <a:pPr>
                <a:lnSpc>
                  <a:spcPts val="2967"/>
                </a:lnSpc>
              </a:pP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C</a:t>
              </a:r>
              <a:r>
                <a:rPr lang="fr-FR" sz="2000" dirty="0" smtClean="0">
                  <a:solidFill>
                    <a:srgbClr val="CEB290"/>
                  </a:solidFill>
                  <a:latin typeface="Arimo"/>
                </a:rPr>
                <a:t>onseil N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ational de la Bonne Gouvernance</a:t>
              </a:r>
            </a:p>
            <a:p>
              <a:pPr>
                <a:lnSpc>
                  <a:spcPts val="2967"/>
                </a:lnSpc>
              </a:pPr>
              <a:endParaRPr lang="fr-FR" sz="2000" dirty="0" smtClean="0"/>
            </a:p>
            <a:p>
              <a:pPr>
                <a:lnSpc>
                  <a:spcPts val="2967"/>
                </a:lnSpc>
              </a:pP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Depuis 2003,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avec l’institution de la Commission Nationale de Lutte</a:t>
              </a:r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contre la Corruption et 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l’Enrichissement Illicite,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la prévention de la corruption va s’amplifier avec l’obligation des dépositaires de l’autorité de l’Etat de faire leur déclaration de biens. Cette obligation repose sur un arsenal juridique</a:t>
              </a:r>
            </a:p>
            <a:p>
              <a:pPr>
                <a:lnSpc>
                  <a:spcPts val="2967"/>
                </a:lnSpc>
              </a:pPr>
              <a:endParaRPr lang="fr-FR" sz="2000" dirty="0" smtClean="0"/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Direction Générale dédiée à la lutte contre la corruption</a:t>
              </a:r>
            </a:p>
            <a:p>
              <a:pPr>
                <a:lnSpc>
                  <a:spcPts val="2967"/>
                </a:lnSpc>
              </a:pPr>
              <a:endParaRPr lang="en-US" sz="1978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endParaRPr lang="en-US" sz="1978" dirty="0">
                <a:solidFill>
                  <a:srgbClr val="CEB290"/>
                </a:solidFill>
                <a:latin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77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1003935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6162516" cy="107185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282631" y="-112207"/>
            <a:ext cx="10001595" cy="1092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4800" dirty="0">
                <a:solidFill>
                  <a:srgbClr val="F0F0EA"/>
                </a:solidFill>
                <a:latin typeface="League Gothic"/>
              </a:rPr>
              <a:t>DISPOSITIF OPÉRATIONNEL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86163" y="1044591"/>
            <a:ext cx="9998063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dirty="0">
                <a:solidFill>
                  <a:srgbClr val="CEB290"/>
                </a:solidFill>
                <a:latin typeface="Montserrat Classic Bold"/>
              </a:rPr>
              <a:t>ACTION &amp; REPRESSION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0728" y="1671672"/>
            <a:ext cx="12283619" cy="10002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Agence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d’Investigation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Financière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(ANIF) a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été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mise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en place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chaque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pays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membre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du GABAC pour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agir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en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tant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que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service public de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renseignement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financier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institué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par le </a:t>
            </a:r>
            <a:r>
              <a:rPr lang="en-US" err="1" smtClean="0">
                <a:solidFill>
                  <a:srgbClr val="CEB290"/>
                </a:solidFill>
                <a:latin typeface="Arimo"/>
              </a:rPr>
              <a:t>Règlement</a:t>
            </a:r>
            <a:r>
              <a:rPr lang="en-US" smtClean="0">
                <a:solidFill>
                  <a:srgbClr val="CEB290"/>
                </a:solidFill>
                <a:latin typeface="Arimo"/>
              </a:rPr>
              <a:t> N°01/03-CEMAC-</a:t>
            </a:r>
            <a:r>
              <a:rPr lang="en-US" smtClean="0">
                <a:solidFill>
                  <a:srgbClr val="CEB290"/>
                </a:solidFill>
                <a:latin typeface="Montserrat Light"/>
              </a:rPr>
              <a:t>UMAC-CM,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prévention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et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répression</a:t>
            </a: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 du 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Bla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n</a:t>
            </a:r>
            <a:r>
              <a:rPr lang="en-US" dirty="0" err="1" smtClean="0">
                <a:solidFill>
                  <a:srgbClr val="CEB290"/>
                </a:solidFill>
                <a:latin typeface="Montserrat Light"/>
              </a:rPr>
              <a:t>ch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iment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Capitaux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et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Financement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du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Terrorisme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dans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chaque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Etat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de la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sous-région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Afrique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Centrale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. L’ANINF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produit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chaque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année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un rapport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dont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le dernier date de 2017./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Formulaire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de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déclaration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 de </a:t>
            </a:r>
            <a:r>
              <a:rPr lang="en-US" dirty="0" err="1" smtClean="0">
                <a:solidFill>
                  <a:srgbClr val="CEB290"/>
                </a:solidFill>
                <a:latin typeface="Arimo"/>
              </a:rPr>
              <a:t>soupçon</a:t>
            </a:r>
            <a:r>
              <a:rPr lang="en-US" dirty="0" smtClean="0">
                <a:solidFill>
                  <a:srgbClr val="CEB290"/>
                </a:solidFill>
                <a:latin typeface="Arimo"/>
              </a:rPr>
              <a:t>.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Cour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de justice de la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République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pour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juger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membres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du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Gouvernement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qui se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permettraient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détourner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fonds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publics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Cour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Comptes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et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ses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démembrements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pour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s'assurer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du bon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emploi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l'argent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public et en informer les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citoyens</a:t>
            </a:r>
            <a:endParaRPr lang="en-US" sz="20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Montserrat Light"/>
              </a:rPr>
              <a:t>Les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juridictions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pénales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en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matière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de dissipation de deniers publics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instituées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par le nouveau code de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procédure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pénale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; 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mise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en place de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logiciel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traitement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SIDONIA WORLD pour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freiner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la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Montserrat Light"/>
              </a:rPr>
              <a:t>corruption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douanière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; 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création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d’un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compte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unique du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Trésor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à la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banque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centrale</a:t>
            </a:r>
            <a:endParaRPr lang="en-US" sz="20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0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mise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en place de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l’opération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spéciale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lutte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contre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la corruption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dénommée</a:t>
            </a:r>
            <a:endParaRPr lang="en-US" sz="20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CEB290"/>
                </a:solidFill>
                <a:latin typeface="Montserrat Light"/>
              </a:rPr>
              <a:t>MAMBA (</a:t>
            </a:r>
            <a:r>
              <a:rPr lang="en-US" sz="2000">
                <a:solidFill>
                  <a:srgbClr val="CEB290"/>
                </a:solidFill>
                <a:latin typeface="Montserrat Light"/>
              </a:rPr>
              <a:t>2017</a:t>
            </a:r>
            <a:r>
              <a:rPr lang="en-US" sz="2000" smtClean="0">
                <a:solidFill>
                  <a:srgbClr val="CEB290"/>
                </a:solidFill>
                <a:latin typeface="Montserrat Light"/>
              </a:rPr>
              <a:t>),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devenue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plus </a:t>
            </a:r>
            <a:r>
              <a:rPr lang="en-US" sz="2000" dirty="0" err="1">
                <a:solidFill>
                  <a:srgbClr val="CEB290"/>
                </a:solidFill>
                <a:latin typeface="Montserrat Light"/>
              </a:rPr>
              <a:t>tard</a:t>
            </a:r>
            <a:r>
              <a:rPr lang="en-US" sz="2000" dirty="0">
                <a:solidFill>
                  <a:srgbClr val="CEB290"/>
                </a:solidFill>
                <a:latin typeface="Montserrat Light"/>
              </a:rPr>
              <a:t> SCORPION (fin 2019)</a:t>
            </a: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636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12737" y="-25291"/>
            <a:ext cx="10001595" cy="1092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4800" dirty="0">
                <a:solidFill>
                  <a:srgbClr val="F0F0EA"/>
                </a:solidFill>
                <a:latin typeface="League Gothic"/>
              </a:rPr>
              <a:t>ATOUTS &amp; DEFIS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12616" y="1234490"/>
            <a:ext cx="9998063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DISPOSITIFS INSTITUTIONNELS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08963" y="1997085"/>
            <a:ext cx="10001716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l’état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lieux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a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révélé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que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les missions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dévolues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aux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différents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acteurs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engagés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la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lutte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contre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400" smtClean="0">
                <a:solidFill>
                  <a:srgbClr val="CEB290"/>
                </a:solidFill>
                <a:latin typeface="Arimo"/>
              </a:rPr>
              <a:t>la corruption,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ont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été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définies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selon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une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approche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cloisonnée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qui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est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à </a:t>
            </a:r>
            <a:r>
              <a:rPr lang="en-US" sz="2400" dirty="0" err="1" smtClean="0">
                <a:solidFill>
                  <a:srgbClr val="CEB290"/>
                </a:solidFill>
                <a:latin typeface="Arimo"/>
              </a:rPr>
              <a:t>l’origine</a:t>
            </a:r>
            <a:r>
              <a:rPr lang="en-US" sz="2400" dirty="0" smtClean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des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conflits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compétence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et du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manque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synergie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qui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prévalent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sur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le terrain;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400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Déficit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en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ressources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humaines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spécialisées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 le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domaine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;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400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Intrusion des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politiques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procédures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et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décisions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rendues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;</a:t>
            </a: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endParaRPr lang="en-US" sz="2400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Insuffisance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d’information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et de communication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sur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le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dispositif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instituionnel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 et des affaires </a:t>
            </a:r>
            <a:r>
              <a:rPr lang="en-US" sz="2400" dirty="0" err="1" smtClean="0">
                <a:solidFill>
                  <a:srgbClr val="CEB290"/>
                </a:solidFill>
                <a:latin typeface="Montserrat Light"/>
              </a:rPr>
              <a:t>traitées</a:t>
            </a:r>
            <a:r>
              <a:rPr lang="en-US" sz="2400" dirty="0" smtClean="0">
                <a:solidFill>
                  <a:srgbClr val="CEB290"/>
                </a:solidFill>
                <a:latin typeface="Montserrat Light"/>
              </a:rPr>
              <a:t>;</a:t>
            </a: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86773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108963" y="28575"/>
            <a:ext cx="10005369" cy="9198422"/>
            <a:chOff x="0" y="190500"/>
            <a:chExt cx="13340492" cy="12264561"/>
          </a:xfrm>
        </p:grpSpPr>
        <p:sp>
          <p:nvSpPr>
            <p:cNvPr id="5" name="TextBox 5"/>
            <p:cNvSpPr txBox="1"/>
            <p:nvPr/>
          </p:nvSpPr>
          <p:spPr>
            <a:xfrm>
              <a:off x="5032" y="190500"/>
              <a:ext cx="13335460" cy="1456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94"/>
                </a:lnSpc>
              </a:pPr>
              <a:r>
                <a:rPr lang="en-US" sz="4800" dirty="0" smtClean="0">
                  <a:solidFill>
                    <a:srgbClr val="F0F0EA"/>
                  </a:solidFill>
                  <a:latin typeface="League Gothic"/>
                </a:rPr>
                <a:t>VOIES D’AMELIORATION</a:t>
              </a:r>
              <a:endParaRPr lang="en-US" sz="4800" dirty="0">
                <a:solidFill>
                  <a:srgbClr val="F0F0EA"/>
                </a:solidFill>
                <a:latin typeface="League Gothic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871" y="2289307"/>
              <a:ext cx="13330750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 dirty="0">
                  <a:solidFill>
                    <a:srgbClr val="CEB290"/>
                  </a:solidFill>
                  <a:latin typeface="Montserrat Classic Bold"/>
                </a:rPr>
                <a:t>POUR L'EFFICACITÉ DES INSTITUTIONS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34726"/>
              <a:ext cx="13335621" cy="8720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7"/>
                </a:lnSpc>
                <a:buFont typeface="Wingdings" pitchFamily="2" charset="2"/>
                <a:buChar char="v"/>
              </a:pPr>
              <a:endParaRPr sz="2400" dirty="0">
                <a:solidFill>
                  <a:prstClr val="black"/>
                </a:solidFill>
              </a:endParaRPr>
            </a:p>
            <a:p>
              <a:pPr>
                <a:lnSpc>
                  <a:spcPts val="2967"/>
                </a:lnSpc>
              </a:pPr>
              <a:endParaRPr lang="fr-FR" sz="2400" dirty="0" smtClean="0"/>
            </a:p>
            <a:p>
              <a:pPr>
                <a:lnSpc>
                  <a:spcPts val="2967"/>
                </a:lnSpc>
                <a:buFont typeface="Wingdings" pitchFamily="2" charset="2"/>
                <a:buChar char="v"/>
              </a:pP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Autonomisation et indépendance des structures de lutte contre la corruption et le blanchiment des capitaux ;</a:t>
              </a:r>
              <a:endParaRPr lang="fr-FR" sz="2400" dirty="0" smtClean="0"/>
            </a:p>
            <a:p>
              <a:pPr>
                <a:lnSpc>
                  <a:spcPts val="2967"/>
                </a:lnSpc>
                <a:buFont typeface="Wingdings" pitchFamily="2" charset="2"/>
                <a:buChar char="v"/>
              </a:pP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Actions de plaidoyer en vue de la réduction de la cherté de la vie et des pressions sociales qui accentuent la vulnérabilité des acteurs;</a:t>
              </a:r>
              <a:endParaRPr lang="fr-FR" sz="2400" dirty="0" smtClean="0"/>
            </a:p>
            <a:p>
              <a:pPr>
                <a:lnSpc>
                  <a:spcPts val="2967"/>
                </a:lnSpc>
                <a:buFont typeface="Wingdings" pitchFamily="2" charset="2"/>
                <a:buChar char="v"/>
              </a:pP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Poursuite des réformes  pour une meilleure </a:t>
              </a:r>
              <a:r>
                <a:rPr lang="fr-FR" sz="2400" dirty="0" err="1" smtClean="0">
                  <a:solidFill>
                    <a:srgbClr val="CEB290"/>
                  </a:solidFill>
                  <a:latin typeface="Montserrat Light"/>
                </a:rPr>
                <a:t>structucturation</a:t>
              </a: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 du dispositif institutionnel;</a:t>
              </a:r>
            </a:p>
            <a:p>
              <a:pPr>
                <a:lnSpc>
                  <a:spcPts val="2967"/>
                </a:lnSpc>
                <a:buFont typeface="Wingdings" pitchFamily="2" charset="2"/>
                <a:buChar char="v"/>
              </a:pPr>
              <a:r>
                <a:rPr lang="fr-FR" sz="2400" dirty="0" err="1" smtClean="0">
                  <a:solidFill>
                    <a:srgbClr val="CEB290"/>
                  </a:solidFill>
                  <a:latin typeface="Montserrat Light"/>
                </a:rPr>
                <a:t>Synérgie</a:t>
              </a: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 d’actions entre  les acteurs ;</a:t>
              </a:r>
            </a:p>
            <a:p>
              <a:pPr>
                <a:lnSpc>
                  <a:spcPts val="2967"/>
                </a:lnSpc>
                <a:buFont typeface="Wingdings" pitchFamily="2" charset="2"/>
                <a:buChar char="v"/>
              </a:pP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Renforcement des </a:t>
              </a:r>
              <a:r>
                <a:rPr lang="fr-FR" sz="2400" smtClean="0">
                  <a:solidFill>
                    <a:srgbClr val="CEB290"/>
                  </a:solidFill>
                  <a:latin typeface="Montserrat Light"/>
                </a:rPr>
                <a:t>capacités humaines, </a:t>
              </a: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matérielles et financières;</a:t>
              </a:r>
            </a:p>
            <a:p>
              <a:pPr>
                <a:lnSpc>
                  <a:spcPts val="2967"/>
                </a:lnSpc>
                <a:buFont typeface="Wingdings" pitchFamily="2" charset="2"/>
                <a:buChar char="v"/>
              </a:pP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Mise en place de plans d’informations et de communication de masse;</a:t>
              </a:r>
            </a:p>
            <a:p>
              <a:pPr>
                <a:lnSpc>
                  <a:spcPts val="2967"/>
                </a:lnSpc>
                <a:buFont typeface="Wingdings" pitchFamily="2" charset="2"/>
                <a:buChar char="v"/>
              </a:pPr>
              <a:r>
                <a:rPr lang="fr-FR" sz="2400" dirty="0" smtClean="0">
                  <a:solidFill>
                    <a:srgbClr val="CEB290"/>
                  </a:solidFill>
                  <a:latin typeface="Montserrat Light"/>
                </a:rPr>
                <a:t>Partenariat/ coopération entre institutions pour un partage d’informations de façon horizontale.</a:t>
              </a:r>
            </a:p>
            <a:p>
              <a:pPr>
                <a:lnSpc>
                  <a:spcPts val="2967"/>
                </a:lnSpc>
              </a:pPr>
              <a:endParaRPr lang="en-US" sz="1978" dirty="0">
                <a:solidFill>
                  <a:srgbClr val="CEB290"/>
                </a:solidFill>
                <a:latin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597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883" b="2888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5956" y="4933992"/>
            <a:ext cx="3290853" cy="1076342"/>
            <a:chOff x="0" y="0"/>
            <a:chExt cx="4387804" cy="1435123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4387804" cy="67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F0F0EA"/>
                  </a:solidFill>
                  <a:latin typeface="Montserrat Light Bold"/>
                </a:rPr>
                <a:t>TWITTER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97089" y="3289492"/>
            <a:ext cx="1308586" cy="130858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501808" y="4933992"/>
            <a:ext cx="3287618" cy="1076342"/>
            <a:chOff x="0" y="0"/>
            <a:chExt cx="4383491" cy="1435123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4383491" cy="67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F0F0EA"/>
                  </a:solidFill>
                  <a:latin typeface="Montserrat Light Bold"/>
                </a:rPr>
                <a:t>FACEBOOK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91325" y="3289492"/>
            <a:ext cx="1308586" cy="130858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2694426" y="4933992"/>
            <a:ext cx="3287618" cy="1076342"/>
            <a:chOff x="0" y="0"/>
            <a:chExt cx="4383491" cy="14351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4383491" cy="67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F0F0EA"/>
                  </a:solidFill>
                  <a:latin typeface="Montserrat Light Bold"/>
                </a:rPr>
                <a:t>INSTAGRAM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2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646765" y="3252315"/>
            <a:ext cx="1382941" cy="138294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-444500" y="9488984"/>
            <a:ext cx="19177000" cy="521494"/>
            <a:chOff x="0" y="0"/>
            <a:chExt cx="25569333" cy="695325"/>
          </a:xfrm>
        </p:grpSpPr>
        <p:sp>
          <p:nvSpPr>
            <p:cNvPr id="15" name="TextBox 15"/>
            <p:cNvSpPr txBox="1"/>
            <p:nvPr/>
          </p:nvSpPr>
          <p:spPr>
            <a:xfrm>
              <a:off x="1964267" y="423863"/>
              <a:ext cx="16426905" cy="27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596007" y="933450"/>
            <a:ext cx="15095986" cy="100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000" dirty="0" err="1">
                <a:solidFill>
                  <a:srgbClr val="F0F0EA"/>
                </a:solidFill>
                <a:latin typeface="Montserrat Classic Bold"/>
              </a:rPr>
              <a:t>Suivez</a:t>
            </a:r>
            <a:r>
              <a:rPr lang="en-US" sz="6000" dirty="0">
                <a:solidFill>
                  <a:srgbClr val="F0F0EA"/>
                </a:solidFill>
                <a:latin typeface="Montserrat Classic Bold"/>
              </a:rPr>
              <a:t> </a:t>
            </a:r>
            <a:r>
              <a:rPr lang="en-US" sz="6000" err="1">
                <a:solidFill>
                  <a:srgbClr val="F0F0EA"/>
                </a:solidFill>
                <a:latin typeface="Montserrat Classic Bold"/>
              </a:rPr>
              <a:t>mon</a:t>
            </a:r>
            <a:r>
              <a:rPr lang="en-US" sz="6000">
                <a:solidFill>
                  <a:srgbClr val="F0F0EA"/>
                </a:solidFill>
                <a:latin typeface="Montserrat Classic Bold"/>
              </a:rPr>
              <a:t> </a:t>
            </a:r>
            <a:r>
              <a:rPr lang="en-US" sz="6000" smtClean="0">
                <a:solidFill>
                  <a:srgbClr val="F0F0EA"/>
                </a:solidFill>
                <a:latin typeface="Montserrat Classic Bold"/>
              </a:rPr>
              <a:t>actualité, </a:t>
            </a:r>
            <a:r>
              <a:rPr lang="en-US" sz="6000" dirty="0">
                <a:solidFill>
                  <a:srgbClr val="F0F0EA"/>
                </a:solidFill>
                <a:latin typeface="Montserrat Classic Bold"/>
              </a:rPr>
              <a:t>24h/7j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444500" y="9247882"/>
            <a:ext cx="19177000" cy="762595"/>
            <a:chOff x="0" y="0"/>
            <a:chExt cx="25569333" cy="1016794"/>
          </a:xfrm>
        </p:grpSpPr>
        <p:sp>
          <p:nvSpPr>
            <p:cNvPr id="19" name="TextBox 19"/>
            <p:cNvSpPr txBox="1"/>
            <p:nvPr/>
          </p:nvSpPr>
          <p:spPr>
            <a:xfrm>
              <a:off x="1964267" y="423863"/>
              <a:ext cx="16426905" cy="5929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SÉMINAIRE DE FORMATION DES RESPONSABLES PUBLICS SUR LA LUTTE CONTRE </a:t>
              </a:r>
              <a:r>
                <a:rPr lang="en-US" sz="1265" spc="253">
                  <a:solidFill>
                    <a:srgbClr val="F0F0EA"/>
                  </a:solidFill>
                  <a:latin typeface="Montserrat Light Bold"/>
                </a:rPr>
                <a:t>LA </a:t>
              </a:r>
              <a:r>
                <a:rPr lang="en-US" sz="1265" spc="253" smtClean="0">
                  <a:solidFill>
                    <a:srgbClr val="F0F0EA"/>
                  </a:solidFill>
                  <a:latin typeface="Montserrat Light Bold"/>
                </a:rPr>
                <a:t>CORRUPTION, L’ETHIQUE, </a:t>
              </a: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LA COORDINATION ET LA COHÉSION DES EQUIPES DE TRAVAIL | JUILLET 2020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</p:spTree>
    <p:extLst>
      <p:ext uri="{BB962C8B-B14F-4D97-AF65-F5344CB8AC3E}">
        <p14:creationId xmlns:p14="http://schemas.microsoft.com/office/powerpoint/2010/main" val="104322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328" b="8328"/>
          <a:stretch>
            <a:fillRect/>
          </a:stretch>
        </p:blipFill>
        <p:spPr>
          <a:xfrm>
            <a:off x="-305258" y="-311469"/>
            <a:ext cx="7919686" cy="1090993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898410" y="1180101"/>
            <a:ext cx="8092131" cy="7562510"/>
            <a:chOff x="0" y="-485967"/>
            <a:chExt cx="10789508" cy="10083347"/>
          </a:xfrm>
        </p:grpSpPr>
        <p:sp>
          <p:nvSpPr>
            <p:cNvPr id="4" name="AutoShape 4"/>
            <p:cNvSpPr/>
            <p:nvPr/>
          </p:nvSpPr>
          <p:spPr>
            <a:xfrm>
              <a:off x="0" y="2829057"/>
              <a:ext cx="10789508" cy="101529"/>
            </a:xfrm>
            <a:prstGeom prst="rect">
              <a:avLst/>
            </a:prstGeom>
            <a:solidFill>
              <a:srgbClr val="CEB290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9495851"/>
              <a:ext cx="10789508" cy="101529"/>
            </a:xfrm>
            <a:prstGeom prst="rect">
              <a:avLst/>
            </a:prstGeom>
            <a:solidFill>
              <a:srgbClr val="CEB29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7235" y="-485967"/>
              <a:ext cx="10663079" cy="151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07"/>
                </a:lnSpc>
              </a:pPr>
              <a:r>
                <a:rPr lang="en-US" sz="8207" dirty="0">
                  <a:solidFill>
                    <a:srgbClr val="F0F0EA"/>
                  </a:solidFill>
                  <a:latin typeface="League Gothic"/>
                </a:rPr>
                <a:t>CONTINUONS LA CAUSERIE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3927" y="3382031"/>
              <a:ext cx="10661654" cy="667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NUMÉRO DE TÉLÉPHONE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2301" y="4218842"/>
              <a:ext cx="10664906" cy="561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+241 074 65 37 65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0540" y="5485786"/>
              <a:ext cx="10668427" cy="667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ADRESSE E-MAIL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0607" y="6322597"/>
              <a:ext cx="10668293" cy="561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pepecy.ogouliguende@gmail.com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0540" y="7589541"/>
              <a:ext cx="10668427" cy="667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SIÈGE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0607" y="8426352"/>
              <a:ext cx="10668293" cy="561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Sherko-Angondjé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16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4500" y="9247882"/>
            <a:ext cx="19177000" cy="762595"/>
            <a:chOff x="0" y="0"/>
            <a:chExt cx="25569333" cy="1016794"/>
          </a:xfrm>
        </p:grpSpPr>
        <p:sp>
          <p:nvSpPr>
            <p:cNvPr id="3" name="TextBox 3"/>
            <p:cNvSpPr txBox="1"/>
            <p:nvPr/>
          </p:nvSpPr>
          <p:spPr>
            <a:xfrm>
              <a:off x="1964267" y="423863"/>
              <a:ext cx="16426905" cy="5929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SÉMINAIRE DE FORMATION DES RESPONSABLES PUBLICS SUR LA LUTTE CONTRE </a:t>
              </a:r>
              <a:r>
                <a:rPr lang="en-US" sz="1265" spc="253">
                  <a:solidFill>
                    <a:srgbClr val="F0F0EA"/>
                  </a:solidFill>
                  <a:latin typeface="Montserrat Light Bold"/>
                </a:rPr>
                <a:t>LA </a:t>
              </a:r>
              <a:r>
                <a:rPr lang="en-US" sz="1265" spc="253" smtClean="0">
                  <a:solidFill>
                    <a:srgbClr val="F0F0EA"/>
                  </a:solidFill>
                  <a:latin typeface="Montserrat Light Bold"/>
                </a:rPr>
                <a:t>CORRUPTION, L’ETHIQUE, </a:t>
              </a: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LA COORDINATION ET LA COHÉSION DES EQUIPES DE TRAVAIL | JUILLET 2020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901413" y="4031666"/>
            <a:ext cx="14485174" cy="2223669"/>
            <a:chOff x="0" y="0"/>
            <a:chExt cx="19313565" cy="2964891"/>
          </a:xfrm>
        </p:grpSpPr>
        <p:sp>
          <p:nvSpPr>
            <p:cNvPr id="6" name="TextBox 6"/>
            <p:cNvSpPr txBox="1"/>
            <p:nvPr/>
          </p:nvSpPr>
          <p:spPr>
            <a:xfrm>
              <a:off x="0" y="180975"/>
              <a:ext cx="19313565" cy="1836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00"/>
                </a:lnSpc>
              </a:pPr>
              <a:r>
                <a:rPr lang="en-US" sz="10000" dirty="0">
                  <a:solidFill>
                    <a:srgbClr val="F0F0EA"/>
                  </a:solidFill>
                  <a:latin typeface="League Gothic"/>
                </a:rPr>
                <a:t>MERCI !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14810"/>
              <a:ext cx="19313565" cy="650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 dirty="0">
                  <a:solidFill>
                    <a:srgbClr val="CEB290"/>
                  </a:solidFill>
                  <a:latin typeface="Montserrat Light"/>
                </a:rPr>
                <a:t>L’ARGENT ACQUIS PROPREMENT NOUS HONORE DIGNEMENT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844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0635" r="7764"/>
          <a:stretch>
            <a:fillRect/>
          </a:stretch>
        </p:blipFill>
        <p:spPr>
          <a:xfrm>
            <a:off x="-152400" y="675911"/>
            <a:ext cx="8594126" cy="900221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424174" y="1362506"/>
            <a:ext cx="9204199" cy="8349066"/>
            <a:chOff x="-226603" y="-28575"/>
            <a:chExt cx="12272265" cy="11132089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11890706" cy="1317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MINISTERE </a:t>
              </a:r>
              <a:r>
                <a:rPr lang="en-US" sz="1687" spc="84" dirty="0">
                  <a:solidFill>
                    <a:srgbClr val="CEB290"/>
                  </a:solidFill>
                  <a:latin typeface="Arimo"/>
                </a:rPr>
                <a:t>DE L</a:t>
              </a: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A PROMOTION DE LA </a:t>
              </a:r>
              <a:r>
                <a:rPr lang="en-US" sz="2000" spc="100">
                  <a:solidFill>
                    <a:srgbClr val="CEB290"/>
                  </a:solidFill>
                  <a:latin typeface="Montserrat Light"/>
                </a:rPr>
                <a:t>BONNE  </a:t>
              </a:r>
              <a:r>
                <a:rPr lang="en-US" sz="2000" spc="100" smtClean="0">
                  <a:solidFill>
                    <a:srgbClr val="CEB290"/>
                  </a:solidFill>
                  <a:latin typeface="Montserrat Light"/>
                </a:rPr>
                <a:t>GOUVERNANCE, </a:t>
              </a: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DE LA LUTTE CONTRE  LA CORRUPTION</a:t>
              </a:r>
            </a:p>
            <a:p>
              <a:pPr algn="ctr">
                <a:lnSpc>
                  <a:spcPts val="2700"/>
                </a:lnSpc>
              </a:pP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 ET DE L’EVALUATION  DES POLITIQUES PUBLIQUES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043395"/>
              <a:ext cx="11890706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04"/>
                </a:lnSpc>
              </a:pPr>
              <a:r>
                <a:rPr lang="en-US" sz="2300" spc="114" dirty="0" smtClean="0">
                  <a:solidFill>
                    <a:srgbClr val="CEB290"/>
                  </a:solidFill>
                  <a:latin typeface="Montserrat Light"/>
                </a:rPr>
                <a:t>PÉPÉCY </a:t>
              </a:r>
              <a:r>
                <a:rPr lang="en-US" sz="2300" spc="114" dirty="0">
                  <a:solidFill>
                    <a:srgbClr val="CEB290"/>
                  </a:solidFill>
                  <a:latin typeface="Montserrat Light"/>
                </a:rPr>
                <a:t>OGOULIGUENDE</a:t>
              </a:r>
            </a:p>
            <a:p>
              <a:pPr algn="ctr">
                <a:lnSpc>
                  <a:spcPts val="3105"/>
                </a:lnSpc>
              </a:pPr>
              <a:r>
                <a:rPr lang="en-US" sz="2299" spc="114" dirty="0">
                  <a:solidFill>
                    <a:srgbClr val="CEB290"/>
                  </a:solidFill>
                  <a:latin typeface="Montserrat Light"/>
                </a:rPr>
                <a:t>EXPERT TRANSPARENCE &amp; BONNE GOUVERNANCE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26603" y="2409393"/>
              <a:ext cx="12272265" cy="54715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fr-FR" sz="7200" spc="200" dirty="0">
                  <a:solidFill>
                    <a:srgbClr val="F0F0EA"/>
                  </a:solidFill>
                  <a:latin typeface="League Gothic"/>
                </a:rPr>
                <a:t>STRATÉGIE NATIONALE DE LUTTE CONTRE LA CORRUPTION</a:t>
              </a:r>
              <a:r>
                <a:rPr lang="en-US" sz="7200" spc="200" dirty="0" smtClean="0">
                  <a:solidFill>
                    <a:srgbClr val="F0F0EA"/>
                  </a:solidFill>
                  <a:latin typeface="League Gothic"/>
                </a:rPr>
                <a:t> </a:t>
              </a:r>
              <a:endParaRPr lang="en-US" sz="7200" spc="200" dirty="0">
                <a:solidFill>
                  <a:srgbClr val="F0F0EA"/>
                </a:solidFill>
                <a:latin typeface="League Gothic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-174852" y="9621263"/>
              <a:ext cx="11887199" cy="84667"/>
            </a:xfrm>
            <a:prstGeom prst="rect">
              <a:avLst/>
            </a:prstGeom>
            <a:solidFill>
              <a:srgbClr val="F0F0EA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5277" y="1987261"/>
              <a:ext cx="11887200" cy="84667"/>
            </a:xfrm>
            <a:prstGeom prst="rect">
              <a:avLst/>
            </a:prstGeom>
            <a:solidFill>
              <a:srgbClr val="F0F0EA"/>
            </a:solidFill>
          </p:spPr>
        </p:sp>
      </p:grpSp>
    </p:spTree>
    <p:extLst>
      <p:ext uri="{BB962C8B-B14F-4D97-AF65-F5344CB8AC3E}">
        <p14:creationId xmlns:p14="http://schemas.microsoft.com/office/powerpoint/2010/main" val="169478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3348" y="2119164"/>
            <a:ext cx="10001311" cy="855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err="1">
                <a:solidFill>
                  <a:srgbClr val="F0F0EA"/>
                </a:solidFill>
                <a:latin typeface="Montserrat Light"/>
              </a:rPr>
              <a:t>Depuis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2003, 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le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Gouvernement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de la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République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Gabonaise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s’est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engagé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dans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un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processus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d’amélioration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 de la 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gouvernance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 à travers des actions qui 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visent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une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saine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gestion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 des affaires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ubliques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 et la consolidation de 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l’état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F0F0EA"/>
                </a:solidFill>
                <a:latin typeface="Arimo"/>
              </a:rPr>
              <a:t>droit</a:t>
            </a:r>
            <a:r>
              <a:rPr lang="en-US" sz="1687" dirty="0">
                <a:solidFill>
                  <a:srgbClr val="F0F0EA"/>
                </a:solidFill>
                <a:latin typeface="Arimo"/>
              </a:rPr>
              <a:t>.</a:t>
            </a:r>
          </a:p>
          <a:p>
            <a:pPr>
              <a:lnSpc>
                <a:spcPts val="3441"/>
              </a:lnSpc>
            </a:pPr>
            <a:endParaRPr lang="en-US" sz="1687" dirty="0">
              <a:solidFill>
                <a:srgbClr val="F0F0EA"/>
              </a:solidFill>
              <a:latin typeface="Arimo"/>
            </a:endParaRPr>
          </a:p>
          <a:p>
            <a:pPr>
              <a:lnSpc>
                <a:spcPts val="3441"/>
              </a:lnSpc>
            </a:pPr>
            <a:r>
              <a:rPr lang="en-US" sz="2294" dirty="0">
                <a:solidFill>
                  <a:srgbClr val="F0F0EA"/>
                </a:solidFill>
                <a:latin typeface="Montserrat Light"/>
              </a:rPr>
              <a:t>La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Stratégie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de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Croissance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et de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Réduction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de la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Pauvreté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élaborée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en 2004 se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présentait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comme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le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prolongement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d’une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réflexion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à 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long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terme,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communément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désignée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par « Gabon 2025 ». </a:t>
            </a:r>
          </a:p>
          <a:p>
            <a:pPr>
              <a:lnSpc>
                <a:spcPts val="3441"/>
              </a:lnSpc>
            </a:pPr>
            <a:endParaRPr lang="en-US" sz="2294" dirty="0">
              <a:solidFill>
                <a:srgbClr val="F0F0EA"/>
              </a:solidFill>
              <a:latin typeface="Montserrat Light"/>
            </a:endParaRPr>
          </a:p>
          <a:p>
            <a:pPr>
              <a:lnSpc>
                <a:spcPts val="3441"/>
              </a:lnSpc>
            </a:pP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S’inscrivant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dans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la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continuité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de la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réflexion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en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cours, 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et le respect des engagements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pris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à </a:t>
            </a:r>
            <a:r>
              <a:rPr lang="en-US" sz="2294" err="1">
                <a:solidFill>
                  <a:srgbClr val="F0F0EA"/>
                </a:solidFill>
                <a:latin typeface="Montserrat Light"/>
              </a:rPr>
              <a:t>l’échelle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internationale,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notamment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en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ce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qui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concerne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les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OMD,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devenus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ODD  le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Président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de 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la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République, 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Son Excellence Ali 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BONGO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ONDIMBA,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dès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son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arrivée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au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pouvoir, 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a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défini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un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Projet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de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Société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qui repose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sur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9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axes,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lesquels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sont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soutenus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par les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piliers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>
                <a:solidFill>
                  <a:srgbClr val="F0F0EA"/>
                </a:solidFill>
                <a:latin typeface="Montserrat Light"/>
              </a:rPr>
              <a:t>Gabon </a:t>
            </a:r>
            <a:r>
              <a:rPr lang="en-US" sz="2294" smtClean="0">
                <a:solidFill>
                  <a:srgbClr val="F0F0EA"/>
                </a:solidFill>
                <a:latin typeface="Montserrat Light"/>
              </a:rPr>
              <a:t>vert, 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Gabon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industriel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et Gabon des services. La Vision de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développement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à long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terme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définie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à travers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ces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9 axes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doit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conduire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le Gabon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vers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son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émergence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à </a:t>
            </a:r>
            <a:r>
              <a:rPr lang="en-US" sz="2294" dirty="0" err="1">
                <a:solidFill>
                  <a:srgbClr val="F0F0EA"/>
                </a:solidFill>
                <a:latin typeface="Montserrat Light"/>
              </a:rPr>
              <a:t>l’horizon</a:t>
            </a:r>
            <a:r>
              <a:rPr lang="en-US" sz="2294" dirty="0">
                <a:solidFill>
                  <a:srgbClr val="F0F0EA"/>
                </a:solidFill>
                <a:latin typeface="Montserrat Light"/>
              </a:rPr>
              <a:t> 2025. </a:t>
            </a:r>
          </a:p>
          <a:p>
            <a:pPr>
              <a:lnSpc>
                <a:spcPts val="3441"/>
              </a:lnSpc>
            </a:pPr>
            <a:endParaRPr lang="en-US" sz="2294" dirty="0">
              <a:solidFill>
                <a:srgbClr val="F0F0EA"/>
              </a:solidFill>
              <a:latin typeface="Montserrat Light"/>
            </a:endParaRPr>
          </a:p>
          <a:p>
            <a:pPr>
              <a:lnSpc>
                <a:spcPts val="3441"/>
              </a:lnSpc>
            </a:pPr>
            <a:endParaRPr lang="en-US" sz="2294" dirty="0">
              <a:solidFill>
                <a:srgbClr val="F0F0EA"/>
              </a:solidFill>
              <a:latin typeface="Montserrat Light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2962" r="11853"/>
          <a:stretch>
            <a:fillRect/>
          </a:stretch>
        </p:blipFill>
        <p:spPr>
          <a:xfrm>
            <a:off x="11030011" y="1520329"/>
            <a:ext cx="7257989" cy="786768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2152" y="323850"/>
            <a:ext cx="9146885" cy="113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3"/>
              </a:lnSpc>
            </a:pPr>
            <a:r>
              <a:rPr lang="en-US" sz="8523" dirty="0">
                <a:solidFill>
                  <a:srgbClr val="F0F0EA"/>
                </a:solidFill>
                <a:latin typeface="League Gothic"/>
              </a:rPr>
              <a:t>RÉSUMÉ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3348" y="1515524"/>
            <a:ext cx="9143655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dirty="0">
                <a:solidFill>
                  <a:srgbClr val="CEB290"/>
                </a:solidFill>
                <a:latin typeface="Montserrat Classic Bold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97830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7493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grpSp>
        <p:nvGrpSpPr>
          <p:cNvPr id="4" name="Group 4"/>
          <p:cNvGrpSpPr/>
          <p:nvPr/>
        </p:nvGrpSpPr>
        <p:grpSpPr>
          <a:xfrm>
            <a:off x="2572295" y="2132335"/>
            <a:ext cx="13143409" cy="6029028"/>
            <a:chOff x="0" y="0"/>
            <a:chExt cx="17524546" cy="8038704"/>
          </a:xfrm>
        </p:grpSpPr>
        <p:sp>
          <p:nvSpPr>
            <p:cNvPr id="5" name="TextBox 5"/>
            <p:cNvSpPr txBox="1"/>
            <p:nvPr/>
          </p:nvSpPr>
          <p:spPr>
            <a:xfrm>
              <a:off x="0" y="1589783"/>
              <a:ext cx="17524546" cy="4683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5"/>
                </a:lnSpc>
              </a:pP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« A </a:t>
              </a:r>
              <a:r>
                <a:rPr lang="en-US" sz="3500" err="1">
                  <a:solidFill>
                    <a:srgbClr val="CEB290"/>
                  </a:solidFill>
                  <a:latin typeface="Montserrat Classic Bold"/>
                </a:rPr>
                <a:t>l’horizon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2025, 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le Gabon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est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un pays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où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l’intégrité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guide le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comportement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l’ensemble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citoyens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et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gouverne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la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gestion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affaires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publiques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dans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un </a:t>
              </a:r>
              <a:r>
                <a:rPr lang="en-US" sz="3500" err="1">
                  <a:solidFill>
                    <a:srgbClr val="CEB290"/>
                  </a:solidFill>
                  <a:latin typeface="Montserrat Classic Bold"/>
                </a:rPr>
                <a:t>Etat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modernisé,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assurant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une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redistribution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juste,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équitable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et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transparente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fruits de 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la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croissance, 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pour un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développement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harmonieux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». 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32467" y="0"/>
              <a:ext cx="14459612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3700">
                  <a:solidFill>
                    <a:srgbClr val="F0F0EA"/>
                  </a:solidFill>
                  <a:latin typeface="Montserrat Classic Bold"/>
                </a:rPr>
                <a:t>PENSEZ-Y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32467" y="7122716"/>
              <a:ext cx="14459612" cy="915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dirty="0">
                  <a:solidFill>
                    <a:srgbClr val="F0F0EA"/>
                  </a:solidFill>
                  <a:latin typeface="Montserrat Light Bold"/>
                </a:rPr>
                <a:t>DOCUMENT DE STRATÉGIE DE LUTTE CONTRE LA CORRUPTION ET LE BLANCHIMENT </a:t>
              </a:r>
              <a:r>
                <a:rPr lang="en-US" sz="2000">
                  <a:solidFill>
                    <a:srgbClr val="F0F0EA"/>
                  </a:solidFill>
                  <a:latin typeface="Montserrat Light Bold"/>
                </a:rPr>
                <a:t>DES </a:t>
              </a:r>
              <a:r>
                <a:rPr lang="en-US" sz="2000" smtClean="0">
                  <a:solidFill>
                    <a:srgbClr val="F0F0EA"/>
                  </a:solidFill>
                  <a:latin typeface="Montserrat Light Bold"/>
                </a:rPr>
                <a:t>CAPITAUX, </a:t>
              </a:r>
              <a:r>
                <a:rPr lang="en-US" sz="2000">
                  <a:solidFill>
                    <a:srgbClr val="F0F0EA"/>
                  </a:solidFill>
                  <a:latin typeface="Montserrat Light Bold"/>
                </a:rPr>
                <a:t>RÉPUBLIQUE </a:t>
              </a:r>
              <a:r>
                <a:rPr lang="en-US" sz="2000" smtClean="0">
                  <a:solidFill>
                    <a:srgbClr val="F0F0EA"/>
                  </a:solidFill>
                  <a:latin typeface="Montserrat Light Bold"/>
                </a:rPr>
                <a:t>GABONAISE, 2012, </a:t>
              </a:r>
              <a:r>
                <a:rPr lang="en-US" sz="2000" dirty="0">
                  <a:solidFill>
                    <a:srgbClr val="F0F0EA"/>
                  </a:solidFill>
                  <a:latin typeface="Montserrat Light Bold"/>
                </a:rPr>
                <a:t>PAGE 39.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8380204" y="-285750"/>
            <a:ext cx="1527592" cy="1806681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719534" y="425137"/>
            <a:ext cx="848932" cy="6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0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6662582" cy="985988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248372" y="174948"/>
            <a:ext cx="11147425" cy="11122660"/>
            <a:chOff x="137782" y="-342497"/>
            <a:chExt cx="14142617" cy="18236455"/>
          </a:xfrm>
        </p:grpSpPr>
        <p:sp>
          <p:nvSpPr>
            <p:cNvPr id="5" name="TextBox 5"/>
            <p:cNvSpPr txBox="1"/>
            <p:nvPr/>
          </p:nvSpPr>
          <p:spPr>
            <a:xfrm>
              <a:off x="141792" y="-342497"/>
              <a:ext cx="14138607" cy="19623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894"/>
                </a:lnSpc>
              </a:pPr>
              <a:r>
                <a:rPr lang="en-US" sz="7200" dirty="0" smtClean="0">
                  <a:solidFill>
                    <a:srgbClr val="F0F0EA"/>
                  </a:solidFill>
                  <a:latin typeface="League Gothic"/>
                </a:rPr>
                <a:t>CONTEXTE</a:t>
              </a:r>
              <a:endParaRPr lang="en-US" sz="7200" dirty="0">
                <a:solidFill>
                  <a:srgbClr val="F0F0EA"/>
                </a:solidFill>
                <a:latin typeface="League Gothic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7782" y="1619857"/>
              <a:ext cx="14001847" cy="162741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Se projetant à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l’horizon 2025,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cette réflexion stratégique à long terme proposait une Vision pour le Gabon à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deux facettes,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le présentant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d’une part,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comme un modèle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de démocratie,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et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d’autre part,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comme un modèle de développement il s’agissait également de  matérialiser les engagements internationaux dans l’élaboration de la stratégie.</a:t>
              </a:r>
            </a:p>
            <a:p>
              <a:pPr>
                <a:lnSpc>
                  <a:spcPts val="2967"/>
                </a:lnSpc>
              </a:pPr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le Gabon s’est engagé à assurer la transformation de son économie vers une économie à forte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valeur ajoutée,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affranchie de la simple exploitation de ses matières premières. Cette Vision du développement du Gabon passe par une lutte acharnée contre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la corruption,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la concussion et le blanchiment des capitaux.</a:t>
              </a:r>
            </a:p>
            <a:p>
              <a:pPr>
                <a:lnSpc>
                  <a:spcPts val="2967"/>
                </a:lnSpc>
              </a:pPr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La SNLCCBC servira de boussole pour canaliser les actions dans le cadre du combat à mener contre ces fléaux (Corruption et blanchiment des capitaux).</a:t>
              </a:r>
            </a:p>
            <a:p>
              <a:pPr>
                <a:lnSpc>
                  <a:spcPts val="2967"/>
                </a:lnSpc>
              </a:pPr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fr-FR" sz="2800" dirty="0" smtClean="0">
                  <a:solidFill>
                    <a:srgbClr val="CEB290"/>
                  </a:solidFill>
                  <a:latin typeface="Montserrat Light"/>
                </a:rPr>
                <a:t>Enjeux et défis</a:t>
              </a:r>
            </a:p>
            <a:p>
              <a:pPr>
                <a:lnSpc>
                  <a:spcPts val="2967"/>
                </a:lnSpc>
              </a:pPr>
              <a:endParaRPr lang="fr-FR" sz="2800" dirty="0" smtClean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La stratégie de lutte contre la corruption et le blanchiment des capitaux au Gabon comporte deux enjeux majeurs à savoir : </a:t>
              </a:r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- Assainissement des finances publiques </a:t>
              </a:r>
            </a:p>
            <a:p>
              <a:pPr>
                <a:lnSpc>
                  <a:spcPts val="2967"/>
                </a:lnSpc>
              </a:pP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- Meilleure redistribution des richesses.</a:t>
              </a:r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 algn="l">
                <a:lnSpc>
                  <a:spcPts val="2967"/>
                </a:lnSpc>
              </a:pPr>
              <a:endParaRPr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7" y="-215790"/>
            <a:ext cx="6038449" cy="105027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00728" y="1"/>
            <a:ext cx="12501650" cy="11333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894"/>
              </a:lnSpc>
            </a:pPr>
            <a:r>
              <a:rPr lang="en-US" sz="5400" dirty="0" smtClean="0">
                <a:solidFill>
                  <a:srgbClr val="F0F0EA"/>
                </a:solidFill>
                <a:latin typeface="League Gothic"/>
              </a:rPr>
              <a:t>METHODOLOGIE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L’approche méthodologique retenue pour la SNLCCBC a été articulée autour d’une trilogie M-P-E qui repose sur trois </a:t>
            </a:r>
            <a:r>
              <a:rPr lang="fr-FR" sz="2000" smtClean="0">
                <a:solidFill>
                  <a:srgbClr val="CEB290"/>
                </a:solidFill>
                <a:latin typeface="Montserrat Light"/>
              </a:rPr>
              <a:t>éléments principaux,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à savoir :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CEB290"/>
                </a:solidFill>
                <a:latin typeface="Montserrat Light"/>
              </a:rPr>
              <a:t>M : pour Mobilisation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de l’ensemble des parties prenantes concernées par la Stratégie ;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CEB290"/>
                </a:solidFill>
                <a:latin typeface="Montserrat Light"/>
              </a:rPr>
              <a:t>P : pour Participation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effective des acteurs à l’élaboration de la Stratégie ;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CEB290"/>
                </a:solidFill>
                <a:latin typeface="Montserrat Light"/>
              </a:rPr>
              <a:t>E : pour Engagement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individuel et collectif à la mise en œuvre de la Stratégie.</a:t>
            </a: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CEB290"/>
                </a:solidFill>
                <a:latin typeface="Montserrat Light"/>
              </a:rPr>
              <a:t>Etats des lieux :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CEB290"/>
                </a:solidFill>
                <a:latin typeface="Montserrat Light"/>
              </a:rPr>
              <a:t>10 Secteurs prioritaires :</a:t>
            </a:r>
          </a:p>
          <a:p>
            <a:pPr marL="514350" indent="-514350">
              <a:lnSpc>
                <a:spcPct val="150000"/>
              </a:lnSpc>
            </a:pP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	(i)Budget d’Investissement Public et Marchés Publics ; (ii) Secteur Privé et Climat des Affaires ; (iii) Décentralisation ; (iv) Education ; (v) Finances (Douanes/Impôts/Trésor) ; (vi) Forêts et Environnement ; (vii) Mines et Industries Extractives ; (viii) Santé publique ; (ix) Transports ; (x) Justice;</a:t>
            </a:r>
          </a:p>
          <a:p>
            <a:pPr marL="514350" indent="-514350">
              <a:lnSpc>
                <a:spcPct val="150000"/>
              </a:lnSpc>
            </a:pPr>
            <a:endParaRPr lang="fr-FR" sz="2000" b="1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>
              <a:lnSpc>
                <a:spcPct val="150000"/>
              </a:lnSpc>
            </a:pPr>
            <a:r>
              <a:rPr lang="fr-FR" sz="2000" b="1" dirty="0" smtClean="0">
                <a:solidFill>
                  <a:schemeClr val="bg1"/>
                </a:solidFill>
                <a:latin typeface="Montserrat Light"/>
              </a:rPr>
              <a:t>es acteurs identifiés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dans chaque secteur ont été regroupés en trois catégories </a:t>
            </a:r>
            <a:r>
              <a:rPr lang="fr-FR" sz="2000" dirty="0" smtClean="0">
                <a:solidFill>
                  <a:schemeClr val="bg1"/>
                </a:solidFill>
                <a:latin typeface="Montserrat Light"/>
              </a:rPr>
              <a:t>: </a:t>
            </a:r>
            <a:r>
              <a:rPr lang="fr-FR" sz="2000" b="1" dirty="0" smtClean="0">
                <a:solidFill>
                  <a:schemeClr val="bg1"/>
                </a:solidFill>
                <a:latin typeface="Montserrat Light"/>
              </a:rPr>
              <a:t>(i) les acteurs </a:t>
            </a:r>
            <a:r>
              <a:rPr lang="fr-FR" sz="2000" b="1" dirty="0" smtClean="0">
                <a:solidFill>
                  <a:srgbClr val="CEB290"/>
                </a:solidFill>
                <a:latin typeface="Montserrat Light"/>
              </a:rPr>
              <a:t>leaders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  qui ont la capacité d’orienter les décisions à prendre dans le cadre de la lutte contre la corruption et le blanchiment des capitaux dans leur secteur </a:t>
            </a:r>
            <a:r>
              <a:rPr lang="fr-FR" sz="2000" dirty="0" smtClean="0">
                <a:solidFill>
                  <a:schemeClr val="bg1"/>
                </a:solidFill>
                <a:latin typeface="Montserrat Light"/>
              </a:rPr>
              <a:t>; </a:t>
            </a:r>
            <a:r>
              <a:rPr lang="fr-FR" sz="2000" b="1" dirty="0" smtClean="0">
                <a:solidFill>
                  <a:schemeClr val="bg1"/>
                </a:solidFill>
                <a:latin typeface="Montserrat Light"/>
              </a:rPr>
              <a:t>(ii) les acteurs relais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qui appuient la mise en œuvre des actions stratégiques relatives à la lutte contre la corruption ; (iii) </a:t>
            </a:r>
            <a:r>
              <a:rPr lang="fr-FR" sz="2000" b="1" dirty="0" smtClean="0">
                <a:solidFill>
                  <a:schemeClr val="bg1"/>
                </a:solidFill>
                <a:latin typeface="Montserrat Light"/>
              </a:rPr>
              <a:t>les acteurs destinataires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vers lesquels sont orientées les actions retenues. </a:t>
            </a: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rgbClr val="CEB290"/>
              </a:solidFill>
              <a:latin typeface="Montserrat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6376830" cy="1014563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429357" y="500030"/>
            <a:ext cx="11501518" cy="10056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894"/>
              </a:lnSpc>
            </a:pPr>
            <a:r>
              <a:rPr lang="en-US" sz="7200" dirty="0" err="1" smtClean="0">
                <a:solidFill>
                  <a:srgbClr val="F0F0EA"/>
                </a:solidFill>
                <a:latin typeface="League Gothic"/>
              </a:rPr>
              <a:t>Principes</a:t>
            </a:r>
            <a:r>
              <a:rPr lang="en-US" sz="7200" dirty="0" smtClean="0">
                <a:solidFill>
                  <a:srgbClr val="F0F0EA"/>
                </a:solidFill>
                <a:latin typeface="League Gothic"/>
              </a:rPr>
              <a:t> </a:t>
            </a:r>
            <a:r>
              <a:rPr lang="en-US" sz="7200" dirty="0" err="1" smtClean="0">
                <a:solidFill>
                  <a:srgbClr val="F0F0EA"/>
                </a:solidFill>
                <a:latin typeface="League Gothic"/>
              </a:rPr>
              <a:t>Directeurs</a:t>
            </a:r>
            <a:r>
              <a:rPr lang="en-US" sz="7200" dirty="0" smtClean="0">
                <a:solidFill>
                  <a:srgbClr val="F0F0EA"/>
                </a:solidFill>
                <a:latin typeface="League Gothic"/>
              </a:rPr>
              <a:t> et </a:t>
            </a:r>
            <a:r>
              <a:rPr lang="en-US" sz="7200" dirty="0" err="1" smtClean="0">
                <a:solidFill>
                  <a:srgbClr val="F0F0EA"/>
                </a:solidFill>
                <a:latin typeface="League Gothic"/>
              </a:rPr>
              <a:t>valeurs</a:t>
            </a:r>
            <a:endParaRPr lang="en-US" sz="7200" dirty="0" smtClean="0">
              <a:solidFill>
                <a:srgbClr val="F0F0EA"/>
              </a:solidFill>
              <a:latin typeface="League Gothic"/>
            </a:endParaRPr>
          </a:p>
          <a:p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Au regard des </a:t>
            </a:r>
            <a:r>
              <a:rPr lang="fr-FR" sz="2000" smtClean="0">
                <a:solidFill>
                  <a:srgbClr val="CEB290"/>
                </a:solidFill>
                <a:latin typeface="Montserrat Light"/>
              </a:rPr>
              <a:t>choix politiques,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des engagements pris à l’échelle nationale et internationale et des principaux enjeux </a:t>
            </a:r>
            <a:r>
              <a:rPr lang="fr-FR" sz="2000" smtClean="0">
                <a:solidFill>
                  <a:srgbClr val="CEB290"/>
                </a:solidFill>
                <a:latin typeface="Montserrat Light"/>
              </a:rPr>
              <a:t>et défis, </a:t>
            </a: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les principes ci-après ont été pris en compte  pour la mise en œuvre de la stratégie de lutte contre la corruption et le blanchiment des capitaux au Gabon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.</a:t>
            </a:r>
            <a:endParaRPr lang="en-US" sz="7200" dirty="0" smtClean="0">
              <a:solidFill>
                <a:srgbClr val="F0F0EA"/>
              </a:solidFill>
              <a:latin typeface="League Gothic"/>
            </a:endParaRPr>
          </a:p>
          <a:p>
            <a:pPr algn="l">
              <a:lnSpc>
                <a:spcPts val="9894"/>
              </a:lnSpc>
            </a:pPr>
            <a:r>
              <a:rPr lang="en-US" sz="4800" dirty="0" err="1" smtClean="0">
                <a:solidFill>
                  <a:srgbClr val="F0F0EA"/>
                </a:solidFill>
                <a:latin typeface="League Gothic"/>
              </a:rPr>
              <a:t>Principes</a:t>
            </a:r>
            <a:r>
              <a:rPr lang="en-US" sz="4800" dirty="0" smtClean="0">
                <a:solidFill>
                  <a:srgbClr val="F0F0EA"/>
                </a:solidFill>
                <a:latin typeface="League Gothic"/>
              </a:rPr>
              <a:t>  :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Obligation de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rendre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comptes</a:t>
            </a:r>
            <a:endParaRPr lang="en-US" sz="2000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Respect des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textes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et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lois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de la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République</a:t>
            </a:r>
            <a:endParaRPr lang="en-US" sz="2000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Transparence et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célérité</a:t>
            </a:r>
            <a:endParaRPr lang="en-US" sz="2000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Promotion et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Valorisation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du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mérite</a:t>
            </a:r>
            <a:endParaRPr lang="en-US" sz="2000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Responsabilité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et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imputabilité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acteurs</a:t>
            </a:r>
            <a:endParaRPr lang="en-US" sz="2000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Egalité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tous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citoyens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devant</a:t>
            </a:r>
            <a:r>
              <a:rPr lang="en-US" sz="2000" dirty="0" smtClean="0">
                <a:solidFill>
                  <a:srgbClr val="CEB290"/>
                </a:solidFill>
                <a:latin typeface="Montserrat Light"/>
              </a:rPr>
              <a:t> la </a:t>
            </a:r>
            <a:r>
              <a:rPr lang="en-US" sz="2000" dirty="0" err="1" smtClean="0">
                <a:solidFill>
                  <a:srgbClr val="CEB290"/>
                </a:solidFill>
                <a:latin typeface="Montserrat Light"/>
              </a:rPr>
              <a:t>loi</a:t>
            </a:r>
            <a:endParaRPr lang="en-US" sz="2000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 algn="l"/>
            <a:endParaRPr lang="en-US" sz="2000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 algn="l"/>
            <a:r>
              <a:rPr lang="en-US" sz="4400" dirty="0" err="1" smtClean="0">
                <a:solidFill>
                  <a:srgbClr val="F0F0EA"/>
                </a:solidFill>
                <a:latin typeface="League Gothic"/>
              </a:rPr>
              <a:t>Valeurs</a:t>
            </a:r>
            <a:r>
              <a:rPr lang="en-US" sz="4400" dirty="0" smtClean="0">
                <a:solidFill>
                  <a:srgbClr val="F0F0EA"/>
                </a:solidFill>
                <a:latin typeface="League Gothic"/>
              </a:rPr>
              <a:t> :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Le respect de </a:t>
            </a:r>
            <a:r>
              <a:rPr lang="fr-FR" sz="2000" smtClean="0">
                <a:solidFill>
                  <a:srgbClr val="CEB290"/>
                </a:solidFill>
                <a:latin typeface="Montserrat Light"/>
              </a:rPr>
              <a:t>l’intérêt général,</a:t>
            </a:r>
            <a:endParaRPr lang="fr-FR" sz="2000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000" dirty="0" smtClean="0">
                <a:solidFill>
                  <a:srgbClr val="CEB290"/>
                </a:solidFill>
                <a:latin typeface="Montserrat Light"/>
              </a:rPr>
              <a:t>La probité et l’intégrité</a:t>
            </a:r>
            <a:r>
              <a:rPr lang="fr-FR" sz="1600" dirty="0" smtClean="0">
                <a:solidFill>
                  <a:srgbClr val="CEB290"/>
                </a:solidFill>
                <a:latin typeface="Montserrat Light"/>
              </a:rPr>
              <a:t>.</a:t>
            </a:r>
            <a:endParaRPr lang="en-US" sz="1600" dirty="0" smtClean="0">
              <a:solidFill>
                <a:srgbClr val="CEB290"/>
              </a:solidFill>
              <a:latin typeface="Montserrat Light"/>
            </a:endParaRPr>
          </a:p>
          <a:p>
            <a:pPr algn="l">
              <a:lnSpc>
                <a:spcPts val="9894"/>
              </a:lnSpc>
            </a:pPr>
            <a:endParaRPr lang="en-US" sz="6600" dirty="0" smtClean="0">
              <a:solidFill>
                <a:srgbClr val="F0F0EA"/>
              </a:solidFill>
              <a:latin typeface="League Gothic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rgbClr val="CEB290"/>
              </a:solidFill>
              <a:latin typeface="Montserra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5876764" cy="105027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786414" y="0"/>
            <a:ext cx="11961341" cy="11910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894"/>
              </a:lnSpc>
            </a:pPr>
            <a:r>
              <a:rPr lang="en-US" sz="6000" dirty="0" smtClean="0">
                <a:solidFill>
                  <a:srgbClr val="F0F0EA"/>
                </a:solidFill>
                <a:latin typeface="League Gothic"/>
              </a:rPr>
              <a:t>VOIES D’AMELIORATION</a:t>
            </a:r>
          </a:p>
          <a:p>
            <a:pPr algn="l">
              <a:lnSpc>
                <a:spcPts val="9894"/>
              </a:lnSpc>
            </a:pPr>
            <a:r>
              <a:rPr lang="en-US" sz="3600" dirty="0" smtClean="0">
                <a:solidFill>
                  <a:srgbClr val="F0F0EA"/>
                </a:solidFill>
                <a:latin typeface="League Gothic"/>
              </a:rPr>
              <a:t>Cadre de </a:t>
            </a:r>
            <a:r>
              <a:rPr lang="en-US" sz="3600" dirty="0" err="1" smtClean="0">
                <a:solidFill>
                  <a:srgbClr val="F0F0EA"/>
                </a:solidFill>
                <a:latin typeface="League Gothic"/>
              </a:rPr>
              <a:t>mise</a:t>
            </a:r>
            <a:r>
              <a:rPr lang="en-US" sz="3600" dirty="0" smtClean="0">
                <a:solidFill>
                  <a:srgbClr val="F0F0EA"/>
                </a:solidFill>
                <a:latin typeface="League Gothic"/>
              </a:rPr>
              <a:t> en oeuvre et de </a:t>
            </a:r>
            <a:r>
              <a:rPr lang="en-US" sz="3600" dirty="0" err="1" smtClean="0">
                <a:solidFill>
                  <a:srgbClr val="F0F0EA"/>
                </a:solidFill>
                <a:latin typeface="League Gothic"/>
              </a:rPr>
              <a:t>suivi-évaluation</a:t>
            </a:r>
            <a:r>
              <a:rPr lang="en-US" sz="3600" dirty="0" smtClean="0">
                <a:solidFill>
                  <a:srgbClr val="F0F0EA"/>
                </a:solidFill>
                <a:latin typeface="League Gothic"/>
              </a:rPr>
              <a:t> (2013 – 2016)</a:t>
            </a:r>
          </a:p>
          <a:p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La mise en œuvre de la SNLCCBC devrait être  assurée par plusieurs organes agissant à trois niveaux </a:t>
            </a:r>
            <a:r>
              <a:rPr lang="fr-FR" smtClean="0">
                <a:solidFill>
                  <a:srgbClr val="CEB290"/>
                </a:solidFill>
                <a:latin typeface="Montserrat Light"/>
              </a:rPr>
              <a:t>: politique, stratégique, </a:t>
            </a: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opérationnel. Il s’agit de :</a:t>
            </a:r>
          </a:p>
          <a:p>
            <a:endParaRPr lang="fr-FR" dirty="0" smtClean="0">
              <a:solidFill>
                <a:srgbClr val="F0F0EA"/>
              </a:solidFill>
              <a:latin typeface="League Gothic"/>
            </a:endParaRPr>
          </a:p>
          <a:p>
            <a:endParaRPr lang="fr-FR" dirty="0" smtClean="0">
              <a:solidFill>
                <a:srgbClr val="F0F0EA"/>
              </a:solidFill>
              <a:latin typeface="League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EB290"/>
                </a:solidFill>
                <a:latin typeface="Montserrat Light"/>
              </a:rPr>
              <a:t>Le </a:t>
            </a: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Comité de Pilotage (COPIL) instance d’orientation et de décision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un Comité de Coordination (COMCOR) composé de trois membres titulaires représentant respectivement la Commission Nationale de Lutte contre </a:t>
            </a:r>
            <a:r>
              <a:rPr lang="fr-FR" smtClean="0">
                <a:solidFill>
                  <a:srgbClr val="CEB290"/>
                </a:solidFill>
                <a:latin typeface="Montserrat Light"/>
              </a:rPr>
              <a:t>l’Enrichissement Illicite, </a:t>
            </a: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l’Agence Nationale </a:t>
            </a:r>
            <a:r>
              <a:rPr lang="fr-FR" smtClean="0">
                <a:solidFill>
                  <a:srgbClr val="CEB290"/>
                </a:solidFill>
                <a:latin typeface="Montserrat Light"/>
              </a:rPr>
              <a:t>d’Investigation Financière, </a:t>
            </a: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et la Société Civile. Le Comité de Coordination sera co-présidé par le Président de la CNLCEI et le Directeur Général de l’ANIF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Coalition Nationale de la société civile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Comité de lutte contre la corruption et point focaux (des </a:t>
            </a:r>
            <a:r>
              <a:rPr lang="fr-FR" smtClean="0">
                <a:solidFill>
                  <a:srgbClr val="CEB290"/>
                </a:solidFill>
                <a:latin typeface="Montserrat Light"/>
              </a:rPr>
              <a:t>administrations publiques, </a:t>
            </a: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organismes publics et parapublics et des Collectivités Locales qui coordonneront l’action des Comités de Lutte contre la Corruption et le Blanchiment des Capitaux qui y seront installé)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A ce </a:t>
            </a:r>
            <a:r>
              <a:rPr lang="fr-FR" smtClean="0">
                <a:solidFill>
                  <a:srgbClr val="CEB290"/>
                </a:solidFill>
                <a:latin typeface="Montserrat Light"/>
              </a:rPr>
              <a:t>dispositif s’ajoutent, </a:t>
            </a: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les </a:t>
            </a:r>
            <a:r>
              <a:rPr lang="fr-FR" smtClean="0">
                <a:solidFill>
                  <a:srgbClr val="CEB290"/>
                </a:solidFill>
                <a:latin typeface="Montserrat Light"/>
              </a:rPr>
              <a:t>acteurs leaders, </a:t>
            </a:r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les acteurs relais et les acteurs destinataires cités précédemment.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>
              <a:solidFill>
                <a:srgbClr val="CEB290"/>
              </a:solidFill>
              <a:latin typeface="Montserrat Light"/>
            </a:endParaRPr>
          </a:p>
          <a:p>
            <a:pPr marL="514350" indent="-514350"/>
            <a:r>
              <a:rPr lang="fr-FR" dirty="0" smtClean="0">
                <a:solidFill>
                  <a:srgbClr val="CEB290"/>
                </a:solidFill>
                <a:latin typeface="Montserrat Light"/>
              </a:rPr>
              <a:t>La mise en place du système de suivi évaluation  devra s’inspirer des principes et des fondements de la Gestion Axée sur les Résultats (GAR)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EB290"/>
              </a:solidFill>
              <a:latin typeface="Montserrat Light"/>
            </a:endParaRPr>
          </a:p>
          <a:p>
            <a:pPr algn="l">
              <a:lnSpc>
                <a:spcPts val="9894"/>
              </a:lnSpc>
            </a:pPr>
            <a:endParaRPr lang="en-US" dirty="0" smtClean="0">
              <a:solidFill>
                <a:srgbClr val="F0F0EA"/>
              </a:solidFill>
              <a:latin typeface="League Gothic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rgbClr val="CEB290"/>
              </a:solidFill>
              <a:latin typeface="Montserrat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5876764" cy="105027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786414" y="0"/>
            <a:ext cx="11961341" cy="10549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894"/>
              </a:lnSpc>
            </a:pPr>
            <a:r>
              <a:rPr lang="en-US" sz="7200" dirty="0" err="1" smtClean="0">
                <a:solidFill>
                  <a:srgbClr val="F0F0EA"/>
                </a:solidFill>
                <a:latin typeface="League Gothic"/>
              </a:rPr>
              <a:t>Actualisation</a:t>
            </a:r>
            <a:r>
              <a:rPr lang="en-US" sz="7200" dirty="0" smtClean="0">
                <a:solidFill>
                  <a:srgbClr val="F0F0EA"/>
                </a:solidFill>
                <a:latin typeface="League Gothic"/>
              </a:rPr>
              <a:t> du cadre </a:t>
            </a:r>
            <a:r>
              <a:rPr lang="en-US" sz="7200" dirty="0" err="1" smtClean="0">
                <a:solidFill>
                  <a:srgbClr val="F0F0EA"/>
                </a:solidFill>
                <a:latin typeface="League Gothic"/>
              </a:rPr>
              <a:t>juridique</a:t>
            </a:r>
            <a:endParaRPr lang="en-US" sz="7200" dirty="0" smtClean="0">
              <a:solidFill>
                <a:srgbClr val="F0F0EA"/>
              </a:solidFill>
              <a:latin typeface="League Gothic"/>
            </a:endParaRPr>
          </a:p>
          <a:p>
            <a:pPr algn="l">
              <a:lnSpc>
                <a:spcPts val="9894"/>
              </a:lnSpc>
            </a:pPr>
            <a:endParaRPr lang="en-US" sz="7200" dirty="0" smtClean="0">
              <a:solidFill>
                <a:srgbClr val="F0F0EA"/>
              </a:solidFill>
              <a:latin typeface="League Gothic"/>
            </a:endParaRPr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Recensement et révision et harmonisation des textes juridiques et réglementaires en matière de lutte contre la corruption et d’enrichissement illicite au Gabon. </a:t>
            </a:r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Vulgarisation du cadre juridique intégré de lutte contre la corruption et l’enrichissement illicite. </a:t>
            </a:r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Articulation entre le cadre juridique de lutte contre la corruption et l’enrichissement illicite et celui de la lutte contre le blanchiment des capitaux au Gabon. </a:t>
            </a:r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Allègement des procédures judiciaires relatives au traitement des cas </a:t>
            </a:r>
            <a:r>
              <a:rPr lang="fr-FR" sz="2400" smtClean="0">
                <a:solidFill>
                  <a:srgbClr val="CEB290"/>
                </a:solidFill>
                <a:latin typeface="Montserrat Light"/>
              </a:rPr>
              <a:t>de corruption, </a:t>
            </a: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d’enrichissement illicite et de blanchiment des capitaux avérés. </a:t>
            </a:r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Accélération de l’opérationnalisation des Cours Criminelles Spéciales permanentes</a:t>
            </a:r>
          </a:p>
          <a:p>
            <a:endParaRPr lang="fr-FR" sz="2400" dirty="0" smtClean="0">
              <a:solidFill>
                <a:srgbClr val="CEB290"/>
              </a:solidFill>
              <a:latin typeface="Montserrat Light"/>
            </a:endParaRPr>
          </a:p>
          <a:p>
            <a:endParaRPr lang="en-US" sz="2400" dirty="0" smtClean="0">
              <a:solidFill>
                <a:srgbClr val="CEB290"/>
              </a:solidFill>
              <a:latin typeface="Montserrat Light"/>
            </a:endParaRPr>
          </a:p>
          <a:p>
            <a:pPr algn="l">
              <a:lnSpc>
                <a:spcPts val="9894"/>
              </a:lnSpc>
            </a:pPr>
            <a:endParaRPr lang="en-US" sz="6600" dirty="0" smtClean="0">
              <a:solidFill>
                <a:srgbClr val="F0F0EA"/>
              </a:solidFill>
              <a:latin typeface="League Gothic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rgbClr val="CEB290"/>
              </a:solidFill>
              <a:latin typeface="Montserrat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5876764" cy="105027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786414" y="0"/>
            <a:ext cx="11961341" cy="10756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894"/>
              </a:lnSpc>
            </a:pPr>
            <a:r>
              <a:rPr lang="en-US" sz="7200" dirty="0" err="1" smtClean="0">
                <a:solidFill>
                  <a:srgbClr val="F0F0EA"/>
                </a:solidFill>
                <a:latin typeface="League Gothic"/>
              </a:rPr>
              <a:t>Actualisation</a:t>
            </a:r>
            <a:r>
              <a:rPr lang="en-US" sz="7200" dirty="0" smtClean="0">
                <a:solidFill>
                  <a:srgbClr val="F0F0EA"/>
                </a:solidFill>
                <a:latin typeface="League Gothic"/>
              </a:rPr>
              <a:t> du cadre </a:t>
            </a:r>
            <a:r>
              <a:rPr lang="en-US" sz="7200" dirty="0" err="1" smtClean="0">
                <a:solidFill>
                  <a:srgbClr val="F0F0EA"/>
                </a:solidFill>
                <a:latin typeface="League Gothic"/>
              </a:rPr>
              <a:t>institutionnel</a:t>
            </a:r>
            <a:endParaRPr lang="en-US" sz="7200" dirty="0" smtClean="0">
              <a:solidFill>
                <a:srgbClr val="F0F0EA"/>
              </a:solidFill>
              <a:latin typeface="League Gothic"/>
            </a:endParaRPr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Mise en place d’un Comité de Pilotage du suivi de la mise en œuvre de la stratégie. </a:t>
            </a:r>
          </a:p>
          <a:p>
            <a:pPr marL="457200" indent="-457200"/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2) Mise en place d’un Comité </a:t>
            </a:r>
            <a:r>
              <a:rPr lang="fr-FR" sz="2400" smtClean="0">
                <a:solidFill>
                  <a:srgbClr val="CEB290"/>
                </a:solidFill>
                <a:latin typeface="Montserrat Light"/>
              </a:rPr>
              <a:t>de Coordination, </a:t>
            </a: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responsable devant le Comité de Pilotage de l’atteinte des résultats escomptés par la mise en œuvre de la SNLCCBC. </a:t>
            </a:r>
          </a:p>
          <a:p>
            <a:pPr marL="457200" indent="-457200"/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3) Incorporation de la Direction Générale de la Lutte Contre la Corruption au sein de la Commission Nationale de Lutte Contre l’Enrichissement Illicite conformément aux missions dévolues à cette Commission dont le mandat de lutte contre l’enrichissement illicite couvre également la lutte contre la corruption tel qu’énoncé à l’Article 2 de la Loi 002 du 07 mai 2003. </a:t>
            </a:r>
          </a:p>
          <a:p>
            <a:pPr marL="457200" indent="-457200"/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4) Mise en place de Comités de Lutte Contre la Corruption et le Blanchiment des capitaux au sein des </a:t>
            </a:r>
            <a:r>
              <a:rPr lang="fr-FR" sz="2400" smtClean="0">
                <a:solidFill>
                  <a:srgbClr val="CEB290"/>
                </a:solidFill>
                <a:latin typeface="Montserrat Light"/>
              </a:rPr>
              <a:t>administrations publiques, </a:t>
            </a:r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organismes publics et parapublics et Collectivités Locales pour servir de relais de la CNLCEI et même de l’ANIF au sein desdites administrations. </a:t>
            </a:r>
          </a:p>
          <a:p>
            <a:pPr marL="457200" indent="-457200"/>
            <a:r>
              <a:rPr lang="fr-FR" sz="2400" dirty="0" smtClean="0">
                <a:solidFill>
                  <a:srgbClr val="CEB290"/>
                </a:solidFill>
                <a:latin typeface="Montserrat Light"/>
              </a:rPr>
              <a:t>5) Opérationnalisation d’une Coalition Nationale de Lutte contre la Corruption et le Blanchiment des capitaux chargée d’assurer le relais des actions de lutte contre la corruption et le blanchiment des capitaux à travers l’ensemble du territoire gabonais.</a:t>
            </a:r>
            <a:endParaRPr lang="en-US" sz="2400" dirty="0" smtClean="0">
              <a:solidFill>
                <a:srgbClr val="CEB290"/>
              </a:solidFill>
              <a:latin typeface="Montserrat Light"/>
            </a:endParaRPr>
          </a:p>
          <a:p>
            <a:pPr algn="l">
              <a:lnSpc>
                <a:spcPts val="9894"/>
              </a:lnSpc>
            </a:pPr>
            <a:endParaRPr lang="en-US" sz="6600" dirty="0" smtClean="0">
              <a:solidFill>
                <a:srgbClr val="F0F0EA"/>
              </a:solidFill>
              <a:latin typeface="League Gothic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rgbClr val="CEB290"/>
              </a:solidFill>
              <a:latin typeface="Montserrat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84045" y="500030"/>
            <a:ext cx="10603955" cy="9786970"/>
            <a:chOff x="5032" y="190500"/>
            <a:chExt cx="14138607" cy="16046483"/>
          </a:xfrm>
        </p:grpSpPr>
        <p:sp>
          <p:nvSpPr>
            <p:cNvPr id="5" name="TextBox 5"/>
            <p:cNvSpPr txBox="1"/>
            <p:nvPr/>
          </p:nvSpPr>
          <p:spPr>
            <a:xfrm>
              <a:off x="5032" y="190500"/>
              <a:ext cx="14138607" cy="59828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894"/>
                </a:lnSpc>
              </a:pPr>
              <a:r>
                <a:rPr lang="en-US" sz="5400" dirty="0" err="1" smtClean="0">
                  <a:solidFill>
                    <a:srgbClr val="F0F0EA"/>
                  </a:solidFill>
                  <a:latin typeface="League Gothic"/>
                </a:rPr>
                <a:t>Chaîne</a:t>
              </a:r>
              <a:r>
                <a:rPr lang="en-US" sz="5400" dirty="0" smtClean="0">
                  <a:solidFill>
                    <a:srgbClr val="F0F0EA"/>
                  </a:solidFill>
                  <a:latin typeface="League Gothic"/>
                </a:rPr>
                <a:t> de </a:t>
              </a:r>
              <a:r>
                <a:rPr lang="en-US" sz="5400" dirty="0" err="1" smtClean="0">
                  <a:solidFill>
                    <a:srgbClr val="F0F0EA"/>
                  </a:solidFill>
                  <a:latin typeface="League Gothic"/>
                </a:rPr>
                <a:t>Valeur</a:t>
              </a:r>
              <a:r>
                <a:rPr lang="en-US" sz="5400" dirty="0" smtClean="0">
                  <a:solidFill>
                    <a:srgbClr val="F0F0EA"/>
                  </a:solidFill>
                  <a:latin typeface="League Gothic"/>
                </a:rPr>
                <a:t> </a:t>
              </a:r>
              <a:r>
                <a:rPr lang="en-US" sz="5400" smtClean="0">
                  <a:solidFill>
                    <a:srgbClr val="F0F0EA"/>
                  </a:solidFill>
                  <a:latin typeface="League Gothic"/>
                </a:rPr>
                <a:t>: Prévevention, Education, Conditions, Incitations, </a:t>
              </a:r>
              <a:r>
                <a:rPr lang="en-US" sz="5400" dirty="0" smtClean="0">
                  <a:solidFill>
                    <a:srgbClr val="F0F0EA"/>
                  </a:solidFill>
                  <a:latin typeface="League Gothic"/>
                </a:rPr>
                <a:t>Sanctions</a:t>
              </a:r>
              <a:endParaRPr lang="en-US" sz="5400" dirty="0">
                <a:solidFill>
                  <a:srgbClr val="F0F0EA"/>
                </a:solidFill>
                <a:latin typeface="League Gothic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1791" y="6388131"/>
              <a:ext cx="14001848" cy="98488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1 – Prévention : Mise en place des outils de gestion et de conduite de la politique de lutte contre la corruption et le blanchiment des capitaux </a:t>
              </a:r>
            </a:p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2 - Education : Promotion de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la probité,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l’éthique et la déontologie dans la gestion des affaires publiques </a:t>
              </a:r>
            </a:p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3 – Conditions : Mise en place des conditions de lutte contre la corruption et le blanchiment des capitaux </a:t>
              </a:r>
            </a:p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4 – Incitations : Mise en place des mesures incitatives pour les bonnes pratiques et la dénonciation des actes de corruption et de blanchiment des capitaux </a:t>
              </a:r>
            </a:p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5 – Sanctions : Eradication de l’impunité des actes de violation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des règles,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des lois et des procédure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 algn="l">
                <a:lnSpc>
                  <a:spcPts val="2967"/>
                </a:lnSpc>
              </a:pPr>
              <a:endParaRPr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84045" y="500030"/>
            <a:ext cx="10603955" cy="9786970"/>
            <a:chOff x="5032" y="190500"/>
            <a:chExt cx="14138607" cy="16046483"/>
          </a:xfrm>
        </p:grpSpPr>
        <p:sp>
          <p:nvSpPr>
            <p:cNvPr id="5" name="TextBox 5"/>
            <p:cNvSpPr txBox="1"/>
            <p:nvPr/>
          </p:nvSpPr>
          <p:spPr>
            <a:xfrm>
              <a:off x="5032" y="190500"/>
              <a:ext cx="14138607" cy="59828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894"/>
                </a:lnSpc>
              </a:pPr>
              <a:r>
                <a:rPr lang="en-US" sz="5400" dirty="0" err="1" smtClean="0">
                  <a:solidFill>
                    <a:srgbClr val="F0F0EA"/>
                  </a:solidFill>
                  <a:latin typeface="League Gothic"/>
                </a:rPr>
                <a:t>Chaîne</a:t>
              </a:r>
              <a:r>
                <a:rPr lang="en-US" sz="5400" dirty="0" smtClean="0">
                  <a:solidFill>
                    <a:srgbClr val="F0F0EA"/>
                  </a:solidFill>
                  <a:latin typeface="League Gothic"/>
                </a:rPr>
                <a:t> de </a:t>
              </a:r>
              <a:r>
                <a:rPr lang="en-US" sz="5400" dirty="0" err="1" smtClean="0">
                  <a:solidFill>
                    <a:srgbClr val="F0F0EA"/>
                  </a:solidFill>
                  <a:latin typeface="League Gothic"/>
                </a:rPr>
                <a:t>Valeur</a:t>
              </a:r>
              <a:r>
                <a:rPr lang="en-US" sz="5400" dirty="0" smtClean="0">
                  <a:solidFill>
                    <a:srgbClr val="F0F0EA"/>
                  </a:solidFill>
                  <a:latin typeface="League Gothic"/>
                </a:rPr>
                <a:t> </a:t>
              </a:r>
              <a:r>
                <a:rPr lang="en-US" sz="5400" smtClean="0">
                  <a:solidFill>
                    <a:srgbClr val="F0F0EA"/>
                  </a:solidFill>
                  <a:latin typeface="League Gothic"/>
                </a:rPr>
                <a:t>: Prévevention, Education, Conditions, Incitations, </a:t>
              </a:r>
              <a:r>
                <a:rPr lang="en-US" sz="5400" dirty="0" smtClean="0">
                  <a:solidFill>
                    <a:srgbClr val="F0F0EA"/>
                  </a:solidFill>
                  <a:latin typeface="League Gothic"/>
                </a:rPr>
                <a:t>Sanctions</a:t>
              </a:r>
              <a:endParaRPr lang="en-US" sz="5400" dirty="0">
                <a:solidFill>
                  <a:srgbClr val="F0F0EA"/>
                </a:solidFill>
                <a:latin typeface="League Gothic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1791" y="6388131"/>
              <a:ext cx="14001848" cy="98488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1 – Prévention : Mise en place des outils de gestion et de conduite de la politique de lutte contre la corruption et le blanchiment des capitaux </a:t>
              </a:r>
            </a:p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2 - Education : Promotion de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la probité,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l’éthique et la déontologie dans la gestion des affaires publiques </a:t>
              </a:r>
            </a:p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3 – Conditions : Mise en place des conditions de lutte contre la corruption et le blanchiment des capitaux </a:t>
              </a:r>
            </a:p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4 – Incitations : Mise en place des mesures incitatives pour les bonnes pratiques et la dénonciation des actes de corruption et de blanchiment des capitaux </a:t>
              </a:r>
            </a:p>
            <a:p>
              <a:endParaRPr lang="fr-FR" sz="2000" dirty="0" smtClean="0">
                <a:solidFill>
                  <a:srgbClr val="CEB290"/>
                </a:solidFill>
                <a:latin typeface="Montserrat Light"/>
              </a:endParaRPr>
            </a:p>
            <a:p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Axe 5 – Sanctions : Eradication de l’impunité des actes de violation </a:t>
              </a:r>
              <a:r>
                <a:rPr lang="fr-FR" sz="2000" smtClean="0">
                  <a:solidFill>
                    <a:srgbClr val="CEB290"/>
                  </a:solidFill>
                  <a:latin typeface="Montserrat Light"/>
                </a:rPr>
                <a:t>des règles, </a:t>
              </a:r>
              <a:r>
                <a:rPr lang="fr-FR" sz="2000" dirty="0" smtClean="0">
                  <a:solidFill>
                    <a:srgbClr val="CEB290"/>
                  </a:solidFill>
                  <a:latin typeface="Montserrat Light"/>
                </a:rPr>
                <a:t>des lois et des procédure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>
                <a:lnSpc>
                  <a:spcPts val="2967"/>
                </a:lnSpc>
              </a:pPr>
              <a:endParaRPr dirty="0"/>
            </a:p>
            <a:p>
              <a:pPr algn="l">
                <a:lnSpc>
                  <a:spcPts val="2967"/>
                </a:lnSpc>
              </a:pPr>
              <a:endParaRPr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883" b="2888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5956" y="4933992"/>
            <a:ext cx="3290853" cy="1076342"/>
            <a:chOff x="0" y="0"/>
            <a:chExt cx="4387804" cy="1435123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4387804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F0F0EA"/>
                  </a:solidFill>
                  <a:latin typeface="Montserrat Light Bold"/>
                </a:rPr>
                <a:t>TWITTER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97089" y="3289492"/>
            <a:ext cx="1308586" cy="130858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501808" y="4933992"/>
            <a:ext cx="3287618" cy="1076342"/>
            <a:chOff x="0" y="0"/>
            <a:chExt cx="4383491" cy="1435123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4383491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F0F0EA"/>
                  </a:solidFill>
                  <a:latin typeface="Montserrat Light Bold"/>
                </a:rPr>
                <a:t>FACEBOOK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91325" y="3289492"/>
            <a:ext cx="1308586" cy="130858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2694426" y="4933992"/>
            <a:ext cx="3287618" cy="1076342"/>
            <a:chOff x="0" y="0"/>
            <a:chExt cx="4383491" cy="14351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4383491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F0F0EA"/>
                  </a:solidFill>
                  <a:latin typeface="Montserrat Light Bold"/>
                </a:rPr>
                <a:t>INSTAGRAM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2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646765" y="3252315"/>
            <a:ext cx="1382941" cy="138294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-444500" y="9247882"/>
            <a:ext cx="19177000" cy="762595"/>
            <a:chOff x="0" y="0"/>
            <a:chExt cx="25569333" cy="1016794"/>
          </a:xfrm>
        </p:grpSpPr>
        <p:sp>
          <p:nvSpPr>
            <p:cNvPr id="15" name="TextBox 15"/>
            <p:cNvSpPr txBox="1"/>
            <p:nvPr/>
          </p:nvSpPr>
          <p:spPr>
            <a:xfrm>
              <a:off x="1964267" y="433388"/>
              <a:ext cx="16426905" cy="583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SÉMINAIRE DE FORMATION DES RESPONSABLES PUBLICS SUR LA LUTTE CONTRE </a:t>
              </a:r>
              <a:r>
                <a:rPr lang="en-US" sz="1265" spc="253">
                  <a:solidFill>
                    <a:srgbClr val="F0F0EA"/>
                  </a:solidFill>
                  <a:latin typeface="Montserrat Light Bold"/>
                </a:rPr>
                <a:t>LA </a:t>
              </a:r>
              <a:r>
                <a:rPr lang="en-US" sz="1265" spc="253" smtClean="0">
                  <a:solidFill>
                    <a:srgbClr val="F0F0EA"/>
                  </a:solidFill>
                  <a:latin typeface="Montserrat Light Bold"/>
                </a:rPr>
                <a:t>CORRUPTION, L’ETHIQUE, </a:t>
              </a: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LA COORDINATION ET LA COHÉSION DES EQUIPES DE TRAVAIL | JUILLET 2020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596007" y="933450"/>
            <a:ext cx="15095986" cy="100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000" dirty="0" err="1">
                <a:solidFill>
                  <a:srgbClr val="F0F0EA"/>
                </a:solidFill>
                <a:latin typeface="Montserrat Classic Bold"/>
              </a:rPr>
              <a:t>Suivez</a:t>
            </a:r>
            <a:r>
              <a:rPr lang="en-US" sz="6000" dirty="0">
                <a:solidFill>
                  <a:srgbClr val="F0F0EA"/>
                </a:solidFill>
                <a:latin typeface="Montserrat Classic Bold"/>
              </a:rPr>
              <a:t> </a:t>
            </a:r>
            <a:r>
              <a:rPr lang="en-US" sz="6000" err="1">
                <a:solidFill>
                  <a:srgbClr val="F0F0EA"/>
                </a:solidFill>
                <a:latin typeface="Montserrat Classic Bold"/>
              </a:rPr>
              <a:t>mon</a:t>
            </a:r>
            <a:r>
              <a:rPr lang="en-US" sz="6000">
                <a:solidFill>
                  <a:srgbClr val="F0F0EA"/>
                </a:solidFill>
                <a:latin typeface="Montserrat Classic Bold"/>
              </a:rPr>
              <a:t> </a:t>
            </a:r>
            <a:r>
              <a:rPr lang="en-US" sz="6000" smtClean="0">
                <a:solidFill>
                  <a:srgbClr val="F0F0EA"/>
                </a:solidFill>
                <a:latin typeface="Montserrat Classic Bold"/>
              </a:rPr>
              <a:t>actualité, </a:t>
            </a:r>
            <a:r>
              <a:rPr lang="en-US" sz="6000" dirty="0">
                <a:solidFill>
                  <a:srgbClr val="F0F0EA"/>
                </a:solidFill>
                <a:latin typeface="Montserrat Classic Bold"/>
              </a:rPr>
              <a:t>24h/7j</a:t>
            </a:r>
          </a:p>
        </p:txBody>
      </p:sp>
    </p:spTree>
    <p:extLst>
      <p:ext uri="{BB962C8B-B14F-4D97-AF65-F5344CB8AC3E}">
        <p14:creationId xmlns:p14="http://schemas.microsoft.com/office/powerpoint/2010/main" val="36860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7493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grpSp>
        <p:nvGrpSpPr>
          <p:cNvPr id="4" name="Group 4"/>
          <p:cNvGrpSpPr/>
          <p:nvPr/>
        </p:nvGrpSpPr>
        <p:grpSpPr>
          <a:xfrm>
            <a:off x="2572295" y="2132335"/>
            <a:ext cx="13143409" cy="6029028"/>
            <a:chOff x="0" y="0"/>
            <a:chExt cx="17524546" cy="8038704"/>
          </a:xfrm>
        </p:grpSpPr>
        <p:sp>
          <p:nvSpPr>
            <p:cNvPr id="5" name="TextBox 5"/>
            <p:cNvSpPr txBox="1"/>
            <p:nvPr/>
          </p:nvSpPr>
          <p:spPr>
            <a:xfrm>
              <a:off x="0" y="1589783"/>
              <a:ext cx="17524546" cy="4683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5"/>
                </a:lnSpc>
              </a:pP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« A </a:t>
              </a:r>
              <a:r>
                <a:rPr lang="en-US" sz="3500" err="1">
                  <a:solidFill>
                    <a:srgbClr val="CEB290"/>
                  </a:solidFill>
                  <a:latin typeface="Montserrat Classic Bold"/>
                </a:rPr>
                <a:t>l’horizon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2025, 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le Gabon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est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un pays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où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l’intégrité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guide le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comportement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l’ensemble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citoyens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et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gouverne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la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gestion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affaires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publiques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dans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un </a:t>
              </a:r>
              <a:r>
                <a:rPr lang="en-US" sz="3500" err="1">
                  <a:solidFill>
                    <a:srgbClr val="CEB290"/>
                  </a:solidFill>
                  <a:latin typeface="Montserrat Classic Bold"/>
                </a:rPr>
                <a:t>Etat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modernisé,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assurant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une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redistribution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juste,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équitable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et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transparente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fruits de 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la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croissance, 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pour un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développement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harmonieux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». 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32467" y="0"/>
              <a:ext cx="14459612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3700">
                  <a:solidFill>
                    <a:srgbClr val="F0F0EA"/>
                  </a:solidFill>
                  <a:latin typeface="Montserrat Classic Bold"/>
                </a:rPr>
                <a:t>PENSEZ-Y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32467" y="7132241"/>
              <a:ext cx="14459613" cy="906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dirty="0">
                  <a:solidFill>
                    <a:srgbClr val="F0F0EA"/>
                  </a:solidFill>
                  <a:latin typeface="Montserrat Light Bold"/>
                </a:rPr>
                <a:t>DOCUMENT DE STRATÉGIE DE LUTTE CONTRE LA CORRUPTION ET LE BLANCHIMENT </a:t>
              </a:r>
              <a:r>
                <a:rPr lang="en-US" sz="2000">
                  <a:solidFill>
                    <a:srgbClr val="F0F0EA"/>
                  </a:solidFill>
                  <a:latin typeface="Montserrat Light Bold"/>
                </a:rPr>
                <a:t>DES </a:t>
              </a:r>
              <a:r>
                <a:rPr lang="en-US" sz="2000" smtClean="0">
                  <a:solidFill>
                    <a:srgbClr val="F0F0EA"/>
                  </a:solidFill>
                  <a:latin typeface="Montserrat Light Bold"/>
                </a:rPr>
                <a:t>CAPITAUX, </a:t>
              </a:r>
              <a:r>
                <a:rPr lang="en-US" sz="2000">
                  <a:solidFill>
                    <a:srgbClr val="F0F0EA"/>
                  </a:solidFill>
                  <a:latin typeface="Montserrat Light Bold"/>
                </a:rPr>
                <a:t>RÉPUBLIQUE </a:t>
              </a:r>
              <a:r>
                <a:rPr lang="en-US" sz="2000" smtClean="0">
                  <a:solidFill>
                    <a:srgbClr val="F0F0EA"/>
                  </a:solidFill>
                  <a:latin typeface="Montserrat Light Bold"/>
                </a:rPr>
                <a:t>GABONAISE, 2012, </a:t>
              </a:r>
              <a:r>
                <a:rPr lang="en-US" sz="2000" dirty="0">
                  <a:solidFill>
                    <a:srgbClr val="F0F0EA"/>
                  </a:solidFill>
                  <a:latin typeface="Montserrat Light Bold"/>
                </a:rPr>
                <a:t>PAGE 39.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8380204" y="-285750"/>
            <a:ext cx="1527592" cy="1806681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719534" y="425137"/>
            <a:ext cx="848932" cy="6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1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328" b="8328"/>
          <a:stretch>
            <a:fillRect/>
          </a:stretch>
        </p:blipFill>
        <p:spPr>
          <a:xfrm>
            <a:off x="-305258" y="-311469"/>
            <a:ext cx="7919686" cy="1090993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898410" y="913357"/>
            <a:ext cx="8094899" cy="7829254"/>
            <a:chOff x="0" y="-841625"/>
            <a:chExt cx="10793199" cy="10439005"/>
          </a:xfrm>
        </p:grpSpPr>
        <p:sp>
          <p:nvSpPr>
            <p:cNvPr id="4" name="AutoShape 4"/>
            <p:cNvSpPr/>
            <p:nvPr/>
          </p:nvSpPr>
          <p:spPr>
            <a:xfrm>
              <a:off x="0" y="2829057"/>
              <a:ext cx="10789508" cy="101529"/>
            </a:xfrm>
            <a:prstGeom prst="rect">
              <a:avLst/>
            </a:prstGeom>
            <a:solidFill>
              <a:srgbClr val="CEB290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9495851"/>
              <a:ext cx="10789508" cy="101529"/>
            </a:xfrm>
            <a:prstGeom prst="rect">
              <a:avLst/>
            </a:prstGeom>
            <a:solidFill>
              <a:srgbClr val="CEB29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30120" y="-841625"/>
              <a:ext cx="10663079" cy="151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07"/>
                </a:lnSpc>
              </a:pPr>
              <a:r>
                <a:rPr lang="en-US" sz="8207" dirty="0">
                  <a:solidFill>
                    <a:srgbClr val="F0F0EA"/>
                  </a:solidFill>
                  <a:latin typeface="League Gothic"/>
                </a:rPr>
                <a:t>CONTINUONS LA CAUSERIE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3927" y="3391556"/>
              <a:ext cx="10661654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NUMÉRO DE TÉLÉPHONE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2301" y="4228367"/>
              <a:ext cx="10664906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+241 074 65 37 65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0540" y="5495311"/>
              <a:ext cx="10668427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ADRESSE E-MAIL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0607" y="6332122"/>
              <a:ext cx="10668293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pepecy.ogouliguende@gmail.com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0540" y="7599066"/>
              <a:ext cx="10668427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SIÈGE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0607" y="8435877"/>
              <a:ext cx="10668293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Sherko-Angondjé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13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4500" y="9247882"/>
            <a:ext cx="19177000" cy="762595"/>
            <a:chOff x="0" y="0"/>
            <a:chExt cx="25569333" cy="1016794"/>
          </a:xfrm>
        </p:grpSpPr>
        <p:sp>
          <p:nvSpPr>
            <p:cNvPr id="3" name="TextBox 3"/>
            <p:cNvSpPr txBox="1"/>
            <p:nvPr/>
          </p:nvSpPr>
          <p:spPr>
            <a:xfrm>
              <a:off x="1964267" y="433388"/>
              <a:ext cx="16426905" cy="583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SÉMINAIRE DE FORMATION DES RESPONSABLES PUBLICS SUR LA LUTTE CONTRE </a:t>
              </a:r>
              <a:r>
                <a:rPr lang="en-US" sz="1265" spc="253">
                  <a:solidFill>
                    <a:srgbClr val="F0F0EA"/>
                  </a:solidFill>
                  <a:latin typeface="Montserrat Light Bold"/>
                </a:rPr>
                <a:t>LA </a:t>
              </a:r>
              <a:r>
                <a:rPr lang="en-US" sz="1265" spc="253" smtClean="0">
                  <a:solidFill>
                    <a:srgbClr val="F0F0EA"/>
                  </a:solidFill>
                  <a:latin typeface="Montserrat Light Bold"/>
                </a:rPr>
                <a:t>CORRUPTION, L’ETHIQUE, </a:t>
              </a: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LA COORDINATION ET LA COHÉSION DES EQUIPES DE TRAVAIL | JUILLET 2020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901413" y="4167397"/>
            <a:ext cx="14485174" cy="2133305"/>
            <a:chOff x="0" y="180975"/>
            <a:chExt cx="19313565" cy="2844406"/>
          </a:xfrm>
        </p:grpSpPr>
        <p:sp>
          <p:nvSpPr>
            <p:cNvPr id="6" name="TextBox 6"/>
            <p:cNvSpPr txBox="1"/>
            <p:nvPr/>
          </p:nvSpPr>
          <p:spPr>
            <a:xfrm>
              <a:off x="0" y="180975"/>
              <a:ext cx="19313565" cy="1836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00"/>
                </a:lnSpc>
              </a:pPr>
              <a:r>
                <a:rPr lang="en-US" sz="10000">
                  <a:solidFill>
                    <a:srgbClr val="F0F0EA"/>
                  </a:solidFill>
                  <a:latin typeface="League Gothic"/>
                </a:rPr>
                <a:t>MERCI !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24335"/>
              <a:ext cx="19313565" cy="701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 dirty="0">
                  <a:solidFill>
                    <a:srgbClr val="CEB290"/>
                  </a:solidFill>
                  <a:latin typeface="Montserrat Light"/>
                </a:rPr>
                <a:t>L’ARGENT ACQUIS PROPREMENT NOUS HONORE </a:t>
              </a:r>
              <a:r>
                <a:rPr lang="en-US" sz="3000" dirty="0" smtClean="0">
                  <a:solidFill>
                    <a:srgbClr val="CEB290"/>
                  </a:solidFill>
                  <a:latin typeface="Montserrat Light"/>
                </a:rPr>
                <a:t>DIGNEMENT</a:t>
              </a:r>
              <a:fld id="{BB1D354D-11AA-4EFB-91A4-46BA1C53F16D}" type="slidenum">
                <a:rPr lang="en-US" sz="3000" smtClean="0">
                  <a:solidFill>
                    <a:srgbClr val="CEB290"/>
                  </a:solidFill>
                  <a:latin typeface="Montserrat Light"/>
                </a:rPr>
                <a:t>41</a:t>
              </a:fld>
              <a:endParaRPr lang="en-US" sz="3000" dirty="0">
                <a:solidFill>
                  <a:srgbClr val="CEB290"/>
                </a:solidFill>
                <a:latin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728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0635" r="7764"/>
          <a:stretch>
            <a:fillRect/>
          </a:stretch>
        </p:blipFill>
        <p:spPr>
          <a:xfrm>
            <a:off x="-152400" y="675911"/>
            <a:ext cx="8594126" cy="900221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594126" y="2214447"/>
            <a:ext cx="8920673" cy="5870120"/>
            <a:chOff x="0" y="-28575"/>
            <a:chExt cx="11894230" cy="7826828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11890706" cy="1317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MINISTERE </a:t>
              </a:r>
              <a:r>
                <a:rPr lang="en-US" sz="1687" spc="84" dirty="0">
                  <a:solidFill>
                    <a:srgbClr val="CEB290"/>
                  </a:solidFill>
                  <a:latin typeface="Arimo"/>
                </a:rPr>
                <a:t>DE L</a:t>
              </a: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A PROMOTION DE LA </a:t>
              </a:r>
              <a:r>
                <a:rPr lang="en-US" sz="2000" spc="100">
                  <a:solidFill>
                    <a:srgbClr val="CEB290"/>
                  </a:solidFill>
                  <a:latin typeface="Montserrat Light"/>
                </a:rPr>
                <a:t>BONNE  </a:t>
              </a:r>
              <a:r>
                <a:rPr lang="en-US" sz="2000" spc="100" smtClean="0">
                  <a:solidFill>
                    <a:srgbClr val="CEB290"/>
                  </a:solidFill>
                  <a:latin typeface="Montserrat Light"/>
                </a:rPr>
                <a:t>GOUVERNANCE, </a:t>
              </a: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DE LA LUTTE CONTRE  LA CORRUPTION</a:t>
              </a:r>
            </a:p>
            <a:p>
              <a:pPr algn="ctr">
                <a:lnSpc>
                  <a:spcPts val="2700"/>
                </a:lnSpc>
              </a:pPr>
              <a:r>
                <a:rPr lang="en-US" sz="2000" spc="100" dirty="0">
                  <a:solidFill>
                    <a:srgbClr val="CEB290"/>
                  </a:solidFill>
                  <a:latin typeface="Montserrat Light"/>
                </a:rPr>
                <a:t> ET DE L’EVALUATION  DES POLITIQUES PUBLIQUES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524" y="6738134"/>
              <a:ext cx="11890706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04"/>
                </a:lnSpc>
              </a:pPr>
              <a:r>
                <a:rPr lang="en-US" sz="2300" spc="114" dirty="0" smtClean="0">
                  <a:solidFill>
                    <a:srgbClr val="CEB290"/>
                  </a:solidFill>
                  <a:latin typeface="Montserrat Light"/>
                </a:rPr>
                <a:t>PÉPÉCY </a:t>
              </a:r>
              <a:r>
                <a:rPr lang="en-US" sz="2300" spc="114" dirty="0">
                  <a:solidFill>
                    <a:srgbClr val="CEB290"/>
                  </a:solidFill>
                  <a:latin typeface="Montserrat Light"/>
                </a:rPr>
                <a:t>OGOULIGUENDE</a:t>
              </a:r>
            </a:p>
            <a:p>
              <a:pPr algn="ctr">
                <a:lnSpc>
                  <a:spcPts val="3105"/>
                </a:lnSpc>
              </a:pPr>
              <a:r>
                <a:rPr lang="en-US" sz="2299" spc="114" dirty="0">
                  <a:solidFill>
                    <a:srgbClr val="CEB290"/>
                  </a:solidFill>
                  <a:latin typeface="Montserrat Light"/>
                </a:rPr>
                <a:t>EXPERT TRANSPARENCE &amp; BONNE GOUVERNANCE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667760"/>
              <a:ext cx="11883657" cy="1836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00"/>
                </a:lnSpc>
              </a:pPr>
              <a:r>
                <a:rPr lang="en-US" sz="10000" spc="250" dirty="0">
                  <a:solidFill>
                    <a:srgbClr val="F0F0EA"/>
                  </a:solidFill>
                  <a:latin typeface="League Gothic"/>
                </a:rPr>
                <a:t>CAS PRATIQUES 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5277" y="5992960"/>
              <a:ext cx="11887200" cy="84667"/>
            </a:xfrm>
            <a:prstGeom prst="rect">
              <a:avLst/>
            </a:prstGeom>
            <a:solidFill>
              <a:srgbClr val="F0F0EA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5277" y="1987261"/>
              <a:ext cx="11887200" cy="84667"/>
            </a:xfrm>
            <a:prstGeom prst="rect">
              <a:avLst/>
            </a:prstGeom>
            <a:solidFill>
              <a:srgbClr val="F0F0EA"/>
            </a:solidFill>
          </p:spPr>
        </p:sp>
      </p:grpSp>
    </p:spTree>
    <p:extLst>
      <p:ext uri="{BB962C8B-B14F-4D97-AF65-F5344CB8AC3E}">
        <p14:creationId xmlns:p14="http://schemas.microsoft.com/office/powerpoint/2010/main" val="881705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7493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4" name="TextBox 4"/>
          <p:cNvSpPr txBox="1"/>
          <p:nvPr/>
        </p:nvSpPr>
        <p:spPr>
          <a:xfrm>
            <a:off x="1151112" y="1977271"/>
            <a:ext cx="6574707" cy="2591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6600" dirty="0">
                <a:solidFill>
                  <a:srgbClr val="CEB290"/>
                </a:solidFill>
                <a:latin typeface="League Gothic"/>
              </a:rPr>
              <a:t>LA DISCUSSION D'AUJOURD'HUI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922601" y="1959347"/>
            <a:ext cx="8336699" cy="6368306"/>
            <a:chOff x="0" y="0"/>
            <a:chExt cx="11115598" cy="8491074"/>
          </a:xfrm>
        </p:grpSpPr>
        <p:sp>
          <p:nvSpPr>
            <p:cNvPr id="6" name="TextBox 6"/>
            <p:cNvSpPr txBox="1"/>
            <p:nvPr/>
          </p:nvSpPr>
          <p:spPr>
            <a:xfrm>
              <a:off x="1409" y="0"/>
              <a:ext cx="11114189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>
                  <a:solidFill>
                    <a:srgbClr val="F0F0EA"/>
                  </a:solidFill>
                  <a:latin typeface="Montserrat Classic Bold"/>
                </a:rPr>
                <a:t>SYNTHÈSE DES SUJETS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60625"/>
              <a:ext cx="11115598" cy="6808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Cas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n°1 :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recel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d’abus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de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biens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sociaux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et corruption</a:t>
              </a:r>
            </a:p>
            <a:p>
              <a:pPr>
                <a:lnSpc>
                  <a:spcPts val="3441"/>
                </a:lnSpc>
              </a:pP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Cas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n°2 : tentative de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blanchiment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du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délit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de</a:t>
              </a:r>
            </a:p>
            <a:p>
              <a:pPr>
                <a:lnSpc>
                  <a:spcPts val="3441"/>
                </a:lnSpc>
              </a:pP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corruption par un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élu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local via le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compte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bancaire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de son conjoint.</a:t>
              </a:r>
            </a:p>
            <a:p>
              <a:pPr>
                <a:lnSpc>
                  <a:spcPts val="3441"/>
                </a:lnSpc>
              </a:pP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Cas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n°3 : corruption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d’une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personne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politiquement</a:t>
              </a: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exposée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dans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le cadre d’un </a:t>
              </a: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marché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 public avec des</a:t>
              </a:r>
            </a:p>
            <a:p>
              <a:pPr>
                <a:lnSpc>
                  <a:spcPts val="3441"/>
                </a:lnSpc>
              </a:pPr>
              <a:r>
                <a:rPr lang="en-US" sz="2294" dirty="0" err="1">
                  <a:solidFill>
                    <a:srgbClr val="CEB290"/>
                  </a:solidFill>
                  <a:latin typeface="Montserrat Light"/>
                </a:rPr>
                <a:t>entreprises</a:t>
              </a:r>
              <a:r>
                <a:rPr lang="en-US" sz="2294" dirty="0">
                  <a:solidFill>
                    <a:srgbClr val="CEB290"/>
                  </a:solidFill>
                  <a:latin typeface="Montserrat Light"/>
                </a:rPr>
                <a:t>.</a:t>
              </a:r>
            </a:p>
            <a:p>
              <a:pPr>
                <a:lnSpc>
                  <a:spcPts val="3441"/>
                </a:lnSpc>
              </a:pP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3441"/>
                </a:lnSpc>
              </a:pPr>
              <a:endParaRPr lang="en-US" sz="2294" dirty="0">
                <a:solidFill>
                  <a:srgbClr val="CEB290"/>
                </a:solidFill>
                <a:latin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873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0002" y="1643038"/>
            <a:ext cx="10858576" cy="8938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0F0EA"/>
                </a:solidFill>
                <a:latin typeface="Montserrat Light"/>
              </a:rPr>
              <a:t>En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matière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>
                <a:solidFill>
                  <a:srgbClr val="F0F0EA"/>
                </a:solidFill>
                <a:latin typeface="Montserrat Light"/>
              </a:rPr>
              <a:t>de 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corruption, 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les dossiers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traités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au Gabon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jusqu'ici</a:t>
            </a:r>
            <a:endParaRPr lang="en-US" sz="2100" dirty="0">
              <a:solidFill>
                <a:srgbClr val="F0F0EA"/>
              </a:solidFill>
              <a:latin typeface="Montserrat Light"/>
            </a:endParaRPr>
          </a:p>
          <a:p>
            <a:pPr>
              <a:lnSpc>
                <a:spcPts val="3150"/>
              </a:lnSpc>
            </a:pPr>
            <a:r>
              <a:rPr lang="en-US" sz="2100" dirty="0" err="1">
                <a:solidFill>
                  <a:srgbClr val="F0F0EA"/>
                </a:solidFill>
                <a:latin typeface="Arimo"/>
              </a:rPr>
              <a:t>peuvent</a:t>
            </a:r>
            <a:r>
              <a:rPr lang="en-US" sz="2100" dirty="0">
                <a:solidFill>
                  <a:srgbClr val="F0F0EA"/>
                </a:solidFill>
                <a:latin typeface="Arimo"/>
              </a:rPr>
              <a:t> porter </a:t>
            </a:r>
            <a:r>
              <a:rPr lang="en-US" sz="2100" dirty="0" err="1">
                <a:solidFill>
                  <a:srgbClr val="F0F0EA"/>
                </a:solidFill>
                <a:latin typeface="Arimo"/>
              </a:rPr>
              <a:t>soit</a:t>
            </a:r>
            <a:r>
              <a:rPr lang="en-US" sz="2100" dirty="0">
                <a:solidFill>
                  <a:srgbClr val="F0F0EA"/>
                </a:solidFill>
                <a:latin typeface="Arimo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Arimo"/>
              </a:rPr>
              <a:t>directement</a:t>
            </a:r>
            <a:r>
              <a:rPr lang="en-US" sz="2100" dirty="0">
                <a:solidFill>
                  <a:srgbClr val="F0F0EA"/>
                </a:solidFill>
                <a:latin typeface="Arimo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Arimo"/>
              </a:rPr>
              <a:t>sur</a:t>
            </a:r>
            <a:r>
              <a:rPr lang="en-US" sz="2100" dirty="0">
                <a:solidFill>
                  <a:srgbClr val="F0F0EA"/>
                </a:solidFill>
                <a:latin typeface="Arimo"/>
              </a:rPr>
              <a:t> </a:t>
            </a:r>
            <a:r>
              <a:rPr lang="en-US" sz="2100" dirty="0">
                <a:solidFill>
                  <a:srgbClr val="F0F0EA"/>
                </a:solidFill>
                <a:latin typeface="Arimo Bold"/>
              </a:rPr>
              <a:t>les </a:t>
            </a:r>
            <a:r>
              <a:rPr lang="en-US" sz="2100" dirty="0" err="1">
                <a:solidFill>
                  <a:srgbClr val="F0F0EA"/>
                </a:solidFill>
                <a:latin typeface="Arimo Bold"/>
              </a:rPr>
              <a:t>procédures</a:t>
            </a:r>
            <a:r>
              <a:rPr lang="en-US" sz="2100" dirty="0">
                <a:solidFill>
                  <a:srgbClr val="F0F0EA"/>
                </a:solidFill>
                <a:latin typeface="Arimo Bold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Arimo Bold"/>
              </a:rPr>
              <a:t>d’</a:t>
            </a:r>
            <a:r>
              <a:rPr lang="en-US" sz="2100" dirty="0" err="1">
                <a:solidFill>
                  <a:srgbClr val="F0F0EA"/>
                </a:solidFill>
                <a:latin typeface="Montserrat Light Bold"/>
              </a:rPr>
              <a:t>attribution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 </a:t>
            </a:r>
            <a:r>
              <a:rPr lang="en-US" sz="2100">
                <a:solidFill>
                  <a:srgbClr val="F0F0EA"/>
                </a:solidFill>
                <a:latin typeface="Montserrat Light Bold"/>
              </a:rPr>
              <a:t>d’un </a:t>
            </a:r>
            <a:r>
              <a:rPr lang="en-US" sz="2100" smtClean="0">
                <a:solidFill>
                  <a:srgbClr val="F0F0EA"/>
                </a:solidFill>
                <a:latin typeface="Montserrat Light Bold"/>
              </a:rPr>
              <a:t>marché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,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ou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bien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sur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les conditions de </a:t>
            </a:r>
            <a:r>
              <a:rPr lang="en-US" sz="2100">
                <a:solidFill>
                  <a:srgbClr val="F0F0EA"/>
                </a:solidFill>
                <a:latin typeface="Montserrat Light Bold"/>
              </a:rPr>
              <a:t>son </a:t>
            </a:r>
            <a:r>
              <a:rPr lang="en-US" sz="2100" smtClean="0">
                <a:solidFill>
                  <a:srgbClr val="F0F0EA"/>
                </a:solidFill>
                <a:latin typeface="Montserrat Light Bold"/>
              </a:rPr>
              <a:t>exécution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, 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à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travers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les </a:t>
            </a:r>
            <a:r>
              <a:rPr lang="en-US" sz="2100" dirty="0" err="1">
                <a:solidFill>
                  <a:srgbClr val="F0F0EA"/>
                </a:solidFill>
                <a:latin typeface="Montserrat Light Bold"/>
              </a:rPr>
              <a:t>modalités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 de </a:t>
            </a:r>
            <a:r>
              <a:rPr lang="en-US" sz="2100" err="1">
                <a:solidFill>
                  <a:srgbClr val="F0F0EA"/>
                </a:solidFill>
                <a:latin typeface="Montserrat Light Bold"/>
              </a:rPr>
              <a:t>paiement</a:t>
            </a:r>
            <a:r>
              <a:rPr lang="en-US" sz="2100">
                <a:solidFill>
                  <a:srgbClr val="F0F0EA"/>
                </a:solidFill>
                <a:latin typeface="Montserrat Light Bold"/>
              </a:rPr>
              <a:t> </a:t>
            </a:r>
            <a:r>
              <a:rPr lang="en-US" sz="2100" smtClean="0">
                <a:solidFill>
                  <a:srgbClr val="F0F0EA"/>
                </a:solidFill>
                <a:latin typeface="Montserrat Light Bold"/>
              </a:rPr>
              <a:t>retenues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,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l’utilisation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de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certains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vecteurs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ou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bien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encore le </a:t>
            </a:r>
            <a:r>
              <a:rPr lang="en-US" sz="2100" dirty="0" err="1">
                <a:solidFill>
                  <a:srgbClr val="F0F0EA"/>
                </a:solidFill>
                <a:latin typeface="Montserrat Light Bold"/>
              </a:rPr>
              <a:t>recours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 à </a:t>
            </a:r>
            <a:r>
              <a:rPr lang="en-US" sz="2100" dirty="0" err="1">
                <a:solidFill>
                  <a:srgbClr val="F0F0EA"/>
                </a:solidFill>
                <a:latin typeface="Montserrat Light Bold"/>
              </a:rPr>
              <a:t>une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 Bold"/>
              </a:rPr>
              <a:t>prestation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 Bold"/>
              </a:rPr>
              <a:t>spécifique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 en </a:t>
            </a:r>
            <a:r>
              <a:rPr lang="en-US" sz="2100" dirty="0" err="1">
                <a:solidFill>
                  <a:srgbClr val="F0F0EA"/>
                </a:solidFill>
                <a:latin typeface="Montserrat Light Bold"/>
              </a:rPr>
              <a:t>contrepartie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.</a:t>
            </a:r>
          </a:p>
          <a:p>
            <a:pPr>
              <a:lnSpc>
                <a:spcPts val="3150"/>
              </a:lnSpc>
            </a:pPr>
            <a:endParaRPr lang="en-US" sz="2100" dirty="0">
              <a:solidFill>
                <a:srgbClr val="F0F0EA"/>
              </a:solidFill>
              <a:latin typeface="Montserrat Light Bold"/>
            </a:endParaRPr>
          </a:p>
          <a:p>
            <a:pPr>
              <a:lnSpc>
                <a:spcPts val="3149"/>
              </a:lnSpc>
            </a:pPr>
            <a:r>
              <a:rPr lang="en-US" sz="2100" dirty="0">
                <a:solidFill>
                  <a:srgbClr val="F0F0EA"/>
                </a:solidFill>
                <a:latin typeface="Montserrat Light"/>
              </a:rPr>
              <a:t>Les </a:t>
            </a:r>
            <a:r>
              <a:rPr lang="en-US" sz="2100" err="1">
                <a:solidFill>
                  <a:srgbClr val="F0F0EA"/>
                </a:solidFill>
                <a:latin typeface="Montserrat Light"/>
              </a:rPr>
              <a:t>personnes</a:t>
            </a:r>
            <a:r>
              <a:rPr lang="en-US" sz="210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corrompues, 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sont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généralement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des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personnes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err="1">
                <a:solidFill>
                  <a:srgbClr val="F0F0EA"/>
                </a:solidFill>
                <a:latin typeface="Montserrat Light"/>
              </a:rPr>
              <a:t>politiquement</a:t>
            </a:r>
            <a:r>
              <a:rPr lang="en-US" sz="210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exposées, 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des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fonctionnaires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ou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d’anciens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fonctionnaires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disposant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d’une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capacité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d’influence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et/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ou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de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décision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. Les flux financiers se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présentent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généralement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sous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la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forme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de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virements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ou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de remise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d’espèces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. </a:t>
            </a:r>
            <a:r>
              <a:rPr lang="en-US" sz="2100" err="1">
                <a:solidFill>
                  <a:srgbClr val="F0F0EA"/>
                </a:solidFill>
                <a:latin typeface="Montserrat Light"/>
              </a:rPr>
              <a:t>Mais</a:t>
            </a:r>
            <a:r>
              <a:rPr lang="en-US" sz="210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aussi, </a:t>
            </a:r>
            <a:r>
              <a:rPr lang="en-US" sz="2100">
                <a:solidFill>
                  <a:srgbClr val="F0F0EA"/>
                </a:solidFill>
                <a:latin typeface="Montserrat Light"/>
              </a:rPr>
              <a:t>des 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faveurs, 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des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présents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hors de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cout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comme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>
                <a:solidFill>
                  <a:srgbClr val="F0F0EA"/>
                </a:solidFill>
                <a:latin typeface="Montserrat Light"/>
              </a:rPr>
              <a:t>des 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voyages, </a:t>
            </a:r>
            <a:r>
              <a:rPr lang="en-US" sz="2100">
                <a:solidFill>
                  <a:srgbClr val="F0F0EA"/>
                </a:solidFill>
                <a:latin typeface="Montserrat Light"/>
              </a:rPr>
              <a:t>des 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véhicules, 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des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maisons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...</a:t>
            </a:r>
          </a:p>
          <a:p>
            <a:pPr>
              <a:lnSpc>
                <a:spcPts val="3150"/>
              </a:lnSpc>
            </a:pPr>
            <a:endParaRPr lang="en-US" sz="2100" dirty="0">
              <a:solidFill>
                <a:srgbClr val="F0F0EA"/>
              </a:solidFill>
              <a:latin typeface="Montserrat Light"/>
            </a:endParaRPr>
          </a:p>
          <a:p>
            <a:pPr>
              <a:lnSpc>
                <a:spcPts val="3149"/>
              </a:lnSpc>
            </a:pPr>
            <a:r>
              <a:rPr lang="en-US" sz="2100" dirty="0">
                <a:solidFill>
                  <a:srgbClr val="F0F0EA"/>
                </a:solidFill>
                <a:latin typeface="Montserrat Light"/>
              </a:rPr>
              <a:t>Les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personnes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physiques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sont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davantage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susceptibles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de se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rendre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coupables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de 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corruption passive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que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les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personnes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morales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.</a:t>
            </a:r>
          </a:p>
          <a:p>
            <a:pPr>
              <a:lnSpc>
                <a:spcPts val="3150"/>
              </a:lnSpc>
            </a:pPr>
            <a:endParaRPr lang="en-US" sz="2100" dirty="0">
              <a:solidFill>
                <a:srgbClr val="F0F0EA"/>
              </a:solidFill>
              <a:latin typeface="Montserrat Light"/>
            </a:endParaRPr>
          </a:p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0F0EA"/>
                </a:solidFill>
                <a:latin typeface="Montserrat Light"/>
              </a:rPr>
              <a:t>Les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personnes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morales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demeurent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la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principale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source de la 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corruption active 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du fait des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avantages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procurés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par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celle-ci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dans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le cadre de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l’obtention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de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contrats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favorables</a:t>
            </a:r>
            <a:r>
              <a:rPr lang="en-US" sz="2100">
                <a:solidFill>
                  <a:srgbClr val="F0F0EA"/>
                </a:solidFill>
                <a:latin typeface="Montserrat Light"/>
              </a:rPr>
              <a:t>. </a:t>
            </a:r>
            <a:r>
              <a:rPr lang="en-US" sz="2100" smtClean="0">
                <a:solidFill>
                  <a:srgbClr val="F0F0EA"/>
                </a:solidFill>
                <a:latin typeface="Montserrat Light"/>
              </a:rPr>
              <a:t>Toutefois,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une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nouvelle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problématique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est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</a:t>
            </a:r>
            <a:r>
              <a:rPr lang="en-US" sz="2100" dirty="0" err="1">
                <a:solidFill>
                  <a:srgbClr val="F0F0EA"/>
                </a:solidFill>
                <a:latin typeface="Montserrat Light"/>
              </a:rPr>
              <a:t>apparue</a:t>
            </a:r>
            <a:r>
              <a:rPr lang="en-US" sz="2100" dirty="0">
                <a:solidFill>
                  <a:srgbClr val="F0F0EA"/>
                </a:solidFill>
                <a:latin typeface="Montserrat Light"/>
              </a:rPr>
              <a:t> :</a:t>
            </a:r>
            <a:r>
              <a:rPr lang="en-US" sz="2100" dirty="0">
                <a:solidFill>
                  <a:srgbClr val="F0F0EA"/>
                </a:solidFill>
                <a:latin typeface="Montserrat Light Bold"/>
              </a:rPr>
              <a:t> la corruption </a:t>
            </a:r>
            <a:r>
              <a:rPr lang="en-US" sz="2100" dirty="0" err="1">
                <a:solidFill>
                  <a:srgbClr val="F0F0EA"/>
                </a:solidFill>
                <a:latin typeface="Montserrat Light Bold"/>
              </a:rPr>
              <a:t>privée</a:t>
            </a:r>
            <a:endParaRPr lang="en-US" sz="2100" dirty="0">
              <a:solidFill>
                <a:srgbClr val="F0F0EA"/>
              </a:solidFill>
              <a:latin typeface="Montserrat Light Bold"/>
            </a:endParaRPr>
          </a:p>
          <a:p>
            <a:pPr>
              <a:lnSpc>
                <a:spcPts val="3150"/>
              </a:lnSpc>
            </a:pPr>
            <a:endParaRPr lang="en-US" sz="2100" dirty="0">
              <a:solidFill>
                <a:srgbClr val="F0F0EA"/>
              </a:solidFill>
              <a:latin typeface="Montserrat Light Bold"/>
            </a:endParaRPr>
          </a:p>
          <a:p>
            <a:pPr>
              <a:lnSpc>
                <a:spcPts val="3150"/>
              </a:lnSpc>
            </a:pPr>
            <a:endParaRPr lang="en-US" sz="2100" dirty="0">
              <a:solidFill>
                <a:srgbClr val="F0F0EA"/>
              </a:solidFill>
              <a:latin typeface="Montserrat Light Bold"/>
            </a:endParaRPr>
          </a:p>
          <a:p>
            <a:pPr>
              <a:lnSpc>
                <a:spcPts val="3150"/>
              </a:lnSpc>
            </a:pPr>
            <a:endParaRPr lang="en-US" sz="2100" dirty="0">
              <a:solidFill>
                <a:srgbClr val="F0F0EA"/>
              </a:solidFill>
              <a:latin typeface="Montserrat Light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2962" r="11853"/>
          <a:stretch>
            <a:fillRect/>
          </a:stretch>
        </p:blipFill>
        <p:spPr>
          <a:xfrm>
            <a:off x="11501454" y="1520329"/>
            <a:ext cx="6786546" cy="786768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2152" y="200025"/>
            <a:ext cx="9146885" cy="113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3"/>
              </a:lnSpc>
            </a:pPr>
            <a:r>
              <a:rPr lang="en-US" sz="8523">
                <a:solidFill>
                  <a:srgbClr val="F0F0EA"/>
                </a:solidFill>
                <a:latin typeface="League Gothic"/>
              </a:rPr>
              <a:t>RÉSUMÉ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2041" y="1170186"/>
            <a:ext cx="9143655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331580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7493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AutoShape 3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grpSp>
        <p:nvGrpSpPr>
          <p:cNvPr id="4" name="Group 4"/>
          <p:cNvGrpSpPr/>
          <p:nvPr/>
        </p:nvGrpSpPr>
        <p:grpSpPr>
          <a:xfrm>
            <a:off x="2572295" y="2132335"/>
            <a:ext cx="13143409" cy="6029028"/>
            <a:chOff x="0" y="0"/>
            <a:chExt cx="17524546" cy="8038704"/>
          </a:xfrm>
        </p:grpSpPr>
        <p:sp>
          <p:nvSpPr>
            <p:cNvPr id="5" name="TextBox 5"/>
            <p:cNvSpPr txBox="1"/>
            <p:nvPr/>
          </p:nvSpPr>
          <p:spPr>
            <a:xfrm>
              <a:off x="0" y="1589783"/>
              <a:ext cx="17524546" cy="4683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5"/>
                </a:lnSpc>
              </a:pP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« A </a:t>
              </a:r>
              <a:r>
                <a:rPr lang="en-US" sz="3500" err="1">
                  <a:solidFill>
                    <a:srgbClr val="CEB290"/>
                  </a:solidFill>
                  <a:latin typeface="Montserrat Classic Bold"/>
                </a:rPr>
                <a:t>l’horizon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2025, 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le Gabon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est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un pays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où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l’intégrité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guide le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comportement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l’ensemble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citoyens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et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gouverne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la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gestion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affaires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publiques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dans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un </a:t>
              </a:r>
              <a:r>
                <a:rPr lang="en-US" sz="3500" err="1">
                  <a:solidFill>
                    <a:srgbClr val="CEB290"/>
                  </a:solidFill>
                  <a:latin typeface="Montserrat Classic Bold"/>
                </a:rPr>
                <a:t>Etat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modernisé,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assurant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une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redistribution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juste,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équitable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et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transparente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des fruits de </a:t>
              </a:r>
              <a:r>
                <a:rPr lang="en-US" sz="3500">
                  <a:solidFill>
                    <a:srgbClr val="CEB290"/>
                  </a:solidFill>
                  <a:latin typeface="Montserrat Classic Bold"/>
                </a:rPr>
                <a:t>la </a:t>
              </a:r>
              <a:r>
                <a:rPr lang="en-US" sz="3500" smtClean="0">
                  <a:solidFill>
                    <a:srgbClr val="CEB290"/>
                  </a:solidFill>
                  <a:latin typeface="Montserrat Classic Bold"/>
                </a:rPr>
                <a:t>croissance, 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pour un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développement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</a:t>
              </a:r>
              <a:r>
                <a:rPr lang="en-US" sz="3500" dirty="0" err="1">
                  <a:solidFill>
                    <a:srgbClr val="CEB290"/>
                  </a:solidFill>
                  <a:latin typeface="Montserrat Classic Bold"/>
                </a:rPr>
                <a:t>harmonieux</a:t>
              </a:r>
              <a:r>
                <a:rPr lang="en-US" sz="3500" dirty="0">
                  <a:solidFill>
                    <a:srgbClr val="CEB290"/>
                  </a:solidFill>
                  <a:latin typeface="Montserrat Classic Bold"/>
                </a:rPr>
                <a:t> ». 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32467" y="0"/>
              <a:ext cx="14459612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3700">
                  <a:solidFill>
                    <a:srgbClr val="F0F0EA"/>
                  </a:solidFill>
                  <a:latin typeface="Montserrat Classic Bold"/>
                </a:rPr>
                <a:t>PENSEZ-Y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32467" y="7132241"/>
              <a:ext cx="14459613" cy="906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dirty="0">
                  <a:solidFill>
                    <a:srgbClr val="F0F0EA"/>
                  </a:solidFill>
                  <a:latin typeface="Montserrat Light Bold"/>
                </a:rPr>
                <a:t>DOCUMENT DE STRATÉGIE DE LUTTE CONTRE LA CORRUPTION ET LE BLANCHIMENT </a:t>
              </a:r>
              <a:r>
                <a:rPr lang="en-US" sz="2000">
                  <a:solidFill>
                    <a:srgbClr val="F0F0EA"/>
                  </a:solidFill>
                  <a:latin typeface="Montserrat Light Bold"/>
                </a:rPr>
                <a:t>DES </a:t>
              </a:r>
              <a:r>
                <a:rPr lang="en-US" sz="2000" smtClean="0">
                  <a:solidFill>
                    <a:srgbClr val="F0F0EA"/>
                  </a:solidFill>
                  <a:latin typeface="Montserrat Light Bold"/>
                </a:rPr>
                <a:t>CAPITAUX, </a:t>
              </a:r>
              <a:r>
                <a:rPr lang="en-US" sz="2000">
                  <a:solidFill>
                    <a:srgbClr val="F0F0EA"/>
                  </a:solidFill>
                  <a:latin typeface="Montserrat Light Bold"/>
                </a:rPr>
                <a:t>RÉPUBLIQUE </a:t>
              </a:r>
              <a:r>
                <a:rPr lang="en-US" sz="2000" smtClean="0">
                  <a:solidFill>
                    <a:srgbClr val="F0F0EA"/>
                  </a:solidFill>
                  <a:latin typeface="Montserrat Light Bold"/>
                </a:rPr>
                <a:t>GABONAISE, 2012, </a:t>
              </a:r>
              <a:r>
                <a:rPr lang="en-US" sz="2000" dirty="0">
                  <a:solidFill>
                    <a:srgbClr val="F0F0EA"/>
                  </a:solidFill>
                  <a:latin typeface="Montserrat Light Bold"/>
                </a:rPr>
                <a:t>PAGE 39.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8380204" y="-285750"/>
            <a:ext cx="1527592" cy="1806681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719534" y="425137"/>
            <a:ext cx="848932" cy="6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90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TextBox 3"/>
          <p:cNvSpPr txBox="1"/>
          <p:nvPr/>
        </p:nvSpPr>
        <p:spPr>
          <a:xfrm>
            <a:off x="8112737" y="76200"/>
            <a:ext cx="10001595" cy="1306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9894">
                <a:solidFill>
                  <a:srgbClr val="F0F0EA"/>
                </a:solidFill>
                <a:latin typeface="League Gothic"/>
              </a:rPr>
              <a:t>CAS N°1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12616" y="1183580"/>
            <a:ext cx="9998063" cy="112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RECEL D’ABUS DE BIENS SOCIAUX ET CORRUPTION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08963" y="2375396"/>
            <a:ext cx="10001716" cy="794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Montserrat Light"/>
              </a:rPr>
              <a:t>le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caractère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atypique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certains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paiements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reçus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par Monsieur X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employé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la</a:t>
            </a: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Montserrat Light"/>
              </a:rPr>
              <a:t>commune Alpha en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qualité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responsable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des services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cette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municipalité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et de la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communauté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d’agglomération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Béta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dont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il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été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le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secrétaire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.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Depuis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err="1">
                <a:solidFill>
                  <a:srgbClr val="CEB290"/>
                </a:solidFill>
                <a:latin typeface="Montserrat Light"/>
              </a:rPr>
              <a:t>l’année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 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N-2, 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le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compte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personnel de Monsieur X 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été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crédité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par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plusieurs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opérations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émanant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particuliers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Ainsi, 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par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l’entremise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err="1">
                <a:solidFill>
                  <a:srgbClr val="CEB290"/>
                </a:solidFill>
                <a:latin typeface="Montserrat Light"/>
              </a:rPr>
              <a:t>ces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intermédiaires, 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gérants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sociétés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 et B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adressé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versements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réguliers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à Monsieur X. 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En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contrepartie,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il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semble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que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sociétés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pu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bénéficier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contrats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façon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régulière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avec la commune Alpha et la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communauté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d’agglomération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Béta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Montserrat Light"/>
              </a:rPr>
              <a:t>Monsieur X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avait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 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perçu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err="1">
                <a:solidFill>
                  <a:srgbClr val="CEB290"/>
                </a:solidFill>
                <a:latin typeface="Montserrat Light"/>
              </a:rPr>
              <a:t>dès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N-2,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outre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rémunérations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en provenance de la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communauté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d’agglomération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Béta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en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sa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qualité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err="1">
                <a:solidFill>
                  <a:srgbClr val="CEB290"/>
                </a:solidFill>
                <a:latin typeface="Montserrat Light"/>
              </a:rPr>
              <a:t>responsable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communal, 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six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chèques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et </a:t>
            </a:r>
            <a:r>
              <a:rPr lang="en-US" sz="1600" err="1">
                <a:solidFill>
                  <a:srgbClr val="CEB290"/>
                </a:solidFill>
                <a:latin typeface="Montserrat Light"/>
              </a:rPr>
              <a:t>cinq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virements,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tous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montants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ronds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oscillants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entre 5 000 € et 15 000 € pour un total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supérieur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à 70 000€. Après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enquête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L’origine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fonds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ayant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servi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au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financement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opérations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provenait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systématiquement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deux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sources (les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sociétés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 et B </a:t>
            </a:r>
            <a:r>
              <a:rPr lang="en-US" sz="1600" err="1">
                <a:solidFill>
                  <a:srgbClr val="CEB290"/>
                </a:solidFill>
                <a:latin typeface="Montserrat Light"/>
              </a:rPr>
              <a:t>précitées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),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dirigées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par un monsieur Y. </a:t>
            </a: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Montserrat Light"/>
              </a:rPr>
              <a:t>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recherches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effectuées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permis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découvrir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que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sociétés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 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et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B,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exerçant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respectivement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leur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activité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domaines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l’organisation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séjours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touristiques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et de 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restauration,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bénéficiaient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nombreux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contrats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avec des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collectivités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locales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dont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la commune Alpha et la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communauté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d’agglomération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Béta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.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investigations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aussi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mis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en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lumière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qu’une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partie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du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chiffre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d’affaires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était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détournée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vers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un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compte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privé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Monsieur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Y,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lui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permettant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financer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indirectement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par un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système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«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caisse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noire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», 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intermédiaires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r>
              <a:rPr lang="en-US" sz="1600">
                <a:solidFill>
                  <a:srgbClr val="CEB290"/>
                </a:solidFill>
                <a:latin typeface="Montserrat Light"/>
              </a:rPr>
              <a:t>De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plus,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il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s’est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avéré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que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plusieurs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marchés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publics ne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nécessitant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pas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une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procédure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d’appel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d’offres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du fait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leur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montant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limité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avaient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été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obtenus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par les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sociétés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 et B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auprès</a:t>
            </a: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Montserrat Light"/>
              </a:rPr>
              <a:t>de </a:t>
            </a:r>
            <a:r>
              <a:rPr lang="en-US" sz="1600" err="1">
                <a:solidFill>
                  <a:srgbClr val="CEB290"/>
                </a:solidFill>
                <a:latin typeface="Montserrat Light"/>
              </a:rPr>
              <a:t>ces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collectivités,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ayant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trait à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l’organisation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cérémonies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ou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à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d’opérations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communication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spécifiques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1901" y="1972868"/>
            <a:ext cx="7711728" cy="44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9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TextBox 3"/>
          <p:cNvSpPr txBox="1"/>
          <p:nvPr/>
        </p:nvSpPr>
        <p:spPr>
          <a:xfrm>
            <a:off x="8108963" y="1984276"/>
            <a:ext cx="9948296" cy="531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Profil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intervenants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Montserrat Light"/>
              </a:rPr>
              <a:t>• M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.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X,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gérant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la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société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le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secteur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du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bâtiment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et des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travaux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publics et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gérant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de la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société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B (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Société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Civile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Immobilière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) ;</a:t>
            </a: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Arimo"/>
              </a:rPr>
              <a:t>• M</a:t>
            </a:r>
            <a:r>
              <a:rPr lang="en-US" sz="1600">
                <a:solidFill>
                  <a:srgbClr val="CEB290"/>
                </a:solidFill>
                <a:latin typeface="Arimo"/>
              </a:rPr>
              <a:t>. </a:t>
            </a:r>
            <a:r>
              <a:rPr lang="en-US" sz="1600" smtClean="0">
                <a:solidFill>
                  <a:srgbClr val="CEB290"/>
                </a:solidFill>
                <a:latin typeface="Arimo"/>
              </a:rPr>
              <a:t>Y,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élu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local ;</a:t>
            </a: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Arimo"/>
              </a:rPr>
              <a:t>• </a:t>
            </a:r>
            <a:r>
              <a:rPr lang="en-US" sz="1600">
                <a:solidFill>
                  <a:srgbClr val="CEB290"/>
                </a:solidFill>
                <a:latin typeface="Arimo"/>
              </a:rPr>
              <a:t>Mme </a:t>
            </a:r>
            <a:r>
              <a:rPr lang="en-US" sz="1600" smtClean="0">
                <a:solidFill>
                  <a:srgbClr val="CEB290"/>
                </a:solidFill>
                <a:latin typeface="Arimo"/>
              </a:rPr>
              <a:t>Y,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épouse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de M.Y.</a:t>
            </a: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Arimo Bold"/>
              </a:rPr>
              <a:t>Flux à </a:t>
            </a:r>
            <a:r>
              <a:rPr lang="en-US" sz="1600" dirty="0" err="1">
                <a:solidFill>
                  <a:srgbClr val="CEB290"/>
                </a:solidFill>
                <a:latin typeface="Arimo Bold"/>
              </a:rPr>
              <a:t>l’origine</a:t>
            </a:r>
            <a:r>
              <a:rPr lang="en-US" sz="1600" dirty="0">
                <a:solidFill>
                  <a:srgbClr val="CEB290"/>
                </a:solidFill>
                <a:latin typeface="Arimo Bold"/>
              </a:rPr>
              <a:t> du </a:t>
            </a:r>
            <a:r>
              <a:rPr lang="en-US" sz="1600" dirty="0" err="1">
                <a:solidFill>
                  <a:srgbClr val="CEB290"/>
                </a:solidFill>
                <a:latin typeface="Arimo Bold"/>
              </a:rPr>
              <a:t>soupçon</a:t>
            </a:r>
            <a:r>
              <a:rPr lang="en-US" sz="1600" dirty="0">
                <a:solidFill>
                  <a:srgbClr val="CEB290"/>
                </a:solidFill>
                <a:latin typeface="Arimo Bold"/>
              </a:rPr>
              <a:t> de corruption</a:t>
            </a:r>
          </a:p>
          <a:p>
            <a:pPr>
              <a:lnSpc>
                <a:spcPts val="2400"/>
              </a:lnSpc>
            </a:pPr>
            <a:r>
              <a:rPr lang="en-US" sz="1600">
                <a:solidFill>
                  <a:srgbClr val="CEB290"/>
                </a:solidFill>
                <a:latin typeface="Arimo"/>
              </a:rPr>
              <a:t>M </a:t>
            </a:r>
            <a:r>
              <a:rPr lang="en-US" sz="1600" smtClean="0">
                <a:solidFill>
                  <a:srgbClr val="CEB290"/>
                </a:solidFill>
                <a:latin typeface="Arimo"/>
              </a:rPr>
              <a:t>Y,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élu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local a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attribué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un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marché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public à la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société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A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dirigée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par M X.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Cette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société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a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viré</a:t>
            </a:r>
            <a:r>
              <a:rPr lang="en-US" sz="1600" dirty="0">
                <a:solidFill>
                  <a:srgbClr val="CEB290"/>
                </a:solidFill>
                <a:latin typeface="Arimo"/>
              </a:rPr>
              <a:t> 40 000 </a:t>
            </a:r>
            <a:r>
              <a:rPr lang="en-US" sz="1600" dirty="0" err="1">
                <a:solidFill>
                  <a:srgbClr val="CEB290"/>
                </a:solidFill>
                <a:latin typeface="Arimo"/>
              </a:rPr>
              <a:t>euro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sur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le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compte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la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société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B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gérée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par M X. Un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chèque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du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même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montant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ensuite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été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émis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à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l’ordre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>
                <a:solidFill>
                  <a:srgbClr val="CEB290"/>
                </a:solidFill>
                <a:latin typeface="Montserrat Light"/>
              </a:rPr>
              <a:t>Mme </a:t>
            </a:r>
            <a:r>
              <a:rPr lang="en-US" sz="1600" smtClean="0">
                <a:solidFill>
                  <a:srgbClr val="CEB290"/>
                </a:solidFill>
                <a:latin typeface="Montserrat Light"/>
              </a:rPr>
              <a:t>Y, 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sans justification. Mme Y a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ensuite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 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démarrée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travaux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constructions d'un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immeuble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r>
              <a:rPr lang="en-US" sz="1600" dirty="0" err="1">
                <a:solidFill>
                  <a:srgbClr val="CEB290"/>
                </a:solidFill>
                <a:latin typeface="Montserrat Light Bold"/>
              </a:rPr>
              <a:t>Critères</a:t>
            </a:r>
            <a:r>
              <a:rPr lang="en-US" sz="1600" dirty="0">
                <a:solidFill>
                  <a:srgbClr val="CEB290"/>
                </a:solidFill>
                <a:latin typeface="Montserrat Light Bold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 Bold"/>
              </a:rPr>
              <a:t>d’alerte</a:t>
            </a:r>
            <a:endParaRPr lang="en-US" sz="1600" dirty="0">
              <a:solidFill>
                <a:srgbClr val="CEB290"/>
              </a:solidFill>
              <a:latin typeface="Montserrat Light Bold"/>
            </a:endParaRPr>
          </a:p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CEB290"/>
                </a:solidFill>
                <a:latin typeface="Montserrat Light"/>
              </a:rPr>
              <a:t>•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Société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ayant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une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activité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liée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à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l’attribution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marchés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publics et </a:t>
            </a:r>
            <a:r>
              <a:rPr lang="en-US" sz="1600" dirty="0" err="1">
                <a:solidFill>
                  <a:srgbClr val="CEB290"/>
                </a:solidFill>
                <a:latin typeface="Montserrat Light"/>
              </a:rPr>
              <a:t>donc</a:t>
            </a:r>
            <a:r>
              <a:rPr lang="en-US" sz="1600" dirty="0">
                <a:solidFill>
                  <a:srgbClr val="CEB290"/>
                </a:solidFill>
                <a:latin typeface="Montserrat Light"/>
              </a:rPr>
              <a:t> sensible à la corruption.</a:t>
            </a: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10253" y="2451828"/>
            <a:ext cx="8614441" cy="45451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112717" y="9525"/>
            <a:ext cx="9948176" cy="1306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9894">
                <a:solidFill>
                  <a:srgbClr val="F0F0EA"/>
                </a:solidFill>
                <a:latin typeface="League Gothic"/>
              </a:rPr>
              <a:t>CAS N°2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12597" y="1135955"/>
            <a:ext cx="9944662" cy="723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CEB290"/>
                </a:solidFill>
                <a:latin typeface="Montserrat Classic Bold"/>
              </a:rPr>
              <a:t>TENTATIVE DE BLANCHIMENT DU DÉLIT DE </a:t>
            </a:r>
            <a:r>
              <a:rPr lang="en-US" sz="2400">
                <a:solidFill>
                  <a:srgbClr val="CEB290"/>
                </a:solidFill>
                <a:latin typeface="Arimo Bold"/>
              </a:rPr>
              <a:t>corruption par un</a:t>
            </a:r>
            <a:r>
              <a:rPr lang="en-US" sz="2400">
                <a:solidFill>
                  <a:srgbClr val="CEB290"/>
                </a:solidFill>
                <a:latin typeface="Montserrat Classic Bold"/>
              </a:rPr>
              <a:t> ÉLU LOCAL VIA LE COMPTE BANCAIRE DE SON CONJOINT.</a:t>
            </a:r>
          </a:p>
        </p:txBody>
      </p:sp>
    </p:spTree>
    <p:extLst>
      <p:ext uri="{BB962C8B-B14F-4D97-AF65-F5344CB8AC3E}">
        <p14:creationId xmlns:p14="http://schemas.microsoft.com/office/powerpoint/2010/main" val="543001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3" name="TextBox 3"/>
          <p:cNvSpPr txBox="1"/>
          <p:nvPr/>
        </p:nvSpPr>
        <p:spPr>
          <a:xfrm>
            <a:off x="8108963" y="2365276"/>
            <a:ext cx="9948296" cy="7192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dirty="0" err="1">
                <a:solidFill>
                  <a:srgbClr val="CEB290"/>
                </a:solidFill>
                <a:latin typeface="Montserrat Light Bold"/>
              </a:rPr>
              <a:t>Profil</a:t>
            </a:r>
            <a:r>
              <a:rPr lang="en-US" sz="1600" dirty="0">
                <a:solidFill>
                  <a:srgbClr val="CEB290"/>
                </a:solidFill>
                <a:latin typeface="Montserrat Light Bold"/>
              </a:rPr>
              <a:t> des </a:t>
            </a:r>
            <a:r>
              <a:rPr lang="en-US" sz="1600" dirty="0" err="1">
                <a:solidFill>
                  <a:srgbClr val="CEB290"/>
                </a:solidFill>
                <a:latin typeface="Montserrat Light Bold"/>
              </a:rPr>
              <a:t>intervenants</a:t>
            </a:r>
            <a:endParaRPr lang="en-US" sz="1600" dirty="0">
              <a:solidFill>
                <a:srgbClr val="CEB290"/>
              </a:solidFill>
              <a:latin typeface="Montserrat Light Bold"/>
            </a:endParaRPr>
          </a:p>
          <a:p>
            <a:pPr>
              <a:lnSpc>
                <a:spcPts val="2400"/>
              </a:lnSpc>
            </a:pPr>
            <a:endParaRPr lang="en-US" sz="1600" dirty="0">
              <a:solidFill>
                <a:srgbClr val="CEB290"/>
              </a:solidFill>
              <a:latin typeface="Montserrat Light Bold"/>
            </a:endParaRPr>
          </a:p>
          <a:p>
            <a:pPr>
              <a:lnSpc>
                <a:spcPts val="2400"/>
              </a:lnSpc>
            </a:pPr>
            <a:r>
              <a:rPr lang="en-US" sz="1687" dirty="0">
                <a:solidFill>
                  <a:srgbClr val="CEB290"/>
                </a:solidFill>
                <a:latin typeface="Arimo"/>
              </a:rPr>
              <a:t>• M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.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X,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ministre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l’agriculture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d’un pays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étranger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</a:t>
            </a:r>
          </a:p>
          <a:p>
            <a:pPr>
              <a:lnSpc>
                <a:spcPts val="2400"/>
              </a:lnSpc>
            </a:pPr>
            <a:r>
              <a:rPr lang="en-US" sz="1687" dirty="0">
                <a:solidFill>
                  <a:srgbClr val="CEB290"/>
                </a:solidFill>
                <a:latin typeface="Arimo"/>
              </a:rPr>
              <a:t>•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Deux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sociétés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A et B du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secteur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informatique</a:t>
            </a: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400"/>
              </a:lnSpc>
            </a:pPr>
            <a:r>
              <a:rPr lang="en-US" sz="1687">
                <a:solidFill>
                  <a:srgbClr val="CEB290"/>
                </a:solidFill>
                <a:latin typeface="Arimo"/>
              </a:rPr>
              <a:t>•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M.Y, particulier,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ressortissant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italien</a:t>
            </a: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400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400"/>
              </a:lnSpc>
            </a:pPr>
            <a:r>
              <a:rPr lang="en-US" sz="1687" dirty="0">
                <a:solidFill>
                  <a:srgbClr val="CEB290"/>
                </a:solidFill>
                <a:latin typeface="Arimo Bold"/>
              </a:rPr>
              <a:t>Flux à </a:t>
            </a:r>
            <a:r>
              <a:rPr lang="en-US" sz="1687" dirty="0" err="1">
                <a:solidFill>
                  <a:srgbClr val="CEB290"/>
                </a:solidFill>
                <a:latin typeface="Arimo Bold"/>
              </a:rPr>
              <a:t>l’origine</a:t>
            </a:r>
            <a:r>
              <a:rPr lang="en-US" sz="1687" dirty="0">
                <a:solidFill>
                  <a:srgbClr val="CEB290"/>
                </a:solidFill>
                <a:latin typeface="Arimo Bold"/>
              </a:rPr>
              <a:t> du </a:t>
            </a:r>
            <a:r>
              <a:rPr lang="en-US" sz="1687" dirty="0" err="1">
                <a:solidFill>
                  <a:srgbClr val="CEB290"/>
                </a:solidFill>
                <a:latin typeface="Arimo Bold"/>
              </a:rPr>
              <a:t>soupçon</a:t>
            </a:r>
            <a:r>
              <a:rPr lang="en-US" sz="1687" dirty="0">
                <a:solidFill>
                  <a:srgbClr val="CEB290"/>
                </a:solidFill>
                <a:latin typeface="Arimo Bold"/>
              </a:rPr>
              <a:t> de corruption</a:t>
            </a:r>
          </a:p>
          <a:p>
            <a:pPr>
              <a:lnSpc>
                <a:spcPts val="2400"/>
              </a:lnSpc>
            </a:pPr>
            <a:r>
              <a:rPr lang="en-US" sz="1687" dirty="0" err="1">
                <a:solidFill>
                  <a:srgbClr val="CEB290"/>
                </a:solidFill>
                <a:latin typeface="Arimo"/>
              </a:rPr>
              <a:t>Une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personne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politiquement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exposée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(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PPE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), M.X,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ministre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l’agriculture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d’un 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pays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D,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ayant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plusieurs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comptes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bancaires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ouverts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en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France,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reçoit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régulièrement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virements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la</a:t>
            </a:r>
          </a:p>
          <a:p>
            <a:pPr>
              <a:lnSpc>
                <a:spcPts val="2400"/>
              </a:lnSpc>
            </a:pPr>
            <a:r>
              <a:rPr lang="en-US" sz="1687" dirty="0">
                <a:solidFill>
                  <a:srgbClr val="CEB290"/>
                </a:solidFill>
                <a:latin typeface="Arimo"/>
              </a:rPr>
              <a:t>part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sociétés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françaises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du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secteur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informatique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(les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sociétés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A et B)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dont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l’objet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social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est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sans rapport avec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l’activité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l’intéressé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.</a:t>
            </a:r>
          </a:p>
          <a:p>
            <a:pPr>
              <a:lnSpc>
                <a:spcPts val="2400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400"/>
              </a:lnSpc>
            </a:pPr>
            <a:r>
              <a:rPr lang="en-US" sz="1687" dirty="0">
                <a:solidFill>
                  <a:srgbClr val="CEB290"/>
                </a:solidFill>
                <a:latin typeface="Arimo"/>
              </a:rPr>
              <a:t>Les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entreprises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A et B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ont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obtenu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contrats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dans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err="1">
                <a:solidFill>
                  <a:srgbClr val="CEB290"/>
                </a:solidFill>
                <a:latin typeface="Arimo"/>
              </a:rPr>
              <a:t>l’État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concerné,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ainsi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que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dans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pays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limitrophes,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afin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d’installer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systèmes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informatiques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.</a:t>
            </a:r>
          </a:p>
          <a:p>
            <a:pPr>
              <a:lnSpc>
                <a:spcPts val="2400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400"/>
              </a:lnSpc>
            </a:pPr>
            <a:r>
              <a:rPr lang="en-US" sz="1687">
                <a:solidFill>
                  <a:srgbClr val="CEB290"/>
                </a:solidFill>
                <a:latin typeface="Arimo"/>
              </a:rPr>
              <a:t>En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outre, 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les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comptes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bancaires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détenus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par un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proche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de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M.X, M.Y, 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au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sein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d’autres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établissements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err="1">
                <a:solidFill>
                  <a:srgbClr val="CEB290"/>
                </a:solidFill>
                <a:latin typeface="Arimo"/>
              </a:rPr>
              <a:t>bancaires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sont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au </a:t>
            </a:r>
            <a:r>
              <a:rPr lang="en-US" sz="1687" err="1">
                <a:solidFill>
                  <a:srgbClr val="CEB290"/>
                </a:solidFill>
                <a:latin typeface="Arimo"/>
              </a:rPr>
              <a:t>même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moment,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alimentés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par des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dépôts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d’espèces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conséquents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sz="1687" dirty="0">
                <a:solidFill>
                  <a:srgbClr val="CEB290"/>
                </a:solidFill>
                <a:latin typeface="Arimo"/>
              </a:rPr>
              <a:t>La cellule de </a:t>
            </a:r>
            <a:r>
              <a:rPr lang="en-US" sz="1687" err="1">
                <a:solidFill>
                  <a:srgbClr val="CEB290"/>
                </a:solidFill>
                <a:latin typeface="Arimo"/>
              </a:rPr>
              <a:t>renseignement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financier,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dans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le cadre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démarches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auprès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err="1">
                <a:solidFill>
                  <a:srgbClr val="CEB290"/>
                </a:solidFill>
                <a:latin typeface="Arimo"/>
              </a:rPr>
              <a:t>ses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interlocuteurs, 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a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d’ailleurs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été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informée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que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le train de vie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dispendieux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M.X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avait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conduit à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l’engagement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d’une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enquête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à son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encontre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afin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déterminer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l’origine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ses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revenus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.</a:t>
            </a:r>
          </a:p>
          <a:p>
            <a:pPr>
              <a:lnSpc>
                <a:spcPts val="2400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3150"/>
              </a:lnSpc>
            </a:pP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Identifions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 </a:t>
            </a: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que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 </a:t>
            </a: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pourraient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 </a:t>
            </a: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être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 les </a:t>
            </a: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critères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 </a:t>
            </a: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d'alertes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 de </a:t>
            </a: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ce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 </a:t>
            </a: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cas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 </a:t>
            </a:r>
            <a:r>
              <a:rPr lang="en-US" sz="2100" dirty="0" err="1">
                <a:solidFill>
                  <a:srgbClr val="CEB290"/>
                </a:solidFill>
                <a:latin typeface="Montserrat Light Bold"/>
              </a:rPr>
              <a:t>pratique</a:t>
            </a:r>
            <a:r>
              <a:rPr lang="en-US" sz="2100" dirty="0">
                <a:solidFill>
                  <a:srgbClr val="CEB290"/>
                </a:solidFill>
                <a:latin typeface="Montserrat Light Bold"/>
              </a:rPr>
              <a:t>.</a:t>
            </a:r>
          </a:p>
          <a:p>
            <a:pPr>
              <a:lnSpc>
                <a:spcPts val="2400"/>
              </a:lnSpc>
            </a:pPr>
            <a:endParaRPr lang="en-US" sz="2100" dirty="0">
              <a:solidFill>
                <a:srgbClr val="CEB290"/>
              </a:solidFill>
              <a:latin typeface="Montserrat Light Bold"/>
            </a:endParaRPr>
          </a:p>
          <a:p>
            <a:pPr>
              <a:lnSpc>
                <a:spcPts val="2400"/>
              </a:lnSpc>
            </a:pPr>
            <a:endParaRPr lang="en-US" sz="2100" dirty="0">
              <a:solidFill>
                <a:srgbClr val="CEB290"/>
              </a:solidFill>
              <a:latin typeface="Montserrat Light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305" y="2051703"/>
            <a:ext cx="7742852" cy="432652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112717" y="9525"/>
            <a:ext cx="9948176" cy="1306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9894">
                <a:solidFill>
                  <a:srgbClr val="F0F0EA"/>
                </a:solidFill>
                <a:latin typeface="League Gothic"/>
              </a:rPr>
              <a:t>CAS N°3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12597" y="1135955"/>
            <a:ext cx="9944662" cy="1084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CEB290"/>
                </a:solidFill>
                <a:latin typeface="Montserrat Classic Bold"/>
              </a:rPr>
              <a:t>CORRUPTION D’UNE PERSONNE POLITIQUEMENT EXPOSÉE DANS LE CADRE D’UN MARCHÉ PUBLIC AVEC DES ENTREPRISES.</a:t>
            </a:r>
          </a:p>
        </p:txBody>
      </p:sp>
    </p:spTree>
    <p:extLst>
      <p:ext uri="{BB962C8B-B14F-4D97-AF65-F5344CB8AC3E}">
        <p14:creationId xmlns:p14="http://schemas.microsoft.com/office/powerpoint/2010/main" val="3127867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5" name="TextBox 5"/>
          <p:cNvSpPr txBox="1"/>
          <p:nvPr/>
        </p:nvSpPr>
        <p:spPr>
          <a:xfrm>
            <a:off x="8112717" y="9525"/>
            <a:ext cx="9948176" cy="1306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9894" dirty="0">
                <a:solidFill>
                  <a:srgbClr val="F0F0EA"/>
                </a:solidFill>
                <a:latin typeface="League Gothic"/>
              </a:rPr>
              <a:t>CAS </a:t>
            </a:r>
            <a:r>
              <a:rPr lang="en-US" sz="9894" dirty="0" smtClean="0">
                <a:solidFill>
                  <a:srgbClr val="F0F0EA"/>
                </a:solidFill>
                <a:latin typeface="League Gothic"/>
              </a:rPr>
              <a:t>N°4</a:t>
            </a:r>
            <a:endParaRPr lang="en-US" sz="9894" dirty="0">
              <a:solidFill>
                <a:srgbClr val="F0F0EA"/>
              </a:solidFill>
              <a:latin typeface="League Goth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12597" y="1135955"/>
            <a:ext cx="9944662" cy="349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 smtClean="0">
                <a:solidFill>
                  <a:srgbClr val="CEB290"/>
                </a:solidFill>
                <a:latin typeface="Montserrat Classic Bold"/>
              </a:rPr>
              <a:t>BENCHMARKING : CODE DE DEONTOLOGIE</a:t>
            </a:r>
            <a:endParaRPr lang="en-US" sz="2400" dirty="0">
              <a:solidFill>
                <a:srgbClr val="CEB290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12786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26319" r="26319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108963" y="256332"/>
            <a:ext cx="9146996" cy="7110997"/>
            <a:chOff x="0" y="-1029824"/>
            <a:chExt cx="12195995" cy="9481331"/>
          </a:xfrm>
        </p:grpSpPr>
        <p:sp>
          <p:nvSpPr>
            <p:cNvPr id="5" name="TextBox 5"/>
            <p:cNvSpPr txBox="1"/>
            <p:nvPr/>
          </p:nvSpPr>
          <p:spPr>
            <a:xfrm>
              <a:off x="0" y="-1029824"/>
              <a:ext cx="12195846" cy="3242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94"/>
                </a:lnSpc>
              </a:pPr>
              <a:r>
                <a:rPr lang="en-US" sz="7200" dirty="0" smtClean="0">
                  <a:solidFill>
                    <a:srgbClr val="F0F0EA"/>
                  </a:solidFill>
                  <a:latin typeface="League Gothic"/>
                </a:rPr>
                <a:t>POLITIQUES PUBLIQUES</a:t>
              </a:r>
              <a:endParaRPr lang="en-US" sz="7200" dirty="0">
                <a:solidFill>
                  <a:srgbClr val="F0F0EA"/>
                </a:solidFill>
                <a:latin typeface="League Gothic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455" y="2289307"/>
              <a:ext cx="12191540" cy="1500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 dirty="0">
                  <a:solidFill>
                    <a:srgbClr val="CEB290"/>
                  </a:solidFill>
                  <a:latin typeface="Montserrat Classic Bold"/>
                </a:rPr>
                <a:t>PLAN STRATEGIQE GABON EMERGENT À L'HORIZON 2025.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494345"/>
              <a:ext cx="12195995" cy="3957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7"/>
                </a:lnSpc>
              </a:pP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Pour les </a:t>
              </a:r>
              <a:r>
                <a:rPr lang="en-US" sz="1978" err="1">
                  <a:solidFill>
                    <a:srgbClr val="CEB290"/>
                  </a:solidFill>
                  <a:latin typeface="Montserrat Light"/>
                </a:rPr>
                <a:t>autorités</a:t>
              </a: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smtClean="0">
                  <a:solidFill>
                    <a:srgbClr val="CEB290"/>
                  </a:solidFill>
                  <a:latin typeface="Montserrat Light"/>
                </a:rPr>
                <a:t>gabonaises,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l’atteinte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des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objectifs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visés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par les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trois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piliers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économiques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du Gabon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émergent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passe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par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une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lutte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acharnée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contre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la corruption et le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blanchiment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des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capitaux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. </a:t>
              </a:r>
            </a:p>
            <a:p>
              <a:pPr>
                <a:lnSpc>
                  <a:spcPts val="2967"/>
                </a:lnSpc>
              </a:pP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En </a:t>
              </a:r>
              <a:r>
                <a:rPr lang="en-US" sz="1978" smtClean="0">
                  <a:solidFill>
                    <a:srgbClr val="CEB290"/>
                  </a:solidFill>
                  <a:latin typeface="Montserrat Light"/>
                </a:rPr>
                <a:t>effet,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dans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la Vision </a:t>
              </a: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Gabon </a:t>
              </a:r>
              <a:r>
                <a:rPr lang="en-US" sz="1978" smtClean="0">
                  <a:solidFill>
                    <a:srgbClr val="CEB290"/>
                  </a:solidFill>
                  <a:latin typeface="Montserrat Light"/>
                </a:rPr>
                <a:t>2025, 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le pays se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donne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pour ambition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dans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son slogan de «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modèle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de </a:t>
              </a:r>
              <a:r>
                <a:rPr lang="en-US" sz="1978" err="1">
                  <a:solidFill>
                    <a:srgbClr val="CEB290"/>
                  </a:solidFill>
                  <a:latin typeface="Montserrat Light"/>
                </a:rPr>
                <a:t>développement</a:t>
              </a: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smtClean="0">
                  <a:solidFill>
                    <a:srgbClr val="CEB290"/>
                  </a:solidFill>
                  <a:latin typeface="Montserrat Light"/>
                </a:rPr>
                <a:t>», 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de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devenir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une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économie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productive </a:t>
              </a: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et </a:t>
              </a:r>
              <a:r>
                <a:rPr lang="en-US" sz="1978" smtClean="0">
                  <a:solidFill>
                    <a:srgbClr val="CEB290"/>
                  </a:solidFill>
                  <a:latin typeface="Montserrat Light"/>
                </a:rPr>
                <a:t>compétitive,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d’assurer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la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répartition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équitable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du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revenu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national et la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revalorisation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des cultures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nationales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; et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d’améliorer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le capital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humain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685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7" name="TextBox 7"/>
          <p:cNvSpPr txBox="1"/>
          <p:nvPr/>
        </p:nvSpPr>
        <p:spPr>
          <a:xfrm>
            <a:off x="4214778" y="3022467"/>
            <a:ext cx="10001716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67"/>
              </a:lnSpc>
            </a:pPr>
            <a:endParaRPr/>
          </a:p>
          <a:p>
            <a:pPr algn="l">
              <a:lnSpc>
                <a:spcPts val="2967"/>
              </a:lnSpc>
            </a:pPr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225" y="285716"/>
            <a:ext cx="17029034" cy="931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7" name="TextBox 6"/>
          <p:cNvSpPr txBox="1"/>
          <p:nvPr/>
        </p:nvSpPr>
        <p:spPr>
          <a:xfrm>
            <a:off x="2571704" y="0"/>
            <a:ext cx="1171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IAG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64" y="0"/>
            <a:ext cx="7429552" cy="930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1190" y="0"/>
            <a:ext cx="7072362" cy="935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7867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sp>
        <p:nvSpPr>
          <p:cNvPr id="7" name="TextBox 6"/>
          <p:cNvSpPr txBox="1"/>
          <p:nvPr/>
        </p:nvSpPr>
        <p:spPr>
          <a:xfrm>
            <a:off x="2571704" y="0"/>
            <a:ext cx="1171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IAG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571468"/>
            <a:ext cx="7500926" cy="858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72694" y="428592"/>
            <a:ext cx="6572296" cy="882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7867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883" b="2888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5956" y="4933992"/>
            <a:ext cx="3290853" cy="1076342"/>
            <a:chOff x="0" y="0"/>
            <a:chExt cx="4387804" cy="1435123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4387804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F0F0EA"/>
                  </a:solidFill>
                  <a:latin typeface="Montserrat Light Bold"/>
                </a:rPr>
                <a:t>TWITTER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97089" y="3289492"/>
            <a:ext cx="1308586" cy="130858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501808" y="4933992"/>
            <a:ext cx="3287618" cy="1076342"/>
            <a:chOff x="0" y="0"/>
            <a:chExt cx="4383491" cy="1435123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4383491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F0F0EA"/>
                  </a:solidFill>
                  <a:latin typeface="Montserrat Light Bold"/>
                </a:rPr>
                <a:t>FACEBOOK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91325" y="3289492"/>
            <a:ext cx="1308586" cy="130858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2694426" y="4933992"/>
            <a:ext cx="3287618" cy="1076342"/>
            <a:chOff x="0" y="0"/>
            <a:chExt cx="4383491" cy="14351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4383491" cy="662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F0F0EA"/>
                  </a:solidFill>
                  <a:latin typeface="Montserrat Light Bold"/>
                </a:rPr>
                <a:t>INSTAGRAM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2" y="775230"/>
              <a:ext cx="4383429" cy="30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1414">
                  <a:solidFill>
                    <a:srgbClr val="CEB290"/>
                  </a:solidFill>
                  <a:latin typeface="Montserrat Light"/>
                </a:rPr>
                <a:t>Pépécy OGOULIGUENDE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646765" y="3252315"/>
            <a:ext cx="1382941" cy="138294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-444500" y="9247882"/>
            <a:ext cx="19177000" cy="762595"/>
            <a:chOff x="0" y="0"/>
            <a:chExt cx="25569333" cy="1016794"/>
          </a:xfrm>
        </p:grpSpPr>
        <p:sp>
          <p:nvSpPr>
            <p:cNvPr id="15" name="TextBox 15"/>
            <p:cNvSpPr txBox="1"/>
            <p:nvPr/>
          </p:nvSpPr>
          <p:spPr>
            <a:xfrm>
              <a:off x="1964267" y="433388"/>
              <a:ext cx="16426905" cy="583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SÉMINAIRE DE FORMATION DES RESPONSABLES PUBLICS SUR LA LUTTE CONTRE </a:t>
              </a:r>
              <a:r>
                <a:rPr lang="en-US" sz="1265" spc="253">
                  <a:solidFill>
                    <a:srgbClr val="F0F0EA"/>
                  </a:solidFill>
                  <a:latin typeface="Montserrat Light Bold"/>
                </a:rPr>
                <a:t>LA </a:t>
              </a:r>
              <a:r>
                <a:rPr lang="en-US" sz="1265" spc="253" smtClean="0">
                  <a:solidFill>
                    <a:srgbClr val="F0F0EA"/>
                  </a:solidFill>
                  <a:latin typeface="Montserrat Light Bold"/>
                </a:rPr>
                <a:t>CORRUPTION, L’ETHIQUE, </a:t>
              </a: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LA COORDINATION ET LA COHÉSION DES EQUIPES DE TRAVAIL | JUILLET 2020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596007" y="933450"/>
            <a:ext cx="15095986" cy="100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000" dirty="0" err="1">
                <a:solidFill>
                  <a:srgbClr val="F0F0EA"/>
                </a:solidFill>
                <a:latin typeface="Montserrat Classic Bold"/>
              </a:rPr>
              <a:t>Suivez</a:t>
            </a:r>
            <a:r>
              <a:rPr lang="en-US" sz="6000" dirty="0">
                <a:solidFill>
                  <a:srgbClr val="F0F0EA"/>
                </a:solidFill>
                <a:latin typeface="Montserrat Classic Bold"/>
              </a:rPr>
              <a:t> </a:t>
            </a:r>
            <a:r>
              <a:rPr lang="en-US" sz="6000" err="1">
                <a:solidFill>
                  <a:srgbClr val="F0F0EA"/>
                </a:solidFill>
                <a:latin typeface="Montserrat Classic Bold"/>
              </a:rPr>
              <a:t>mon</a:t>
            </a:r>
            <a:r>
              <a:rPr lang="en-US" sz="6000">
                <a:solidFill>
                  <a:srgbClr val="F0F0EA"/>
                </a:solidFill>
                <a:latin typeface="Montserrat Classic Bold"/>
              </a:rPr>
              <a:t> </a:t>
            </a:r>
            <a:r>
              <a:rPr lang="en-US" sz="6000" smtClean="0">
                <a:solidFill>
                  <a:srgbClr val="F0F0EA"/>
                </a:solidFill>
                <a:latin typeface="Montserrat Classic Bold"/>
              </a:rPr>
              <a:t>actualité, </a:t>
            </a:r>
            <a:r>
              <a:rPr lang="en-US" sz="6000" dirty="0">
                <a:solidFill>
                  <a:srgbClr val="F0F0EA"/>
                </a:solidFill>
                <a:latin typeface="Montserrat Classic Bold"/>
              </a:rPr>
              <a:t>24h/7j</a:t>
            </a:r>
          </a:p>
        </p:txBody>
      </p:sp>
    </p:spTree>
    <p:extLst>
      <p:ext uri="{BB962C8B-B14F-4D97-AF65-F5344CB8AC3E}">
        <p14:creationId xmlns:p14="http://schemas.microsoft.com/office/powerpoint/2010/main" val="3850781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328" b="8328"/>
          <a:stretch>
            <a:fillRect/>
          </a:stretch>
        </p:blipFill>
        <p:spPr>
          <a:xfrm>
            <a:off x="-305258" y="-311469"/>
            <a:ext cx="7919686" cy="1090993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898410" y="913357"/>
            <a:ext cx="8094899" cy="7829254"/>
            <a:chOff x="0" y="-841625"/>
            <a:chExt cx="10793199" cy="10439005"/>
          </a:xfrm>
        </p:grpSpPr>
        <p:sp>
          <p:nvSpPr>
            <p:cNvPr id="4" name="AutoShape 4"/>
            <p:cNvSpPr/>
            <p:nvPr/>
          </p:nvSpPr>
          <p:spPr>
            <a:xfrm>
              <a:off x="0" y="2829057"/>
              <a:ext cx="10789508" cy="101529"/>
            </a:xfrm>
            <a:prstGeom prst="rect">
              <a:avLst/>
            </a:prstGeom>
            <a:solidFill>
              <a:srgbClr val="CEB290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9495851"/>
              <a:ext cx="10789508" cy="101529"/>
            </a:xfrm>
            <a:prstGeom prst="rect">
              <a:avLst/>
            </a:prstGeom>
            <a:solidFill>
              <a:srgbClr val="CEB29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30120" y="-841625"/>
              <a:ext cx="10663079" cy="151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07"/>
                </a:lnSpc>
              </a:pPr>
              <a:r>
                <a:rPr lang="en-US" sz="8207" dirty="0">
                  <a:solidFill>
                    <a:srgbClr val="F0F0EA"/>
                  </a:solidFill>
                  <a:latin typeface="League Gothic"/>
                </a:rPr>
                <a:t>CONTINUONS LA CAUSERIE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3927" y="3391556"/>
              <a:ext cx="10661654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NUMÉRO DE TÉLÉPHONE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2301" y="4228367"/>
              <a:ext cx="10664906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+241 074 65 37 65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0540" y="5495311"/>
              <a:ext cx="10668427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ADRESSE E-MAIL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0607" y="6332122"/>
              <a:ext cx="10668293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pepecy.ogouliguende@gmail.com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0540" y="7599066"/>
              <a:ext cx="10668427" cy="658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 Bold"/>
                </a:rPr>
                <a:t>SIÈGE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0607" y="8435877"/>
              <a:ext cx="10668293" cy="551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CEB290"/>
                  </a:solidFill>
                  <a:latin typeface="Montserrat Light"/>
                </a:rPr>
                <a:t>Sherko-Angondjé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880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4500" y="9247882"/>
            <a:ext cx="19177000" cy="762595"/>
            <a:chOff x="0" y="0"/>
            <a:chExt cx="25569333" cy="1016794"/>
          </a:xfrm>
        </p:grpSpPr>
        <p:sp>
          <p:nvSpPr>
            <p:cNvPr id="3" name="TextBox 3"/>
            <p:cNvSpPr txBox="1"/>
            <p:nvPr/>
          </p:nvSpPr>
          <p:spPr>
            <a:xfrm>
              <a:off x="1964267" y="433388"/>
              <a:ext cx="16426905" cy="583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1"/>
                </a:lnSpc>
              </a:pP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SÉMINAIRE DE FORMATION DES RESPONSABLES PUBLICS SUR LA LUTTE CONTRE </a:t>
              </a:r>
              <a:r>
                <a:rPr lang="en-US" sz="1265" spc="253">
                  <a:solidFill>
                    <a:srgbClr val="F0F0EA"/>
                  </a:solidFill>
                  <a:latin typeface="Montserrat Light Bold"/>
                </a:rPr>
                <a:t>LA </a:t>
              </a:r>
              <a:r>
                <a:rPr lang="en-US" sz="1265" spc="253" smtClean="0">
                  <a:solidFill>
                    <a:srgbClr val="F0F0EA"/>
                  </a:solidFill>
                  <a:latin typeface="Montserrat Light Bold"/>
                </a:rPr>
                <a:t>CORRUPTION, L’ETHIQUE, </a:t>
              </a:r>
              <a:r>
                <a:rPr lang="en-US" sz="1265" spc="253" dirty="0">
                  <a:solidFill>
                    <a:srgbClr val="F0F0EA"/>
                  </a:solidFill>
                  <a:latin typeface="Montserrat Light Bold"/>
                </a:rPr>
                <a:t>LA COORDINATION ET LA COHÉSION DES EQUIPES DE TRAVAIL | JUILLET 2020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0"/>
              <a:ext cx="25569333" cy="118533"/>
            </a:xfrm>
            <a:prstGeom prst="rect">
              <a:avLst/>
            </a:prstGeom>
            <a:solidFill>
              <a:srgbClr val="CEB29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901413" y="4031666"/>
            <a:ext cx="14485174" cy="2223669"/>
            <a:chOff x="0" y="0"/>
            <a:chExt cx="19313565" cy="2964891"/>
          </a:xfrm>
        </p:grpSpPr>
        <p:sp>
          <p:nvSpPr>
            <p:cNvPr id="6" name="TextBox 6"/>
            <p:cNvSpPr txBox="1"/>
            <p:nvPr/>
          </p:nvSpPr>
          <p:spPr>
            <a:xfrm>
              <a:off x="0" y="180975"/>
              <a:ext cx="19313565" cy="1836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00"/>
                </a:lnSpc>
              </a:pPr>
              <a:r>
                <a:rPr lang="en-US" sz="10000">
                  <a:solidFill>
                    <a:srgbClr val="F0F0EA"/>
                  </a:solidFill>
                  <a:latin typeface="League Gothic"/>
                </a:rPr>
                <a:t>MERCI !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24335"/>
              <a:ext cx="19313565" cy="640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000">
                  <a:solidFill>
                    <a:srgbClr val="CEB290"/>
                  </a:solidFill>
                  <a:latin typeface="Montserrat Light"/>
                </a:rPr>
                <a:t>L’ARGENT ACQUIS PROPREMENT NOUS HONORE DIGNEMENT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78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108963" y="28575"/>
            <a:ext cx="10005369" cy="9758700"/>
            <a:chOff x="0" y="190500"/>
            <a:chExt cx="13340492" cy="13011601"/>
          </a:xfrm>
        </p:grpSpPr>
        <p:sp>
          <p:nvSpPr>
            <p:cNvPr id="5" name="TextBox 5"/>
            <p:cNvSpPr txBox="1"/>
            <p:nvPr/>
          </p:nvSpPr>
          <p:spPr>
            <a:xfrm>
              <a:off x="5032" y="190500"/>
              <a:ext cx="13335460" cy="1692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94"/>
                </a:lnSpc>
              </a:pPr>
              <a:r>
                <a:rPr lang="en-US" sz="7200" dirty="0">
                  <a:solidFill>
                    <a:srgbClr val="F0F0EA"/>
                  </a:solidFill>
                  <a:latin typeface="League Gothic"/>
                </a:rPr>
                <a:t>CADRE ORGANIQUE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871" y="2289307"/>
              <a:ext cx="13330750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>
                  <a:solidFill>
                    <a:srgbClr val="CEB290"/>
                  </a:solidFill>
                  <a:latin typeface="Montserrat Classic Bold"/>
                </a:rPr>
                <a:t>TEXTES DE LOIS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44251"/>
              <a:ext cx="13335621" cy="9457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7"/>
                </a:lnSpc>
              </a:pP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Loi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N°002/2003 du 7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mai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2003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instituant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un régime de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prévention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et de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répression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de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l’enrichissement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illicite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en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République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Gabonaise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;</a:t>
              </a:r>
            </a:p>
            <a:p>
              <a:pPr>
                <a:lnSpc>
                  <a:spcPts val="2967"/>
                </a:lnSpc>
              </a:pPr>
              <a:endParaRPr lang="en-US" sz="1978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Loi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N°003/2003 du 07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mai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2003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fixant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les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modalités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de </a:t>
              </a:r>
              <a:r>
                <a:rPr lang="en-US" sz="1978" smtClean="0">
                  <a:solidFill>
                    <a:srgbClr val="CEB290"/>
                  </a:solidFill>
                  <a:latin typeface="Montserrat Light"/>
                </a:rPr>
                <a:t>création,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d’organisation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et du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fonctionnement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d’une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Commis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sion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Nationale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Lutte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Contre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l’Enrichissement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Illicite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;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Loi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portant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ratification par le Gabon de la Convention des Nations-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Unies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Contre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la Co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rruption (</a:t>
              </a:r>
              <a:r>
                <a:rPr lang="en-US" sz="1978">
                  <a:solidFill>
                    <a:srgbClr val="CEB290"/>
                  </a:solidFill>
                  <a:latin typeface="Montserrat Light"/>
                </a:rPr>
                <a:t>CNUCC</a:t>
              </a:r>
              <a:r>
                <a:rPr lang="en-US" sz="1978" smtClean="0">
                  <a:solidFill>
                    <a:srgbClr val="CEB290"/>
                  </a:solidFill>
                  <a:latin typeface="Montserrat Light"/>
                </a:rPr>
                <a:t>), 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2003 ;</a:t>
              </a:r>
            </a:p>
            <a:p>
              <a:pPr>
                <a:lnSpc>
                  <a:spcPts val="2967"/>
                </a:lnSpc>
              </a:pPr>
              <a:endParaRPr lang="en-US" sz="1978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Loi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portant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ratification de la Convention de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l’Union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Africaine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sur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la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prévention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et la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lutte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contre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la 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co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rruption ;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Loi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N°13/10 du 27 </a:t>
              </a:r>
              <a:r>
                <a:rPr lang="en-US" sz="1687" err="1">
                  <a:solidFill>
                    <a:srgbClr val="CEB290"/>
                  </a:solidFill>
                  <a:latin typeface="Arimo"/>
                </a:rPr>
                <a:t>juillet</a:t>
              </a:r>
              <a:r>
                <a:rPr lang="en-US" sz="1687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smtClean="0">
                  <a:solidFill>
                    <a:srgbClr val="CEB290"/>
                  </a:solidFill>
                  <a:latin typeface="Arimo"/>
                </a:rPr>
                <a:t>2010,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portant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ratification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l’ordonnance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N°006/PR/Z010 du 25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février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2010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modifiant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et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complétant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les dispositions de la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Loi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N° 002/2003 du 07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mai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2003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instituant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un régime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prévention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et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répression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l’enrichissement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illicite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en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République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Gabonaise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;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46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9822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12717" y="9525"/>
            <a:ext cx="9948176" cy="110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4"/>
              </a:lnSpc>
            </a:pPr>
            <a:r>
              <a:rPr lang="en-US" sz="5400" dirty="0">
                <a:solidFill>
                  <a:srgbClr val="F0F0EA"/>
                </a:solidFill>
                <a:latin typeface="League Gothic"/>
              </a:rPr>
              <a:t>CADRE ORGANIQUE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12597" y="1050230"/>
            <a:ext cx="9944662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TEXTES DE LOIS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08963" y="1689001"/>
            <a:ext cx="9948296" cy="8232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N°14 du 27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juillet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2010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ratification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l’Ordonnance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N°021/PR/2010 du 25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février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2010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complétant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les dispositions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l’Article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15 de la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Loi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N°003/2003 du 07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mai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2003 </a:t>
            </a:r>
            <a:r>
              <a:rPr lang="en-US" sz="1687" err="1">
                <a:solidFill>
                  <a:srgbClr val="CEB290"/>
                </a:solidFill>
                <a:latin typeface="Arimo"/>
              </a:rPr>
              <a:t>portant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création,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organisation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et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fonctionnement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la Commission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Nationale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de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Lutte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contre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l’Enrichissement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Illicite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;</a:t>
            </a:r>
          </a:p>
          <a:p>
            <a:pPr>
              <a:lnSpc>
                <a:spcPts val="2967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</a:pPr>
            <a:r>
              <a:rPr lang="en-US" sz="1687" dirty="0" err="1">
                <a:solidFill>
                  <a:srgbClr val="CEB290"/>
                </a:solidFill>
                <a:latin typeface="Arimo"/>
              </a:rPr>
              <a:t>Loi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N°4/2004 du 30 mars 2005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autorisant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la ratification de la Convention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sur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la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répression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du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financement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</a:t>
            </a:r>
            <a:r>
              <a:rPr lang="en-US" sz="1687">
                <a:solidFill>
                  <a:srgbClr val="CEB290"/>
                </a:solidFill>
                <a:latin typeface="Arimo"/>
              </a:rPr>
              <a:t>du </a:t>
            </a:r>
            <a:r>
              <a:rPr lang="en-US" sz="1687" smtClean="0">
                <a:solidFill>
                  <a:srgbClr val="CEB290"/>
                </a:solidFill>
                <a:latin typeface="Arimo"/>
              </a:rPr>
              <a:t>terrorisme,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adoptée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à New York le 09 </a:t>
            </a:r>
            <a:r>
              <a:rPr lang="en-US" sz="1687" dirty="0" err="1">
                <a:solidFill>
                  <a:srgbClr val="CEB290"/>
                </a:solidFill>
                <a:latin typeface="Arimo"/>
              </a:rPr>
              <a:t>décembre</a:t>
            </a:r>
            <a:r>
              <a:rPr lang="en-US" sz="1687" dirty="0">
                <a:solidFill>
                  <a:srgbClr val="CEB290"/>
                </a:solidFill>
                <a:latin typeface="Arimo"/>
              </a:rPr>
              <a:t> 1999;</a:t>
            </a:r>
          </a:p>
          <a:p>
            <a:pPr>
              <a:lnSpc>
                <a:spcPts val="2967"/>
              </a:lnSpc>
            </a:pPr>
            <a:endParaRPr lang="en-US" sz="1687" dirty="0">
              <a:solidFill>
                <a:srgbClr val="CEB290"/>
              </a:solidFill>
              <a:latin typeface="Arimo"/>
            </a:endParaRPr>
          </a:p>
          <a:p>
            <a:pPr>
              <a:lnSpc>
                <a:spcPts val="2967"/>
              </a:lnSpc>
            </a:pPr>
            <a:r>
              <a:rPr lang="en-US" sz="1978" dirty="0">
                <a:solidFill>
                  <a:srgbClr val="CEB290"/>
                </a:solidFill>
                <a:latin typeface="Montserrat Light"/>
              </a:rPr>
              <a:t>Les articles 76 et 77 du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Titre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IV de la Constitution de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République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Gabonaise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qui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précisent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les missions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assignées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à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Cour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Comptes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témoignent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volonté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du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Peuple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Gabonais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s’assurer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la bonne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gestion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des finances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publiques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par les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dépositaires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l’autorité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l’Etat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;</a:t>
            </a: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organique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n°020/2014 du 21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mai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2015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lois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des Finances </a:t>
            </a: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organique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n°007/2019 du 05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Juillet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2019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fixant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1978" smtClean="0">
                <a:solidFill>
                  <a:srgbClr val="CEB290"/>
                </a:solidFill>
                <a:latin typeface="Montserrat Light"/>
              </a:rPr>
              <a:t>composition, </a:t>
            </a:r>
            <a:r>
              <a:rPr lang="en-US" sz="1978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1978" smtClean="0">
                <a:solidFill>
                  <a:srgbClr val="CEB290"/>
                </a:solidFill>
                <a:latin typeface="Montserrat Light"/>
              </a:rPr>
              <a:t>compétence, 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les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règles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fonctionnement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et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procédure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applicable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devant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Cour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de Justice de la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République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967"/>
              </a:lnSpc>
            </a:pPr>
            <a:r>
              <a:rPr lang="en-US" sz="1978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n°16/01 du 31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décembre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2001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Code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Forestier</a:t>
            </a: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endParaRPr lang="en-US" sz="1978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967"/>
              </a:lnSpc>
            </a:pP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n°014/1998 </a:t>
            </a:r>
            <a:r>
              <a:rPr lang="en-US" sz="1978" dirty="0" err="1">
                <a:solidFill>
                  <a:srgbClr val="CEB290"/>
                </a:solidFill>
                <a:latin typeface="Montserrat Light"/>
              </a:rPr>
              <a:t>fixant</a:t>
            </a:r>
            <a:r>
              <a:rPr lang="en-US" sz="1978" dirty="0">
                <a:solidFill>
                  <a:srgbClr val="CEB290"/>
                </a:solidFill>
                <a:latin typeface="Montserrat Light"/>
              </a:rPr>
              <a:t> le régime de la concurrence</a:t>
            </a:r>
          </a:p>
        </p:txBody>
      </p:sp>
    </p:spTree>
    <p:extLst>
      <p:ext uri="{BB962C8B-B14F-4D97-AF65-F5344CB8AC3E}">
        <p14:creationId xmlns:p14="http://schemas.microsoft.com/office/powerpoint/2010/main" val="36713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100584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12717" y="122563"/>
            <a:ext cx="7234793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5"/>
              </a:lnSpc>
            </a:pPr>
            <a:r>
              <a:rPr lang="en-US" sz="5400" dirty="0">
                <a:solidFill>
                  <a:srgbClr val="F0F0EA"/>
                </a:solidFill>
                <a:latin typeface="League Gothic"/>
              </a:rPr>
              <a:t>CADRE ORGANIQUE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12597" y="897830"/>
            <a:ext cx="9944662" cy="56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CEB290"/>
                </a:solidFill>
                <a:latin typeface="Montserrat Classic Bold"/>
              </a:rPr>
              <a:t>TEXTES DE LOIS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08963" y="1499049"/>
            <a:ext cx="9004977" cy="9145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5"/>
              </a:lnSpc>
            </a:pP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n°02/91 du 2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avril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1991 relative aux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partis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politiques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notamment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son article 20 </a:t>
            </a: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L’article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26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 07/96 du 12 mars 1996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dispositions communes</a:t>
            </a:r>
          </a:p>
          <a:p>
            <a:pPr>
              <a:lnSpc>
                <a:spcPts val="2685"/>
              </a:lnSpc>
            </a:pPr>
            <a:r>
              <a:rPr lang="en-US" sz="1790" dirty="0">
                <a:solidFill>
                  <a:srgbClr val="CEB290"/>
                </a:solidFill>
                <a:latin typeface="Montserrat Light"/>
              </a:rPr>
              <a:t>à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toutes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élections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politiques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.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Préviennent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la corruption en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matière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électorale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>
                <a:solidFill>
                  <a:srgbClr val="CEB290"/>
                </a:solidFill>
                <a:latin typeface="Montserrat Light"/>
              </a:rPr>
              <a:t>Les </a:t>
            </a:r>
            <a:r>
              <a:rPr lang="en-US" sz="1790">
                <a:solidFill>
                  <a:srgbClr val="CEB290"/>
                </a:solidFill>
                <a:latin typeface="Montserrat Light"/>
              </a:rPr>
              <a:t>Articles </a:t>
            </a:r>
            <a:r>
              <a:rPr lang="en-US" sz="1790" smtClean="0">
                <a:solidFill>
                  <a:srgbClr val="CEB290"/>
                </a:solidFill>
                <a:latin typeface="Montserrat Light"/>
              </a:rPr>
              <a:t>143, 144, 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146 </a:t>
            </a:r>
            <a:r>
              <a:rPr lang="en-US" sz="1790">
                <a:solidFill>
                  <a:srgbClr val="CEB290"/>
                </a:solidFill>
                <a:latin typeface="Montserrat Light"/>
              </a:rPr>
              <a:t>et </a:t>
            </a:r>
            <a:r>
              <a:rPr lang="en-US" sz="1790" smtClean="0">
                <a:solidFill>
                  <a:srgbClr val="CEB290"/>
                </a:solidFill>
                <a:latin typeface="Montserrat Light"/>
              </a:rPr>
              <a:t>147, 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de la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 21/63 du 31 </a:t>
            </a:r>
            <a:r>
              <a:rPr lang="en-US" sz="1790" err="1">
                <a:solidFill>
                  <a:srgbClr val="CEB290"/>
                </a:solidFill>
                <a:latin typeface="Montserrat Light"/>
              </a:rPr>
              <a:t>mai</a:t>
            </a:r>
            <a:r>
              <a:rPr lang="en-US" sz="179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smtClean="0">
                <a:solidFill>
                  <a:srgbClr val="CEB290"/>
                </a:solidFill>
                <a:latin typeface="Montserrat Light"/>
              </a:rPr>
              <a:t>1963,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Code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Pénal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donnent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la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mesure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de la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prise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en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compte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cette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question par le Code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Pénal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gabonais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;</a:t>
            </a: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>
                <a:solidFill>
                  <a:srgbClr val="CEB290"/>
                </a:solidFill>
                <a:latin typeface="Montserrat Light"/>
              </a:rPr>
              <a:t>La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N°14/2005 du 08 </a:t>
            </a:r>
            <a:r>
              <a:rPr lang="en-US" sz="1790" err="1">
                <a:solidFill>
                  <a:srgbClr val="CEB290"/>
                </a:solidFill>
                <a:latin typeface="Montserrat Light"/>
              </a:rPr>
              <a:t>août</a:t>
            </a:r>
            <a:r>
              <a:rPr lang="en-US" sz="179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smtClean="0">
                <a:solidFill>
                  <a:srgbClr val="CEB290"/>
                </a:solidFill>
                <a:latin typeface="Montserrat Light"/>
              </a:rPr>
              <a:t>2005,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Code de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déontologie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de la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Fonction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Publique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énonce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les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règles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de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déontologie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qui constituent un ensemble de dispositions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fixant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ou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imposant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un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comportement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à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l’Agent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public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gabonais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 042/2018 du 05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février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2019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Code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Pénal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 043/2018 du 05 </a:t>
            </a:r>
            <a:r>
              <a:rPr lang="en-US" sz="1790" err="1">
                <a:solidFill>
                  <a:srgbClr val="CEB290"/>
                </a:solidFill>
                <a:latin typeface="Montserrat Light"/>
              </a:rPr>
              <a:t>Juillet</a:t>
            </a:r>
            <a:r>
              <a:rPr lang="en-US" sz="179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smtClean="0">
                <a:solidFill>
                  <a:srgbClr val="CEB290"/>
                </a:solidFill>
                <a:latin typeface="Montserrat Light"/>
              </a:rPr>
              <a:t>2019,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Code de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procédure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pénal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.</a:t>
            </a: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N°1/2005 du 4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février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2005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Statut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général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de la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Fonction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Publique</a:t>
            </a: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n°002/2019 du 16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juillet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2019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Code des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Hydrocarbures</a:t>
            </a: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n°017/2014 du 30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janvier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2015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portant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réglementation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du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secteur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minier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Loi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n°021/2014 du 30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janvier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2015 relative à  la transparence et à la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bonne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gouvernance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dans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la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gestion</a:t>
            </a:r>
            <a:r>
              <a:rPr lang="en-US" sz="1790" dirty="0">
                <a:solidFill>
                  <a:srgbClr val="CEB290"/>
                </a:solidFill>
                <a:latin typeface="Montserrat Light"/>
              </a:rPr>
              <a:t> des finances </a:t>
            </a:r>
            <a:r>
              <a:rPr lang="en-US" sz="1790" dirty="0" err="1">
                <a:solidFill>
                  <a:srgbClr val="CEB290"/>
                </a:solidFill>
                <a:latin typeface="Montserrat Light"/>
              </a:rPr>
              <a:t>publiques</a:t>
            </a: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  <a:p>
            <a:pPr>
              <a:lnSpc>
                <a:spcPts val="2685"/>
              </a:lnSpc>
            </a:pPr>
            <a:endParaRPr lang="en-US" sz="1790" dirty="0">
              <a:solidFill>
                <a:srgbClr val="CEB290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756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4500" y="9448800"/>
            <a:ext cx="19177000" cy="88900"/>
          </a:xfrm>
          <a:prstGeom prst="rect">
            <a:avLst/>
          </a:prstGeom>
          <a:solidFill>
            <a:srgbClr val="CEB29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30463" r="30463"/>
          <a:stretch>
            <a:fillRect/>
          </a:stretch>
        </p:blipFill>
        <p:spPr>
          <a:xfrm>
            <a:off x="-233226" y="-215791"/>
            <a:ext cx="7614796" cy="107185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108963" y="1171575"/>
            <a:ext cx="9150337" cy="8258512"/>
            <a:chOff x="0" y="190500"/>
            <a:chExt cx="12200449" cy="11011350"/>
          </a:xfrm>
        </p:grpSpPr>
        <p:sp>
          <p:nvSpPr>
            <p:cNvPr id="5" name="TextBox 5"/>
            <p:cNvSpPr txBox="1"/>
            <p:nvPr/>
          </p:nvSpPr>
          <p:spPr>
            <a:xfrm>
              <a:off x="4603" y="190500"/>
              <a:ext cx="12195846" cy="147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94"/>
                </a:lnSpc>
              </a:pPr>
              <a:r>
                <a:rPr lang="en-US" sz="5400" dirty="0">
                  <a:solidFill>
                    <a:srgbClr val="F0F0EA"/>
                  </a:solidFill>
                  <a:latin typeface="League Gothic"/>
                </a:rPr>
                <a:t>CADRE RÈGLEMENTAIRE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455" y="2289307"/>
              <a:ext cx="12191540" cy="750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>
                  <a:solidFill>
                    <a:srgbClr val="CEB290"/>
                  </a:solidFill>
                  <a:latin typeface="Montserrat Classic Bold"/>
                </a:rPr>
                <a:t>ORDONNANCES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44251"/>
              <a:ext cx="12195994" cy="7457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7"/>
                </a:lnSpc>
              </a:pP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Ordonnance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N°6/10 du 25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février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2010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modifiant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et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complétant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les dispositions de la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Loi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N°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002/2003 du 07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mai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2003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instituant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un régime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prévention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et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répression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l’enrichissement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illicite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en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République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Gabonaise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;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Ordonnance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N°21/10 du 25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février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2010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complétant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les dispositions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l’Article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15 de la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Loi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N°003/2003 du 07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mai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2003 </a:t>
              </a:r>
              <a:r>
                <a:rPr lang="en-US" sz="1687" err="1">
                  <a:solidFill>
                    <a:srgbClr val="CEB290"/>
                  </a:solidFill>
                  <a:latin typeface="Arimo"/>
                </a:rPr>
                <a:t>portant</a:t>
              </a:r>
              <a:r>
                <a:rPr lang="en-US" sz="1687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smtClean="0">
                  <a:solidFill>
                    <a:srgbClr val="CEB290"/>
                  </a:solidFill>
                  <a:latin typeface="Arimo"/>
                </a:rPr>
                <a:t>création,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organisation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et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fonctionnement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la Commission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Nationale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de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Lutte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contre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l’Enrichissement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</a:t>
              </a:r>
              <a:r>
                <a:rPr lang="en-US" sz="1687" dirty="0" err="1">
                  <a:solidFill>
                    <a:srgbClr val="CEB290"/>
                  </a:solidFill>
                  <a:latin typeface="Arimo"/>
                </a:rPr>
                <a:t>Illicite</a:t>
              </a:r>
              <a:r>
                <a:rPr lang="en-US" sz="1687" dirty="0">
                  <a:solidFill>
                    <a:srgbClr val="CEB290"/>
                  </a:solidFill>
                  <a:latin typeface="Arimo"/>
                </a:rPr>
                <a:t> ;</a:t>
              </a:r>
            </a:p>
            <a:p>
              <a:pPr>
                <a:lnSpc>
                  <a:spcPts val="2967"/>
                </a:lnSpc>
              </a:pPr>
              <a:endParaRPr lang="en-US" sz="1687" dirty="0">
                <a:solidFill>
                  <a:srgbClr val="CEB290"/>
                </a:solidFill>
                <a:latin typeface="Arimo"/>
              </a:endParaRPr>
            </a:p>
            <a:p>
              <a:pPr>
                <a:lnSpc>
                  <a:spcPts val="2967"/>
                </a:lnSpc>
              </a:pP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Ordonnance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n°008/PR/2010 du 25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février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2010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portant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modification et abrogation de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certaines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dispositions de la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loi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n°16/01 du 31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décembre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2001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portant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Code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Forestier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en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République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 </a:t>
              </a:r>
              <a:r>
                <a:rPr lang="en-US" sz="1978" dirty="0" err="1">
                  <a:solidFill>
                    <a:srgbClr val="CEB290"/>
                  </a:solidFill>
                  <a:latin typeface="Montserrat Light"/>
                </a:rPr>
                <a:t>Gabonaise</a:t>
              </a:r>
              <a:r>
                <a:rPr lang="en-US" sz="1978" dirty="0">
                  <a:solidFill>
                    <a:srgbClr val="CEB290"/>
                  </a:solidFill>
                  <a:latin typeface="Montserrat Light"/>
                </a:rPr>
                <a:t>.</a:t>
              </a:r>
            </a:p>
            <a:p>
              <a:pPr>
                <a:lnSpc>
                  <a:spcPts val="2967"/>
                </a:lnSpc>
              </a:pPr>
              <a:endParaRPr lang="en-US" sz="1978" dirty="0">
                <a:solidFill>
                  <a:srgbClr val="CEB290"/>
                </a:solidFill>
                <a:latin typeface="Montserrat Light"/>
              </a:endParaRPr>
            </a:p>
            <a:p>
              <a:pPr>
                <a:lnSpc>
                  <a:spcPts val="2967"/>
                </a:lnSpc>
              </a:pPr>
              <a:endParaRPr lang="en-US" sz="1978" dirty="0">
                <a:solidFill>
                  <a:srgbClr val="CEB290"/>
                </a:solidFill>
                <a:latin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08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4821</Words>
  <Application>Microsoft Macintosh PowerPoint</Application>
  <PresentationFormat>Personnalisé</PresentationFormat>
  <Paragraphs>482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3" baseType="lpstr">
      <vt:lpstr>Montserrat Light</vt:lpstr>
      <vt:lpstr>Arimo</vt:lpstr>
      <vt:lpstr>League Gothic</vt:lpstr>
      <vt:lpstr>Montserrat Classic Bold</vt:lpstr>
      <vt:lpstr>Montserrat Light Bold</vt:lpstr>
      <vt:lpstr>Calibri</vt:lpstr>
      <vt:lpstr>Arimo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Lutte contre la corruption-Institutions de mesure et de détection</dc:title>
  <dc:creator>Claude A</dc:creator>
  <cp:lastModifiedBy>Serge  Armand MBOULA</cp:lastModifiedBy>
  <cp:revision>63</cp:revision>
  <dcterms:created xsi:type="dcterms:W3CDTF">2006-08-16T00:00:00Z</dcterms:created>
  <dcterms:modified xsi:type="dcterms:W3CDTF">2020-07-10T09:27:13Z</dcterms:modified>
  <dc:identifier>DAEBOqBcLUk</dc:identifier>
</cp:coreProperties>
</file>