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7" r:id="rId2"/>
    <p:sldId id="258" r:id="rId3"/>
    <p:sldId id="259" r:id="rId4"/>
    <p:sldId id="260" r:id="rId5"/>
    <p:sldId id="261" r:id="rId6"/>
    <p:sldId id="262" r:id="rId7"/>
    <p:sldId id="263" r:id="rId8"/>
    <p:sldId id="264" r:id="rId9"/>
    <p:sldId id="271" r:id="rId10"/>
    <p:sldId id="272" r:id="rId11"/>
    <p:sldId id="273" r:id="rId12"/>
    <p:sldId id="274" r:id="rId13"/>
    <p:sldId id="275" r:id="rId14"/>
    <p:sldId id="276" r:id="rId15"/>
    <p:sldId id="268" r:id="rId16"/>
    <p:sldId id="269" r:id="rId17"/>
    <p:sldId id="277" r:id="rId18"/>
    <p:sldId id="281" r:id="rId19"/>
    <p:sldId id="280" r:id="rId20"/>
    <p:sldId id="279" r:id="rId21"/>
    <p:sldId id="282" r:id="rId22"/>
    <p:sldId id="283" r:id="rId23"/>
    <p:sldId id="278" r:id="rId24"/>
    <p:sldId id="285" r:id="rId25"/>
    <p:sldId id="288"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44"/>
    <p:restoredTop sz="70709"/>
  </p:normalViewPr>
  <p:slideViewPr>
    <p:cSldViewPr snapToGrid="0" snapToObjects="1">
      <p:cViewPr varScale="1">
        <p:scale>
          <a:sx n="79" d="100"/>
          <a:sy n="79" d="100"/>
        </p:scale>
        <p:origin x="-1872"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D8742-B0B3-E841-8C16-0D9EE14573FB}" type="datetimeFigureOut">
              <a:rPr lang="fr-FR" smtClean="0"/>
              <a:t>10/07/20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BD9FA-6808-C241-BE47-513B1EED9848}" type="slidenum">
              <a:rPr lang="fr-FR" smtClean="0"/>
              <a:t>‹#›</a:t>
            </a:fld>
            <a:endParaRPr lang="fr-FR"/>
          </a:p>
        </p:txBody>
      </p:sp>
    </p:spTree>
    <p:extLst>
      <p:ext uri="{BB962C8B-B14F-4D97-AF65-F5344CB8AC3E}">
        <p14:creationId xmlns:p14="http://schemas.microsoft.com/office/powerpoint/2010/main" val="95852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F4BD9FA-6808-C241-BE47-513B1EED9848}" type="slidenum">
              <a:rPr lang="fr-FR" smtClean="0"/>
              <a:t>2</a:t>
            </a:fld>
            <a:endParaRPr lang="fr-FR"/>
          </a:p>
        </p:txBody>
      </p:sp>
    </p:spTree>
    <p:extLst>
      <p:ext uri="{BB962C8B-B14F-4D97-AF65-F5344CB8AC3E}">
        <p14:creationId xmlns:p14="http://schemas.microsoft.com/office/powerpoint/2010/main" val="883995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spcBef>
                <a:spcPts val="1200"/>
              </a:spcBef>
              <a:buClr>
                <a:srgbClr val="006600"/>
              </a:buClr>
              <a:buSzPct val="100000"/>
              <a:buNone/>
            </a:pPr>
            <a:r>
              <a:rPr lang="fr-FR" sz="1200" b="1" dirty="0" smtClean="0">
                <a:latin typeface="Franklin Gothic Medium Cond" pitchFamily="34" charset="0"/>
              </a:rPr>
              <a:t>1 Définition et contexte</a:t>
            </a:r>
          </a:p>
          <a:p>
            <a:pPr marL="0" indent="0" algn="just">
              <a:spcBef>
                <a:spcPts val="1200"/>
              </a:spcBef>
              <a:buClr>
                <a:srgbClr val="006600"/>
              </a:buClr>
              <a:buSzPct val="100000"/>
              <a:buNone/>
            </a:pPr>
            <a:r>
              <a:rPr lang="fr-FR" sz="1200" dirty="0" smtClean="0">
                <a:latin typeface="Franklin Gothic Medium Cond" pitchFamily="34" charset="0"/>
              </a:rPr>
              <a:t>L'Audit Interne est une activité indépendante et objective qui donne à une organisation une assurance sur le degré de maîtrise de ses opérations, lui apporte ses conseils pour les améliorer, et contribue à créer de la valeur ajoutée. </a:t>
            </a:r>
          </a:p>
          <a:p>
            <a:pPr marL="0" indent="0" algn="just">
              <a:spcBef>
                <a:spcPts val="1200"/>
              </a:spcBef>
              <a:buClr>
                <a:srgbClr val="006600"/>
              </a:buClr>
              <a:buSzPct val="100000"/>
              <a:buNone/>
            </a:pPr>
            <a:r>
              <a:rPr lang="fr-FR" sz="1200" dirty="0" smtClean="0">
                <a:latin typeface="Franklin Gothic Medium Cond" pitchFamily="34" charset="0"/>
              </a:rPr>
              <a:t>Il aide cette organisation à atteindre ses objectifs en évaluant, par une approche systématique et méthodique, ses processus de management des risques, de contrôle, et de gouvernance, et en faisant des propositions pour renforcer leur efficacité.</a:t>
            </a:r>
          </a:p>
          <a:p>
            <a:pPr marL="0" indent="0" algn="just">
              <a:spcBef>
                <a:spcPts val="1200"/>
              </a:spcBef>
              <a:buClr>
                <a:srgbClr val="006600"/>
              </a:buClr>
              <a:buSzPct val="100000"/>
              <a:buNone/>
            </a:pPr>
            <a:r>
              <a:rPr lang="fr-FR" sz="1200" dirty="0" smtClean="0">
                <a:latin typeface="Franklin Gothic Medium Cond" pitchFamily="34" charset="0"/>
              </a:rPr>
              <a:t>La fonction d’audit interne est reconnue au niveau international et s’appuie sur des normes professionnelles, notamment celles de l’Institute of </a:t>
            </a:r>
            <a:r>
              <a:rPr lang="fr-FR" sz="1200" dirty="0" err="1" smtClean="0">
                <a:latin typeface="Franklin Gothic Medium Cond" pitchFamily="34" charset="0"/>
              </a:rPr>
              <a:t>Internal</a:t>
            </a:r>
            <a:r>
              <a:rPr lang="fr-FR" sz="1200" dirty="0" smtClean="0">
                <a:latin typeface="Franklin Gothic Medium Cond" pitchFamily="34" charset="0"/>
              </a:rPr>
              <a:t> </a:t>
            </a:r>
            <a:r>
              <a:rPr lang="fr-FR" sz="1200" dirty="0" err="1" smtClean="0">
                <a:latin typeface="Franklin Gothic Medium Cond" pitchFamily="34" charset="0"/>
              </a:rPr>
              <a:t>Auditors</a:t>
            </a:r>
            <a:r>
              <a:rPr lang="fr-FR" sz="1200" dirty="0" smtClean="0">
                <a:latin typeface="Franklin Gothic Medium Cond" pitchFamily="34" charset="0"/>
              </a:rPr>
              <a:t> (IIA).</a:t>
            </a:r>
          </a:p>
          <a:p>
            <a:endParaRPr lang="fr-FR" dirty="0"/>
          </a:p>
        </p:txBody>
      </p:sp>
      <p:sp>
        <p:nvSpPr>
          <p:cNvPr id="4" name="Espace réservé du numéro de diapositive 3"/>
          <p:cNvSpPr>
            <a:spLocks noGrp="1"/>
          </p:cNvSpPr>
          <p:nvPr>
            <p:ph type="sldNum" sz="quarter" idx="10"/>
          </p:nvPr>
        </p:nvSpPr>
        <p:spPr/>
        <p:txBody>
          <a:bodyPr/>
          <a:lstStyle/>
          <a:p>
            <a:fld id="{3F4BD9FA-6808-C241-BE47-513B1EED9848}" type="slidenum">
              <a:rPr lang="fr-FR" smtClean="0"/>
              <a:t>19</a:t>
            </a:fld>
            <a:endParaRPr lang="fr-FR"/>
          </a:p>
        </p:txBody>
      </p:sp>
    </p:spTree>
    <p:extLst>
      <p:ext uri="{BB962C8B-B14F-4D97-AF65-F5344CB8AC3E}">
        <p14:creationId xmlns:p14="http://schemas.microsoft.com/office/powerpoint/2010/main" val="1685158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Cliquez et modifiez le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DB37C346-6504-964C-A31A-1A89A494DDCD}" type="datetimeFigureOut">
              <a:rPr lang="fr-FR" smtClean="0"/>
              <a:t>10/07/20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33A9EE4-C3F9-FF46-8FBA-8EDB04079B06}" type="slidenum">
              <a:rPr lang="fr-FR" smtClean="0"/>
              <a:t>‹#›</a:t>
            </a:fld>
            <a:endParaRPr lang="fr-FR"/>
          </a:p>
        </p:txBody>
      </p:sp>
    </p:spTree>
    <p:extLst>
      <p:ext uri="{BB962C8B-B14F-4D97-AF65-F5344CB8AC3E}">
        <p14:creationId xmlns:p14="http://schemas.microsoft.com/office/powerpoint/2010/main" val="178229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B37C346-6504-964C-A31A-1A89A494DDCD}" type="datetimeFigureOut">
              <a:rPr lang="fr-FR" smtClean="0"/>
              <a:t>10/07/20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33A9EE4-C3F9-FF46-8FBA-8EDB04079B06}" type="slidenum">
              <a:rPr lang="fr-FR" smtClean="0"/>
              <a:t>‹#›</a:t>
            </a:fld>
            <a:endParaRPr lang="fr-FR"/>
          </a:p>
        </p:txBody>
      </p:sp>
    </p:spTree>
    <p:extLst>
      <p:ext uri="{BB962C8B-B14F-4D97-AF65-F5344CB8AC3E}">
        <p14:creationId xmlns:p14="http://schemas.microsoft.com/office/powerpoint/2010/main" val="71551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B37C346-6504-964C-A31A-1A89A494DDCD}" type="datetimeFigureOut">
              <a:rPr lang="fr-FR" smtClean="0"/>
              <a:t>10/07/20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33A9EE4-C3F9-FF46-8FBA-8EDB04079B06}" type="slidenum">
              <a:rPr lang="fr-FR" smtClean="0"/>
              <a:t>‹#›</a:t>
            </a:fld>
            <a:endParaRPr lang="fr-FR"/>
          </a:p>
        </p:txBody>
      </p:sp>
    </p:spTree>
    <p:extLst>
      <p:ext uri="{BB962C8B-B14F-4D97-AF65-F5344CB8AC3E}">
        <p14:creationId xmlns:p14="http://schemas.microsoft.com/office/powerpoint/2010/main" val="195188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B37C346-6504-964C-A31A-1A89A494DDCD}" type="datetimeFigureOut">
              <a:rPr lang="fr-FR" smtClean="0"/>
              <a:t>10/07/20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33A9EE4-C3F9-FF46-8FBA-8EDB04079B06}" type="slidenum">
              <a:rPr lang="fr-FR" smtClean="0"/>
              <a:t>‹#›</a:t>
            </a:fld>
            <a:endParaRPr lang="fr-FR"/>
          </a:p>
        </p:txBody>
      </p:sp>
    </p:spTree>
    <p:extLst>
      <p:ext uri="{BB962C8B-B14F-4D97-AF65-F5344CB8AC3E}">
        <p14:creationId xmlns:p14="http://schemas.microsoft.com/office/powerpoint/2010/main" val="187252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Cliquez et modifiez le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B37C346-6504-964C-A31A-1A89A494DDCD}" type="datetimeFigureOut">
              <a:rPr lang="fr-FR" smtClean="0"/>
              <a:t>10/07/20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33A9EE4-C3F9-FF46-8FBA-8EDB04079B06}" type="slidenum">
              <a:rPr lang="fr-FR" smtClean="0"/>
              <a:t>‹#›</a:t>
            </a:fld>
            <a:endParaRPr lang="fr-FR"/>
          </a:p>
        </p:txBody>
      </p:sp>
    </p:spTree>
    <p:extLst>
      <p:ext uri="{BB962C8B-B14F-4D97-AF65-F5344CB8AC3E}">
        <p14:creationId xmlns:p14="http://schemas.microsoft.com/office/powerpoint/2010/main" val="162240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B37C346-6504-964C-A31A-1A89A494DDCD}" type="datetimeFigureOut">
              <a:rPr lang="fr-FR" smtClean="0"/>
              <a:t>10/07/20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33A9EE4-C3F9-FF46-8FBA-8EDB04079B06}" type="slidenum">
              <a:rPr lang="fr-FR" smtClean="0"/>
              <a:t>‹#›</a:t>
            </a:fld>
            <a:endParaRPr lang="fr-FR"/>
          </a:p>
        </p:txBody>
      </p:sp>
    </p:spTree>
    <p:extLst>
      <p:ext uri="{BB962C8B-B14F-4D97-AF65-F5344CB8AC3E}">
        <p14:creationId xmlns:p14="http://schemas.microsoft.com/office/powerpoint/2010/main" val="161264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Cliquez et modifiez le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B37C346-6504-964C-A31A-1A89A494DDCD}" type="datetimeFigureOut">
              <a:rPr lang="fr-FR" smtClean="0"/>
              <a:t>10/07/20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33A9EE4-C3F9-FF46-8FBA-8EDB04079B06}" type="slidenum">
              <a:rPr lang="fr-FR" smtClean="0"/>
              <a:t>‹#›</a:t>
            </a:fld>
            <a:endParaRPr lang="fr-FR"/>
          </a:p>
        </p:txBody>
      </p:sp>
    </p:spTree>
    <p:extLst>
      <p:ext uri="{BB962C8B-B14F-4D97-AF65-F5344CB8AC3E}">
        <p14:creationId xmlns:p14="http://schemas.microsoft.com/office/powerpoint/2010/main" val="35476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DB37C346-6504-964C-A31A-1A89A494DDCD}" type="datetimeFigureOut">
              <a:rPr lang="fr-FR" smtClean="0"/>
              <a:t>10/07/20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33A9EE4-C3F9-FF46-8FBA-8EDB04079B06}" type="slidenum">
              <a:rPr lang="fr-FR" smtClean="0"/>
              <a:t>‹#›</a:t>
            </a:fld>
            <a:endParaRPr lang="fr-FR"/>
          </a:p>
        </p:txBody>
      </p:sp>
    </p:spTree>
    <p:extLst>
      <p:ext uri="{BB962C8B-B14F-4D97-AF65-F5344CB8AC3E}">
        <p14:creationId xmlns:p14="http://schemas.microsoft.com/office/powerpoint/2010/main" val="1169659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B37C346-6504-964C-A31A-1A89A494DDCD}" type="datetimeFigureOut">
              <a:rPr lang="fr-FR" smtClean="0"/>
              <a:t>10/07/20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33A9EE4-C3F9-FF46-8FBA-8EDB04079B06}" type="slidenum">
              <a:rPr lang="fr-FR" smtClean="0"/>
              <a:t>‹#›</a:t>
            </a:fld>
            <a:endParaRPr lang="fr-FR"/>
          </a:p>
        </p:txBody>
      </p:sp>
    </p:spTree>
    <p:extLst>
      <p:ext uri="{BB962C8B-B14F-4D97-AF65-F5344CB8AC3E}">
        <p14:creationId xmlns:p14="http://schemas.microsoft.com/office/powerpoint/2010/main" val="398516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DB37C346-6504-964C-A31A-1A89A494DDCD}" type="datetimeFigureOut">
              <a:rPr lang="fr-FR" smtClean="0"/>
              <a:t>10/07/20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33A9EE4-C3F9-FF46-8FBA-8EDB04079B06}" type="slidenum">
              <a:rPr lang="fr-FR" smtClean="0"/>
              <a:t>‹#›</a:t>
            </a:fld>
            <a:endParaRPr lang="fr-FR"/>
          </a:p>
        </p:txBody>
      </p:sp>
    </p:spTree>
    <p:extLst>
      <p:ext uri="{BB962C8B-B14F-4D97-AF65-F5344CB8AC3E}">
        <p14:creationId xmlns:p14="http://schemas.microsoft.com/office/powerpoint/2010/main" val="2018652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DB37C346-6504-964C-A31A-1A89A494DDCD}" type="datetimeFigureOut">
              <a:rPr lang="fr-FR" smtClean="0"/>
              <a:t>10/07/20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33A9EE4-C3F9-FF46-8FBA-8EDB04079B06}" type="slidenum">
              <a:rPr lang="fr-FR" smtClean="0"/>
              <a:t>‹#›</a:t>
            </a:fld>
            <a:endParaRPr lang="fr-FR"/>
          </a:p>
        </p:txBody>
      </p:sp>
    </p:spTree>
    <p:extLst>
      <p:ext uri="{BB962C8B-B14F-4D97-AF65-F5344CB8AC3E}">
        <p14:creationId xmlns:p14="http://schemas.microsoft.com/office/powerpoint/2010/main" val="1554147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7C346-6504-964C-A31A-1A89A494DDCD}" type="datetimeFigureOut">
              <a:rPr lang="fr-FR" smtClean="0"/>
              <a:t>10/07/20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A9EE4-C3F9-FF46-8FBA-8EDB04079B06}" type="slidenum">
              <a:rPr lang="fr-FR" smtClean="0"/>
              <a:t>‹#›</a:t>
            </a:fld>
            <a:endParaRPr lang="fr-FR"/>
          </a:p>
        </p:txBody>
      </p:sp>
    </p:spTree>
    <p:extLst>
      <p:ext uri="{BB962C8B-B14F-4D97-AF65-F5344CB8AC3E}">
        <p14:creationId xmlns:p14="http://schemas.microsoft.com/office/powerpoint/2010/main" val="651621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NUL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image" Target="NUL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image" Target="NUL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image" Target="NUL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image" Target="NUL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NUL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NUL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NUL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NULL"/></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media/image1.jpeg"/><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media/image1.jpeg"/><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NUL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NUL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NUL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NUL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NUL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NUL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NUL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NUL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NUL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6" name="ZoneTexte 5"/>
          <p:cNvSpPr txBox="1"/>
          <p:nvPr/>
        </p:nvSpPr>
        <p:spPr>
          <a:xfrm>
            <a:off x="1" y="1077245"/>
            <a:ext cx="12014790" cy="2246769"/>
          </a:xfrm>
          <a:prstGeom prst="rect">
            <a:avLst/>
          </a:prstGeom>
          <a:noFill/>
        </p:spPr>
        <p:txBody>
          <a:bodyPr wrap="square" rtlCol="0">
            <a:spAutoFit/>
          </a:bodyPr>
          <a:lstStyle/>
          <a:p>
            <a:pPr algn="ctr"/>
            <a:endParaRPr lang="fr-FR" sz="2800" b="1" dirty="0" smtClean="0"/>
          </a:p>
          <a:p>
            <a:pPr algn="ctr"/>
            <a:endParaRPr lang="fr-FR" sz="2800" b="1" dirty="0"/>
          </a:p>
          <a:p>
            <a:pPr algn="ctr"/>
            <a:endParaRPr lang="fr-FR" sz="2800" b="1" dirty="0" smtClean="0"/>
          </a:p>
          <a:p>
            <a:pPr algn="ctr"/>
            <a:r>
              <a:rPr lang="fr-FR" sz="2800" b="1" dirty="0" smtClean="0">
                <a:solidFill>
                  <a:srgbClr val="0070C0"/>
                </a:solidFill>
              </a:rPr>
              <a:t>CHAPITRE 3 OUTILS DE MESURE ET D’ELIMINATION DES PRATIQUES DE CORRUPTION DANS L’ADMINISTRATION PUBLIQUE</a:t>
            </a:r>
            <a:endParaRPr lang="fr-FR" sz="2800" b="1" dirty="0">
              <a:solidFill>
                <a:srgbClr val="0070C0"/>
              </a:solidFill>
            </a:endParaRPr>
          </a:p>
        </p:txBody>
      </p:sp>
      <p:pic>
        <p:nvPicPr>
          <p:cNvPr id="8" name="Image 7"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1062355" cy="995330"/>
          </a:xfrm>
          <a:prstGeom prst="rect">
            <a:avLst/>
          </a:prstGeom>
          <a:noFill/>
          <a:ln>
            <a:noFill/>
          </a:ln>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15855529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1B7D5AD7-6A35-41C9-BA42-D120C8EFF639}" type="slidenum">
              <a:rPr lang="fr-FR" smtClean="0"/>
              <a:pPr/>
              <a:t>10</a:t>
            </a:fld>
            <a:endParaRPr lang="fr-FR"/>
          </a:p>
        </p:txBody>
      </p:sp>
      <p:sp>
        <p:nvSpPr>
          <p:cNvPr id="6" name="ZoneTexte 5"/>
          <p:cNvSpPr txBox="1"/>
          <p:nvPr/>
        </p:nvSpPr>
        <p:spPr>
          <a:xfrm>
            <a:off x="4655840" y="357166"/>
            <a:ext cx="6012160" cy="6632584"/>
          </a:xfrm>
          <a:prstGeom prst="rect">
            <a:avLst/>
          </a:prstGeom>
          <a:noFill/>
        </p:spPr>
        <p:txBody>
          <a:bodyPr wrap="square" rtlCol="0">
            <a:spAutoFit/>
          </a:bodyPr>
          <a:lstStyle/>
          <a:p>
            <a:pPr marL="0" lvl="2" eaLnBrk="0" hangingPunct="0">
              <a:buFont typeface="Wingdings" pitchFamily="2" charset="2"/>
              <a:buChar char="§"/>
            </a:pPr>
            <a:endParaRPr lang="fr-FR" dirty="0"/>
          </a:p>
          <a:p>
            <a:pPr marL="0" lvl="2" eaLnBrk="0" hangingPunct="0">
              <a:buFont typeface="Wingdings" pitchFamily="2" charset="2"/>
              <a:buChar char="§"/>
            </a:pPr>
            <a:endParaRPr lang="fr-FR" dirty="0"/>
          </a:p>
          <a:p>
            <a:pPr marL="0" lvl="2" eaLnBrk="0" hangingPunct="0"/>
            <a:endParaRPr lang="fr-FR" dirty="0"/>
          </a:p>
          <a:p>
            <a:pPr marL="0" lvl="2" eaLnBrk="0" hangingPunct="0">
              <a:buFont typeface="Wingdings" pitchFamily="2" charset="2"/>
              <a:buChar char="§"/>
            </a:pPr>
            <a:endParaRPr lang="fr-FR" dirty="0"/>
          </a:p>
          <a:p>
            <a:pPr marL="0" lvl="2" eaLnBrk="0" hangingPunct="0">
              <a:buFont typeface="Wingdings" pitchFamily="2" charset="2"/>
              <a:buChar char="§"/>
            </a:pPr>
            <a:endParaRPr lang="fr-FR" dirty="0"/>
          </a:p>
          <a:p>
            <a:pPr marL="0" lvl="2" eaLnBrk="0" hangingPunct="0">
              <a:buFont typeface="Wingdings" pitchFamily="2" charset="2"/>
              <a:buChar char="§"/>
            </a:pPr>
            <a:r>
              <a:rPr lang="fr-FR" sz="2400" dirty="0"/>
              <a:t>Non-respect des règles budgétaires</a:t>
            </a:r>
          </a:p>
          <a:p>
            <a:pPr marL="0" lvl="2" eaLnBrk="0" hangingPunct="0">
              <a:buFont typeface="Wingdings" pitchFamily="2" charset="2"/>
              <a:buChar char="§"/>
            </a:pPr>
            <a:r>
              <a:rPr lang="fr-FR" sz="2400" dirty="0"/>
              <a:t> Non-respect des règles de la commande publique</a:t>
            </a:r>
          </a:p>
          <a:p>
            <a:pPr marL="0" lvl="2" eaLnBrk="0" hangingPunct="0">
              <a:buFont typeface="Wingdings" pitchFamily="2" charset="2"/>
              <a:buChar char="§"/>
            </a:pPr>
            <a:r>
              <a:rPr lang="fr-FR" sz="2400" dirty="0"/>
              <a:t> Insuffisante coordination dans la réception des marchandises et prestations (contrôle mutuel)</a:t>
            </a:r>
          </a:p>
          <a:p>
            <a:pPr marL="0" lvl="2" eaLnBrk="0" hangingPunct="0">
              <a:buFont typeface="Wingdings" pitchFamily="2" charset="2"/>
              <a:buChar char="§"/>
            </a:pPr>
            <a:r>
              <a:rPr lang="fr-FR" sz="2400" dirty="0"/>
              <a:t> Insuffisance dans la gestion des stocks</a:t>
            </a:r>
          </a:p>
          <a:p>
            <a:pPr marL="0" lvl="2" eaLnBrk="0" hangingPunct="0">
              <a:buFont typeface="Wingdings" pitchFamily="2" charset="2"/>
              <a:buChar char="§"/>
            </a:pPr>
            <a:r>
              <a:rPr lang="fr-FR" sz="2400" dirty="0"/>
              <a:t> Insuffisante traçabilité des opérations</a:t>
            </a:r>
          </a:p>
          <a:p>
            <a:pPr marL="0" lvl="2" eaLnBrk="0" hangingPunct="0">
              <a:buFont typeface="Wingdings" pitchFamily="2" charset="2"/>
              <a:buChar char="§"/>
            </a:pPr>
            <a:r>
              <a:rPr lang="fr-FR" sz="2400" dirty="0"/>
              <a:t> Absence de sincérité comptable</a:t>
            </a:r>
          </a:p>
          <a:p>
            <a:pPr marL="0" lvl="2" eaLnBrk="0" hangingPunct="0">
              <a:buFont typeface="Wingdings" pitchFamily="2" charset="2"/>
              <a:buChar char="§"/>
            </a:pPr>
            <a:r>
              <a:rPr lang="fr-FR" sz="2400" dirty="0"/>
              <a:t> Enregistrement tardif des opérations</a:t>
            </a:r>
          </a:p>
          <a:p>
            <a:pPr marL="0" lvl="2" eaLnBrk="0" hangingPunct="0">
              <a:buFont typeface="Wingdings" pitchFamily="2" charset="2"/>
              <a:buChar char="§"/>
            </a:pPr>
            <a:r>
              <a:rPr lang="fr-FR" sz="2400" dirty="0"/>
              <a:t> Non-ajustement régulier des comptes</a:t>
            </a:r>
          </a:p>
          <a:p>
            <a:pPr marL="0" lvl="2" eaLnBrk="0" hangingPunct="0">
              <a:buFont typeface="Wingdings" pitchFamily="2" charset="2"/>
              <a:buChar char="§"/>
            </a:pPr>
            <a:r>
              <a:rPr lang="fr-FR" sz="2400" dirty="0"/>
              <a:t> Fragilité de la conservation des pièces justificatives</a:t>
            </a:r>
          </a:p>
          <a:p>
            <a:pPr marL="381000" lvl="2" eaLnBrk="0" hangingPunct="0">
              <a:spcBef>
                <a:spcPts val="600"/>
              </a:spcBef>
              <a:buFont typeface="Wingdings" pitchFamily="2" charset="2"/>
              <a:buChar char="§"/>
            </a:pPr>
            <a:endParaRPr lang="fr-FR" dirty="0"/>
          </a:p>
        </p:txBody>
      </p:sp>
      <p:sp>
        <p:nvSpPr>
          <p:cNvPr id="8" name="ZoneTexte 7"/>
          <p:cNvSpPr txBox="1"/>
          <p:nvPr/>
        </p:nvSpPr>
        <p:spPr>
          <a:xfrm>
            <a:off x="1666844" y="714356"/>
            <a:ext cx="5860555" cy="400110"/>
          </a:xfrm>
          <a:prstGeom prst="rect">
            <a:avLst/>
          </a:prstGeom>
          <a:noFill/>
        </p:spPr>
        <p:txBody>
          <a:bodyPr wrap="square" rtlCol="0">
            <a:spAutoFit/>
          </a:bodyPr>
          <a:lstStyle/>
          <a:p>
            <a:r>
              <a:rPr lang="fr-FR" sz="2000" b="1" dirty="0">
                <a:solidFill>
                  <a:srgbClr val="0000FF"/>
                </a:solidFill>
              </a:rPr>
              <a:t>2. L’identification et l’évaluation des risques</a:t>
            </a:r>
          </a:p>
        </p:txBody>
      </p:sp>
      <p:sp>
        <p:nvSpPr>
          <p:cNvPr id="9" name="ZoneTexte 8"/>
          <p:cNvSpPr txBox="1"/>
          <p:nvPr/>
        </p:nvSpPr>
        <p:spPr>
          <a:xfrm>
            <a:off x="1524000" y="2924944"/>
            <a:ext cx="2857488" cy="1754326"/>
          </a:xfrm>
          <a:prstGeom prst="rect">
            <a:avLst/>
          </a:prstGeom>
          <a:noFill/>
        </p:spPr>
        <p:txBody>
          <a:bodyPr wrap="square" rtlCol="0">
            <a:spAutoFit/>
          </a:bodyPr>
          <a:lstStyle/>
          <a:p>
            <a:pPr algn="ctr">
              <a:defRPr/>
            </a:pPr>
            <a:r>
              <a:rPr lang="fr-FR" b="1" dirty="0"/>
              <a:t> </a:t>
            </a:r>
          </a:p>
          <a:p>
            <a:pPr algn="ctr">
              <a:defRPr/>
            </a:pPr>
            <a:r>
              <a:rPr lang="fr-FR" b="1" dirty="0"/>
              <a:t> </a:t>
            </a:r>
            <a:r>
              <a:rPr lang="fr-FR" b="1" dirty="0">
                <a:solidFill>
                  <a:srgbClr val="0000FF"/>
                </a:solidFill>
              </a:rPr>
              <a:t>LES FACTEURS DE RISQUES </a:t>
            </a:r>
            <a:r>
              <a:rPr lang="fr-FR" b="1" dirty="0" smtClean="0">
                <a:solidFill>
                  <a:srgbClr val="0000FF"/>
                </a:solidFill>
              </a:rPr>
              <a:t>OPERATIONNELS</a:t>
            </a:r>
          </a:p>
          <a:p>
            <a:pPr algn="ctr">
              <a:defRPr/>
            </a:pPr>
            <a:r>
              <a:rPr lang="fr-FR" b="1" dirty="0">
                <a:solidFill>
                  <a:srgbClr val="0000FF"/>
                </a:solidFill>
              </a:rPr>
              <a:t>BIEN ISOLER LES RISQUES DE CORRUPTION</a:t>
            </a:r>
          </a:p>
          <a:p>
            <a:pPr algn="ctr">
              <a:defRPr/>
            </a:pPr>
            <a:endParaRPr lang="fr-FR" b="1" dirty="0">
              <a:solidFill>
                <a:srgbClr val="0000FF"/>
              </a:solidFill>
            </a:endParaRPr>
          </a:p>
        </p:txBody>
      </p:sp>
      <p:pic>
        <p:nvPicPr>
          <p:cNvPr id="7" name="Image 6"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pic>
        <p:nvPicPr>
          <p:cNvPr id="11" name="Image 10"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1062355" cy="995330"/>
          </a:xfrm>
          <a:prstGeom prst="rect">
            <a:avLst/>
          </a:prstGeom>
          <a:noFill/>
          <a:ln>
            <a:noFill/>
          </a:ln>
        </p:spPr>
      </p:pic>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18218070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1B7D5AD7-6A35-41C9-BA42-D120C8EFF639}" type="slidenum">
              <a:rPr lang="fr-FR" smtClean="0"/>
              <a:pPr/>
              <a:t>11</a:t>
            </a:fld>
            <a:endParaRPr lang="fr-FR"/>
          </a:p>
        </p:txBody>
      </p:sp>
      <p:sp>
        <p:nvSpPr>
          <p:cNvPr id="7" name="ZoneTexte 6"/>
          <p:cNvSpPr txBox="1"/>
          <p:nvPr/>
        </p:nvSpPr>
        <p:spPr>
          <a:xfrm>
            <a:off x="5381620" y="857232"/>
            <a:ext cx="4000528" cy="369332"/>
          </a:xfrm>
          <a:prstGeom prst="rect">
            <a:avLst/>
          </a:prstGeom>
          <a:noFill/>
        </p:spPr>
        <p:txBody>
          <a:bodyPr wrap="square" rtlCol="0">
            <a:spAutoFit/>
          </a:bodyPr>
          <a:lstStyle/>
          <a:p>
            <a:endParaRPr lang="fr-FR" dirty="0"/>
          </a:p>
        </p:txBody>
      </p:sp>
      <p:sp>
        <p:nvSpPr>
          <p:cNvPr id="8" name="ZoneTexte 7"/>
          <p:cNvSpPr txBox="1"/>
          <p:nvPr/>
        </p:nvSpPr>
        <p:spPr>
          <a:xfrm>
            <a:off x="4871864" y="1214421"/>
            <a:ext cx="5796136" cy="4893647"/>
          </a:xfrm>
          <a:prstGeom prst="rect">
            <a:avLst/>
          </a:prstGeom>
          <a:noFill/>
        </p:spPr>
        <p:txBody>
          <a:bodyPr wrap="square" rtlCol="0">
            <a:spAutoFit/>
          </a:bodyPr>
          <a:lstStyle/>
          <a:p>
            <a:pPr marL="0" lvl="2" eaLnBrk="0" hangingPunct="0">
              <a:buFont typeface="Wingdings" pitchFamily="2" charset="2"/>
              <a:buChar char="§"/>
            </a:pPr>
            <a:endParaRPr lang="fr-FR" sz="2400" dirty="0"/>
          </a:p>
          <a:p>
            <a:pPr marL="0" lvl="2" eaLnBrk="0" hangingPunct="0">
              <a:buFont typeface="Wingdings" pitchFamily="2" charset="2"/>
              <a:buChar char="§"/>
            </a:pPr>
            <a:endParaRPr lang="fr-FR" sz="2400" dirty="0"/>
          </a:p>
          <a:p>
            <a:pPr marL="0" lvl="2" eaLnBrk="0" hangingPunct="0">
              <a:buFont typeface="Wingdings" pitchFamily="2" charset="2"/>
              <a:buChar char="§"/>
            </a:pPr>
            <a:r>
              <a:rPr lang="fr-FR" sz="2400" dirty="0"/>
              <a:t>Contrôle non organisé des opérations à risques</a:t>
            </a:r>
          </a:p>
          <a:p>
            <a:pPr marL="0" lvl="2" eaLnBrk="0" hangingPunct="0">
              <a:buFont typeface="Wingdings" pitchFamily="2" charset="2"/>
              <a:buChar char="§"/>
            </a:pPr>
            <a:r>
              <a:rPr lang="fr-FR" sz="2400" dirty="0"/>
              <a:t> Absence d'exploitation des alertes</a:t>
            </a:r>
          </a:p>
          <a:p>
            <a:pPr marL="0" lvl="2" eaLnBrk="0" hangingPunct="0">
              <a:buFont typeface="Wingdings" pitchFamily="2" charset="2"/>
              <a:buChar char="§"/>
            </a:pPr>
            <a:r>
              <a:rPr lang="fr-FR" sz="2400" dirty="0"/>
              <a:t> Caractère aberrant des données ou des résultats</a:t>
            </a:r>
          </a:p>
          <a:p>
            <a:pPr marL="0" lvl="2" eaLnBrk="0" hangingPunct="0">
              <a:buFont typeface="Wingdings" pitchFamily="2" charset="2"/>
              <a:buChar char="§"/>
            </a:pPr>
            <a:r>
              <a:rPr lang="fr-FR" sz="2400" dirty="0"/>
              <a:t> Sortie non sécurisée de flux financiers  importants                                                            </a:t>
            </a:r>
          </a:p>
          <a:p>
            <a:pPr marL="0" lvl="2" eaLnBrk="0" hangingPunct="0">
              <a:buFont typeface="Wingdings" pitchFamily="2" charset="2"/>
              <a:buChar char="§"/>
            </a:pPr>
            <a:r>
              <a:rPr lang="fr-FR" sz="2400" dirty="0"/>
              <a:t> Non-détection des autres opérations présentant un risque financier</a:t>
            </a:r>
          </a:p>
          <a:p>
            <a:pPr marL="0" lvl="2" eaLnBrk="0" hangingPunct="0">
              <a:buFont typeface="Wingdings" pitchFamily="2" charset="2"/>
              <a:buChar char="§"/>
            </a:pPr>
            <a:r>
              <a:rPr lang="fr-FR" sz="2400" dirty="0"/>
              <a:t> Maîtrise d’une chaîne de travail par un seul collaborateur et/ou absence de supervision</a:t>
            </a:r>
          </a:p>
        </p:txBody>
      </p:sp>
      <p:sp>
        <p:nvSpPr>
          <p:cNvPr id="9" name="ZoneTexte 8"/>
          <p:cNvSpPr txBox="1"/>
          <p:nvPr/>
        </p:nvSpPr>
        <p:spPr>
          <a:xfrm>
            <a:off x="1524000" y="1142984"/>
            <a:ext cx="3071802" cy="2862322"/>
          </a:xfrm>
          <a:prstGeom prst="rect">
            <a:avLst/>
          </a:prstGeom>
          <a:noFill/>
        </p:spPr>
        <p:txBody>
          <a:bodyPr wrap="square" rtlCol="0">
            <a:spAutoFit/>
          </a:bodyPr>
          <a:lstStyle/>
          <a:p>
            <a:endParaRPr lang="fr-FR" dirty="0"/>
          </a:p>
          <a:p>
            <a:endParaRPr lang="fr-FR" dirty="0"/>
          </a:p>
          <a:p>
            <a:endParaRPr lang="fr-FR" dirty="0"/>
          </a:p>
          <a:p>
            <a:endParaRPr lang="fr-FR" dirty="0"/>
          </a:p>
          <a:p>
            <a:pPr algn="ctr"/>
            <a:endParaRPr lang="fr-FR" b="1" dirty="0" smtClean="0"/>
          </a:p>
          <a:p>
            <a:pPr algn="ctr"/>
            <a:r>
              <a:rPr lang="fr-FR" b="1" dirty="0" smtClean="0">
                <a:solidFill>
                  <a:srgbClr val="0000FF"/>
                </a:solidFill>
              </a:rPr>
              <a:t>LES </a:t>
            </a:r>
            <a:r>
              <a:rPr lang="fr-FR" b="1" dirty="0">
                <a:solidFill>
                  <a:srgbClr val="0000FF"/>
                </a:solidFill>
              </a:rPr>
              <a:t>FACTEURS DE RISQUES       </a:t>
            </a:r>
            <a:r>
              <a:rPr lang="fr-FR" b="1" dirty="0" smtClean="0">
                <a:solidFill>
                  <a:srgbClr val="0000FF"/>
                </a:solidFill>
              </a:rPr>
              <a:t>FINANCIERS</a:t>
            </a:r>
          </a:p>
          <a:p>
            <a:pPr algn="ctr"/>
            <a:r>
              <a:rPr lang="fr-FR" b="1" dirty="0" smtClean="0">
                <a:solidFill>
                  <a:srgbClr val="0000FF"/>
                </a:solidFill>
              </a:rPr>
              <a:t>BIEN ISOLER LES RISQUES DE CORRUPTION</a:t>
            </a:r>
          </a:p>
          <a:p>
            <a:pPr algn="ctr"/>
            <a:endParaRPr lang="fr-FR" b="1" dirty="0">
              <a:solidFill>
                <a:srgbClr val="0000FF"/>
              </a:solidFill>
            </a:endParaRPr>
          </a:p>
        </p:txBody>
      </p:sp>
      <p:sp>
        <p:nvSpPr>
          <p:cNvPr id="13" name="ZoneTexte 12"/>
          <p:cNvSpPr txBox="1"/>
          <p:nvPr/>
        </p:nvSpPr>
        <p:spPr>
          <a:xfrm>
            <a:off x="1524000" y="785794"/>
            <a:ext cx="6046693" cy="400110"/>
          </a:xfrm>
          <a:prstGeom prst="rect">
            <a:avLst/>
          </a:prstGeom>
          <a:noFill/>
        </p:spPr>
        <p:txBody>
          <a:bodyPr wrap="square" rtlCol="0">
            <a:spAutoFit/>
          </a:bodyPr>
          <a:lstStyle/>
          <a:p>
            <a:r>
              <a:rPr lang="fr-FR" sz="2000" b="1" dirty="0">
                <a:solidFill>
                  <a:srgbClr val="0000FF"/>
                </a:solidFill>
              </a:rPr>
              <a:t>2. L’identification et l’évaluation des risques</a:t>
            </a:r>
          </a:p>
        </p:txBody>
      </p:sp>
      <p:pic>
        <p:nvPicPr>
          <p:cNvPr id="10" name="Image 9"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pic>
        <p:nvPicPr>
          <p:cNvPr id="12" name="Image 11"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1062355" cy="995330"/>
          </a:xfrm>
          <a:prstGeom prst="rect">
            <a:avLst/>
          </a:prstGeom>
          <a:noFill/>
          <a:ln>
            <a:noFill/>
          </a:ln>
        </p:spPr>
      </p:pic>
      <p:pic>
        <p:nvPicPr>
          <p:cNvPr id="14" name="Imag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1127165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1B7D5AD7-6A35-41C9-BA42-D120C8EFF639}" type="slidenum">
              <a:rPr lang="fr-FR" smtClean="0"/>
              <a:pPr/>
              <a:t>12</a:t>
            </a:fld>
            <a:endParaRPr lang="fr-FR"/>
          </a:p>
        </p:txBody>
      </p:sp>
      <p:sp>
        <p:nvSpPr>
          <p:cNvPr id="7" name="ZoneTexte 6"/>
          <p:cNvSpPr txBox="1"/>
          <p:nvPr/>
        </p:nvSpPr>
        <p:spPr>
          <a:xfrm>
            <a:off x="5381620" y="857232"/>
            <a:ext cx="4000528" cy="369332"/>
          </a:xfrm>
          <a:prstGeom prst="rect">
            <a:avLst/>
          </a:prstGeom>
          <a:noFill/>
        </p:spPr>
        <p:txBody>
          <a:bodyPr wrap="square" rtlCol="0">
            <a:spAutoFit/>
          </a:bodyPr>
          <a:lstStyle/>
          <a:p>
            <a:endParaRPr lang="fr-FR" dirty="0"/>
          </a:p>
        </p:txBody>
      </p:sp>
      <p:sp>
        <p:nvSpPr>
          <p:cNvPr id="10" name="ZoneTexte 9"/>
          <p:cNvSpPr txBox="1"/>
          <p:nvPr/>
        </p:nvSpPr>
        <p:spPr>
          <a:xfrm>
            <a:off x="5447928" y="1052737"/>
            <a:ext cx="5077228" cy="5078313"/>
          </a:xfrm>
          <a:prstGeom prst="rect">
            <a:avLst/>
          </a:prstGeom>
          <a:noFill/>
        </p:spPr>
        <p:txBody>
          <a:bodyPr wrap="square" rtlCol="0">
            <a:spAutoFit/>
          </a:bodyPr>
          <a:lstStyle/>
          <a:p>
            <a:pPr marL="0" lvl="2" eaLnBrk="0" hangingPunct="0"/>
            <a:endParaRPr lang="fr-FR" dirty="0"/>
          </a:p>
          <a:p>
            <a:pPr marL="0" lvl="2" eaLnBrk="0" hangingPunct="0">
              <a:buFont typeface="Wingdings" pitchFamily="2" charset="2"/>
              <a:buChar char="§"/>
            </a:pPr>
            <a:endParaRPr lang="fr-FR" dirty="0"/>
          </a:p>
          <a:p>
            <a:pPr marL="0" lvl="2" eaLnBrk="0" hangingPunct="0">
              <a:buFont typeface="Wingdings" pitchFamily="2" charset="2"/>
              <a:buChar char="§"/>
            </a:pPr>
            <a:r>
              <a:rPr lang="fr-FR" sz="2400" dirty="0"/>
              <a:t>Facteurs externes (évolution du rôle des acteurs partenaires des procédures…)</a:t>
            </a:r>
          </a:p>
          <a:p>
            <a:pPr marL="0" lvl="2" eaLnBrk="0" hangingPunct="0">
              <a:buFont typeface="Wingdings" pitchFamily="2" charset="2"/>
              <a:buChar char="§"/>
            </a:pPr>
            <a:r>
              <a:rPr lang="fr-FR" sz="2400" dirty="0"/>
              <a:t> Modifications législatives ou réglementaires</a:t>
            </a:r>
          </a:p>
          <a:p>
            <a:pPr marL="0" lvl="2" eaLnBrk="0" hangingPunct="0">
              <a:buFont typeface="Wingdings" pitchFamily="2" charset="2"/>
              <a:buChar char="§"/>
            </a:pPr>
            <a:r>
              <a:rPr lang="fr-FR" sz="2400" dirty="0"/>
              <a:t> Introduction de nouvelles technologies (évolution du système d’information…)               </a:t>
            </a:r>
          </a:p>
          <a:p>
            <a:pPr marL="0" lvl="2" eaLnBrk="0" hangingPunct="0">
              <a:buFont typeface="Wingdings" pitchFamily="2" charset="2"/>
              <a:buChar char="§"/>
            </a:pPr>
            <a:r>
              <a:rPr lang="fr-FR" sz="2400" dirty="0"/>
              <a:t> Facteurs internes (recrutements, départs, …)</a:t>
            </a:r>
          </a:p>
          <a:p>
            <a:pPr marL="0" lvl="2" eaLnBrk="0" hangingPunct="0">
              <a:buFont typeface="Wingdings" pitchFamily="2" charset="2"/>
              <a:buChar char="§"/>
            </a:pPr>
            <a:r>
              <a:rPr lang="fr-FR" sz="2400" dirty="0"/>
              <a:t> Formation </a:t>
            </a:r>
            <a:r>
              <a:rPr lang="fr-FR" sz="2400" dirty="0" smtClean="0"/>
              <a:t>insuffisante </a:t>
            </a:r>
            <a:r>
              <a:rPr lang="fr-FR" sz="2400" dirty="0"/>
              <a:t>du personnel, notamment aux processus nouveaux</a:t>
            </a:r>
          </a:p>
        </p:txBody>
      </p:sp>
      <p:sp>
        <p:nvSpPr>
          <p:cNvPr id="11" name="ZoneTexte 10"/>
          <p:cNvSpPr txBox="1"/>
          <p:nvPr/>
        </p:nvSpPr>
        <p:spPr>
          <a:xfrm>
            <a:off x="1524000" y="2636913"/>
            <a:ext cx="3214678" cy="1754326"/>
          </a:xfrm>
          <a:prstGeom prst="rect">
            <a:avLst/>
          </a:prstGeom>
          <a:noFill/>
        </p:spPr>
        <p:txBody>
          <a:bodyPr wrap="square" rtlCol="0">
            <a:spAutoFit/>
          </a:bodyPr>
          <a:lstStyle/>
          <a:p>
            <a:pPr algn="ctr">
              <a:defRPr/>
            </a:pPr>
            <a:endParaRPr lang="fr-FR" b="1" dirty="0"/>
          </a:p>
          <a:p>
            <a:pPr algn="ctr">
              <a:defRPr/>
            </a:pPr>
            <a:r>
              <a:rPr lang="fr-FR" b="1" dirty="0" smtClean="0">
                <a:solidFill>
                  <a:srgbClr val="0000FF"/>
                </a:solidFill>
              </a:rPr>
              <a:t>LES </a:t>
            </a:r>
            <a:r>
              <a:rPr lang="fr-FR" b="1" dirty="0">
                <a:solidFill>
                  <a:srgbClr val="0000FF"/>
                </a:solidFill>
              </a:rPr>
              <a:t>FACTEURS DE RISQUES LIES AU </a:t>
            </a:r>
            <a:r>
              <a:rPr lang="fr-FR" b="1" dirty="0" smtClean="0">
                <a:solidFill>
                  <a:srgbClr val="0000FF"/>
                </a:solidFill>
              </a:rPr>
              <a:t>CHANGEMENT</a:t>
            </a:r>
          </a:p>
          <a:p>
            <a:pPr algn="ctr">
              <a:defRPr/>
            </a:pPr>
            <a:r>
              <a:rPr lang="fr-FR" b="1" dirty="0">
                <a:solidFill>
                  <a:srgbClr val="0000FF"/>
                </a:solidFill>
              </a:rPr>
              <a:t>BIEN ISOLER LES RISQUES DE CORRUPTION</a:t>
            </a:r>
          </a:p>
          <a:p>
            <a:pPr algn="ctr">
              <a:defRPr/>
            </a:pPr>
            <a:endParaRPr lang="fr-FR" b="1" dirty="0">
              <a:solidFill>
                <a:srgbClr val="0000FF"/>
              </a:solidFill>
            </a:endParaRPr>
          </a:p>
        </p:txBody>
      </p:sp>
      <p:sp>
        <p:nvSpPr>
          <p:cNvPr id="13" name="ZoneTexte 12"/>
          <p:cNvSpPr txBox="1"/>
          <p:nvPr/>
        </p:nvSpPr>
        <p:spPr>
          <a:xfrm>
            <a:off x="1524000" y="785794"/>
            <a:ext cx="6133281" cy="400110"/>
          </a:xfrm>
          <a:prstGeom prst="rect">
            <a:avLst/>
          </a:prstGeom>
          <a:noFill/>
        </p:spPr>
        <p:txBody>
          <a:bodyPr wrap="square" rtlCol="0">
            <a:spAutoFit/>
          </a:bodyPr>
          <a:lstStyle/>
          <a:p>
            <a:r>
              <a:rPr lang="fr-FR" sz="2000" b="1" dirty="0">
                <a:solidFill>
                  <a:srgbClr val="0000FF"/>
                </a:solidFill>
              </a:rPr>
              <a:t>2. L’identification et l’évaluation des risques</a:t>
            </a:r>
          </a:p>
        </p:txBody>
      </p:sp>
      <p:pic>
        <p:nvPicPr>
          <p:cNvPr id="8" name="Image 7"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pic>
        <p:nvPicPr>
          <p:cNvPr id="12" name="Image 11"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1062355" cy="995330"/>
          </a:xfrm>
          <a:prstGeom prst="rect">
            <a:avLst/>
          </a:prstGeom>
          <a:noFill/>
          <a:ln>
            <a:noFill/>
          </a:ln>
        </p:spPr>
      </p:pic>
      <p:pic>
        <p:nvPicPr>
          <p:cNvPr id="14" name="Imag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12045746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1B7D5AD7-6A35-41C9-BA42-D120C8EFF639}" type="slidenum">
              <a:rPr lang="fr-FR" smtClean="0"/>
              <a:pPr/>
              <a:t>13</a:t>
            </a:fld>
            <a:endParaRPr lang="fr-FR"/>
          </a:p>
        </p:txBody>
      </p:sp>
      <p:sp>
        <p:nvSpPr>
          <p:cNvPr id="6" name="ZoneTexte 5"/>
          <p:cNvSpPr txBox="1"/>
          <p:nvPr/>
        </p:nvSpPr>
        <p:spPr>
          <a:xfrm>
            <a:off x="0" y="962526"/>
            <a:ext cx="12191999" cy="5493812"/>
          </a:xfrm>
          <a:prstGeom prst="rect">
            <a:avLst/>
          </a:prstGeom>
          <a:noFill/>
        </p:spPr>
        <p:txBody>
          <a:bodyPr wrap="square" rtlCol="0">
            <a:spAutoFit/>
          </a:bodyPr>
          <a:lstStyle/>
          <a:p>
            <a:pPr algn="just"/>
            <a:r>
              <a:rPr lang="fr-FR" sz="2400" b="1" dirty="0" smtClean="0">
                <a:solidFill>
                  <a:srgbClr val="0000FF"/>
                </a:solidFill>
              </a:rPr>
              <a:t>3. Les mesures de contrôle  et leur impact sur les risques</a:t>
            </a:r>
          </a:p>
          <a:p>
            <a:pPr algn="just"/>
            <a:r>
              <a:rPr lang="fr-FR" sz="2400" dirty="0" smtClean="0"/>
              <a:t>L’approche </a:t>
            </a:r>
            <a:r>
              <a:rPr lang="fr-FR" sz="2400" dirty="0"/>
              <a:t>par les risques consiste à identifier les risques susceptibles de compromettre la réalisation des objectifs de l’organisation, à analyser ces risques et à assurer le suivi de leur gestion</a:t>
            </a:r>
            <a:r>
              <a:rPr lang="fr-FR" sz="2400" dirty="0" smtClean="0"/>
              <a:t>. </a:t>
            </a:r>
            <a:r>
              <a:rPr lang="fr-FR" sz="2400" b="1" dirty="0" smtClean="0"/>
              <a:t>PARMI CES RISQUES IL FAUT IDENTIFIER LE RISQUE DE CORRUPTION À TOUTES LES STADES.</a:t>
            </a:r>
          </a:p>
          <a:p>
            <a:pPr algn="just"/>
            <a:r>
              <a:rPr lang="fr-FR" sz="2400" dirty="0" smtClean="0"/>
              <a:t>Par </a:t>
            </a:r>
            <a:r>
              <a:rPr lang="fr-FR" sz="2400" dirty="0"/>
              <a:t>la suite, chaque risque identifié devra faire l’objet d’une analyse visant à quantifier le degré de survenance du risque. L’analyse des risques suit généralement la démarche suivante : évaluation de l’importance du risque (impact) et évaluation de la probabilité de sa survenance (occurrence</a:t>
            </a:r>
            <a:r>
              <a:rPr lang="fr-FR" sz="2400" dirty="0" smtClean="0"/>
              <a:t>).               </a:t>
            </a:r>
          </a:p>
          <a:p>
            <a:pPr algn="just"/>
            <a:r>
              <a:rPr lang="fr-FR" sz="2400" b="1" dirty="0"/>
              <a:t> </a:t>
            </a:r>
            <a:r>
              <a:rPr lang="fr-FR" sz="2400" b="1" dirty="0" smtClean="0"/>
              <a:t>                                          En </a:t>
            </a:r>
            <a:r>
              <a:rPr lang="fr-FR" sz="2400" b="1" dirty="0"/>
              <a:t>réponse à un risque, le manager a plusieurs options</a:t>
            </a:r>
          </a:p>
          <a:p>
            <a:pPr algn="just"/>
            <a:endParaRPr lang="fr-FR" sz="2400" dirty="0"/>
          </a:p>
          <a:p>
            <a:pPr algn="just">
              <a:spcBef>
                <a:spcPts val="1200"/>
              </a:spcBef>
            </a:pPr>
            <a:endParaRPr lang="fr-FR" sz="1900" dirty="0"/>
          </a:p>
          <a:p>
            <a:pPr algn="just">
              <a:spcBef>
                <a:spcPts val="1200"/>
              </a:spcBef>
            </a:pPr>
            <a:endParaRPr lang="fr-FR" sz="1900" dirty="0"/>
          </a:p>
          <a:p>
            <a:pPr algn="just">
              <a:spcBef>
                <a:spcPts val="1200"/>
              </a:spcBef>
            </a:pPr>
            <a:endParaRPr lang="fr-FR" sz="1900" dirty="0"/>
          </a:p>
        </p:txBody>
      </p:sp>
      <p:graphicFrame>
        <p:nvGraphicFramePr>
          <p:cNvPr id="7" name="Tableau 6"/>
          <p:cNvGraphicFramePr>
            <a:graphicFrameLocks noGrp="1"/>
          </p:cNvGraphicFramePr>
          <p:nvPr>
            <p:extLst>
              <p:ext uri="{D42A27DB-BD31-4B8C-83A1-F6EECF244321}">
                <p14:modId xmlns:p14="http://schemas.microsoft.com/office/powerpoint/2010/main" val="1180447474"/>
              </p:ext>
            </p:extLst>
          </p:nvPr>
        </p:nvGraphicFramePr>
        <p:xfrm>
          <a:off x="2646946" y="4812632"/>
          <a:ext cx="7645371" cy="1784721"/>
        </p:xfrm>
        <a:graphic>
          <a:graphicData uri="http://schemas.openxmlformats.org/drawingml/2006/table">
            <a:tbl>
              <a:tblPr firstRow="1" bandRow="1">
                <a:tableStyleId>{5C22544A-7EE6-4342-B048-85BDC9FD1C3A}</a:tableStyleId>
              </a:tblPr>
              <a:tblGrid>
                <a:gridCol w="1272014"/>
                <a:gridCol w="1272014"/>
                <a:gridCol w="1272014"/>
                <a:gridCol w="1272014"/>
                <a:gridCol w="1272014"/>
                <a:gridCol w="1285301"/>
              </a:tblGrid>
              <a:tr h="824874">
                <a:tc>
                  <a:txBody>
                    <a:bodyPr/>
                    <a:lstStyle/>
                    <a:p>
                      <a:r>
                        <a:rPr lang="fr-FR" dirty="0" smtClean="0"/>
                        <a:t>Réponse à un risque</a:t>
                      </a:r>
                      <a:endParaRPr lang="fr-FR" dirty="0"/>
                    </a:p>
                  </a:txBody>
                  <a:tcPr/>
                </a:tc>
                <a:tc>
                  <a:txBody>
                    <a:bodyPr/>
                    <a:lstStyle/>
                    <a:p>
                      <a:r>
                        <a:rPr lang="fr-FR" dirty="0" smtClean="0"/>
                        <a:t>Accepter</a:t>
                      </a:r>
                      <a:endParaRPr lang="fr-FR" dirty="0"/>
                    </a:p>
                  </a:txBody>
                  <a:tcPr/>
                </a:tc>
                <a:tc>
                  <a:txBody>
                    <a:bodyPr/>
                    <a:lstStyle/>
                    <a:p>
                      <a:r>
                        <a:rPr lang="fr-FR" dirty="0" smtClean="0"/>
                        <a:t>Eviter</a:t>
                      </a:r>
                      <a:endParaRPr lang="fr-FR" dirty="0"/>
                    </a:p>
                  </a:txBody>
                  <a:tcPr/>
                </a:tc>
                <a:tc>
                  <a:txBody>
                    <a:bodyPr/>
                    <a:lstStyle/>
                    <a:p>
                      <a:r>
                        <a:rPr lang="fr-FR" dirty="0" smtClean="0"/>
                        <a:t>Réduire</a:t>
                      </a:r>
                      <a:endParaRPr lang="fr-FR" dirty="0"/>
                    </a:p>
                  </a:txBody>
                  <a:tcPr/>
                </a:tc>
                <a:tc>
                  <a:txBody>
                    <a:bodyPr/>
                    <a:lstStyle/>
                    <a:p>
                      <a:r>
                        <a:rPr lang="fr-FR" dirty="0" smtClean="0"/>
                        <a:t>Partager</a:t>
                      </a:r>
                      <a:endParaRPr lang="fr-FR" dirty="0"/>
                    </a:p>
                  </a:txBody>
                  <a:tcPr/>
                </a:tc>
                <a:tc>
                  <a:txBody>
                    <a:bodyPr/>
                    <a:lstStyle/>
                    <a:p>
                      <a:r>
                        <a:rPr lang="fr-FR" dirty="0" smtClean="0"/>
                        <a:t>transférer</a:t>
                      </a:r>
                      <a:endParaRPr lang="fr-FR" dirty="0"/>
                    </a:p>
                  </a:txBody>
                  <a:tcPr/>
                </a:tc>
              </a:tr>
              <a:tr h="959847">
                <a:tc>
                  <a:txBody>
                    <a:bodyPr/>
                    <a:lstStyle/>
                    <a:p>
                      <a:r>
                        <a:rPr lang="fr-FR" dirty="0" smtClean="0"/>
                        <a:t>Action à mener</a:t>
                      </a:r>
                      <a:endParaRPr lang="fr-FR" dirty="0"/>
                    </a:p>
                  </a:txBody>
                  <a:tcPr/>
                </a:tc>
                <a:tc>
                  <a:txBody>
                    <a:bodyPr/>
                    <a:lstStyle/>
                    <a:p>
                      <a:r>
                        <a:rPr lang="fr-FR" dirty="0" smtClean="0"/>
                        <a:t>Surveiller</a:t>
                      </a:r>
                      <a:r>
                        <a:rPr lang="fr-FR" baseline="0" dirty="0" smtClean="0"/>
                        <a:t> le risque</a:t>
                      </a:r>
                      <a:endParaRPr lang="fr-FR" dirty="0"/>
                    </a:p>
                  </a:txBody>
                  <a:tcPr/>
                </a:tc>
                <a:tc>
                  <a:txBody>
                    <a:bodyPr/>
                    <a:lstStyle/>
                    <a:p>
                      <a:r>
                        <a:rPr lang="fr-FR" dirty="0" smtClean="0"/>
                        <a:t>Eliminer le risque</a:t>
                      </a:r>
                      <a:endParaRPr lang="fr-FR" dirty="0"/>
                    </a:p>
                  </a:txBody>
                  <a:tcPr/>
                </a:tc>
                <a:tc>
                  <a:txBody>
                    <a:bodyPr/>
                    <a:lstStyle/>
                    <a:p>
                      <a:r>
                        <a:rPr lang="fr-FR" dirty="0" smtClean="0"/>
                        <a:t>Mettre en place des contrôles</a:t>
                      </a:r>
                      <a:endParaRPr lang="fr-FR" dirty="0"/>
                    </a:p>
                  </a:txBody>
                  <a:tcPr/>
                </a:tc>
                <a:tc>
                  <a:txBody>
                    <a:bodyPr/>
                    <a:lstStyle/>
                    <a:p>
                      <a:r>
                        <a:rPr lang="fr-FR" dirty="0" smtClean="0"/>
                        <a:t>S’associer avec un partenaire</a:t>
                      </a:r>
                      <a:endParaRPr lang="fr-FR" dirty="0"/>
                    </a:p>
                  </a:txBody>
                  <a:tcPr/>
                </a:tc>
                <a:tc>
                  <a:txBody>
                    <a:bodyPr/>
                    <a:lstStyle/>
                    <a:p>
                      <a:r>
                        <a:rPr lang="fr-FR" dirty="0" smtClean="0"/>
                        <a:t>S’assurer</a:t>
                      </a:r>
                      <a:endParaRPr lang="fr-FR" dirty="0"/>
                    </a:p>
                  </a:txBody>
                  <a:tcPr/>
                </a:tc>
              </a:tr>
            </a:tbl>
          </a:graphicData>
        </a:graphic>
      </p:graphicFrame>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pic>
        <p:nvPicPr>
          <p:cNvPr id="9" name="Image 8"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909955" cy="728210"/>
          </a:xfrm>
          <a:prstGeom prst="rect">
            <a:avLst/>
          </a:prstGeom>
          <a:noFill/>
          <a:ln>
            <a:noFill/>
          </a:ln>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69502093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1B7D5AD7-6A35-41C9-BA42-D120C8EFF639}" type="slidenum">
              <a:rPr lang="fr-FR" smtClean="0"/>
              <a:pPr/>
              <a:t>14</a:t>
            </a:fld>
            <a:endParaRPr lang="fr-FR"/>
          </a:p>
        </p:txBody>
      </p:sp>
      <p:sp>
        <p:nvSpPr>
          <p:cNvPr id="6" name="ZoneTexte 5"/>
          <p:cNvSpPr txBox="1"/>
          <p:nvPr/>
        </p:nvSpPr>
        <p:spPr>
          <a:xfrm>
            <a:off x="-1" y="571480"/>
            <a:ext cx="12191999" cy="6278642"/>
          </a:xfrm>
          <a:prstGeom prst="rect">
            <a:avLst/>
          </a:prstGeom>
          <a:noFill/>
        </p:spPr>
        <p:txBody>
          <a:bodyPr wrap="square" rtlCol="0">
            <a:spAutoFit/>
          </a:bodyPr>
          <a:lstStyle/>
          <a:p>
            <a:pPr indent="-395288" defTabSz="725488" eaLnBrk="0" hangingPunct="0">
              <a:buClr>
                <a:srgbClr val="4EBA53"/>
              </a:buClr>
              <a:buSzPct val="120000"/>
              <a:defRPr/>
            </a:pPr>
            <a:endParaRPr lang="fr-FR" b="1" dirty="0"/>
          </a:p>
          <a:p>
            <a:pPr indent="-395288" algn="just" defTabSz="725488" eaLnBrk="0" hangingPunct="0">
              <a:buClr>
                <a:srgbClr val="4EBA53"/>
              </a:buClr>
              <a:buSzPct val="120000"/>
              <a:defRPr/>
            </a:pPr>
            <a:r>
              <a:rPr lang="fr-FR" sz="2400" b="1" dirty="0" smtClean="0">
                <a:solidFill>
                  <a:srgbClr val="0000FF"/>
                </a:solidFill>
              </a:rPr>
              <a:t>Le </a:t>
            </a:r>
            <a:r>
              <a:rPr lang="fr-FR" sz="2400" b="1" dirty="0">
                <a:solidFill>
                  <a:srgbClr val="0000FF"/>
                </a:solidFill>
              </a:rPr>
              <a:t>risque inhérent </a:t>
            </a:r>
            <a:r>
              <a:rPr lang="fr-FR" sz="2400" dirty="0"/>
              <a:t>est celui qui a été identifié avant la prise en compte </a:t>
            </a:r>
          </a:p>
          <a:p>
            <a:pPr indent="-395288" algn="just" defTabSz="725488" eaLnBrk="0" hangingPunct="0">
              <a:buClr>
                <a:srgbClr val="4EBA53"/>
              </a:buClr>
              <a:buSzPct val="120000"/>
              <a:defRPr/>
            </a:pPr>
            <a:r>
              <a:rPr lang="fr-FR" sz="2400" dirty="0"/>
              <a:t>du dispositif de contrôle.</a:t>
            </a:r>
          </a:p>
          <a:p>
            <a:pPr indent="-395288" algn="just" defTabSz="725488" eaLnBrk="0" hangingPunct="0">
              <a:buClr>
                <a:srgbClr val="4EBA53"/>
              </a:buClr>
              <a:buSzPct val="120000"/>
              <a:defRPr/>
            </a:pPr>
            <a:r>
              <a:rPr lang="fr-FR" sz="2400" b="1" dirty="0">
                <a:solidFill>
                  <a:srgbClr val="FF0000"/>
                </a:solidFill>
              </a:rPr>
              <a:t>Le risque résiduel </a:t>
            </a:r>
            <a:r>
              <a:rPr lang="fr-FR" sz="2400" dirty="0"/>
              <a:t>est celui qui perdure même après la prise en compte du dispositif de contrôle. Le risque résiduel est le risque inhérent après mesure de contrôle interne.</a:t>
            </a:r>
          </a:p>
          <a:p>
            <a:pPr algn="just">
              <a:defRPr/>
            </a:pPr>
            <a:r>
              <a:rPr lang="fr-FR" sz="2400" dirty="0"/>
              <a:t>Cela signifie que les mesures de contrôle </a:t>
            </a:r>
            <a:r>
              <a:rPr lang="fr-FR" sz="2400" dirty="0" smtClean="0"/>
              <a:t>doivent </a:t>
            </a:r>
            <a:r>
              <a:rPr lang="fr-FR" sz="2400" dirty="0"/>
              <a:t>être évaluées selon deux critères :</a:t>
            </a:r>
          </a:p>
          <a:p>
            <a:pPr algn="just">
              <a:defRPr/>
            </a:pPr>
            <a:r>
              <a:rPr lang="fr-FR" sz="2400" dirty="0"/>
              <a:t>- leur efficacité : sont-elles pertinentes pour couvrir le risque inhérent ?</a:t>
            </a:r>
          </a:p>
          <a:p>
            <a:pPr algn="just">
              <a:buFontTx/>
              <a:buChar char="-"/>
              <a:defRPr/>
            </a:pPr>
            <a:r>
              <a:rPr lang="fr-FR" sz="2400" dirty="0"/>
              <a:t> leur degré de mise en œuvre : sont-elles effectivement mises en œuvre </a:t>
            </a:r>
            <a:r>
              <a:rPr lang="fr-FR" sz="2400" dirty="0" smtClean="0"/>
              <a:t>?</a:t>
            </a:r>
          </a:p>
          <a:p>
            <a:pPr algn="just">
              <a:defRPr/>
            </a:pPr>
            <a:endParaRPr lang="fr-FR" sz="2400" dirty="0" smtClean="0"/>
          </a:p>
          <a:p>
            <a:pPr algn="just">
              <a:defRPr/>
            </a:pPr>
            <a:r>
              <a:rPr lang="fr-FR" sz="2400" b="1" dirty="0">
                <a:solidFill>
                  <a:srgbClr val="0070C0"/>
                </a:solidFill>
              </a:rPr>
              <a:t>4</a:t>
            </a:r>
            <a:r>
              <a:rPr lang="fr-FR" sz="2400" b="1" dirty="0" smtClean="0">
                <a:solidFill>
                  <a:srgbClr val="0070C0"/>
                </a:solidFill>
              </a:rPr>
              <a:t>. Les outils d’élimination des pratiques de corruption</a:t>
            </a:r>
            <a:endParaRPr lang="fr-FR" sz="2400" b="1" dirty="0">
              <a:solidFill>
                <a:srgbClr val="0070C0"/>
              </a:solidFill>
            </a:endParaRPr>
          </a:p>
          <a:p>
            <a:pPr algn="just">
              <a:buClr>
                <a:srgbClr val="FF9933"/>
              </a:buClr>
              <a:defRPr/>
            </a:pPr>
            <a:r>
              <a:rPr lang="fr-FR" sz="2400" dirty="0"/>
              <a:t>La structure doit planifier les actions à mettre en œuvre face à des risques de corruption et la manière d’intégrer et de mettre en œuvre ces actions au sein des processus du système de management anti-corruption. Il convient ensuite:</a:t>
            </a:r>
          </a:p>
          <a:p>
            <a:pPr algn="just">
              <a:buClr>
                <a:srgbClr val="FF9933"/>
              </a:buClr>
              <a:defRPr/>
            </a:pPr>
            <a:r>
              <a:rPr lang="fr-FR" sz="2400" dirty="0"/>
              <a:t>a</a:t>
            </a:r>
            <a:r>
              <a:rPr lang="fr-FR" sz="2400" dirty="0" smtClean="0"/>
              <a:t>)  d’évaluer </a:t>
            </a:r>
            <a:r>
              <a:rPr lang="fr-FR" sz="2400" dirty="0"/>
              <a:t>l’efficacité du système de management anti-corruption;</a:t>
            </a:r>
          </a:p>
          <a:p>
            <a:pPr algn="just">
              <a:buClr>
                <a:srgbClr val="FF9933"/>
              </a:buClr>
              <a:defRPr/>
            </a:pPr>
            <a:r>
              <a:rPr lang="fr-FR" sz="2400" dirty="0"/>
              <a:t>b) de prévenir ou réduire les effets indésirables relatifs à la politique et aux objectifs anti-corruption;</a:t>
            </a:r>
          </a:p>
          <a:p>
            <a:pPr algn="just" defTabSz="725488" eaLnBrk="0" hangingPunct="0">
              <a:buClr>
                <a:srgbClr val="FF9933"/>
              </a:buClr>
              <a:defRPr/>
            </a:pPr>
            <a:r>
              <a:rPr lang="fr-FR" sz="2400" dirty="0" smtClean="0"/>
              <a:t>c</a:t>
            </a:r>
            <a:r>
              <a:rPr lang="fr-FR" sz="2400" dirty="0"/>
              <a:t>) </a:t>
            </a:r>
            <a:r>
              <a:rPr lang="fr-FR" sz="2400" dirty="0" smtClean="0"/>
              <a:t> de s’inscrire </a:t>
            </a:r>
            <a:r>
              <a:rPr lang="fr-FR" sz="2400" dirty="0"/>
              <a:t>dans une dynamique d’amélioration continue.</a:t>
            </a:r>
          </a:p>
        </p:txBody>
      </p:sp>
      <p:pic>
        <p:nvPicPr>
          <p:cNvPr id="4" name="Image 3"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pic>
        <p:nvPicPr>
          <p:cNvPr id="7" name="Image 6"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909955" cy="617739"/>
          </a:xfrm>
          <a:prstGeom prst="rect">
            <a:avLst/>
          </a:prstGeom>
          <a:noFill/>
          <a:ln>
            <a:noFill/>
          </a:ln>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15127742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15</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0" y="1077244"/>
            <a:ext cx="12191999" cy="5262979"/>
          </a:xfrm>
          <a:prstGeom prst="rect">
            <a:avLst/>
          </a:prstGeom>
          <a:noFill/>
        </p:spPr>
        <p:txBody>
          <a:bodyPr wrap="square" rtlCol="0">
            <a:spAutoFit/>
          </a:bodyPr>
          <a:lstStyle/>
          <a:p>
            <a:pPr algn="just"/>
            <a:r>
              <a:rPr lang="fr-FR" sz="2400" b="1" dirty="0">
                <a:solidFill>
                  <a:srgbClr val="0070C0"/>
                </a:solidFill>
              </a:rPr>
              <a:t>4</a:t>
            </a:r>
            <a:r>
              <a:rPr lang="fr-FR" sz="2400" b="1" dirty="0" smtClean="0">
                <a:solidFill>
                  <a:srgbClr val="0070C0"/>
                </a:solidFill>
              </a:rPr>
              <a:t>.1 Moyens humains . L’indépendance du personnel de l’organe de gouvernance</a:t>
            </a:r>
          </a:p>
          <a:p>
            <a:pPr algn="just"/>
            <a:r>
              <a:rPr lang="fr-FR" sz="2400" dirty="0" smtClean="0"/>
              <a:t>Lorsque la structure est de petite taille, le fonctionnement du dispositif peut être assuré par une seule personne, affectée à temps partiel. Cette personne ne doit pas être exposée à un risque de corruption dans l’exercice de ses activités normales. La personne ou l’organe de gouvernance doit être rattaché directement à la direction pour ne pas altérer le message transmis à la direction.</a:t>
            </a:r>
          </a:p>
          <a:p>
            <a:pPr algn="just"/>
            <a:r>
              <a:rPr lang="fr-FR" sz="2400" b="1" dirty="0">
                <a:solidFill>
                  <a:srgbClr val="0070C0"/>
                </a:solidFill>
              </a:rPr>
              <a:t>4</a:t>
            </a:r>
            <a:r>
              <a:rPr lang="fr-FR" sz="2400" b="1" dirty="0" smtClean="0">
                <a:solidFill>
                  <a:srgbClr val="0070C0"/>
                </a:solidFill>
              </a:rPr>
              <a:t>.2 Moyens financiers</a:t>
            </a:r>
          </a:p>
          <a:p>
            <a:pPr algn="just"/>
            <a:r>
              <a:rPr lang="fr-FR" sz="2400" dirty="0" smtClean="0"/>
              <a:t> Les moyens de contrôle financiers sont les systèmes de management et les processus mis en œuvre pour gérer les transactions financières de façon adéquate, enregistrer ces transactions avec exactitude et exhaustivité. En fonction de la taille de l’organisme et de la nature de la transaction, les moyens de contrôle financiers pouvant réduire le risque de corruption peuvent comprendre, par exemple:</a:t>
            </a:r>
          </a:p>
          <a:p>
            <a:pPr algn="just"/>
            <a:r>
              <a:rPr lang="fr-FR" sz="2400" dirty="0" smtClean="0"/>
              <a:t>a) mise en œuvre d’une séparation des pouvoirs, afin que la même personne ne puisse pas initier et approuver un paiement (séparation des fonctions d’ordonnateur et de comptable);</a:t>
            </a:r>
            <a:endParaRPr lang="fr-FR" sz="2400" dirty="0"/>
          </a:p>
        </p:txBody>
      </p:sp>
      <p:pic>
        <p:nvPicPr>
          <p:cNvPr id="8" name="Image 7"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909955" cy="842928"/>
          </a:xfrm>
          <a:prstGeom prst="rect">
            <a:avLst/>
          </a:prstGeom>
          <a:noFill/>
          <a:ln>
            <a:noFill/>
          </a:ln>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55174282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16</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Rectangle 3"/>
          <p:cNvSpPr/>
          <p:nvPr/>
        </p:nvSpPr>
        <p:spPr>
          <a:xfrm>
            <a:off x="170121" y="612845"/>
            <a:ext cx="11738344" cy="1477328"/>
          </a:xfrm>
          <a:prstGeom prst="rect">
            <a:avLst/>
          </a:prstGeom>
        </p:spPr>
        <p:txBody>
          <a:bodyPr wrap="square">
            <a:spAutoFit/>
          </a:bodyPr>
          <a:lstStyle/>
          <a:p>
            <a:pPr algn="just"/>
            <a:endParaRPr lang="fr-FR" dirty="0" smtClean="0"/>
          </a:p>
          <a:p>
            <a:pPr algn="just"/>
            <a:endParaRPr lang="fr-FR" dirty="0"/>
          </a:p>
          <a:p>
            <a:pPr algn="just"/>
            <a:endParaRPr lang="fr-FR" dirty="0" smtClean="0"/>
          </a:p>
          <a:p>
            <a:pPr algn="just"/>
            <a:endParaRPr lang="fr-FR" dirty="0"/>
          </a:p>
          <a:p>
            <a:pPr algn="just"/>
            <a:endParaRPr lang="fr-FR" dirty="0" smtClean="0"/>
          </a:p>
        </p:txBody>
      </p:sp>
      <p:sp>
        <p:nvSpPr>
          <p:cNvPr id="6" name="ZoneTexte 5"/>
          <p:cNvSpPr txBox="1"/>
          <p:nvPr/>
        </p:nvSpPr>
        <p:spPr>
          <a:xfrm>
            <a:off x="1" y="1077244"/>
            <a:ext cx="12191998" cy="5262979"/>
          </a:xfrm>
          <a:prstGeom prst="rect">
            <a:avLst/>
          </a:prstGeom>
          <a:noFill/>
        </p:spPr>
        <p:txBody>
          <a:bodyPr wrap="square" rtlCol="0">
            <a:spAutoFit/>
          </a:bodyPr>
          <a:lstStyle/>
          <a:p>
            <a:pPr algn="just"/>
            <a:r>
              <a:rPr lang="fr-FR" sz="2400" dirty="0" smtClean="0"/>
              <a:t>b) mise en œuvre des niveaux d’autorité appropriés pour l’autorisation de paiements (de sorte que les transactions les plus élevées soient approuvées par un membre hiérarchiquement </a:t>
            </a:r>
            <a:r>
              <a:rPr lang="fr-FR" sz="2400" smtClean="0"/>
              <a:t>plus gradé</a:t>
            </a:r>
            <a:endParaRPr lang="fr-FR" sz="2400" dirty="0" smtClean="0"/>
          </a:p>
          <a:p>
            <a:pPr algn="just"/>
            <a:r>
              <a:rPr lang="fr-FR" sz="2400" dirty="0" smtClean="0"/>
              <a:t>c) vérification que la désignation du bénéficiaire du paiement et le travail ou les services qu’il réalise ont été approuvés par le biais des mécanismes d’approbation pertinents de la structure;</a:t>
            </a:r>
          </a:p>
          <a:p>
            <a:pPr algn="just"/>
            <a:r>
              <a:rPr lang="fr-FR" sz="2400" dirty="0" smtClean="0"/>
              <a:t>d) obligation d’apposer au moins deux signatures sur les autorisations de paiement;</a:t>
            </a:r>
          </a:p>
          <a:p>
            <a:pPr algn="just"/>
            <a:r>
              <a:rPr lang="fr-FR" sz="2400" dirty="0" smtClean="0"/>
              <a:t>e) obligation de joindre les justificatifs appropriés aux autorisations de paiement;</a:t>
            </a:r>
          </a:p>
          <a:p>
            <a:pPr algn="just"/>
            <a:r>
              <a:rPr lang="fr-FR" sz="2400" dirty="0" smtClean="0"/>
              <a:t>f) restriction de l’utilisation d’espèces et mise en œuvre de méthodes de contrôle efficace pour les espèces ;</a:t>
            </a:r>
          </a:p>
          <a:p>
            <a:pPr algn="just"/>
            <a:r>
              <a:rPr lang="fr-FR" sz="2400" dirty="0" smtClean="0"/>
              <a:t>g) obligation que la catégorisation et la description des paiements dans la comptabilité soient précises et claires ;</a:t>
            </a:r>
          </a:p>
          <a:p>
            <a:pPr algn="just"/>
            <a:r>
              <a:rPr lang="fr-FR" sz="2400" dirty="0" smtClean="0"/>
              <a:t>h) mise en œuvre d’une revue de direction périodique des transactions financières importantes </a:t>
            </a:r>
          </a:p>
          <a:p>
            <a:pPr algn="just"/>
            <a:r>
              <a:rPr lang="fr-FR" sz="2400" dirty="0" smtClean="0"/>
              <a:t>i) mise en œuvre d’audits financiers périodiques et indépendants et changement régulier de la personne ou de l’organisme chargé(e) de réaliser l’audit.</a:t>
            </a:r>
            <a:endParaRPr lang="fr-FR" sz="2400" dirty="0"/>
          </a:p>
        </p:txBody>
      </p:sp>
      <p:pic>
        <p:nvPicPr>
          <p:cNvPr id="9" name="Image 8"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1080075" cy="842928"/>
          </a:xfrm>
          <a:prstGeom prst="rect">
            <a:avLst/>
          </a:prstGeom>
          <a:noFill/>
          <a:ln>
            <a:noFill/>
          </a:ln>
        </p:spPr>
      </p:pic>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3073056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17</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Rectangle 3"/>
          <p:cNvSpPr/>
          <p:nvPr/>
        </p:nvSpPr>
        <p:spPr>
          <a:xfrm>
            <a:off x="170121" y="612845"/>
            <a:ext cx="11738344" cy="1477328"/>
          </a:xfrm>
          <a:prstGeom prst="rect">
            <a:avLst/>
          </a:prstGeom>
        </p:spPr>
        <p:txBody>
          <a:bodyPr wrap="square">
            <a:spAutoFit/>
          </a:bodyPr>
          <a:lstStyle/>
          <a:p>
            <a:pPr algn="just"/>
            <a:endParaRPr lang="fr-FR" dirty="0" smtClean="0"/>
          </a:p>
          <a:p>
            <a:pPr algn="just"/>
            <a:endParaRPr lang="fr-FR" dirty="0"/>
          </a:p>
          <a:p>
            <a:pPr algn="just"/>
            <a:endParaRPr lang="fr-FR" dirty="0" smtClean="0"/>
          </a:p>
          <a:p>
            <a:pPr algn="just"/>
            <a:endParaRPr lang="fr-FR" dirty="0"/>
          </a:p>
          <a:p>
            <a:pPr algn="just"/>
            <a:endParaRPr lang="fr-FR" dirty="0" smtClean="0"/>
          </a:p>
        </p:txBody>
      </p:sp>
      <p:sp>
        <p:nvSpPr>
          <p:cNvPr id="6" name="ZoneTexte 5"/>
          <p:cNvSpPr txBox="1"/>
          <p:nvPr/>
        </p:nvSpPr>
        <p:spPr>
          <a:xfrm>
            <a:off x="1" y="1077245"/>
            <a:ext cx="12191998" cy="5632311"/>
          </a:xfrm>
          <a:prstGeom prst="rect">
            <a:avLst/>
          </a:prstGeom>
          <a:noFill/>
        </p:spPr>
        <p:txBody>
          <a:bodyPr wrap="square" rtlCol="0">
            <a:spAutoFit/>
          </a:bodyPr>
          <a:lstStyle/>
          <a:p>
            <a:pPr algn="just"/>
            <a:r>
              <a:rPr lang="fr-FR" sz="2400" b="1" dirty="0">
                <a:solidFill>
                  <a:srgbClr val="0070C0"/>
                </a:solidFill>
              </a:rPr>
              <a:t>4</a:t>
            </a:r>
            <a:r>
              <a:rPr lang="fr-FR" sz="2400" b="1" dirty="0" smtClean="0">
                <a:solidFill>
                  <a:srgbClr val="0070C0"/>
                </a:solidFill>
              </a:rPr>
              <a:t>.3 Moyens non financiers</a:t>
            </a:r>
          </a:p>
          <a:p>
            <a:pPr algn="just"/>
            <a:r>
              <a:rPr lang="fr-FR" sz="2400" dirty="0" smtClean="0"/>
              <a:t>Ce sont les systèmes de management et les processus mis en œuvre par l’organisme qui l’aident à s’assurer de la bonne gestion des aspects de ses activités relatifs aux achats, aux opérations, aux ventes et aux autres aspects non financiers. Suivant la taille de l’organisme et la nature de la transaction, les moyens aux achats, aux opérations, aux ventes et aux autres aspects non financiers peuvent comprendre, par exemple, les moyens de contrôle suivants:</a:t>
            </a:r>
          </a:p>
          <a:p>
            <a:pPr algn="just"/>
            <a:r>
              <a:rPr lang="fr-FR" sz="2400" b="1" dirty="0" smtClean="0"/>
              <a:t>a) recours à des contractants</a:t>
            </a:r>
            <a:r>
              <a:rPr lang="fr-FR" sz="2400" dirty="0" smtClean="0"/>
              <a:t>, sous-traitants, fournisseurs et consultants agréés qui ont fait l’objet d’une procédure de pré qualification dans le cadre de laquelle la vraisemblance de leur participation à des cas de corruption est évaluée.</a:t>
            </a:r>
          </a:p>
          <a:p>
            <a:pPr algn="just"/>
            <a:r>
              <a:rPr lang="fr-FR" sz="2400" b="1" dirty="0" smtClean="0"/>
              <a:t>b) évaluation: </a:t>
            </a:r>
            <a:r>
              <a:rPr lang="fr-FR" sz="2400" b="1" i="1" dirty="0" smtClean="0"/>
              <a:t>1) de la nécessité et de la légitimité </a:t>
            </a:r>
            <a:r>
              <a:rPr lang="fr-FR" sz="2400" dirty="0" smtClean="0"/>
              <a:t>des services sur le point d’être fournis par un contractant commercial (à l’exclusion des clients) </a:t>
            </a:r>
            <a:r>
              <a:rPr lang="fr-FR" sz="2400" b="1" i="1" dirty="0" smtClean="0"/>
              <a:t>2) de la réalisation correcte </a:t>
            </a:r>
            <a:r>
              <a:rPr lang="fr-FR" sz="2400" dirty="0" smtClean="0"/>
              <a:t>des services; </a:t>
            </a:r>
            <a:r>
              <a:rPr lang="fr-FR" sz="2400" b="1" i="1" dirty="0" smtClean="0"/>
              <a:t>3) de la nature raisonnable et proportionnée</a:t>
            </a:r>
            <a:r>
              <a:rPr lang="fr-FR" sz="2400" dirty="0" smtClean="0"/>
              <a:t> des paiements à effectuer au fournisseur commercial eu égard auxdits services. Ce point est particulièrement important afin d’éviter le risque que le fournisseur utilise une partie du paiement effectué pour verser un pot-de-vin pour le compte ou dans l’intérêt de la structure.</a:t>
            </a:r>
            <a:endParaRPr lang="fr-FR" sz="2400" dirty="0"/>
          </a:p>
        </p:txBody>
      </p:sp>
      <p:pic>
        <p:nvPicPr>
          <p:cNvPr id="9" name="Image 8"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1080075" cy="842929"/>
          </a:xfrm>
          <a:prstGeom prst="rect">
            <a:avLst/>
          </a:prstGeom>
          <a:noFill/>
          <a:ln>
            <a:noFill/>
          </a:ln>
        </p:spPr>
      </p:pic>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38381341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18</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Rectangle 3"/>
          <p:cNvSpPr/>
          <p:nvPr/>
        </p:nvSpPr>
        <p:spPr>
          <a:xfrm>
            <a:off x="170121" y="612845"/>
            <a:ext cx="11738344" cy="1477328"/>
          </a:xfrm>
          <a:prstGeom prst="rect">
            <a:avLst/>
          </a:prstGeom>
        </p:spPr>
        <p:txBody>
          <a:bodyPr wrap="square">
            <a:spAutoFit/>
          </a:bodyPr>
          <a:lstStyle/>
          <a:p>
            <a:pPr algn="just"/>
            <a:endParaRPr lang="fr-FR" dirty="0" smtClean="0"/>
          </a:p>
          <a:p>
            <a:pPr algn="just"/>
            <a:endParaRPr lang="fr-FR" dirty="0"/>
          </a:p>
          <a:p>
            <a:pPr algn="just"/>
            <a:endParaRPr lang="fr-FR" dirty="0" smtClean="0"/>
          </a:p>
          <a:p>
            <a:pPr algn="just"/>
            <a:endParaRPr lang="fr-FR" dirty="0"/>
          </a:p>
          <a:p>
            <a:pPr algn="just"/>
            <a:endParaRPr lang="fr-FR" dirty="0" smtClean="0"/>
          </a:p>
        </p:txBody>
      </p:sp>
      <p:sp>
        <p:nvSpPr>
          <p:cNvPr id="6" name="ZoneTexte 5"/>
          <p:cNvSpPr txBox="1"/>
          <p:nvPr/>
        </p:nvSpPr>
        <p:spPr>
          <a:xfrm>
            <a:off x="170121" y="1077244"/>
            <a:ext cx="11738343" cy="5632311"/>
          </a:xfrm>
          <a:prstGeom prst="rect">
            <a:avLst/>
          </a:prstGeom>
          <a:noFill/>
        </p:spPr>
        <p:txBody>
          <a:bodyPr wrap="square" rtlCol="0">
            <a:spAutoFit/>
          </a:bodyPr>
          <a:lstStyle/>
          <a:p>
            <a:pPr algn="just"/>
            <a:r>
              <a:rPr lang="fr-FR" sz="2400" b="1" dirty="0" smtClean="0"/>
              <a:t>c) attribution des contrats</a:t>
            </a:r>
            <a:r>
              <a:rPr lang="fr-FR" sz="2400" dirty="0" smtClean="0"/>
              <a:t>, lorsque cela est possible et raisonnable, uniquement après qu’un processus d’appel d’offres équitable, approprié et transparent impliquant au moins trois concurrents a été réalisé ; </a:t>
            </a:r>
          </a:p>
          <a:p>
            <a:pPr algn="just"/>
            <a:r>
              <a:rPr lang="fr-FR" sz="2400" b="1" dirty="0" smtClean="0"/>
              <a:t>d) obligation d’évaluation </a:t>
            </a:r>
            <a:r>
              <a:rPr lang="fr-FR" sz="2400" dirty="0" smtClean="0"/>
              <a:t>des participants à l’appel d’offres et approbation de l’attribution du contrat par au moins deux personnes ; </a:t>
            </a:r>
          </a:p>
          <a:p>
            <a:pPr algn="just"/>
            <a:r>
              <a:rPr lang="fr-FR" sz="2400" b="1" dirty="0" smtClean="0"/>
              <a:t>e) mise en œuvre d’une séparation </a:t>
            </a:r>
            <a:r>
              <a:rPr lang="fr-FR" sz="2400" dirty="0" smtClean="0"/>
              <a:t>des pouvoirs afin que le personnel qui approuve l’attribution d’un contrat diffère de celui qui en fait la demande et appartienne à un service ou à une fonction différent(e) de celui qui gère le contrat ou approuve le travail effectué dans le cadre du contrat ; </a:t>
            </a:r>
          </a:p>
          <a:p>
            <a:pPr algn="just"/>
            <a:r>
              <a:rPr lang="fr-FR" sz="2400" b="1" dirty="0" smtClean="0"/>
              <a:t>f) obligation qu’au moins deux personnes </a:t>
            </a:r>
            <a:r>
              <a:rPr lang="fr-FR" sz="2400" dirty="0" smtClean="0"/>
              <a:t>signent les contrats et les documents qui modifient les dispositions contractuelles ou qui valident le travail effectué ou l’approvisionnement objet du contrat ; </a:t>
            </a:r>
          </a:p>
          <a:p>
            <a:pPr algn="just"/>
            <a:r>
              <a:rPr lang="fr-FR" sz="2400" b="1" dirty="0" smtClean="0"/>
              <a:t>g) mise en œuvre d’une supervision </a:t>
            </a:r>
            <a:r>
              <a:rPr lang="fr-FR" sz="2400" dirty="0" smtClean="0"/>
              <a:t>plus complète de la part de la direction sur les transactions représentant potentiellement un risque de corruption élevé ; </a:t>
            </a:r>
          </a:p>
          <a:p>
            <a:pPr algn="just"/>
            <a:r>
              <a:rPr lang="fr-FR" sz="2400" b="1" dirty="0" smtClean="0"/>
              <a:t>h) protection de l’intégrité des participants </a:t>
            </a:r>
            <a:r>
              <a:rPr lang="fr-FR" sz="2400" dirty="0" smtClean="0"/>
              <a:t>à l’appel d’offres et des autres informations</a:t>
            </a:r>
            <a:endParaRPr lang="fr-FR" sz="2400" dirty="0"/>
          </a:p>
        </p:txBody>
      </p:sp>
      <p:pic>
        <p:nvPicPr>
          <p:cNvPr id="9" name="Image 8"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909955" cy="842928"/>
          </a:xfrm>
          <a:prstGeom prst="rect">
            <a:avLst/>
          </a:prstGeom>
          <a:noFill/>
          <a:ln>
            <a:noFill/>
          </a:ln>
        </p:spPr>
      </p:pic>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108757017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19</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Rectangle 3"/>
          <p:cNvSpPr/>
          <p:nvPr/>
        </p:nvSpPr>
        <p:spPr>
          <a:xfrm>
            <a:off x="170121" y="612845"/>
            <a:ext cx="11738344" cy="1477328"/>
          </a:xfrm>
          <a:prstGeom prst="rect">
            <a:avLst/>
          </a:prstGeom>
        </p:spPr>
        <p:txBody>
          <a:bodyPr wrap="square">
            <a:spAutoFit/>
          </a:bodyPr>
          <a:lstStyle/>
          <a:p>
            <a:pPr algn="just"/>
            <a:endParaRPr lang="fr-FR" dirty="0" smtClean="0"/>
          </a:p>
          <a:p>
            <a:pPr algn="just"/>
            <a:endParaRPr lang="fr-FR" dirty="0"/>
          </a:p>
          <a:p>
            <a:pPr algn="just"/>
            <a:endParaRPr lang="fr-FR" dirty="0" smtClean="0"/>
          </a:p>
          <a:p>
            <a:pPr algn="just"/>
            <a:endParaRPr lang="fr-FR" dirty="0"/>
          </a:p>
          <a:p>
            <a:pPr algn="just"/>
            <a:endParaRPr lang="fr-FR" dirty="0" smtClean="0"/>
          </a:p>
        </p:txBody>
      </p:sp>
      <p:sp>
        <p:nvSpPr>
          <p:cNvPr id="6" name="ZoneTexte 5"/>
          <p:cNvSpPr txBox="1"/>
          <p:nvPr/>
        </p:nvSpPr>
        <p:spPr>
          <a:xfrm>
            <a:off x="0" y="1077245"/>
            <a:ext cx="11908465" cy="5632311"/>
          </a:xfrm>
          <a:prstGeom prst="rect">
            <a:avLst/>
          </a:prstGeom>
          <a:noFill/>
        </p:spPr>
        <p:txBody>
          <a:bodyPr wrap="square" rtlCol="0">
            <a:spAutoFit/>
          </a:bodyPr>
          <a:lstStyle/>
          <a:p>
            <a:pPr algn="just"/>
            <a:r>
              <a:rPr lang="fr-FR" sz="2400" dirty="0" smtClean="0"/>
              <a:t>sensibles concernant les tarifs en limitant l’accès aux personnes appropriées ; </a:t>
            </a:r>
          </a:p>
          <a:p>
            <a:pPr algn="just"/>
            <a:r>
              <a:rPr lang="fr-FR" sz="2400" b="1" dirty="0" smtClean="0"/>
              <a:t>i) mise à disposition des outils et modèles appropriés </a:t>
            </a:r>
            <a:r>
              <a:rPr lang="fr-FR" sz="2400" dirty="0" smtClean="0"/>
              <a:t>pour assister le personnel (par exemple: guide pratique, liste des choses à faire et à ne pas faire, chaîne d’approbation, listes de contrôle, formulaires, flux de travail informatiques).</a:t>
            </a:r>
          </a:p>
          <a:p>
            <a:pPr algn="just"/>
            <a:r>
              <a:rPr lang="fr-FR" sz="2400" b="1" dirty="0">
                <a:solidFill>
                  <a:srgbClr val="0070C0"/>
                </a:solidFill>
              </a:rPr>
              <a:t>4</a:t>
            </a:r>
            <a:r>
              <a:rPr lang="fr-FR" sz="2400" b="1" dirty="0" smtClean="0">
                <a:solidFill>
                  <a:srgbClr val="0070C0"/>
                </a:solidFill>
              </a:rPr>
              <a:t>.4 Audit interne</a:t>
            </a:r>
          </a:p>
          <a:p>
            <a:pPr algn="just"/>
            <a:r>
              <a:rPr lang="fr-FR" sz="2400" dirty="0" smtClean="0"/>
              <a:t>Il n’est pas nécessaire que la fonction audit soit séparée. La direction peut désigner une fonction ou une personne appropriée, compétente et indépendante pour réaliser cet audit. De même, elle peut faire appel à une tierce partie pour gérer l’intégralité de son programme d’audits internes ou confier la mise en œuvre de certaines parties d’un programme existant à une tierce partie.</a:t>
            </a:r>
          </a:p>
          <a:p>
            <a:pPr algn="just"/>
            <a:r>
              <a:rPr lang="fr-FR" sz="2400" dirty="0" smtClean="0"/>
              <a:t>L’organe de gouvernance peut également orienter la sélection et la fréquence des audits de la structure qu’il juge nécessaires, afin d’exercer son indépendance et d’aider à garantir que les audits sont ciblés sur les principaux domaines de risques de corruption. Il peut également demander à accéder à tous les rapports et résultats des audits, et à ce que tout audit identifiant certains types de problématiques associés à un risque de corruption élevé ou à des</a:t>
            </a:r>
            <a:endParaRPr lang="fr-FR" sz="2400" dirty="0"/>
          </a:p>
        </p:txBody>
      </p:sp>
      <p:pic>
        <p:nvPicPr>
          <p:cNvPr id="9" name="Image 8" descr="RG.jpg"/>
          <p:cNvPicPr/>
          <p:nvPr/>
        </p:nvPicPr>
        <p:blipFill>
          <a:blip r:embed="rId4">
            <a:extLst>
              <a:ext uri="{28A0092B-C50C-407E-A947-70E740481C1C}">
                <a14:useLocalDpi xmlns:a14="http://schemas.microsoft.com/office/drawing/2010/main" val="0"/>
              </a:ext>
            </a:extLst>
          </a:blip>
          <a:srcRect/>
          <a:stretch>
            <a:fillRect/>
          </a:stretch>
        </p:blipFill>
        <p:spPr bwMode="auto">
          <a:xfrm>
            <a:off x="152400" y="234316"/>
            <a:ext cx="1080076" cy="842928"/>
          </a:xfrm>
          <a:prstGeom prst="rect">
            <a:avLst/>
          </a:prstGeom>
          <a:noFill/>
          <a:ln>
            <a:noFill/>
          </a:ln>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12726854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0" y="577516"/>
            <a:ext cx="12191998" cy="5755422"/>
          </a:xfrm>
          <a:prstGeom prst="rect">
            <a:avLst/>
          </a:prstGeom>
          <a:noFill/>
        </p:spPr>
        <p:txBody>
          <a:bodyPr wrap="square" rtlCol="0">
            <a:spAutoFit/>
          </a:bodyPr>
          <a:lstStyle/>
          <a:p>
            <a:pPr algn="ctr"/>
            <a:r>
              <a:rPr lang="fr-FR" sz="2800" b="1" dirty="0" smtClean="0">
                <a:solidFill>
                  <a:srgbClr val="0070C0"/>
                </a:solidFill>
              </a:rPr>
              <a:t>PLAN DE L’EXPOSÉ</a:t>
            </a:r>
          </a:p>
          <a:p>
            <a:pPr algn="just"/>
            <a:r>
              <a:rPr lang="fr-FR" sz="2400" b="1" dirty="0" smtClean="0"/>
              <a:t>1 Introduction</a:t>
            </a:r>
          </a:p>
          <a:p>
            <a:r>
              <a:rPr lang="fr-FR" sz="2400" b="1" dirty="0" smtClean="0"/>
              <a:t>2 Outils </a:t>
            </a:r>
            <a:r>
              <a:rPr lang="fr-FR" sz="2400" b="1" dirty="0"/>
              <a:t>de mesure des pratiques de corruption</a:t>
            </a:r>
          </a:p>
          <a:p>
            <a:pPr lvl="1"/>
            <a:r>
              <a:rPr lang="fr-FR" sz="2400" b="1" dirty="0"/>
              <a:t>2.1 Considérations générales</a:t>
            </a:r>
          </a:p>
          <a:p>
            <a:pPr lvl="1" algn="just"/>
            <a:r>
              <a:rPr lang="fr-FR" sz="2400" b="1" dirty="0"/>
              <a:t>2.2 Evaluation des risques de corruption</a:t>
            </a:r>
          </a:p>
          <a:p>
            <a:pPr lvl="1" algn="just"/>
            <a:r>
              <a:rPr lang="fr-FR" sz="2400" b="1" dirty="0"/>
              <a:t>2.3 Cas pratique</a:t>
            </a:r>
          </a:p>
          <a:p>
            <a:pPr algn="just"/>
            <a:r>
              <a:rPr lang="fr-FR" sz="2400" b="1" dirty="0" smtClean="0"/>
              <a:t>3 Les </a:t>
            </a:r>
            <a:r>
              <a:rPr lang="fr-FR" sz="2400" b="1" dirty="0"/>
              <a:t>mesures de contrôle  et leur impact sur les risques</a:t>
            </a:r>
            <a:endParaRPr lang="fr-FR" sz="2400" b="1" dirty="0" smtClean="0"/>
          </a:p>
          <a:p>
            <a:pPr algn="just"/>
            <a:r>
              <a:rPr lang="fr-FR" sz="2400" b="1" dirty="0"/>
              <a:t>4</a:t>
            </a:r>
            <a:r>
              <a:rPr lang="fr-FR" sz="2400" b="1" dirty="0" smtClean="0"/>
              <a:t> </a:t>
            </a:r>
            <a:r>
              <a:rPr lang="fr-FR" sz="2400" b="1" dirty="0"/>
              <a:t>Les outils d’élimination des pratiques de corruption</a:t>
            </a:r>
          </a:p>
          <a:p>
            <a:pPr lvl="1" algn="just"/>
            <a:r>
              <a:rPr lang="fr-FR" sz="2400" b="1" dirty="0"/>
              <a:t>4.1 Moyens humains . L’indépendance du personnel de l’organe de gouvernance</a:t>
            </a:r>
          </a:p>
          <a:p>
            <a:pPr lvl="1" algn="just"/>
            <a:r>
              <a:rPr lang="fr-FR" sz="2400" b="1" dirty="0"/>
              <a:t>4.2 Moyens financiers</a:t>
            </a:r>
          </a:p>
          <a:p>
            <a:pPr lvl="1" algn="just"/>
            <a:r>
              <a:rPr lang="fr-FR" sz="2400" b="1" dirty="0"/>
              <a:t>4.3 Moyens non financiers</a:t>
            </a:r>
          </a:p>
          <a:p>
            <a:pPr lvl="1" algn="just"/>
            <a:r>
              <a:rPr lang="fr-FR" sz="2400" b="1" dirty="0"/>
              <a:t>4.4 Audit interne</a:t>
            </a:r>
          </a:p>
          <a:p>
            <a:pPr lvl="1" algn="just"/>
            <a:r>
              <a:rPr lang="fr-FR" sz="2400" b="1" dirty="0"/>
              <a:t>4.5 Le contrôle interne</a:t>
            </a:r>
          </a:p>
          <a:p>
            <a:pPr algn="just"/>
            <a:r>
              <a:rPr lang="fr-FR" sz="2400" b="1" dirty="0"/>
              <a:t>5 Surveillance du dispositif anti-corruption</a:t>
            </a:r>
          </a:p>
          <a:p>
            <a:pPr algn="just"/>
            <a:endParaRPr lang="fr-FR" sz="2800" b="1" dirty="0"/>
          </a:p>
        </p:txBody>
      </p:sp>
      <p:pic>
        <p:nvPicPr>
          <p:cNvPr id="8" name="Image 7" descr="RG.jpg"/>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062355" cy="1077245"/>
          </a:xfrm>
          <a:prstGeom prst="rect">
            <a:avLst/>
          </a:prstGeom>
          <a:noFill/>
          <a:ln>
            <a:noFill/>
          </a:ln>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11380137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20</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Rectangle 3"/>
          <p:cNvSpPr/>
          <p:nvPr/>
        </p:nvSpPr>
        <p:spPr>
          <a:xfrm>
            <a:off x="170121" y="612845"/>
            <a:ext cx="11738344" cy="1477328"/>
          </a:xfrm>
          <a:prstGeom prst="rect">
            <a:avLst/>
          </a:prstGeom>
        </p:spPr>
        <p:txBody>
          <a:bodyPr wrap="square">
            <a:spAutoFit/>
          </a:bodyPr>
          <a:lstStyle/>
          <a:p>
            <a:pPr algn="just"/>
            <a:endParaRPr lang="fr-FR" dirty="0" smtClean="0"/>
          </a:p>
          <a:p>
            <a:pPr algn="just"/>
            <a:endParaRPr lang="fr-FR" dirty="0"/>
          </a:p>
          <a:p>
            <a:pPr algn="just"/>
            <a:endParaRPr lang="fr-FR" dirty="0" smtClean="0"/>
          </a:p>
          <a:p>
            <a:pPr algn="just"/>
            <a:endParaRPr lang="fr-FR" dirty="0"/>
          </a:p>
          <a:p>
            <a:pPr algn="just"/>
            <a:endParaRPr lang="fr-FR" dirty="0" smtClean="0"/>
          </a:p>
        </p:txBody>
      </p:sp>
      <p:sp>
        <p:nvSpPr>
          <p:cNvPr id="6" name="Rectangle 5"/>
          <p:cNvSpPr/>
          <p:nvPr/>
        </p:nvSpPr>
        <p:spPr>
          <a:xfrm>
            <a:off x="-1" y="1077245"/>
            <a:ext cx="12191999" cy="5632311"/>
          </a:xfrm>
          <a:prstGeom prst="rect">
            <a:avLst/>
          </a:prstGeom>
        </p:spPr>
        <p:txBody>
          <a:bodyPr wrap="square">
            <a:spAutoFit/>
          </a:bodyPr>
          <a:lstStyle/>
          <a:p>
            <a:pPr algn="just"/>
            <a:r>
              <a:rPr lang="fr-FR" sz="2400" dirty="0" smtClean="0"/>
              <a:t>indicateurs de risques de corruption lui soit rapporté après réalisation de l’audit.</a:t>
            </a:r>
          </a:p>
          <a:p>
            <a:pPr algn="just"/>
            <a:r>
              <a:rPr lang="fr-FR" sz="2400" dirty="0" smtClean="0"/>
              <a:t>Le but de l’audit est d’offrir l’assurance raisonnable à l’organe de gouvernance (s’il existe) et à la direction que le système de management anti-corruption a été mis en œuvre et fonctionne de façon efficace pour aider à prévenir et détecter les cas de corruption et fournir un moyen de dissuasion pour tout le personnel potentiellement corrompu (il sera ainsi informé que son projet ou son service peut être sélectionné pour audit).</a:t>
            </a:r>
          </a:p>
          <a:p>
            <a:pPr algn="just"/>
            <a:r>
              <a:rPr lang="fr-FR" sz="2400" b="1" dirty="0">
                <a:solidFill>
                  <a:srgbClr val="0070C0"/>
                </a:solidFill>
              </a:rPr>
              <a:t>4</a:t>
            </a:r>
            <a:r>
              <a:rPr lang="fr-FR" sz="2400" b="1" dirty="0" smtClean="0">
                <a:solidFill>
                  <a:srgbClr val="0070C0"/>
                </a:solidFill>
              </a:rPr>
              <a:t>.5 Le contrôle interne</a:t>
            </a:r>
          </a:p>
          <a:p>
            <a:pPr algn="just">
              <a:buFont typeface="Wingdings" pitchFamily="2" charset="2"/>
              <a:buChar char="Ø"/>
            </a:pPr>
            <a:r>
              <a:rPr lang="fr-FR" sz="2400" b="1" dirty="0" smtClean="0"/>
              <a:t>Le contrôle interne </a:t>
            </a:r>
            <a:r>
              <a:rPr lang="fr-FR" sz="2400" dirty="0" smtClean="0"/>
              <a:t>se définit comme un ensemble de dispositifs organisés, formalisés et permanents, choisis par l’encadrement et mis en œuvre par les responsables de tous les niveaux pour maîtriser le fonctionnement de leurs activités. </a:t>
            </a:r>
          </a:p>
          <a:p>
            <a:pPr algn="just"/>
            <a:r>
              <a:rPr lang="fr-FR" sz="2400" dirty="0" smtClean="0"/>
              <a:t>Ces dispositifs sont destinés à fournir une assurance raisonnable quant à la </a:t>
            </a:r>
            <a:r>
              <a:rPr lang="fr-FR" sz="2400" b="1" dirty="0" smtClean="0"/>
              <a:t>réalisation</a:t>
            </a:r>
            <a:r>
              <a:rPr lang="fr-FR" sz="2400" dirty="0" smtClean="0"/>
              <a:t> et l’</a:t>
            </a:r>
            <a:r>
              <a:rPr lang="fr-FR" sz="2400" b="1" dirty="0" smtClean="0"/>
              <a:t>optimisation</a:t>
            </a:r>
            <a:r>
              <a:rPr lang="fr-FR" sz="2400" dirty="0" smtClean="0"/>
              <a:t> des opérations effectuées, la </a:t>
            </a:r>
            <a:r>
              <a:rPr lang="fr-FR" sz="2400" b="1" dirty="0" smtClean="0"/>
              <a:t>protection</a:t>
            </a:r>
            <a:r>
              <a:rPr lang="fr-FR" sz="2400" dirty="0" smtClean="0"/>
              <a:t> des actifs et des ressources financières, la </a:t>
            </a:r>
            <a:r>
              <a:rPr lang="fr-FR" sz="2400" b="1" dirty="0" smtClean="0"/>
              <a:t>qualité</a:t>
            </a:r>
            <a:r>
              <a:rPr lang="fr-FR" sz="2400" dirty="0" smtClean="0"/>
              <a:t> des informations de toutes natures (en particulier comptables et budgétaires), et la </a:t>
            </a:r>
            <a:r>
              <a:rPr lang="fr-FR" sz="2400" b="1" dirty="0" smtClean="0"/>
              <a:t>conformité</a:t>
            </a:r>
            <a:r>
              <a:rPr lang="fr-FR" sz="2400" dirty="0" smtClean="0"/>
              <a:t> aux lois et règlements.</a:t>
            </a:r>
          </a:p>
          <a:p>
            <a:pPr algn="just"/>
            <a:endParaRPr lang="fr-FR" sz="2400" dirty="0" smtClean="0"/>
          </a:p>
        </p:txBody>
      </p:sp>
      <p:pic>
        <p:nvPicPr>
          <p:cNvPr id="9" name="Image 8"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1080076" cy="842928"/>
          </a:xfrm>
          <a:prstGeom prst="rect">
            <a:avLst/>
          </a:prstGeom>
          <a:noFill/>
          <a:ln>
            <a:noFill/>
          </a:ln>
        </p:spPr>
      </p:pic>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87123318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21</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Rectangle 3"/>
          <p:cNvSpPr/>
          <p:nvPr/>
        </p:nvSpPr>
        <p:spPr>
          <a:xfrm>
            <a:off x="170121" y="612845"/>
            <a:ext cx="11738344" cy="1477328"/>
          </a:xfrm>
          <a:prstGeom prst="rect">
            <a:avLst/>
          </a:prstGeom>
        </p:spPr>
        <p:txBody>
          <a:bodyPr wrap="square">
            <a:spAutoFit/>
          </a:bodyPr>
          <a:lstStyle/>
          <a:p>
            <a:pPr algn="just"/>
            <a:endParaRPr lang="fr-FR" dirty="0" smtClean="0"/>
          </a:p>
          <a:p>
            <a:pPr algn="just"/>
            <a:endParaRPr lang="fr-FR" dirty="0"/>
          </a:p>
          <a:p>
            <a:pPr algn="just"/>
            <a:endParaRPr lang="fr-FR" dirty="0" smtClean="0"/>
          </a:p>
          <a:p>
            <a:pPr algn="just"/>
            <a:endParaRPr lang="fr-FR" dirty="0"/>
          </a:p>
          <a:p>
            <a:pPr algn="just"/>
            <a:endParaRPr lang="fr-FR" dirty="0" smtClean="0"/>
          </a:p>
        </p:txBody>
      </p:sp>
      <p:sp>
        <p:nvSpPr>
          <p:cNvPr id="6" name="Rectangle 5"/>
          <p:cNvSpPr/>
          <p:nvPr/>
        </p:nvSpPr>
        <p:spPr>
          <a:xfrm>
            <a:off x="-1" y="1077246"/>
            <a:ext cx="12191999" cy="5632311"/>
          </a:xfrm>
          <a:prstGeom prst="rect">
            <a:avLst/>
          </a:prstGeom>
        </p:spPr>
        <p:txBody>
          <a:bodyPr wrap="square">
            <a:spAutoFit/>
          </a:bodyPr>
          <a:lstStyle/>
          <a:p>
            <a:pPr algn="just"/>
            <a:r>
              <a:rPr lang="fr-FR" sz="2400" b="1" dirty="0" smtClean="0"/>
              <a:t>Les types de contrôles internes (1/3)</a:t>
            </a:r>
          </a:p>
          <a:p>
            <a:pPr algn="just">
              <a:buFont typeface="Wingdings" pitchFamily="2" charset="2"/>
              <a:buChar char="Ø"/>
              <a:defRPr/>
            </a:pPr>
            <a:r>
              <a:rPr lang="fr-FR" sz="2400" b="1" dirty="0"/>
              <a:t>Le contrôle interne budgétaire</a:t>
            </a:r>
            <a:r>
              <a:rPr lang="fr-FR" sz="2400" dirty="0"/>
              <a:t>: Il couvre l’ensemble des processus ou </a:t>
            </a:r>
          </a:p>
          <a:p>
            <a:pPr algn="just">
              <a:defRPr/>
            </a:pPr>
            <a:r>
              <a:rPr lang="fr-FR" sz="2400" dirty="0"/>
              <a:t>dispositifs de dépenses et de recettes, depuis la programmation jusqu’au règlement ou à l’encaissement. Il vise à donner une assurance raisonnable quant à l’atteinte des deux objectifs suivants :</a:t>
            </a:r>
          </a:p>
          <a:p>
            <a:pPr algn="just">
              <a:buFontTx/>
              <a:buChar char="-"/>
              <a:defRPr/>
            </a:pPr>
            <a:r>
              <a:rPr lang="fr-FR" sz="2400" dirty="0"/>
              <a:t> La qualité de la comptabilité budgétaire;</a:t>
            </a:r>
          </a:p>
          <a:p>
            <a:pPr algn="just">
              <a:buFontTx/>
              <a:buChar char="-"/>
              <a:defRPr/>
            </a:pPr>
            <a:r>
              <a:rPr lang="fr-FR" sz="2400" dirty="0"/>
              <a:t> La soutenabilité budgétaire, c’est à dire la qualité de la programmation budgétaire initiale, celle de son suivi et de son actualisation et la soutenabilité de la gestion</a:t>
            </a:r>
            <a:r>
              <a:rPr lang="fr-FR" sz="2400" dirty="0" smtClean="0"/>
              <a:t>;</a:t>
            </a:r>
          </a:p>
          <a:p>
            <a:pPr algn="just">
              <a:buFont typeface="Wingdings" pitchFamily="2" charset="2"/>
              <a:buChar char="Ø"/>
            </a:pPr>
            <a:r>
              <a:rPr lang="fr-FR" sz="2400" b="1" dirty="0" smtClean="0"/>
              <a:t>Le contrôle interne comptable </a:t>
            </a:r>
            <a:r>
              <a:rPr lang="fr-FR" sz="2400" dirty="0" smtClean="0"/>
              <a:t>vise à assurer la qualité comptable, c’est-à-dire la fidélité des comptes à la réalité économique, patrimoniale et financière. Un audit interne comptable et financier, à la charge d’un service distinct des acteurs opérationnels, doit permettre d’évaluer périodiquement l’efficacité du dispositif. </a:t>
            </a:r>
          </a:p>
          <a:p>
            <a:pPr algn="just"/>
            <a:r>
              <a:rPr lang="fr-FR" sz="2400" dirty="0" smtClean="0"/>
              <a:t>La qualité des comptes est en effet la condition pour que la comptabilité assure une bonne information financière des autorités publiques, et notamment du Parlement.</a:t>
            </a:r>
          </a:p>
          <a:p>
            <a:pPr algn="just">
              <a:buFontTx/>
              <a:buChar char="-"/>
              <a:defRPr/>
            </a:pPr>
            <a:endParaRPr lang="fr-FR" sz="2400" dirty="0"/>
          </a:p>
        </p:txBody>
      </p:sp>
      <p:pic>
        <p:nvPicPr>
          <p:cNvPr id="9" name="Image 8"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1080076" cy="831012"/>
          </a:xfrm>
          <a:prstGeom prst="rect">
            <a:avLst/>
          </a:prstGeom>
          <a:noFill/>
          <a:ln>
            <a:noFill/>
          </a:ln>
        </p:spPr>
      </p:pic>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15585275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22</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Rectangle 3"/>
          <p:cNvSpPr/>
          <p:nvPr/>
        </p:nvSpPr>
        <p:spPr>
          <a:xfrm>
            <a:off x="170121" y="612845"/>
            <a:ext cx="11738344" cy="1477328"/>
          </a:xfrm>
          <a:prstGeom prst="rect">
            <a:avLst/>
          </a:prstGeom>
        </p:spPr>
        <p:txBody>
          <a:bodyPr wrap="square">
            <a:spAutoFit/>
          </a:bodyPr>
          <a:lstStyle/>
          <a:p>
            <a:pPr algn="just"/>
            <a:endParaRPr lang="fr-FR" dirty="0" smtClean="0"/>
          </a:p>
          <a:p>
            <a:pPr algn="just"/>
            <a:endParaRPr lang="fr-FR" dirty="0"/>
          </a:p>
          <a:p>
            <a:pPr algn="just"/>
            <a:endParaRPr lang="fr-FR" dirty="0" smtClean="0"/>
          </a:p>
          <a:p>
            <a:pPr algn="just"/>
            <a:endParaRPr lang="fr-FR" dirty="0"/>
          </a:p>
          <a:p>
            <a:pPr algn="just"/>
            <a:endParaRPr lang="fr-FR" dirty="0" smtClean="0"/>
          </a:p>
        </p:txBody>
      </p:sp>
      <p:sp>
        <p:nvSpPr>
          <p:cNvPr id="6" name="Rectangle 5"/>
          <p:cNvSpPr/>
          <p:nvPr/>
        </p:nvSpPr>
        <p:spPr>
          <a:xfrm>
            <a:off x="-1" y="1077245"/>
            <a:ext cx="12191999" cy="4893647"/>
          </a:xfrm>
          <a:prstGeom prst="rect">
            <a:avLst/>
          </a:prstGeom>
        </p:spPr>
        <p:txBody>
          <a:bodyPr wrap="square">
            <a:spAutoFit/>
          </a:bodyPr>
          <a:lstStyle/>
          <a:p>
            <a:pPr algn="just"/>
            <a:r>
              <a:rPr lang="fr-FR" sz="2400" dirty="0" smtClean="0"/>
              <a:t>Le dispositif de contrôle interne doit donc être renforcé afin de couvrir tout le processus comptable, depuis le fait générateur du droit ou de l’obligation jusqu’à sa traduction dans les états financiers. Chaque ministère doit ainsi développer son contrôle interne comptable.</a:t>
            </a:r>
          </a:p>
          <a:p>
            <a:pPr algn="just">
              <a:buFont typeface="Wingdings" pitchFamily="2" charset="2"/>
              <a:buChar char="Ø"/>
            </a:pPr>
            <a:r>
              <a:rPr lang="fr-FR" sz="2400" b="1" dirty="0" smtClean="0"/>
              <a:t>Le contrôle de gestion </a:t>
            </a:r>
            <a:r>
              <a:rPr lang="fr-FR" sz="2400" dirty="0" smtClean="0"/>
              <a:t>est un système de pilotage mis en œuvre par le responsable de programme en vue d’améliorer le rapport entre les moyens engagés, l’activité développée et les résultats obtenus, notamment par le biais d’outils comptables ou statistiques.</a:t>
            </a:r>
          </a:p>
          <a:p>
            <a:pPr algn="just"/>
            <a:r>
              <a:rPr lang="fr-FR" sz="2400" dirty="0" smtClean="0"/>
              <a:t>Il prend une nouvelle ampleur dans la gestion publique en fournissant les outils de connaissance des coûts, des activités et des résultats permettant d’améliorer le rapport entre les moyens engagés et l’activité ou les résultats obtenus (démarche de performance). Il permet aussi de nourrir, de documenter et d’objectiver le dialogue de gestion entre les différents niveaux de responsabilités, en favorisant l’expression des acteurs les plus proches du terrain et la diffusion des bonnes pratiques.</a:t>
            </a:r>
          </a:p>
          <a:p>
            <a:pPr algn="just"/>
            <a:r>
              <a:rPr lang="fr-FR" sz="2400" b="1" dirty="0" smtClean="0"/>
              <a:t>LE DISPOSITIF ANTI-CORRUPTION DOIT ÊTRE ARTICULÉ AU DISPOSITIF DE CONTRÔLE INTERNE</a:t>
            </a:r>
          </a:p>
        </p:txBody>
      </p:sp>
      <p:pic>
        <p:nvPicPr>
          <p:cNvPr id="9" name="Image 8"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1080076" cy="842929"/>
          </a:xfrm>
          <a:prstGeom prst="rect">
            <a:avLst/>
          </a:prstGeom>
          <a:noFill/>
          <a:ln>
            <a:noFill/>
          </a:ln>
        </p:spPr>
      </p:pic>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924845"/>
          </a:xfrm>
          <a:prstGeom prst="rect">
            <a:avLst/>
          </a:prstGeom>
        </p:spPr>
      </p:pic>
    </p:spTree>
    <p:extLst>
      <p:ext uri="{BB962C8B-B14F-4D97-AF65-F5344CB8AC3E}">
        <p14:creationId xmlns:p14="http://schemas.microsoft.com/office/powerpoint/2010/main" val="131487695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23</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Rectangle 3"/>
          <p:cNvSpPr/>
          <p:nvPr/>
        </p:nvSpPr>
        <p:spPr>
          <a:xfrm>
            <a:off x="0" y="1077245"/>
            <a:ext cx="12191999" cy="5632311"/>
          </a:xfrm>
          <a:prstGeom prst="rect">
            <a:avLst/>
          </a:prstGeom>
        </p:spPr>
        <p:txBody>
          <a:bodyPr wrap="square">
            <a:spAutoFit/>
          </a:bodyPr>
          <a:lstStyle/>
          <a:p>
            <a:pPr algn="just"/>
            <a:r>
              <a:rPr lang="fr-FR" sz="2400" b="1" dirty="0" smtClean="0">
                <a:solidFill>
                  <a:srgbClr val="0070C0"/>
                </a:solidFill>
              </a:rPr>
              <a:t>5 Surveillance du dispositif anti-corruption</a:t>
            </a:r>
          </a:p>
          <a:p>
            <a:pPr algn="just"/>
            <a:r>
              <a:rPr lang="fr-FR" sz="2400" dirty="0" smtClean="0"/>
              <a:t>Elle peut comprendre les domaines suivants:</a:t>
            </a:r>
          </a:p>
          <a:p>
            <a:pPr marL="457200" indent="-457200" algn="just">
              <a:buAutoNum type="alphaLcParenR"/>
            </a:pPr>
            <a:r>
              <a:rPr lang="fr-FR" sz="2400" b="1" dirty="0" smtClean="0"/>
              <a:t>efficacité de la formation </a:t>
            </a:r>
            <a:r>
              <a:rPr lang="fr-FR" sz="2400" dirty="0" smtClean="0"/>
              <a:t>; </a:t>
            </a:r>
          </a:p>
          <a:p>
            <a:pPr marL="457200" indent="-457200" algn="just">
              <a:buAutoNum type="alphaLcParenR"/>
            </a:pPr>
            <a:r>
              <a:rPr lang="fr-FR" sz="2400" b="1" dirty="0" smtClean="0"/>
              <a:t> efficacité des moyens de contrôle</a:t>
            </a:r>
            <a:r>
              <a:rPr lang="fr-FR" sz="2400" dirty="0" smtClean="0"/>
              <a:t>, par exemple en réalisant des essais échantillonnés des résultats ; </a:t>
            </a:r>
          </a:p>
          <a:p>
            <a:pPr marL="457200" indent="-457200" algn="just">
              <a:buAutoNum type="alphaLcParenR"/>
            </a:pPr>
            <a:r>
              <a:rPr lang="fr-FR" sz="2400" b="1" dirty="0" smtClean="0"/>
              <a:t> efficacité de la répartition des responsabilités </a:t>
            </a:r>
            <a:r>
              <a:rPr lang="fr-FR" sz="2400" dirty="0" smtClean="0"/>
              <a:t>pour satisfaire aux exigences du système de management anti-corruption ; </a:t>
            </a:r>
          </a:p>
          <a:p>
            <a:pPr marL="457200" indent="-457200" algn="just">
              <a:buAutoNum type="alphaLcParenR"/>
            </a:pPr>
            <a:r>
              <a:rPr lang="fr-FR" sz="2400" b="1" dirty="0" smtClean="0"/>
              <a:t>efficacité de la gestion des lacunes</a:t>
            </a:r>
            <a:r>
              <a:rPr lang="fr-FR" sz="2400" dirty="0" smtClean="0"/>
              <a:t> en matière de conformité précédemment identifiées ; </a:t>
            </a:r>
          </a:p>
          <a:p>
            <a:pPr marL="457200" indent="-457200" algn="just">
              <a:buAutoNum type="alphaLcParenR"/>
            </a:pPr>
            <a:r>
              <a:rPr lang="fr-FR" sz="2400" b="1" dirty="0" smtClean="0"/>
              <a:t>occurrences où les audits internes </a:t>
            </a:r>
            <a:r>
              <a:rPr lang="fr-FR" sz="2400" dirty="0" smtClean="0"/>
              <a:t>ne sont pas réalisés comme prévu . La surveillance des performances de conformité peut, par exemple, comprendre les domaines suivants:— non-conformités et quasi-incidents (incident sans effet préjudiciable);— occurrences où les exigences anti-corruption ne sont pas satisfaites;— occurrences où des objectifs ne sont pas atteints;</a:t>
            </a:r>
          </a:p>
          <a:p>
            <a:pPr algn="just"/>
            <a:r>
              <a:rPr lang="fr-FR" sz="2400" dirty="0" smtClean="0"/>
              <a:t>La structure peut réaliser des auto-évaluations périodiques, globales ou partielles, afin d’évaluer l’efficacité du système de management anti-corruption</a:t>
            </a:r>
          </a:p>
        </p:txBody>
      </p:sp>
      <p:pic>
        <p:nvPicPr>
          <p:cNvPr id="8" name="Image 7"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909955" cy="842929"/>
          </a:xfrm>
          <a:prstGeom prst="rect">
            <a:avLst/>
          </a:prstGeom>
          <a:noFill/>
          <a:ln>
            <a:noFill/>
          </a:ln>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185864035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24</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Rectangle 3"/>
          <p:cNvSpPr/>
          <p:nvPr/>
        </p:nvSpPr>
        <p:spPr>
          <a:xfrm>
            <a:off x="170121" y="612845"/>
            <a:ext cx="11738344" cy="1477328"/>
          </a:xfrm>
          <a:prstGeom prst="rect">
            <a:avLst/>
          </a:prstGeom>
        </p:spPr>
        <p:txBody>
          <a:bodyPr wrap="square">
            <a:spAutoFit/>
          </a:bodyPr>
          <a:lstStyle/>
          <a:p>
            <a:pPr algn="just"/>
            <a:endParaRPr lang="fr-FR" dirty="0" smtClean="0"/>
          </a:p>
          <a:p>
            <a:pPr algn="just"/>
            <a:endParaRPr lang="fr-FR" dirty="0"/>
          </a:p>
          <a:p>
            <a:pPr algn="just"/>
            <a:endParaRPr lang="fr-FR" dirty="0" smtClean="0"/>
          </a:p>
          <a:p>
            <a:pPr algn="just"/>
            <a:endParaRPr lang="fr-FR" dirty="0"/>
          </a:p>
          <a:p>
            <a:pPr algn="just"/>
            <a:endParaRPr lang="fr-FR" dirty="0" smtClean="0"/>
          </a:p>
        </p:txBody>
      </p:sp>
      <p:pic>
        <p:nvPicPr>
          <p:cNvPr id="8" name="Image 7"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1062355" cy="995330"/>
          </a:xfrm>
          <a:prstGeom prst="rect">
            <a:avLst/>
          </a:prstGeom>
          <a:noFill/>
          <a:ln>
            <a:noFill/>
          </a:ln>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203261081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25</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pic>
        <p:nvPicPr>
          <p:cNvPr id="1032" name="Picture 8" descr="in presentation - Research paper Sample - Academic Writing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0064" y="1077245"/>
            <a:ext cx="8463517" cy="48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5511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3</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1" y="1077245"/>
            <a:ext cx="12191998" cy="5632311"/>
          </a:xfrm>
          <a:prstGeom prst="rect">
            <a:avLst/>
          </a:prstGeom>
          <a:noFill/>
        </p:spPr>
        <p:txBody>
          <a:bodyPr wrap="square" rtlCol="0">
            <a:spAutoFit/>
          </a:bodyPr>
          <a:lstStyle/>
          <a:p>
            <a:pPr marL="457200" indent="-457200">
              <a:buAutoNum type="arabicPeriod"/>
            </a:pPr>
            <a:r>
              <a:rPr lang="fr-FR" sz="2400" b="1" dirty="0" smtClean="0">
                <a:solidFill>
                  <a:srgbClr val="0070C0"/>
                </a:solidFill>
              </a:rPr>
              <a:t>Introduction</a:t>
            </a:r>
          </a:p>
          <a:p>
            <a:r>
              <a:rPr lang="fr-FR" sz="2400" dirty="0" smtClean="0"/>
              <a:t>La corruption est un </a:t>
            </a:r>
            <a:r>
              <a:rPr lang="fr-FR" sz="2400" b="1" dirty="0" smtClean="0"/>
              <a:t>phénomène difficile à saisir. </a:t>
            </a:r>
            <a:r>
              <a:rPr lang="fr-FR" sz="2400" dirty="0" smtClean="0"/>
              <a:t>Elle résulte généralement d’une situation de conflit d’intérêts, de l’abus d’un pouvoir légal de décision ou d’appréciation. </a:t>
            </a:r>
            <a:r>
              <a:rPr lang="fr-FR" sz="2400" b="1" dirty="0" smtClean="0"/>
              <a:t>Aux confluences du droit, de la morale et de l’éthique, la loi seule peut s’avérer insuffisante pour la réprimer</a:t>
            </a:r>
            <a:r>
              <a:rPr lang="fr-FR" sz="2400" dirty="0" smtClean="0"/>
              <a:t>. Dans certains cas, comme le délit d’enrichissement illicite, les principes généraux du droit peuvent être des obstacles à son éradication.</a:t>
            </a:r>
          </a:p>
          <a:p>
            <a:r>
              <a:rPr lang="fr-FR" sz="2400" dirty="0" smtClean="0"/>
              <a:t>Bien que le risque zéro de corruption n’existe nulle part, une politique anti-corruption doit contenir des indicateurs conçus pour identifier et évaluer le risque de corruption, ainsi que pour prévenir et détecter les actes de corruption et y remédier. </a:t>
            </a:r>
            <a:endParaRPr lang="fr-FR" sz="2400" b="1" dirty="0" smtClean="0"/>
          </a:p>
          <a:p>
            <a:r>
              <a:rPr lang="fr-FR" sz="2400" b="1" dirty="0" smtClean="0">
                <a:solidFill>
                  <a:srgbClr val="0070C0"/>
                </a:solidFill>
              </a:rPr>
              <a:t>2 Outils de mesure des pratiques de corruption</a:t>
            </a:r>
          </a:p>
          <a:p>
            <a:r>
              <a:rPr lang="fr-FR" sz="2400" b="1" dirty="0" smtClean="0">
                <a:solidFill>
                  <a:srgbClr val="0070C0"/>
                </a:solidFill>
              </a:rPr>
              <a:t>2.1 Considérations générales</a:t>
            </a:r>
          </a:p>
          <a:p>
            <a:pPr algn="just"/>
            <a:r>
              <a:rPr lang="fr-FR" sz="2400" b="1" dirty="0" smtClean="0"/>
              <a:t> 1 La structure doit réaliser une ou des évaluations régulières</a:t>
            </a:r>
            <a:r>
              <a:rPr lang="fr-FR" sz="2400" dirty="0" smtClean="0"/>
              <a:t> des risques de corruption, qui doivent : </a:t>
            </a:r>
          </a:p>
          <a:p>
            <a:pPr algn="just"/>
            <a:r>
              <a:rPr lang="fr-FR" sz="2400" dirty="0" smtClean="0"/>
              <a:t>a) identifier les risques de corruption que la structure</a:t>
            </a:r>
            <a:r>
              <a:rPr lang="fr-FR" sz="2400" b="1" dirty="0" smtClean="0"/>
              <a:t> </a:t>
            </a:r>
            <a:r>
              <a:rPr lang="fr-FR" sz="2400" dirty="0" smtClean="0"/>
              <a:t>pourrait raisonnablement anticiper, eu égard aux  facteurs ci-après:</a:t>
            </a:r>
            <a:endParaRPr lang="fr-FR" sz="2400" dirty="0"/>
          </a:p>
        </p:txBody>
      </p:sp>
      <p:pic>
        <p:nvPicPr>
          <p:cNvPr id="8" name="Image 7"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909955" cy="842928"/>
          </a:xfrm>
          <a:prstGeom prst="rect">
            <a:avLst/>
          </a:prstGeom>
          <a:noFill/>
          <a:ln>
            <a:noFill/>
          </a:ln>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11083411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4</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6" name="ZoneTexte 5"/>
          <p:cNvSpPr txBox="1"/>
          <p:nvPr/>
        </p:nvSpPr>
        <p:spPr>
          <a:xfrm>
            <a:off x="0" y="1077244"/>
            <a:ext cx="12191999" cy="5262979"/>
          </a:xfrm>
          <a:prstGeom prst="rect">
            <a:avLst/>
          </a:prstGeom>
          <a:noFill/>
        </p:spPr>
        <p:txBody>
          <a:bodyPr wrap="square" rtlCol="0">
            <a:spAutoFit/>
          </a:bodyPr>
          <a:lstStyle/>
          <a:p>
            <a:r>
              <a:rPr lang="fr-FR" dirty="0" smtClean="0"/>
              <a:t>-     </a:t>
            </a:r>
            <a:r>
              <a:rPr lang="fr-FR" sz="2400" dirty="0"/>
              <a:t>l</a:t>
            </a:r>
            <a:r>
              <a:rPr lang="fr-FR" sz="2400" dirty="0" smtClean="0"/>
              <a:t>a taille de la structure;</a:t>
            </a:r>
          </a:p>
          <a:p>
            <a:pPr marL="342900" indent="-342900">
              <a:buFontTx/>
              <a:buChar char="-"/>
            </a:pPr>
            <a:r>
              <a:rPr lang="fr-FR" sz="2400" dirty="0"/>
              <a:t>l</a:t>
            </a:r>
            <a:r>
              <a:rPr lang="fr-FR" sz="2400" dirty="0" smtClean="0"/>
              <a:t>e secteur d’activité;</a:t>
            </a:r>
          </a:p>
          <a:p>
            <a:pPr marL="342900" indent="-342900">
              <a:buFontTx/>
              <a:buChar char="-"/>
            </a:pPr>
            <a:r>
              <a:rPr lang="fr-FR" sz="2400" dirty="0" smtClean="0"/>
              <a:t>la nature, l’échelle et la complexité des activités et des opérations de la structure;</a:t>
            </a:r>
          </a:p>
          <a:p>
            <a:pPr marL="342900" indent="-342900">
              <a:buFontTx/>
              <a:buChar char="-"/>
            </a:pPr>
            <a:r>
              <a:rPr lang="fr-FR" sz="2400" dirty="0" smtClean="0"/>
              <a:t>le modèle de gouvernance de la structure;</a:t>
            </a:r>
          </a:p>
          <a:p>
            <a:pPr marL="342900" indent="-342900">
              <a:buFontTx/>
              <a:buChar char="-"/>
            </a:pPr>
            <a:r>
              <a:rPr lang="fr-FR" sz="2400" dirty="0" smtClean="0"/>
              <a:t>Le positionnement de la structure dans la hiérarchie administrative;</a:t>
            </a:r>
          </a:p>
          <a:p>
            <a:pPr marL="342900" indent="-342900">
              <a:buFontTx/>
              <a:buChar char="-"/>
            </a:pPr>
            <a:r>
              <a:rPr lang="fr-FR" sz="2400" dirty="0" smtClean="0"/>
              <a:t>La personnalité des usagers du service;</a:t>
            </a:r>
          </a:p>
          <a:p>
            <a:r>
              <a:rPr lang="fr-FR" sz="2400" dirty="0" smtClean="0"/>
              <a:t>b) analyser, apprécier et établir la priorité des risques de corruption identifiés ; </a:t>
            </a:r>
          </a:p>
          <a:p>
            <a:r>
              <a:rPr lang="fr-FR" sz="2400" dirty="0" smtClean="0"/>
              <a:t>c) évaluer l’adéquation et l’efficacité des moyens de contrôle mis en place par l’organisme pour atténuer les risques de corruption évalués</a:t>
            </a:r>
          </a:p>
          <a:p>
            <a:r>
              <a:rPr lang="fr-FR" sz="2400" b="1" dirty="0" smtClean="0"/>
              <a:t>2 La structure doit définir des critères </a:t>
            </a:r>
            <a:r>
              <a:rPr lang="fr-FR" sz="2400" dirty="0" smtClean="0"/>
              <a:t>pour l’évaluation de son niveau de risque de corruption, qui doit tenir compte de ses politiques et objectifs. </a:t>
            </a:r>
          </a:p>
          <a:p>
            <a:r>
              <a:rPr lang="fr-FR" sz="2400" b="1" dirty="0" smtClean="0"/>
              <a:t>3 L’évaluation des risques de corruption </a:t>
            </a:r>
            <a:r>
              <a:rPr lang="fr-FR" sz="2400" dirty="0" smtClean="0"/>
              <a:t>doit faire l’objet d’une revue : </a:t>
            </a:r>
          </a:p>
          <a:p>
            <a:r>
              <a:rPr lang="fr-FR" sz="2400" dirty="0" smtClean="0"/>
              <a:t>a) régulière, afin que les changements et les nouvelles informations soient correctement appréciés, en fonction de la planification et de la fréquence définies par l’organisme; </a:t>
            </a:r>
            <a:endParaRPr lang="fr-FR" sz="2400" dirty="0"/>
          </a:p>
        </p:txBody>
      </p:sp>
      <p:pic>
        <p:nvPicPr>
          <p:cNvPr id="8" name="Image 7"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909955" cy="842928"/>
          </a:xfrm>
          <a:prstGeom prst="rect">
            <a:avLst/>
          </a:prstGeom>
          <a:noFill/>
          <a:ln>
            <a:noFill/>
          </a:ln>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6160497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5</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1" y="1077245"/>
            <a:ext cx="12191998" cy="5262979"/>
          </a:xfrm>
          <a:prstGeom prst="rect">
            <a:avLst/>
          </a:prstGeom>
          <a:noFill/>
        </p:spPr>
        <p:txBody>
          <a:bodyPr wrap="square" rtlCol="0">
            <a:spAutoFit/>
          </a:bodyPr>
          <a:lstStyle/>
          <a:p>
            <a:pPr algn="just"/>
            <a:r>
              <a:rPr lang="fr-FR" sz="2400" dirty="0" smtClean="0"/>
              <a:t>b) si un changement significatif se produit dans la structure ou les activités de la structure alors...</a:t>
            </a:r>
          </a:p>
          <a:p>
            <a:pPr algn="just"/>
            <a:r>
              <a:rPr lang="fr-FR" sz="2400" b="1" dirty="0" smtClean="0"/>
              <a:t>4 La structure doit conserver </a:t>
            </a:r>
            <a:r>
              <a:rPr lang="fr-FR" sz="2400" dirty="0" smtClean="0"/>
              <a:t>des informations documentées qui prouvent que l’évaluation des risques de corruption a été réalisée et utilisée pour concevoir ou améliorer le système de management anti-corruption</a:t>
            </a:r>
          </a:p>
          <a:p>
            <a:pPr algn="just"/>
            <a:r>
              <a:rPr lang="fr-FR" sz="2400" b="1" dirty="0" smtClean="0"/>
              <a:t>5 Modulation des contrôles. Lorsque le risque de corruption identifié est faible </a:t>
            </a:r>
            <a:r>
              <a:rPr lang="fr-FR" sz="2400" dirty="0" smtClean="0"/>
              <a:t>et concerne des catégories spécifiques d’opérations, d’usagers ou du personnel administratif, la structure doit apprécier la nature et l’étendue du risque de corruption en s’appuyant sur toutes les diligences raisonnables nécessaires pour obtenir des informations suffisantes. </a:t>
            </a:r>
            <a:r>
              <a:rPr lang="fr-FR" sz="2400" b="1" dirty="0" smtClean="0"/>
              <a:t>La structure ne peut pas mettre en place des mesures trop coûteuses, trop fastidieuses et trop bureaucratiques, financièrement lourdes à supporter</a:t>
            </a:r>
            <a:r>
              <a:rPr lang="fr-FR" sz="2400" dirty="0" smtClean="0"/>
              <a:t> et qui entraîneraient l’interruption de ses activités. De même, </a:t>
            </a:r>
            <a:r>
              <a:rPr lang="fr-FR" sz="2400" b="1" dirty="0" smtClean="0"/>
              <a:t>des mesures trop simples et inefficaces seraient synonymes de porte ouverte </a:t>
            </a:r>
            <a:r>
              <a:rPr lang="fr-FR" sz="2400" dirty="0" smtClean="0"/>
              <a:t>à la corruption. Les mesures doivent être appropriées au risque de corruption, raisonnablement efficaces pour atteindre leur objectif de prévention et de détection de la corruption et de lutte contre celle-ci.</a:t>
            </a:r>
            <a:endParaRPr lang="fr-FR" sz="2400" dirty="0"/>
          </a:p>
        </p:txBody>
      </p:sp>
      <p:pic>
        <p:nvPicPr>
          <p:cNvPr id="8" name="Image 7"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1062355" cy="995330"/>
          </a:xfrm>
          <a:prstGeom prst="rect">
            <a:avLst/>
          </a:prstGeom>
          <a:noFill/>
          <a:ln>
            <a:noFill/>
          </a:ln>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9296877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6</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1" y="1077245"/>
            <a:ext cx="12191998" cy="5262979"/>
          </a:xfrm>
          <a:prstGeom prst="rect">
            <a:avLst/>
          </a:prstGeom>
          <a:noFill/>
        </p:spPr>
        <p:txBody>
          <a:bodyPr wrap="square" rtlCol="0">
            <a:spAutoFit/>
          </a:bodyPr>
          <a:lstStyle/>
          <a:p>
            <a:pPr algn="just"/>
            <a:r>
              <a:rPr lang="fr-FR" sz="2400" b="1" dirty="0" smtClean="0"/>
              <a:t>6 Le nombre et la nature des mesures à mettre en œuvre </a:t>
            </a:r>
            <a:r>
              <a:rPr lang="fr-FR" sz="2400" dirty="0" smtClean="0"/>
              <a:t>diffèrent amplement en fonction des circonstances. Chaque situation doit faire l’objet d’un jugement approprié.</a:t>
            </a:r>
          </a:p>
          <a:p>
            <a:pPr algn="just"/>
            <a:r>
              <a:rPr lang="fr-FR" sz="2400" dirty="0" smtClean="0"/>
              <a:t>Une structure avec beaucoup de personnel, plusieurs niveaux de hiérarchie, nécessitera des procédures et moyens de contrôle renforcés.</a:t>
            </a:r>
          </a:p>
          <a:p>
            <a:pPr algn="just"/>
            <a:r>
              <a:rPr lang="fr-FR" sz="2400" dirty="0" smtClean="0"/>
              <a:t>Pour les opérations présentant un risque de corruption élevé, il convient cependant de mettre en œuvre un moyen de contrôle anti-corruption plus complet. </a:t>
            </a:r>
          </a:p>
          <a:p>
            <a:pPr algn="just"/>
            <a:r>
              <a:rPr lang="fr-FR" sz="2400" b="1" dirty="0" smtClean="0"/>
              <a:t>7 Il est également important de comprendre que l’identification et l’acceptation d’un risque </a:t>
            </a:r>
            <a:r>
              <a:rPr lang="fr-FR" sz="2400" dirty="0" smtClean="0"/>
              <a:t>de corruption faible ne signifient pas que l’organisme accepte effectivement la survenance d’un cas de corruption. Il est parfaitement admissible que la structure applique une «tolérance zéro» pour l’occurrence d’un cas de corruption (l’acte de corruption en lui-même), tout en poursuivant ses activités dans des situations où un risque de corruption faible ou un risque de corruption plus que faible (la possibilité de la survenance d’un cas de corruption) peut exister (sous réserve que des mesures d’atténuation adéquates soient mises en place. On parle alors de risque résiduel.</a:t>
            </a:r>
          </a:p>
          <a:p>
            <a:pPr algn="just"/>
            <a:endParaRPr lang="fr-FR" sz="2400" dirty="0"/>
          </a:p>
        </p:txBody>
      </p:sp>
      <p:pic>
        <p:nvPicPr>
          <p:cNvPr id="8" name="Image 7"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909955" cy="842928"/>
          </a:xfrm>
          <a:prstGeom prst="rect">
            <a:avLst/>
          </a:prstGeom>
          <a:noFill/>
          <a:ln>
            <a:noFill/>
          </a:ln>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1709482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7</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0" y="1077244"/>
            <a:ext cx="12191999" cy="5262979"/>
          </a:xfrm>
          <a:prstGeom prst="rect">
            <a:avLst/>
          </a:prstGeom>
          <a:noFill/>
        </p:spPr>
        <p:txBody>
          <a:bodyPr wrap="square" rtlCol="0">
            <a:spAutoFit/>
          </a:bodyPr>
          <a:lstStyle/>
          <a:p>
            <a:pPr algn="just"/>
            <a:r>
              <a:rPr lang="fr-FR" sz="2400" b="1" dirty="0" smtClean="0">
                <a:solidFill>
                  <a:srgbClr val="0070C0"/>
                </a:solidFill>
              </a:rPr>
              <a:t>2.2 Evaluation des risques de corruption</a:t>
            </a:r>
          </a:p>
          <a:p>
            <a:pPr algn="just"/>
            <a:r>
              <a:rPr lang="fr-FR" sz="2400" dirty="0" smtClean="0"/>
              <a:t>La solidité d’un dispositif anti-corruption dépend de la qualité de ses méthodes d’évaluation du risque. La </a:t>
            </a:r>
            <a:r>
              <a:rPr lang="fr-FR" sz="2400" dirty="0" err="1" smtClean="0"/>
              <a:t>structute</a:t>
            </a:r>
            <a:r>
              <a:rPr lang="fr-FR" sz="2400" dirty="0" smtClean="0"/>
              <a:t> identifie les risques de corruption sur lesquels se concentrera le système de management, c’est-à-dire les risques de corruption considérés comme une priorité pour l’atténuation des risques de corruption, la mise en œuvre des moyens de contrôle et l’affectation du personnel chargé de la LC, les ressources et les activités. La structure détermine la façon dont elle réalise l’évaluation des risques de corruption, la méthodologie utilisée, la façon d’apprécier les risques et d’établir des priorités, et le niveau d’acceptation ou de tolérance des risques de corruption (c’est-à-dire son «appétit pour le risque»). </a:t>
            </a:r>
          </a:p>
          <a:p>
            <a:pPr algn="just"/>
            <a:r>
              <a:rPr lang="fr-FR" sz="2400" b="1" dirty="0" smtClean="0"/>
              <a:t>1 La structure peut répartir les critères d’évaluation </a:t>
            </a:r>
            <a:r>
              <a:rPr lang="fr-FR" sz="2400" dirty="0" smtClean="0"/>
              <a:t>des risque de corruption en distinguant par exemple trois groupes: « faible », « moyen » et « élevé ». Le nombre de groupe doit être adapté à chaque cas. Seront fréquemment pris en compte plusieurs facteurs: nature du risque de corruption, vraisemblance de l’occurrence de la corruption, ampleur des conséquences si un cas de corruption devait se produire.</a:t>
            </a:r>
            <a:endParaRPr lang="fr-FR" sz="2400" dirty="0"/>
          </a:p>
        </p:txBody>
      </p:sp>
      <p:pic>
        <p:nvPicPr>
          <p:cNvPr id="8" name="Image 7"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1115291" cy="842928"/>
          </a:xfrm>
          <a:prstGeom prst="rect">
            <a:avLst/>
          </a:prstGeom>
          <a:noFill/>
          <a:ln>
            <a:noFill/>
          </a:ln>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194171936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8</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0" y="930443"/>
            <a:ext cx="12192000" cy="5632311"/>
          </a:xfrm>
          <a:prstGeom prst="rect">
            <a:avLst/>
          </a:prstGeom>
          <a:noFill/>
        </p:spPr>
        <p:txBody>
          <a:bodyPr wrap="square" rtlCol="0">
            <a:spAutoFit/>
          </a:bodyPr>
          <a:lstStyle/>
          <a:p>
            <a:pPr algn="just"/>
            <a:r>
              <a:rPr lang="fr-FR" sz="2400" b="1" dirty="0" smtClean="0"/>
              <a:t>2 Les risques de corruption peuvent être associés </a:t>
            </a:r>
            <a:r>
              <a:rPr lang="fr-FR" sz="2400" dirty="0" smtClean="0"/>
              <a:t>à la taille de la structure (ministère ou direction). Ils peuvent également être associés à la nature des activités ou du secteur de la structure (marchés publics). Certains actes de corruption dans de grandes structures sont de véritables entreprises de corruption impliquant des personnels qui travaillent en chaine. Ce qui peut amener la structure à mettre en œuvre des moyens de contrôle plus complets. En revanche, un risque de corruption dans une petite structure peut être atténué  à l’aide de mesures de contrôle simple.</a:t>
            </a:r>
            <a:r>
              <a:rPr lang="fr-FR" sz="2400" dirty="0"/>
              <a:t> </a:t>
            </a:r>
            <a:endParaRPr lang="fr-FR" sz="2400" dirty="0" smtClean="0"/>
          </a:p>
          <a:p>
            <a:pPr algn="just"/>
            <a:r>
              <a:rPr lang="fr-FR" sz="2400" dirty="0" smtClean="0"/>
              <a:t>Enfin, le risque de corruption peut grimper lorsque des agents publics sont amenés à entrer en contact avec des non-nationaux en quête de permis ou approbation quelconque d’un dossier. </a:t>
            </a:r>
          </a:p>
          <a:p>
            <a:pPr algn="just"/>
            <a:r>
              <a:rPr lang="fr-FR" sz="2400" dirty="0" smtClean="0"/>
              <a:t>Souvent les facteurs de risques sont interdépendants.</a:t>
            </a:r>
          </a:p>
          <a:p>
            <a:pPr algn="just"/>
            <a:r>
              <a:rPr lang="fr-FR" sz="2400" b="1" dirty="0" smtClean="0"/>
              <a:t>2.3 Cas pratique</a:t>
            </a:r>
          </a:p>
          <a:p>
            <a:pPr algn="just"/>
            <a:r>
              <a:rPr lang="fr-FR" sz="2400" b="1" dirty="0" smtClean="0"/>
              <a:t>1 Définir une cartographie des risques en général</a:t>
            </a:r>
          </a:p>
          <a:p>
            <a:pPr algn="just">
              <a:buFont typeface="Wingdings" pitchFamily="2" charset="2"/>
              <a:buChar char="Ø"/>
            </a:pPr>
            <a:r>
              <a:rPr lang="fr-FR" sz="2400" b="1" dirty="0" smtClean="0"/>
              <a:t> </a:t>
            </a:r>
            <a:r>
              <a:rPr lang="fr-FR" sz="2400" dirty="0" smtClean="0"/>
              <a:t>La typologie des risques majeurs dans une organisation publique distingue :</a:t>
            </a:r>
          </a:p>
          <a:p>
            <a:pPr algn="just" defTabSz="725488">
              <a:buClr>
                <a:schemeClr val="tx1"/>
              </a:buClr>
            </a:pPr>
            <a:r>
              <a:rPr lang="fr-FR" sz="2400" dirty="0" smtClean="0"/>
              <a:t>-  Les risques </a:t>
            </a:r>
            <a:r>
              <a:rPr lang="fr-FR" sz="2400" b="1" dirty="0" smtClean="0"/>
              <a:t>organisationnels</a:t>
            </a:r>
            <a:r>
              <a:rPr lang="fr-FR" sz="2400" b="1" dirty="0"/>
              <a:t>;</a:t>
            </a:r>
            <a:r>
              <a:rPr lang="fr-FR" sz="2400" dirty="0"/>
              <a:t> </a:t>
            </a:r>
            <a:r>
              <a:rPr lang="fr-FR" sz="2400" dirty="0" smtClean="0"/>
              <a:t>                                                  -  Les </a:t>
            </a:r>
            <a:r>
              <a:rPr lang="fr-FR" sz="2400" dirty="0"/>
              <a:t>risques </a:t>
            </a:r>
            <a:r>
              <a:rPr lang="fr-FR" sz="2400" b="1" dirty="0"/>
              <a:t>financiers;</a:t>
            </a:r>
          </a:p>
          <a:p>
            <a:pPr algn="just" defTabSz="725488">
              <a:buClr>
                <a:schemeClr val="tx1"/>
              </a:buClr>
            </a:pPr>
            <a:r>
              <a:rPr lang="fr-FR" sz="2400" dirty="0" smtClean="0"/>
              <a:t>- Les risques </a:t>
            </a:r>
            <a:r>
              <a:rPr lang="fr-FR" sz="2400" b="1" dirty="0" smtClean="0"/>
              <a:t>opérationnels</a:t>
            </a:r>
            <a:r>
              <a:rPr lang="fr-FR" sz="2400" b="1" dirty="0"/>
              <a:t>;</a:t>
            </a:r>
            <a:r>
              <a:rPr lang="fr-FR" sz="2400" dirty="0"/>
              <a:t> </a:t>
            </a:r>
            <a:r>
              <a:rPr lang="fr-FR" sz="2400" dirty="0" smtClean="0"/>
              <a:t>                                                        -  Les </a:t>
            </a:r>
            <a:r>
              <a:rPr lang="fr-FR" sz="2400" dirty="0"/>
              <a:t>risques </a:t>
            </a:r>
            <a:r>
              <a:rPr lang="fr-FR" sz="2400" b="1" dirty="0"/>
              <a:t>liés au </a:t>
            </a:r>
            <a:r>
              <a:rPr lang="fr-FR" sz="2400" b="1" dirty="0" smtClean="0"/>
              <a:t>changement</a:t>
            </a:r>
            <a:r>
              <a:rPr lang="fr-FR" sz="2400" dirty="0" smtClean="0"/>
              <a:t>. </a:t>
            </a:r>
            <a:endParaRPr lang="fr-FR" sz="2400" b="1" dirty="0"/>
          </a:p>
        </p:txBody>
      </p:sp>
      <p:pic>
        <p:nvPicPr>
          <p:cNvPr id="8" name="Image 7"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909955" cy="696127"/>
          </a:xfrm>
          <a:prstGeom prst="rect">
            <a:avLst/>
          </a:prstGeom>
          <a:noFill/>
          <a:ln>
            <a:noFill/>
          </a:ln>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0" y="152400"/>
            <a:ext cx="1371599" cy="778043"/>
          </a:xfrm>
          <a:prstGeom prst="rect">
            <a:avLst/>
          </a:prstGeom>
        </p:spPr>
      </p:pic>
    </p:spTree>
    <p:extLst>
      <p:ext uri="{BB962C8B-B14F-4D97-AF65-F5344CB8AC3E}">
        <p14:creationId xmlns:p14="http://schemas.microsoft.com/office/powerpoint/2010/main" val="13157837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1B7D5AD7-6A35-41C9-BA42-D120C8EFF639}" type="slidenum">
              <a:rPr lang="fr-FR" smtClean="0"/>
              <a:pPr/>
              <a:t>9</a:t>
            </a:fld>
            <a:endParaRPr lang="fr-FR"/>
          </a:p>
        </p:txBody>
      </p:sp>
      <p:sp>
        <p:nvSpPr>
          <p:cNvPr id="6" name="ZoneTexte 5"/>
          <p:cNvSpPr txBox="1"/>
          <p:nvPr/>
        </p:nvSpPr>
        <p:spPr>
          <a:xfrm>
            <a:off x="4079776" y="260649"/>
            <a:ext cx="6588224" cy="7186581"/>
          </a:xfrm>
          <a:prstGeom prst="rect">
            <a:avLst/>
          </a:prstGeom>
          <a:noFill/>
        </p:spPr>
        <p:txBody>
          <a:bodyPr wrap="square" rtlCol="0">
            <a:spAutoFit/>
          </a:bodyPr>
          <a:lstStyle/>
          <a:p>
            <a:pPr marL="0" lvl="2" eaLnBrk="0" hangingPunct="0"/>
            <a:r>
              <a:rPr lang="fr-FR" dirty="0"/>
              <a:t> </a:t>
            </a:r>
          </a:p>
          <a:p>
            <a:pPr marL="0" lvl="2" eaLnBrk="0" hangingPunct="0">
              <a:buFont typeface="Wingdings" pitchFamily="2" charset="2"/>
              <a:buChar char="§"/>
            </a:pPr>
            <a:endParaRPr lang="fr-FR" sz="2400" dirty="0"/>
          </a:p>
          <a:p>
            <a:pPr marL="0" lvl="2" eaLnBrk="0" hangingPunct="0">
              <a:buFont typeface="Wingdings" pitchFamily="2" charset="2"/>
              <a:buChar char="§"/>
            </a:pPr>
            <a:endParaRPr lang="fr-FR" sz="2400" dirty="0"/>
          </a:p>
          <a:p>
            <a:pPr marL="0" lvl="2" eaLnBrk="0" hangingPunct="0">
              <a:buFont typeface="Wingdings" pitchFamily="2" charset="2"/>
              <a:buChar char="§"/>
            </a:pPr>
            <a:endParaRPr lang="fr-FR" sz="2400" dirty="0"/>
          </a:p>
          <a:p>
            <a:pPr marL="0" lvl="2" eaLnBrk="0" hangingPunct="0">
              <a:buFont typeface="Wingdings" pitchFamily="2" charset="2"/>
              <a:buChar char="§"/>
            </a:pPr>
            <a:r>
              <a:rPr lang="fr-FR" sz="2400" dirty="0"/>
              <a:t>Séparation, dilution des responsabilités</a:t>
            </a:r>
          </a:p>
          <a:p>
            <a:pPr marL="0" lvl="2" eaLnBrk="0" hangingPunct="0">
              <a:buFont typeface="Wingdings" pitchFamily="2" charset="2"/>
              <a:buChar char="§"/>
            </a:pPr>
            <a:r>
              <a:rPr lang="fr-FR" sz="2400" dirty="0"/>
              <a:t> Formalisation insuffisante des attributions</a:t>
            </a:r>
          </a:p>
          <a:p>
            <a:pPr marL="0" lvl="2" eaLnBrk="0" hangingPunct="0">
              <a:buFont typeface="Wingdings" pitchFamily="2" charset="2"/>
              <a:buChar char="§"/>
            </a:pPr>
            <a:r>
              <a:rPr lang="fr-FR" sz="2400" dirty="0"/>
              <a:t> Absence des délégations et habilitations </a:t>
            </a:r>
          </a:p>
          <a:p>
            <a:pPr marL="0" lvl="2" eaLnBrk="0" hangingPunct="0">
              <a:buFont typeface="Wingdings" pitchFamily="2" charset="2"/>
              <a:buChar char="§"/>
            </a:pPr>
            <a:r>
              <a:rPr lang="fr-FR" sz="2400" dirty="0"/>
              <a:t> Chaîne de décision longue et complexe</a:t>
            </a:r>
          </a:p>
          <a:p>
            <a:pPr marL="0" lvl="2" eaLnBrk="0" hangingPunct="0">
              <a:buFont typeface="Wingdings" pitchFamily="2" charset="2"/>
              <a:buChar char="§"/>
            </a:pPr>
            <a:r>
              <a:rPr lang="fr-FR" sz="2400" dirty="0"/>
              <a:t> Absence (insuffisance) de contrôle interne organisé</a:t>
            </a:r>
          </a:p>
          <a:p>
            <a:pPr marL="0" lvl="2" eaLnBrk="0" hangingPunct="0">
              <a:buFont typeface="Wingdings" pitchFamily="2" charset="2"/>
              <a:buChar char="§"/>
            </a:pPr>
            <a:r>
              <a:rPr lang="fr-FR" sz="2400" dirty="0"/>
              <a:t> Absence de politique d'objectifs</a:t>
            </a:r>
          </a:p>
          <a:p>
            <a:pPr marL="0" lvl="2" eaLnBrk="0" hangingPunct="0">
              <a:buFont typeface="Wingdings" pitchFamily="2" charset="2"/>
              <a:buChar char="§"/>
            </a:pPr>
            <a:r>
              <a:rPr lang="fr-FR" sz="2400" dirty="0"/>
              <a:t> Insuffisance des restitutions de données</a:t>
            </a:r>
          </a:p>
          <a:p>
            <a:pPr marL="0" lvl="2" eaLnBrk="0" hangingPunct="0">
              <a:buFont typeface="Wingdings" pitchFamily="2" charset="2"/>
              <a:buChar char="§"/>
            </a:pPr>
            <a:r>
              <a:rPr lang="fr-FR" sz="2400" dirty="0"/>
              <a:t> Absence (insuffisance) de politique documentaire</a:t>
            </a:r>
          </a:p>
          <a:p>
            <a:pPr marL="0" lvl="2" eaLnBrk="0" hangingPunct="0">
              <a:buFont typeface="Wingdings" pitchFamily="2" charset="2"/>
              <a:buChar char="§"/>
            </a:pPr>
            <a:r>
              <a:rPr lang="fr-FR" sz="2400" dirty="0"/>
              <a:t> Absence (insuffisance) de gestion des ressources   humaines,  en matière d'information et de formation</a:t>
            </a:r>
          </a:p>
          <a:p>
            <a:pPr marL="0" lvl="2" eaLnBrk="0" hangingPunct="0">
              <a:buFont typeface="Wingdings" pitchFamily="2" charset="2"/>
              <a:buChar char="§"/>
            </a:pPr>
            <a:r>
              <a:rPr lang="fr-FR" sz="2400" dirty="0"/>
              <a:t> Absence de maîtrise des opérations complexes</a:t>
            </a:r>
          </a:p>
          <a:p>
            <a:pPr marL="0" lvl="2" eaLnBrk="0" hangingPunct="0">
              <a:buFont typeface="Wingdings" pitchFamily="2" charset="2"/>
              <a:buChar char="§"/>
            </a:pPr>
            <a:endParaRPr lang="fr-FR" dirty="0"/>
          </a:p>
          <a:p>
            <a:pPr marL="0" lvl="2" eaLnBrk="0" hangingPunct="0">
              <a:buFont typeface="Wingdings" pitchFamily="2" charset="2"/>
              <a:buChar char="§"/>
            </a:pPr>
            <a:endParaRPr lang="fr-FR" dirty="0"/>
          </a:p>
          <a:p>
            <a:pPr marL="381000" lvl="2" eaLnBrk="0" hangingPunct="0">
              <a:spcBef>
                <a:spcPts val="600"/>
              </a:spcBef>
            </a:pPr>
            <a:endParaRPr lang="fr-FR" dirty="0"/>
          </a:p>
        </p:txBody>
      </p:sp>
      <p:sp>
        <p:nvSpPr>
          <p:cNvPr id="7" name="ZoneTexte 6"/>
          <p:cNvSpPr txBox="1"/>
          <p:nvPr/>
        </p:nvSpPr>
        <p:spPr>
          <a:xfrm>
            <a:off x="1524000" y="1428737"/>
            <a:ext cx="2267744" cy="3416320"/>
          </a:xfrm>
          <a:prstGeom prst="rect">
            <a:avLst/>
          </a:prstGeom>
          <a:noFill/>
        </p:spPr>
        <p:txBody>
          <a:bodyPr wrap="square" rtlCol="0">
            <a:spAutoFit/>
          </a:bodyPr>
          <a:lstStyle/>
          <a:p>
            <a:pPr algn="ctr">
              <a:defRPr/>
            </a:pPr>
            <a:endParaRPr lang="fr-FR" b="1" dirty="0"/>
          </a:p>
          <a:p>
            <a:pPr algn="ctr">
              <a:defRPr/>
            </a:pPr>
            <a:endParaRPr lang="fr-FR" b="1" dirty="0"/>
          </a:p>
          <a:p>
            <a:pPr algn="ctr">
              <a:defRPr/>
            </a:pPr>
            <a:endParaRPr lang="fr-FR" b="1" dirty="0"/>
          </a:p>
          <a:p>
            <a:pPr algn="ctr">
              <a:defRPr/>
            </a:pPr>
            <a:endParaRPr lang="fr-FR" b="1" dirty="0"/>
          </a:p>
          <a:p>
            <a:pPr algn="ctr">
              <a:defRPr/>
            </a:pPr>
            <a:endParaRPr lang="fr-FR" b="1" dirty="0"/>
          </a:p>
          <a:p>
            <a:pPr algn="ctr">
              <a:defRPr/>
            </a:pPr>
            <a:endParaRPr lang="fr-FR" b="1" dirty="0"/>
          </a:p>
          <a:p>
            <a:pPr algn="ctr">
              <a:defRPr/>
            </a:pPr>
            <a:r>
              <a:rPr lang="fr-FR" b="1" dirty="0">
                <a:solidFill>
                  <a:srgbClr val="0000FF"/>
                </a:solidFill>
              </a:rPr>
              <a:t>LES FACTEURS DE RISQUES </a:t>
            </a:r>
            <a:r>
              <a:rPr lang="fr-FR" b="1" dirty="0" smtClean="0">
                <a:solidFill>
                  <a:srgbClr val="0000FF"/>
                </a:solidFill>
              </a:rPr>
              <a:t>ORGANISATIONNELS</a:t>
            </a:r>
          </a:p>
          <a:p>
            <a:pPr algn="ctr">
              <a:defRPr/>
            </a:pPr>
            <a:r>
              <a:rPr lang="fr-FR" b="1" dirty="0" smtClean="0">
                <a:solidFill>
                  <a:srgbClr val="0000FF"/>
                </a:solidFill>
              </a:rPr>
              <a:t>BIEN ISOLER LES RISQUES DE CORRUPTION</a:t>
            </a:r>
            <a:endParaRPr lang="fr-FR" b="1" dirty="0">
              <a:solidFill>
                <a:srgbClr val="0000FF"/>
              </a:solidFill>
            </a:endParaRPr>
          </a:p>
        </p:txBody>
      </p:sp>
      <p:sp>
        <p:nvSpPr>
          <p:cNvPr id="8" name="ZoneTexte 7"/>
          <p:cNvSpPr txBox="1"/>
          <p:nvPr/>
        </p:nvSpPr>
        <p:spPr>
          <a:xfrm>
            <a:off x="1666844" y="714356"/>
            <a:ext cx="6410356" cy="461665"/>
          </a:xfrm>
          <a:prstGeom prst="rect">
            <a:avLst/>
          </a:prstGeom>
          <a:noFill/>
        </p:spPr>
        <p:txBody>
          <a:bodyPr wrap="square" rtlCol="0">
            <a:spAutoFit/>
          </a:bodyPr>
          <a:lstStyle/>
          <a:p>
            <a:r>
              <a:rPr lang="fr-FR" sz="2400" b="1" dirty="0">
                <a:solidFill>
                  <a:srgbClr val="0000FF"/>
                </a:solidFill>
              </a:rPr>
              <a:t>2. L’identification et l’évaluation des risques</a:t>
            </a:r>
          </a:p>
        </p:txBody>
      </p:sp>
      <p:pic>
        <p:nvPicPr>
          <p:cNvPr id="9" name="Image 8"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pic>
        <p:nvPicPr>
          <p:cNvPr id="11" name="Image 10"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4316"/>
            <a:ext cx="1062355" cy="995330"/>
          </a:xfrm>
          <a:prstGeom prst="rect">
            <a:avLst/>
          </a:prstGeom>
          <a:noFill/>
          <a:ln>
            <a:noFill/>
          </a:ln>
        </p:spPr>
      </p:pic>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400" y="152400"/>
            <a:ext cx="1396999" cy="1077245"/>
          </a:xfrm>
          <a:prstGeom prst="rect">
            <a:avLst/>
          </a:prstGeom>
        </p:spPr>
      </p:pic>
    </p:spTree>
    <p:extLst>
      <p:ext uri="{BB962C8B-B14F-4D97-AF65-F5344CB8AC3E}">
        <p14:creationId xmlns:p14="http://schemas.microsoft.com/office/powerpoint/2010/main" val="10414256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2863</TotalTime>
  <Words>3808</Words>
  <Application>Microsoft Macintosh PowerPoint</Application>
  <PresentationFormat>Personnalisé</PresentationFormat>
  <Paragraphs>280</Paragraphs>
  <Slides>25</Slides>
  <Notes>2</Notes>
  <HiddenSlides>0</HiddenSlides>
  <MMClips>0</MMClips>
  <ScaleCrop>false</ScaleCrop>
  <HeadingPairs>
    <vt:vector size="4" baseType="variant">
      <vt:variant>
        <vt:lpstr>Thème</vt:lpstr>
      </vt:variant>
      <vt:variant>
        <vt:i4>1</vt:i4>
      </vt:variant>
      <vt:variant>
        <vt:lpstr>Titres des diapositives</vt:lpstr>
      </vt:variant>
      <vt:variant>
        <vt:i4>25</vt:i4>
      </vt:variant>
    </vt:vector>
  </HeadingPairs>
  <TitlesOfParts>
    <vt:vector size="26"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 SAKHO</dc:creator>
  <cp:lastModifiedBy>Serge  Armand MBOULA</cp:lastModifiedBy>
  <cp:revision>79</cp:revision>
  <dcterms:created xsi:type="dcterms:W3CDTF">2020-07-06T23:15:23Z</dcterms:created>
  <dcterms:modified xsi:type="dcterms:W3CDTF">2020-07-10T05:23:36Z</dcterms:modified>
</cp:coreProperties>
</file>