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2"/>
    <p:restoredTop sz="94646"/>
  </p:normalViewPr>
  <p:slideViewPr>
    <p:cSldViewPr snapToGrid="0" snapToObjects="1">
      <p:cViewPr varScale="1">
        <p:scale>
          <a:sx n="60" d="100"/>
          <a:sy n="60" d="100"/>
        </p:scale>
        <p:origin x="20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0E786-E494-294B-894E-851C32CDB15D}" type="datetimeFigureOut">
              <a:rPr lang="fr-FR" smtClean="0"/>
              <a:t>11/07/2020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88EFF-BE06-7E47-833F-2F01137962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03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411C6-3449-8248-A6F9-FB2BAB35A80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55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7664-E685-7D4A-AEE4-F60866588C5A}" type="datetimeFigureOut">
              <a:rPr lang="fr-FR" smtClean="0"/>
              <a:t>11/07/2020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393C0-501C-E84A-9372-ED10C048D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26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7664-E685-7D4A-AEE4-F60866588C5A}" type="datetimeFigureOut">
              <a:rPr lang="fr-FR" smtClean="0"/>
              <a:t>11/07/2020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393C0-501C-E84A-9372-ED10C048D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45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7664-E685-7D4A-AEE4-F60866588C5A}" type="datetimeFigureOut">
              <a:rPr lang="fr-FR" smtClean="0"/>
              <a:t>11/07/2020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393C0-501C-E84A-9372-ED10C048D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24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7664-E685-7D4A-AEE4-F60866588C5A}" type="datetimeFigureOut">
              <a:rPr lang="fr-FR" smtClean="0"/>
              <a:t>11/07/2020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393C0-501C-E84A-9372-ED10C048D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06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7664-E685-7D4A-AEE4-F60866588C5A}" type="datetimeFigureOut">
              <a:rPr lang="fr-FR" smtClean="0"/>
              <a:t>11/07/2020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393C0-501C-E84A-9372-ED10C048D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00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7664-E685-7D4A-AEE4-F60866588C5A}" type="datetimeFigureOut">
              <a:rPr lang="fr-FR" smtClean="0"/>
              <a:t>11/07/2020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393C0-501C-E84A-9372-ED10C048D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54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7664-E685-7D4A-AEE4-F60866588C5A}" type="datetimeFigureOut">
              <a:rPr lang="fr-FR" smtClean="0"/>
              <a:t>11/07/2020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393C0-501C-E84A-9372-ED10C048D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16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7664-E685-7D4A-AEE4-F60866588C5A}" type="datetimeFigureOut">
              <a:rPr lang="fr-FR" smtClean="0"/>
              <a:t>11/07/2020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393C0-501C-E84A-9372-ED10C048D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8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7664-E685-7D4A-AEE4-F60866588C5A}" type="datetimeFigureOut">
              <a:rPr lang="fr-FR" smtClean="0"/>
              <a:t>11/07/2020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393C0-501C-E84A-9372-ED10C048D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57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7664-E685-7D4A-AEE4-F60866588C5A}" type="datetimeFigureOut">
              <a:rPr lang="fr-FR" smtClean="0"/>
              <a:t>11/07/2020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393C0-501C-E84A-9372-ED10C048D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96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7664-E685-7D4A-AEE4-F60866588C5A}" type="datetimeFigureOut">
              <a:rPr lang="fr-FR" smtClean="0"/>
              <a:t>11/07/2020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393C0-501C-E84A-9372-ED10C048D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93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F7664-E685-7D4A-AEE4-F60866588C5A}" type="datetimeFigureOut">
              <a:rPr lang="fr-FR" smtClean="0"/>
              <a:t>11/07/2020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393C0-501C-E84A-9372-ED10C048D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69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RG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916"/>
            <a:ext cx="1062355" cy="995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0" y="0"/>
            <a:ext cx="1396999" cy="107724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79A8-CDDE-B64B-948A-36B9E2EAB09F}" type="slidenum">
              <a:rPr lang="fr-FR" smtClean="0"/>
              <a:t>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de Formation des responsables publics sur la Lutte contre la Corruption, l’Ethique, la Coordination et la Cohésion des Equipes de travail</a:t>
            </a:r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635795" y="2870791"/>
            <a:ext cx="10831032" cy="459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0" y="1077245"/>
            <a:ext cx="1199352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Cas pratique</a:t>
            </a:r>
            <a:r>
              <a:rPr lang="fr-FR" dirty="0" smtClean="0"/>
              <a:t>: </a:t>
            </a:r>
          </a:p>
          <a:p>
            <a:r>
              <a:rPr lang="fr-FR" sz="2400" b="1" dirty="0" smtClean="0"/>
              <a:t>Ecarts de transposition </a:t>
            </a:r>
            <a:r>
              <a:rPr lang="fr-FR" sz="2400" b="1" dirty="0"/>
              <a:t>e</a:t>
            </a:r>
            <a:r>
              <a:rPr lang="fr-FR" sz="2400" b="1" dirty="0" smtClean="0"/>
              <a:t>ntre la </a:t>
            </a:r>
            <a:r>
              <a:rPr lang="fr-FR" sz="2400" b="1" dirty="0">
                <a:solidFill>
                  <a:srgbClr val="0070C0"/>
                </a:solidFill>
              </a:rPr>
              <a:t>Directive n° 06/11/-UEAC-190-CM-22 </a:t>
            </a:r>
            <a:r>
              <a:rPr lang="fr-FR" sz="2400" b="1" dirty="0"/>
              <a:t>relative au Code de Transparence et de bonne Gouvernance dans la gestion des Finances publiques de la </a:t>
            </a:r>
            <a:r>
              <a:rPr lang="fr-FR" sz="2400" b="1" dirty="0" smtClean="0"/>
              <a:t>CEMAC et </a:t>
            </a:r>
            <a:r>
              <a:rPr lang="fr-FR" sz="2400" b="1" dirty="0">
                <a:solidFill>
                  <a:srgbClr val="0070C0"/>
                </a:solidFill>
              </a:rPr>
              <a:t>la loi n°021/2014 du 30 janvier 2015 </a:t>
            </a:r>
            <a:r>
              <a:rPr lang="fr-FR" sz="2400" b="1" dirty="0"/>
              <a:t>relative à la transparence et à la bonne gouvernance dans la gestion des finances </a:t>
            </a:r>
            <a:r>
              <a:rPr lang="fr-FR" sz="2400" b="1" dirty="0" smtClean="0"/>
              <a:t>publiques</a:t>
            </a:r>
          </a:p>
          <a:p>
            <a:endParaRPr lang="fr-FR" sz="2400" dirty="0" smtClean="0"/>
          </a:p>
          <a:p>
            <a:r>
              <a:rPr lang="fr-FR" sz="2400" b="1" dirty="0"/>
              <a:t>O</a:t>
            </a:r>
            <a:r>
              <a:rPr lang="fr-FR" sz="2400" b="1" dirty="0" smtClean="0"/>
              <a:t>bligation </a:t>
            </a:r>
            <a:r>
              <a:rPr lang="fr-FR" sz="2400" b="1" dirty="0"/>
              <a:t>de déclaration de patrimoine </a:t>
            </a:r>
            <a:r>
              <a:rPr lang="fr-FR" sz="2400" dirty="0"/>
              <a:t>en début et en fin de mandat et de fonction pour toute autorité publique (élus, membres du Gouvernement, ou hauts fonctionnaires)</a:t>
            </a:r>
            <a:r>
              <a:rPr lang="fr-FR" sz="2400" dirty="0" smtClean="0">
                <a:effectLst/>
              </a:rPr>
              <a:t> </a:t>
            </a:r>
          </a:p>
          <a:p>
            <a:r>
              <a:rPr lang="fr-FR" sz="2400" b="1" dirty="0" smtClean="0"/>
              <a:t> </a:t>
            </a:r>
            <a:r>
              <a:rPr lang="fr-FR" sz="2400" b="1" dirty="0" smtClean="0"/>
              <a:t>(</a:t>
            </a:r>
            <a:r>
              <a:rPr lang="fr-FR" sz="2400" b="1" dirty="0" smtClean="0">
                <a:solidFill>
                  <a:srgbClr val="C00000"/>
                </a:solidFill>
              </a:rPr>
              <a:t>Section VIII Directive Intégrité des acteurs.//// Loi n°021/2014 Cap VIII De l’intégrité des acteurs-</a:t>
            </a:r>
            <a:endParaRPr lang="fr-FR" sz="2400" b="1" dirty="0" smtClean="0">
              <a:solidFill>
                <a:srgbClr val="C00000"/>
              </a:solidFill>
            </a:endParaRPr>
          </a:p>
          <a:p>
            <a:endParaRPr lang="fr-FR" sz="2400" b="1" dirty="0"/>
          </a:p>
          <a:p>
            <a:r>
              <a:rPr lang="fr-FR" sz="2400" dirty="0" smtClean="0"/>
              <a:t> </a:t>
            </a:r>
            <a:endParaRPr lang="fr-FR" sz="2400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91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RG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916"/>
            <a:ext cx="1062355" cy="995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0" y="0"/>
            <a:ext cx="1396999" cy="107724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79A8-CDDE-B64B-948A-36B9E2EAB09F}" type="slidenum">
              <a:rPr lang="fr-FR" smtClean="0"/>
              <a:t>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de Formation des responsables publics sur la Lutte contre la Corruption, l’Ethique, la Coordination et la Cohésion des Equipes de travail</a:t>
            </a:r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635795" y="2870791"/>
            <a:ext cx="10831032" cy="459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" y="1077244"/>
            <a:ext cx="119084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Obligation de prendre une loi spécifique </a:t>
            </a:r>
            <a:r>
              <a:rPr lang="fr-FR" sz="2400" dirty="0"/>
              <a:t>réprimant l’infraction d’enrichissement illicite.</a:t>
            </a:r>
            <a:endParaRPr lang="fr-FR" sz="2400" b="1" dirty="0" smtClean="0">
              <a:solidFill>
                <a:srgbClr val="C00000"/>
              </a:solidFill>
            </a:endParaRPr>
          </a:p>
          <a:p>
            <a:endParaRPr lang="fr-FR" sz="2400" b="1" dirty="0" smtClean="0">
              <a:solidFill>
                <a:srgbClr val="C00000"/>
              </a:solidFill>
            </a:endParaRPr>
          </a:p>
          <a:p>
            <a:r>
              <a:rPr lang="fr-FR" sz="2400" b="1" dirty="0" smtClean="0">
                <a:solidFill>
                  <a:srgbClr val="C00000"/>
                </a:solidFill>
              </a:rPr>
              <a:t>Section VIII </a:t>
            </a:r>
            <a:r>
              <a:rPr lang="fr-FR" sz="2400" b="1" dirty="0" err="1" smtClean="0">
                <a:solidFill>
                  <a:srgbClr val="C00000"/>
                </a:solidFill>
              </a:rPr>
              <a:t>DirectiveIntégrité</a:t>
            </a:r>
            <a:r>
              <a:rPr lang="fr-FR" sz="2400" b="1" dirty="0" smtClean="0">
                <a:solidFill>
                  <a:srgbClr val="C00000"/>
                </a:solidFill>
              </a:rPr>
              <a:t> des acteurs.  ////.   </a:t>
            </a:r>
            <a:r>
              <a:rPr lang="fr-FR" sz="2400" b="1" dirty="0" err="1" smtClean="0">
                <a:solidFill>
                  <a:srgbClr val="C00000"/>
                </a:solidFill>
              </a:rPr>
              <a:t>Chap</a:t>
            </a:r>
            <a:r>
              <a:rPr lang="fr-FR" sz="2400" b="1" dirty="0" smtClean="0">
                <a:solidFill>
                  <a:srgbClr val="C00000"/>
                </a:solidFill>
              </a:rPr>
              <a:t> VIII loi n°021/2014</a:t>
            </a:r>
          </a:p>
          <a:p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dirty="0">
                <a:solidFill>
                  <a:srgbClr val="C00000"/>
                </a:solidFill>
              </a:rPr>
              <a:t>Mais la loi n°002/2003 </a:t>
            </a:r>
            <a:r>
              <a:rPr lang="fr-FR" sz="2400" dirty="0" smtClean="0">
                <a:solidFill>
                  <a:srgbClr val="C00000"/>
                </a:solidFill>
              </a:rPr>
              <a:t>du </a:t>
            </a:r>
            <a:r>
              <a:rPr lang="fr-FR" sz="2400" dirty="0">
                <a:solidFill>
                  <a:srgbClr val="C00000"/>
                </a:solidFill>
              </a:rPr>
              <a:t>7 mai 2003 instituant un régime de prévention et de répression de l’enrichissement illicite en République Gabonaise 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smtClean="0">
                <a:solidFill>
                  <a:srgbClr val="C00000"/>
                </a:solidFill>
              </a:rPr>
              <a:t>définit </a:t>
            </a:r>
            <a:r>
              <a:rPr lang="fr-FR" sz="2400" dirty="0">
                <a:solidFill>
                  <a:srgbClr val="C00000"/>
                </a:solidFill>
              </a:rPr>
              <a:t>l’infraction d’enrichissement illicite, mais ne la réprime pas explicitement. Elle édicte des sanctions contre des infractions connexes à celle d’enrichissement illicite : la corruption, le blanchiment</a:t>
            </a:r>
            <a:endParaRPr lang="fr-FR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4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RG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916"/>
            <a:ext cx="1062355" cy="995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0" y="0"/>
            <a:ext cx="1396999" cy="107724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79A8-CDDE-B64B-948A-36B9E2EAB09F}" type="slidenum">
              <a:rPr lang="fr-FR" smtClean="0"/>
              <a:t>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Séminaire de Formation des responsables publics sur la Lutte contre la Corruption, l’Ethique, la Coordination et la Cohésion des Equipes de travail</a:t>
            </a:r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635795" y="2870791"/>
            <a:ext cx="10831032" cy="459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" y="1077245"/>
            <a:ext cx="121919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b="1" dirty="0" smtClean="0">
                <a:effectLst/>
                <a:latin typeface="Cambria" charset="0"/>
                <a:ea typeface="ＭＳ 明朝" charset="-128"/>
                <a:cs typeface="Times New Roman" charset="0"/>
              </a:rPr>
              <a:t>Le </a:t>
            </a:r>
            <a:r>
              <a:rPr lang="fr-FR" sz="2400" b="1" dirty="0" smtClean="0">
                <a:effectLst/>
                <a:latin typeface="Cambria" charset="0"/>
                <a:ea typeface="ＭＳ 明朝" charset="-128"/>
                <a:cs typeface="Times New Roman" charset="0"/>
              </a:rPr>
              <a:t>texte national de transposition (loi n°021/2014</a:t>
            </a:r>
            <a:r>
              <a:rPr lang="fr-FR" sz="2400" dirty="0" smtClean="0">
                <a:effectLst/>
                <a:latin typeface="Cambria" charset="0"/>
                <a:ea typeface="ＭＳ 明朝" charset="-128"/>
                <a:cs typeface="Times New Roman" charset="0"/>
              </a:rPr>
              <a:t>)</a:t>
            </a:r>
            <a:r>
              <a:rPr lang="fr-FR" sz="2400" b="1" i="1" dirty="0" smtClean="0">
                <a:effectLst/>
                <a:latin typeface="Cambria" charset="0"/>
                <a:ea typeface="ＭＳ 明朝" charset="-128"/>
                <a:cs typeface="Times New Roman" charset="0"/>
              </a:rPr>
              <a:t> </a:t>
            </a:r>
            <a:r>
              <a:rPr lang="fr-FR" sz="2400" dirty="0" smtClean="0">
                <a:effectLst/>
                <a:latin typeface="Cambria" charset="0"/>
                <a:ea typeface="ＭＳ 明朝" charset="-128"/>
                <a:cs typeface="Times New Roman" charset="0"/>
              </a:rPr>
              <a:t>ne prévoit pas de sanctionner la non dénonciation à la justice de toute infraction de caractère pénal en matière de gestion des deniers publics. Une telle vacuité peut conduire à des situations cocasses. C’est le cas d’un comptable obligé de payer une dépense publique, alors qu’il a l’intime conviction que l’attestation de service fait joint au dossier de paiement est fausse. Un tel comptable doit avoir une base juridique pour fonder son refus de </a:t>
            </a:r>
            <a:r>
              <a:rPr lang="fr-FR" sz="2400" dirty="0" smtClean="0">
                <a:effectLst/>
                <a:latin typeface="Cambria" charset="0"/>
                <a:ea typeface="ＭＳ 明朝" charset="-128"/>
                <a:cs typeface="Times New Roman" charset="0"/>
              </a:rPr>
              <a:t>payer</a:t>
            </a:r>
          </a:p>
          <a:p>
            <a:pPr algn="just"/>
            <a:r>
              <a:rPr lang="fr-FR" sz="2400" dirty="0" smtClean="0">
                <a:latin typeface="Cambria" charset="0"/>
                <a:ea typeface="ＭＳ 明朝" charset="-128"/>
                <a:cs typeface="Times New Roman" charset="0"/>
              </a:rPr>
              <a:t>(</a:t>
            </a:r>
            <a:r>
              <a:rPr lang="fr-FR" sz="2400" b="1" dirty="0" smtClean="0">
                <a:solidFill>
                  <a:srgbClr val="C00000"/>
                </a:solidFill>
                <a:latin typeface="Cambria" charset="0"/>
                <a:ea typeface="ＭＳ 明朝" charset="-128"/>
                <a:cs typeface="Times New Roman" charset="0"/>
              </a:rPr>
              <a:t>Section VIII </a:t>
            </a:r>
            <a:r>
              <a:rPr lang="fr-FR" sz="2400" b="1" dirty="0" err="1" smtClean="0">
                <a:solidFill>
                  <a:srgbClr val="C00000"/>
                </a:solidFill>
                <a:latin typeface="Cambria" charset="0"/>
                <a:ea typeface="ＭＳ 明朝" charset="-128"/>
                <a:cs typeface="Times New Roman" charset="0"/>
              </a:rPr>
              <a:t>parag</a:t>
            </a:r>
            <a:r>
              <a:rPr lang="fr-FR" sz="2400" b="1" dirty="0" smtClean="0">
                <a:solidFill>
                  <a:srgbClr val="C00000"/>
                </a:solidFill>
                <a:latin typeface="Cambria" charset="0"/>
                <a:ea typeface="ＭＳ 明朝" charset="-128"/>
                <a:cs typeface="Times New Roman" charset="0"/>
              </a:rPr>
              <a:t> 4 Directive  ///. </a:t>
            </a:r>
            <a:endParaRPr lang="fr-FR" sz="2400" b="1" dirty="0" smtClean="0">
              <a:solidFill>
                <a:srgbClr val="C00000"/>
              </a:solidFill>
              <a:effectLst/>
              <a:latin typeface="Cambria" charset="0"/>
              <a:ea typeface="ＭＳ 明朝" charset="-128"/>
              <a:cs typeface="Times New Roman" charset="0"/>
            </a:endParaRPr>
          </a:p>
          <a:p>
            <a:pPr algn="just"/>
            <a:endParaRPr lang="fr-FR" sz="2400" dirty="0">
              <a:latin typeface="Cambria" charset="0"/>
              <a:ea typeface="ＭＳ 明朝" charset="-128"/>
              <a:cs typeface="Times New Roman" charset="0"/>
            </a:endParaRPr>
          </a:p>
          <a:p>
            <a:pPr algn="just"/>
            <a:r>
              <a:rPr lang="fr-FR" sz="2400" dirty="0" smtClean="0">
                <a:effectLst/>
              </a:rPr>
              <a:t> </a:t>
            </a:r>
            <a:r>
              <a:rPr lang="fr-FR" sz="2400" b="1" dirty="0" smtClean="0">
                <a:effectLst/>
                <a:latin typeface="Cambria" charset="0"/>
                <a:ea typeface="ＭＳ 明朝" charset="-128"/>
                <a:cs typeface="Times New Roman" charset="0"/>
              </a:rPr>
              <a:t>La loi ne reprend pas les dispositions </a:t>
            </a:r>
            <a:r>
              <a:rPr lang="fr-FR" sz="2400" dirty="0" smtClean="0">
                <a:effectLst/>
                <a:latin typeface="Cambria" charset="0"/>
                <a:ea typeface="ＭＳ 明朝" charset="-128"/>
                <a:cs typeface="Times New Roman" charset="0"/>
              </a:rPr>
              <a:t>de la directive relative à la transparence dans les procédures de recrutement et d’emploi dans la fonction publique. Le texte national de transposition a omis l’obligation d’exiger, pour les postes comportant des responsabilités financières, des compétences techniques, des aptitudes professionnelles et des garanties déontologiques.</a:t>
            </a:r>
            <a:r>
              <a:rPr lang="fr-FR" sz="2400" dirty="0" smtClean="0">
                <a:effectLst/>
              </a:rPr>
              <a:t> </a:t>
            </a:r>
            <a:endParaRPr lang="fr-FR" sz="2400" dirty="0" smtClean="0"/>
          </a:p>
          <a:p>
            <a:pPr algn="just"/>
            <a:r>
              <a:rPr lang="fr-FR" sz="2400" b="1" dirty="0" smtClean="0">
                <a:solidFill>
                  <a:srgbClr val="C00000"/>
                </a:solidFill>
              </a:rPr>
              <a:t>(Section VIII </a:t>
            </a:r>
            <a:r>
              <a:rPr lang="fr-FR" sz="2400" b="1" dirty="0" err="1" smtClean="0">
                <a:solidFill>
                  <a:srgbClr val="C00000"/>
                </a:solidFill>
              </a:rPr>
              <a:t>parag</a:t>
            </a:r>
            <a:r>
              <a:rPr lang="fr-FR" sz="2400" b="1" dirty="0" smtClean="0">
                <a:solidFill>
                  <a:srgbClr val="C00000"/>
                </a:solidFill>
              </a:rPr>
              <a:t> 5 Directive)</a:t>
            </a:r>
            <a:endParaRPr lang="fr-FR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1864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383</Words>
  <Application>Microsoft Macintosh PowerPoint</Application>
  <PresentationFormat>Grand écran</PresentationFormat>
  <Paragraphs>23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Calibri</vt:lpstr>
      <vt:lpstr>Calibri Light</vt:lpstr>
      <vt:lpstr>Cambria</vt:lpstr>
      <vt:lpstr>ＭＳ 明朝</vt:lpstr>
      <vt:lpstr>Times New Roman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A. SAKHO</dc:creator>
  <cp:lastModifiedBy>A. SAKHO</cp:lastModifiedBy>
  <cp:revision>1</cp:revision>
  <dcterms:created xsi:type="dcterms:W3CDTF">2020-07-11T17:48:42Z</dcterms:created>
  <dcterms:modified xsi:type="dcterms:W3CDTF">2020-07-11T17:53:40Z</dcterms:modified>
</cp:coreProperties>
</file>