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7" r:id="rId2"/>
    <p:sldId id="269" r:id="rId3"/>
    <p:sldId id="268" r:id="rId4"/>
    <p:sldId id="270" r:id="rId5"/>
    <p:sldId id="287" r:id="rId6"/>
    <p:sldId id="257" r:id="rId7"/>
    <p:sldId id="364" r:id="rId8"/>
    <p:sldId id="289" r:id="rId9"/>
    <p:sldId id="346" r:id="rId10"/>
    <p:sldId id="284" r:id="rId11"/>
    <p:sldId id="292" r:id="rId12"/>
    <p:sldId id="290" r:id="rId13"/>
    <p:sldId id="347" r:id="rId14"/>
    <p:sldId id="348" r:id="rId15"/>
    <p:sldId id="349" r:id="rId16"/>
    <p:sldId id="350" r:id="rId17"/>
    <p:sldId id="351" r:id="rId18"/>
    <p:sldId id="352" r:id="rId19"/>
    <p:sldId id="353" r:id="rId20"/>
    <p:sldId id="354" r:id="rId21"/>
    <p:sldId id="355" r:id="rId22"/>
    <p:sldId id="356" r:id="rId23"/>
    <p:sldId id="291" r:id="rId24"/>
    <p:sldId id="357" r:id="rId25"/>
    <p:sldId id="358" r:id="rId26"/>
    <p:sldId id="363" r:id="rId27"/>
    <p:sldId id="359" r:id="rId28"/>
    <p:sldId id="275" r:id="rId29"/>
    <p:sldId id="361" r:id="rId30"/>
    <p:sldId id="362" r:id="rId31"/>
    <p:sldId id="365" r:id="rId32"/>
    <p:sldId id="317" r:id="rId33"/>
    <p:sldId id="360" r:id="rId34"/>
    <p:sldId id="366" r:id="rId35"/>
    <p:sldId id="282"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93323" autoAdjust="0"/>
  </p:normalViewPr>
  <p:slideViewPr>
    <p:cSldViewPr>
      <p:cViewPr varScale="1">
        <p:scale>
          <a:sx n="109" d="100"/>
          <a:sy n="109" d="100"/>
        </p:scale>
        <p:origin x="728"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B6E27-248E-6740-9987-8D43122361DD}"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fr-FR"/>
        </a:p>
      </dgm:t>
    </dgm:pt>
    <dgm:pt modelId="{1172E4D2-43CE-A843-A08B-0576A0731E02}">
      <dgm:prSet phldrT="[Texte]"/>
      <dgm:spPr/>
      <dgm:t>
        <a:bodyPr/>
        <a:lstStyle/>
        <a:p>
          <a:r>
            <a:rPr lang="fr-FR" dirty="0"/>
            <a:t>Phase 1</a:t>
          </a:r>
        </a:p>
      </dgm:t>
    </dgm:pt>
    <dgm:pt modelId="{CFF5350F-0CE6-4B4B-9329-20AF2EDB97F8}" type="parTrans" cxnId="{F4588FE0-6546-5346-800A-A02535B50439}">
      <dgm:prSet/>
      <dgm:spPr/>
      <dgm:t>
        <a:bodyPr/>
        <a:lstStyle/>
        <a:p>
          <a:endParaRPr lang="fr-FR"/>
        </a:p>
      </dgm:t>
    </dgm:pt>
    <dgm:pt modelId="{95F194C7-F887-EC4C-96BA-9AE63A255C93}" type="sibTrans" cxnId="{F4588FE0-6546-5346-800A-A02535B50439}">
      <dgm:prSet/>
      <dgm:spPr/>
      <dgm:t>
        <a:bodyPr/>
        <a:lstStyle/>
        <a:p>
          <a:endParaRPr lang="fr-FR"/>
        </a:p>
      </dgm:t>
    </dgm:pt>
    <dgm:pt modelId="{EBC7CA85-BE9B-FF47-8049-5401457A0B15}">
      <dgm:prSet phldrT="[Texte]"/>
      <dgm:spPr/>
      <dgm:t>
        <a:bodyPr/>
        <a:lstStyle/>
        <a:p>
          <a:r>
            <a:rPr lang="fr-FR" dirty="0"/>
            <a:t>Briser le tabou/début des réformes</a:t>
          </a:r>
        </a:p>
      </dgm:t>
    </dgm:pt>
    <dgm:pt modelId="{81E90D99-1EFD-CD41-9862-910A040082E5}" type="parTrans" cxnId="{8A25FC43-72BF-1E4E-81F3-414543D69AFB}">
      <dgm:prSet/>
      <dgm:spPr/>
      <dgm:t>
        <a:bodyPr/>
        <a:lstStyle/>
        <a:p>
          <a:endParaRPr lang="fr-FR"/>
        </a:p>
      </dgm:t>
    </dgm:pt>
    <dgm:pt modelId="{A3441DB6-CD4E-D549-BFD8-9C1327E1F800}" type="sibTrans" cxnId="{8A25FC43-72BF-1E4E-81F3-414543D69AFB}">
      <dgm:prSet/>
      <dgm:spPr/>
      <dgm:t>
        <a:bodyPr/>
        <a:lstStyle/>
        <a:p>
          <a:endParaRPr lang="fr-FR"/>
        </a:p>
      </dgm:t>
    </dgm:pt>
    <dgm:pt modelId="{5B8A2774-CDF2-8F4E-9361-3C28E272DAF9}">
      <dgm:prSet phldrT="[Texte]"/>
      <dgm:spPr/>
      <dgm:t>
        <a:bodyPr/>
        <a:lstStyle/>
        <a:p>
          <a:r>
            <a:rPr lang="fr-FR" dirty="0"/>
            <a:t>Phase 2</a:t>
          </a:r>
        </a:p>
      </dgm:t>
    </dgm:pt>
    <dgm:pt modelId="{A8233A3B-49C9-AE4A-9511-2051FB873077}" type="parTrans" cxnId="{97C9F785-5E3B-BF41-9553-E31CC638868E}">
      <dgm:prSet/>
      <dgm:spPr/>
      <dgm:t>
        <a:bodyPr/>
        <a:lstStyle/>
        <a:p>
          <a:endParaRPr lang="fr-FR"/>
        </a:p>
      </dgm:t>
    </dgm:pt>
    <dgm:pt modelId="{CBF048A2-043F-0740-A1F3-D45ED047FA07}" type="sibTrans" cxnId="{97C9F785-5E3B-BF41-9553-E31CC638868E}">
      <dgm:prSet/>
      <dgm:spPr/>
      <dgm:t>
        <a:bodyPr/>
        <a:lstStyle/>
        <a:p>
          <a:endParaRPr lang="fr-FR"/>
        </a:p>
      </dgm:t>
    </dgm:pt>
    <dgm:pt modelId="{EA6CA6A9-C195-B74C-957D-51883793F9DF}">
      <dgm:prSet phldrT="[Texte]"/>
      <dgm:spPr/>
      <dgm:t>
        <a:bodyPr/>
        <a:lstStyle/>
        <a:p>
          <a:r>
            <a:rPr lang="fr-FR" dirty="0"/>
            <a:t>Mise en place de standards internationaux</a:t>
          </a:r>
        </a:p>
      </dgm:t>
    </dgm:pt>
    <dgm:pt modelId="{8EAD20C5-60BD-BC49-8379-F59DE76F9B75}" type="parTrans" cxnId="{A6EF77BB-9BCF-764D-A277-226E473F2208}">
      <dgm:prSet/>
      <dgm:spPr/>
      <dgm:t>
        <a:bodyPr/>
        <a:lstStyle/>
        <a:p>
          <a:endParaRPr lang="fr-FR"/>
        </a:p>
      </dgm:t>
    </dgm:pt>
    <dgm:pt modelId="{B9F4112F-286E-0A41-AECB-705F2E944654}" type="sibTrans" cxnId="{A6EF77BB-9BCF-764D-A277-226E473F2208}">
      <dgm:prSet/>
      <dgm:spPr/>
      <dgm:t>
        <a:bodyPr/>
        <a:lstStyle/>
        <a:p>
          <a:endParaRPr lang="fr-FR"/>
        </a:p>
      </dgm:t>
    </dgm:pt>
    <dgm:pt modelId="{2858A455-B21B-8D47-BD1B-2F2F246E7F6A}">
      <dgm:prSet phldrT="[Texte]"/>
      <dgm:spPr/>
      <dgm:t>
        <a:bodyPr/>
        <a:lstStyle/>
        <a:p>
          <a:r>
            <a:rPr lang="fr-FR" dirty="0"/>
            <a:t>Phase 3</a:t>
          </a:r>
        </a:p>
      </dgm:t>
    </dgm:pt>
    <dgm:pt modelId="{F45B9833-CE4A-8243-9697-D8D745E9CF5E}" type="parTrans" cxnId="{1AFAA96F-C25F-8E49-9DA0-E13A4F0043EF}">
      <dgm:prSet/>
      <dgm:spPr/>
      <dgm:t>
        <a:bodyPr/>
        <a:lstStyle/>
        <a:p>
          <a:endParaRPr lang="fr-FR"/>
        </a:p>
      </dgm:t>
    </dgm:pt>
    <dgm:pt modelId="{A47B6532-1239-A244-9495-6C9A3D3186AB}" type="sibTrans" cxnId="{1AFAA96F-C25F-8E49-9DA0-E13A4F0043EF}">
      <dgm:prSet/>
      <dgm:spPr/>
      <dgm:t>
        <a:bodyPr/>
        <a:lstStyle/>
        <a:p>
          <a:endParaRPr lang="fr-FR"/>
        </a:p>
      </dgm:t>
    </dgm:pt>
    <dgm:pt modelId="{90F74941-C902-9B42-AB7F-884266D2B962}">
      <dgm:prSet phldrT="[Texte]"/>
      <dgm:spPr/>
      <dgm:t>
        <a:bodyPr/>
        <a:lstStyle/>
        <a:p>
          <a:r>
            <a:rPr lang="fr-FR" dirty="0"/>
            <a:t>Renforcement et mise en application</a:t>
          </a:r>
        </a:p>
      </dgm:t>
    </dgm:pt>
    <dgm:pt modelId="{3034011B-0E17-AD41-BAC5-851E619FE869}" type="parTrans" cxnId="{8955EDA9-B522-F94D-B50C-FB889A649FDD}">
      <dgm:prSet/>
      <dgm:spPr/>
      <dgm:t>
        <a:bodyPr/>
        <a:lstStyle/>
        <a:p>
          <a:endParaRPr lang="fr-FR"/>
        </a:p>
      </dgm:t>
    </dgm:pt>
    <dgm:pt modelId="{A37E9016-CDAA-9C4C-8BA6-3955F63F16F1}" type="sibTrans" cxnId="{8955EDA9-B522-F94D-B50C-FB889A649FDD}">
      <dgm:prSet/>
      <dgm:spPr/>
      <dgm:t>
        <a:bodyPr/>
        <a:lstStyle/>
        <a:p>
          <a:endParaRPr lang="fr-FR"/>
        </a:p>
      </dgm:t>
    </dgm:pt>
    <dgm:pt modelId="{6617A6C2-A46C-AD42-95D5-E434B3A917A0}">
      <dgm:prSet/>
      <dgm:spPr/>
      <dgm:t>
        <a:bodyPr/>
        <a:lstStyle/>
        <a:p>
          <a:r>
            <a:rPr lang="fr-FR" dirty="0"/>
            <a:t>phase 4</a:t>
          </a:r>
        </a:p>
      </dgm:t>
    </dgm:pt>
    <dgm:pt modelId="{2F334593-7DB8-8D42-A524-8D56D7FBC9F0}" type="parTrans" cxnId="{359C2616-4AC7-6C40-B923-42E2A384E342}">
      <dgm:prSet/>
      <dgm:spPr/>
      <dgm:t>
        <a:bodyPr/>
        <a:lstStyle/>
        <a:p>
          <a:endParaRPr lang="fr-FR"/>
        </a:p>
      </dgm:t>
    </dgm:pt>
    <dgm:pt modelId="{B949650B-ED0D-C645-9CC7-0FCD324EC964}" type="sibTrans" cxnId="{359C2616-4AC7-6C40-B923-42E2A384E342}">
      <dgm:prSet/>
      <dgm:spPr/>
      <dgm:t>
        <a:bodyPr/>
        <a:lstStyle/>
        <a:p>
          <a:endParaRPr lang="fr-FR"/>
        </a:p>
      </dgm:t>
    </dgm:pt>
    <dgm:pt modelId="{D1E4E615-1994-0E4E-A4C3-CE5F4D67FD3E}">
      <dgm:prSet/>
      <dgm:spPr/>
      <dgm:t>
        <a:bodyPr/>
        <a:lstStyle/>
        <a:p>
          <a:r>
            <a:rPr lang="fr-FR" dirty="0"/>
            <a:t>Pro-</a:t>
          </a:r>
          <a:r>
            <a:rPr lang="fr-FR" dirty="0" err="1"/>
            <a:t>integrité</a:t>
          </a:r>
          <a:r>
            <a:rPr lang="fr-FR" dirty="0"/>
            <a:t> – </a:t>
          </a:r>
          <a:r>
            <a:rPr lang="fr-FR" dirty="0" err="1"/>
            <a:t>contr</a:t>
          </a:r>
          <a:r>
            <a:rPr lang="fr-CH" dirty="0" err="1"/>
            <a:t>ôle</a:t>
          </a:r>
          <a:r>
            <a:rPr lang="fr-CH" dirty="0"/>
            <a:t> citoyen accru</a:t>
          </a:r>
          <a:endParaRPr lang="fr-FR" dirty="0"/>
        </a:p>
      </dgm:t>
    </dgm:pt>
    <dgm:pt modelId="{2CFBE543-CBF4-0C4F-9CC5-7BA3D8493CCD}" type="parTrans" cxnId="{EDBCE8CE-B9EA-654E-8292-284A75CC720F}">
      <dgm:prSet/>
      <dgm:spPr/>
      <dgm:t>
        <a:bodyPr/>
        <a:lstStyle/>
        <a:p>
          <a:endParaRPr lang="fr-FR"/>
        </a:p>
      </dgm:t>
    </dgm:pt>
    <dgm:pt modelId="{294D07DC-10E4-CA4F-855D-0352FAC75C9B}" type="sibTrans" cxnId="{EDBCE8CE-B9EA-654E-8292-284A75CC720F}">
      <dgm:prSet/>
      <dgm:spPr/>
      <dgm:t>
        <a:bodyPr/>
        <a:lstStyle/>
        <a:p>
          <a:endParaRPr lang="fr-FR"/>
        </a:p>
      </dgm:t>
    </dgm:pt>
    <dgm:pt modelId="{B9F5BF63-5071-3241-8C62-063017D63DA1}" type="pres">
      <dgm:prSet presAssocID="{5AEB6E27-248E-6740-9987-8D43122361DD}" presName="linearFlow" presStyleCnt="0">
        <dgm:presLayoutVars>
          <dgm:dir/>
          <dgm:animLvl val="lvl"/>
          <dgm:resizeHandles val="exact"/>
        </dgm:presLayoutVars>
      </dgm:prSet>
      <dgm:spPr/>
    </dgm:pt>
    <dgm:pt modelId="{B673FE06-80E9-5242-9B2D-D8333F7BB005}" type="pres">
      <dgm:prSet presAssocID="{1172E4D2-43CE-A843-A08B-0576A0731E02}" presName="composite" presStyleCnt="0"/>
      <dgm:spPr/>
    </dgm:pt>
    <dgm:pt modelId="{9B953950-1D2E-A749-986F-C2D11464052B}" type="pres">
      <dgm:prSet presAssocID="{1172E4D2-43CE-A843-A08B-0576A0731E02}" presName="parTx" presStyleLbl="node1" presStyleIdx="0" presStyleCnt="4">
        <dgm:presLayoutVars>
          <dgm:chMax val="0"/>
          <dgm:chPref val="0"/>
          <dgm:bulletEnabled val="1"/>
        </dgm:presLayoutVars>
      </dgm:prSet>
      <dgm:spPr/>
    </dgm:pt>
    <dgm:pt modelId="{BA9B727C-C990-3C48-B389-B746649FCDE7}" type="pres">
      <dgm:prSet presAssocID="{1172E4D2-43CE-A843-A08B-0576A0731E02}" presName="parSh" presStyleLbl="node1" presStyleIdx="0" presStyleCnt="4" custLinFactNeighborX="-80" custLinFactNeighborY="-6490"/>
      <dgm:spPr/>
    </dgm:pt>
    <dgm:pt modelId="{97AD8697-3FD7-9F4D-8271-5BE5CC1EC32D}" type="pres">
      <dgm:prSet presAssocID="{1172E4D2-43CE-A843-A08B-0576A0731E02}" presName="desTx" presStyleLbl="fgAcc1" presStyleIdx="0" presStyleCnt="4">
        <dgm:presLayoutVars>
          <dgm:bulletEnabled val="1"/>
        </dgm:presLayoutVars>
      </dgm:prSet>
      <dgm:spPr/>
    </dgm:pt>
    <dgm:pt modelId="{5AEC5A38-04D9-DA47-8D30-05020FB4590D}" type="pres">
      <dgm:prSet presAssocID="{95F194C7-F887-EC4C-96BA-9AE63A255C93}" presName="sibTrans" presStyleLbl="sibTrans2D1" presStyleIdx="0" presStyleCnt="3"/>
      <dgm:spPr/>
    </dgm:pt>
    <dgm:pt modelId="{8288C558-0A76-F64D-9BF6-436A8E927D8D}" type="pres">
      <dgm:prSet presAssocID="{95F194C7-F887-EC4C-96BA-9AE63A255C93}" presName="connTx" presStyleLbl="sibTrans2D1" presStyleIdx="0" presStyleCnt="3"/>
      <dgm:spPr/>
    </dgm:pt>
    <dgm:pt modelId="{D9897889-61D4-1449-B1B9-F5392909CF44}" type="pres">
      <dgm:prSet presAssocID="{5B8A2774-CDF2-8F4E-9361-3C28E272DAF9}" presName="composite" presStyleCnt="0"/>
      <dgm:spPr/>
    </dgm:pt>
    <dgm:pt modelId="{3A3E9980-4800-3F47-870F-660EFADF3C22}" type="pres">
      <dgm:prSet presAssocID="{5B8A2774-CDF2-8F4E-9361-3C28E272DAF9}" presName="parTx" presStyleLbl="node1" presStyleIdx="0" presStyleCnt="4">
        <dgm:presLayoutVars>
          <dgm:chMax val="0"/>
          <dgm:chPref val="0"/>
          <dgm:bulletEnabled val="1"/>
        </dgm:presLayoutVars>
      </dgm:prSet>
      <dgm:spPr/>
    </dgm:pt>
    <dgm:pt modelId="{4AAFC1A3-C811-2647-8689-C5BD76ED6360}" type="pres">
      <dgm:prSet presAssocID="{5B8A2774-CDF2-8F4E-9361-3C28E272DAF9}" presName="parSh" presStyleLbl="node1" presStyleIdx="1" presStyleCnt="4"/>
      <dgm:spPr/>
    </dgm:pt>
    <dgm:pt modelId="{6D16E9C0-A5D9-7C42-A3ED-ABE31C6F2FB3}" type="pres">
      <dgm:prSet presAssocID="{5B8A2774-CDF2-8F4E-9361-3C28E272DAF9}" presName="desTx" presStyleLbl="fgAcc1" presStyleIdx="1" presStyleCnt="4">
        <dgm:presLayoutVars>
          <dgm:bulletEnabled val="1"/>
        </dgm:presLayoutVars>
      </dgm:prSet>
      <dgm:spPr/>
    </dgm:pt>
    <dgm:pt modelId="{C6E5C009-9372-C946-96AC-DB0D5AC0CB4D}" type="pres">
      <dgm:prSet presAssocID="{CBF048A2-043F-0740-A1F3-D45ED047FA07}" presName="sibTrans" presStyleLbl="sibTrans2D1" presStyleIdx="1" presStyleCnt="3"/>
      <dgm:spPr/>
    </dgm:pt>
    <dgm:pt modelId="{1B0F0B7B-8F23-B748-9B0A-C9A6F1172529}" type="pres">
      <dgm:prSet presAssocID="{CBF048A2-043F-0740-A1F3-D45ED047FA07}" presName="connTx" presStyleLbl="sibTrans2D1" presStyleIdx="1" presStyleCnt="3"/>
      <dgm:spPr/>
    </dgm:pt>
    <dgm:pt modelId="{6E5C9244-FC4F-4D43-9384-B3FCA002731E}" type="pres">
      <dgm:prSet presAssocID="{2858A455-B21B-8D47-BD1B-2F2F246E7F6A}" presName="composite" presStyleCnt="0"/>
      <dgm:spPr/>
    </dgm:pt>
    <dgm:pt modelId="{C0984F95-E95A-6A4A-A5FE-0275E88A2D5D}" type="pres">
      <dgm:prSet presAssocID="{2858A455-B21B-8D47-BD1B-2F2F246E7F6A}" presName="parTx" presStyleLbl="node1" presStyleIdx="1" presStyleCnt="4">
        <dgm:presLayoutVars>
          <dgm:chMax val="0"/>
          <dgm:chPref val="0"/>
          <dgm:bulletEnabled val="1"/>
        </dgm:presLayoutVars>
      </dgm:prSet>
      <dgm:spPr/>
    </dgm:pt>
    <dgm:pt modelId="{DECD6956-C1EB-2F41-98E8-F474261CFD3B}" type="pres">
      <dgm:prSet presAssocID="{2858A455-B21B-8D47-BD1B-2F2F246E7F6A}" presName="parSh" presStyleLbl="node1" presStyleIdx="2" presStyleCnt="4"/>
      <dgm:spPr/>
    </dgm:pt>
    <dgm:pt modelId="{783A2BAB-FF54-8142-AE81-A694BB809BF6}" type="pres">
      <dgm:prSet presAssocID="{2858A455-B21B-8D47-BD1B-2F2F246E7F6A}" presName="desTx" presStyleLbl="fgAcc1" presStyleIdx="2" presStyleCnt="4">
        <dgm:presLayoutVars>
          <dgm:bulletEnabled val="1"/>
        </dgm:presLayoutVars>
      </dgm:prSet>
      <dgm:spPr/>
    </dgm:pt>
    <dgm:pt modelId="{C257A8BF-88A3-8B4C-A1FB-C4BB45CEF3BC}" type="pres">
      <dgm:prSet presAssocID="{A47B6532-1239-A244-9495-6C9A3D3186AB}" presName="sibTrans" presStyleLbl="sibTrans2D1" presStyleIdx="2" presStyleCnt="3"/>
      <dgm:spPr/>
    </dgm:pt>
    <dgm:pt modelId="{493D94D7-2D09-1F48-BA17-C8C1963950FC}" type="pres">
      <dgm:prSet presAssocID="{A47B6532-1239-A244-9495-6C9A3D3186AB}" presName="connTx" presStyleLbl="sibTrans2D1" presStyleIdx="2" presStyleCnt="3"/>
      <dgm:spPr/>
    </dgm:pt>
    <dgm:pt modelId="{1959BB81-252E-764D-AB7E-7AB6E362312E}" type="pres">
      <dgm:prSet presAssocID="{6617A6C2-A46C-AD42-95D5-E434B3A917A0}" presName="composite" presStyleCnt="0"/>
      <dgm:spPr/>
    </dgm:pt>
    <dgm:pt modelId="{6B90C07F-896E-9744-A5D1-F849D959F880}" type="pres">
      <dgm:prSet presAssocID="{6617A6C2-A46C-AD42-95D5-E434B3A917A0}" presName="parTx" presStyleLbl="node1" presStyleIdx="2" presStyleCnt="4">
        <dgm:presLayoutVars>
          <dgm:chMax val="0"/>
          <dgm:chPref val="0"/>
          <dgm:bulletEnabled val="1"/>
        </dgm:presLayoutVars>
      </dgm:prSet>
      <dgm:spPr/>
    </dgm:pt>
    <dgm:pt modelId="{6FA8A71F-E585-BF49-BC18-00F6858C4971}" type="pres">
      <dgm:prSet presAssocID="{6617A6C2-A46C-AD42-95D5-E434B3A917A0}" presName="parSh" presStyleLbl="node1" presStyleIdx="3" presStyleCnt="4"/>
      <dgm:spPr/>
    </dgm:pt>
    <dgm:pt modelId="{9EBACFD3-B5C5-FE44-942C-A254C25E136C}" type="pres">
      <dgm:prSet presAssocID="{6617A6C2-A46C-AD42-95D5-E434B3A917A0}" presName="desTx" presStyleLbl="fgAcc1" presStyleIdx="3" presStyleCnt="4">
        <dgm:presLayoutVars>
          <dgm:bulletEnabled val="1"/>
        </dgm:presLayoutVars>
      </dgm:prSet>
      <dgm:spPr/>
    </dgm:pt>
  </dgm:ptLst>
  <dgm:cxnLst>
    <dgm:cxn modelId="{073FEF05-D739-4B40-9740-C7BE8781B6F6}" type="presOf" srcId="{95F194C7-F887-EC4C-96BA-9AE63A255C93}" destId="{5AEC5A38-04D9-DA47-8D30-05020FB4590D}" srcOrd="0" destOrd="0" presId="urn:microsoft.com/office/officeart/2005/8/layout/process3"/>
    <dgm:cxn modelId="{19224C08-6D5F-4B45-B0CA-6B52F662FAA9}" type="presOf" srcId="{5B8A2774-CDF2-8F4E-9361-3C28E272DAF9}" destId="{3A3E9980-4800-3F47-870F-660EFADF3C22}" srcOrd="0" destOrd="0" presId="urn:microsoft.com/office/officeart/2005/8/layout/process3"/>
    <dgm:cxn modelId="{CF899A0D-0862-8847-A04F-981143863AE6}" type="presOf" srcId="{2858A455-B21B-8D47-BD1B-2F2F246E7F6A}" destId="{DECD6956-C1EB-2F41-98E8-F474261CFD3B}" srcOrd="1" destOrd="0" presId="urn:microsoft.com/office/officeart/2005/8/layout/process3"/>
    <dgm:cxn modelId="{6F9B3C10-7654-514B-983D-19F7CEA7129F}" type="presOf" srcId="{CBF048A2-043F-0740-A1F3-D45ED047FA07}" destId="{1B0F0B7B-8F23-B748-9B0A-C9A6F1172529}" srcOrd="1" destOrd="0" presId="urn:microsoft.com/office/officeart/2005/8/layout/process3"/>
    <dgm:cxn modelId="{07B59512-F6CB-0D4C-ABF3-42C41F4594C9}" type="presOf" srcId="{2858A455-B21B-8D47-BD1B-2F2F246E7F6A}" destId="{C0984F95-E95A-6A4A-A5FE-0275E88A2D5D}" srcOrd="0" destOrd="0" presId="urn:microsoft.com/office/officeart/2005/8/layout/process3"/>
    <dgm:cxn modelId="{359C2616-4AC7-6C40-B923-42E2A384E342}" srcId="{5AEB6E27-248E-6740-9987-8D43122361DD}" destId="{6617A6C2-A46C-AD42-95D5-E434B3A917A0}" srcOrd="3" destOrd="0" parTransId="{2F334593-7DB8-8D42-A524-8D56D7FBC9F0}" sibTransId="{B949650B-ED0D-C645-9CC7-0FCD324EC964}"/>
    <dgm:cxn modelId="{42B4DB2B-2A82-7A49-853F-4B478B403141}" type="presOf" srcId="{6617A6C2-A46C-AD42-95D5-E434B3A917A0}" destId="{6B90C07F-896E-9744-A5D1-F849D959F880}" srcOrd="0" destOrd="0" presId="urn:microsoft.com/office/officeart/2005/8/layout/process3"/>
    <dgm:cxn modelId="{6B89362F-B8C8-D142-9094-B081EADABF0B}" type="presOf" srcId="{D1E4E615-1994-0E4E-A4C3-CE5F4D67FD3E}" destId="{9EBACFD3-B5C5-FE44-942C-A254C25E136C}" srcOrd="0" destOrd="0" presId="urn:microsoft.com/office/officeart/2005/8/layout/process3"/>
    <dgm:cxn modelId="{2D1EE43A-1636-1347-A45D-C1CF11B88483}" type="presOf" srcId="{5AEB6E27-248E-6740-9987-8D43122361DD}" destId="{B9F5BF63-5071-3241-8C62-063017D63DA1}" srcOrd="0" destOrd="0" presId="urn:microsoft.com/office/officeart/2005/8/layout/process3"/>
    <dgm:cxn modelId="{DC4A793D-B586-EC4A-AA6C-7D3F32AF93CF}" type="presOf" srcId="{95F194C7-F887-EC4C-96BA-9AE63A255C93}" destId="{8288C558-0A76-F64D-9BF6-436A8E927D8D}" srcOrd="1" destOrd="0" presId="urn:microsoft.com/office/officeart/2005/8/layout/process3"/>
    <dgm:cxn modelId="{8A25FC43-72BF-1E4E-81F3-414543D69AFB}" srcId="{1172E4D2-43CE-A843-A08B-0576A0731E02}" destId="{EBC7CA85-BE9B-FF47-8049-5401457A0B15}" srcOrd="0" destOrd="0" parTransId="{81E90D99-1EFD-CD41-9862-910A040082E5}" sibTransId="{A3441DB6-CD4E-D549-BFD8-9C1327E1F800}"/>
    <dgm:cxn modelId="{7F45C062-2486-0443-821C-EDEF53D9CFC2}" type="presOf" srcId="{A47B6532-1239-A244-9495-6C9A3D3186AB}" destId="{493D94D7-2D09-1F48-BA17-C8C1963950FC}" srcOrd="1" destOrd="0" presId="urn:microsoft.com/office/officeart/2005/8/layout/process3"/>
    <dgm:cxn modelId="{DFF08F67-F58E-EA48-8036-4BA07BA3B017}" type="presOf" srcId="{EA6CA6A9-C195-B74C-957D-51883793F9DF}" destId="{6D16E9C0-A5D9-7C42-A3ED-ABE31C6F2FB3}" srcOrd="0" destOrd="0" presId="urn:microsoft.com/office/officeart/2005/8/layout/process3"/>
    <dgm:cxn modelId="{5D33BD6E-B145-1340-BAB5-04F72B42CBAE}" type="presOf" srcId="{CBF048A2-043F-0740-A1F3-D45ED047FA07}" destId="{C6E5C009-9372-C946-96AC-DB0D5AC0CB4D}" srcOrd="0" destOrd="0" presId="urn:microsoft.com/office/officeart/2005/8/layout/process3"/>
    <dgm:cxn modelId="{1AFAA96F-C25F-8E49-9DA0-E13A4F0043EF}" srcId="{5AEB6E27-248E-6740-9987-8D43122361DD}" destId="{2858A455-B21B-8D47-BD1B-2F2F246E7F6A}" srcOrd="2" destOrd="0" parTransId="{F45B9833-CE4A-8243-9697-D8D745E9CF5E}" sibTransId="{A47B6532-1239-A244-9495-6C9A3D3186AB}"/>
    <dgm:cxn modelId="{30370779-0A4E-9A48-A612-A168876B2567}" type="presOf" srcId="{6617A6C2-A46C-AD42-95D5-E434B3A917A0}" destId="{6FA8A71F-E585-BF49-BC18-00F6858C4971}" srcOrd="1" destOrd="0" presId="urn:microsoft.com/office/officeart/2005/8/layout/process3"/>
    <dgm:cxn modelId="{9C1AD37A-3DF6-FC4F-8EE3-969126C9091D}" type="presOf" srcId="{5B8A2774-CDF2-8F4E-9361-3C28E272DAF9}" destId="{4AAFC1A3-C811-2647-8689-C5BD76ED6360}" srcOrd="1" destOrd="0" presId="urn:microsoft.com/office/officeart/2005/8/layout/process3"/>
    <dgm:cxn modelId="{97C9F785-5E3B-BF41-9553-E31CC638868E}" srcId="{5AEB6E27-248E-6740-9987-8D43122361DD}" destId="{5B8A2774-CDF2-8F4E-9361-3C28E272DAF9}" srcOrd="1" destOrd="0" parTransId="{A8233A3B-49C9-AE4A-9511-2051FB873077}" sibTransId="{CBF048A2-043F-0740-A1F3-D45ED047FA07}"/>
    <dgm:cxn modelId="{E1BADEA6-54C0-0344-AFEF-3C078443DC0C}" type="presOf" srcId="{90F74941-C902-9B42-AB7F-884266D2B962}" destId="{783A2BAB-FF54-8142-AE81-A694BB809BF6}" srcOrd="0" destOrd="0" presId="urn:microsoft.com/office/officeart/2005/8/layout/process3"/>
    <dgm:cxn modelId="{8955EDA9-B522-F94D-B50C-FB889A649FDD}" srcId="{2858A455-B21B-8D47-BD1B-2F2F246E7F6A}" destId="{90F74941-C902-9B42-AB7F-884266D2B962}" srcOrd="0" destOrd="0" parTransId="{3034011B-0E17-AD41-BAC5-851E619FE869}" sibTransId="{A37E9016-CDAA-9C4C-8BA6-3955F63F16F1}"/>
    <dgm:cxn modelId="{A9E000B2-8BAA-9F4B-BBE9-12300C65A24A}" type="presOf" srcId="{1172E4D2-43CE-A843-A08B-0576A0731E02}" destId="{9B953950-1D2E-A749-986F-C2D11464052B}" srcOrd="0" destOrd="0" presId="urn:microsoft.com/office/officeart/2005/8/layout/process3"/>
    <dgm:cxn modelId="{6BCACCB3-748B-9A4E-992C-021422A3C19C}" type="presOf" srcId="{A47B6532-1239-A244-9495-6C9A3D3186AB}" destId="{C257A8BF-88A3-8B4C-A1FB-C4BB45CEF3BC}" srcOrd="0" destOrd="0" presId="urn:microsoft.com/office/officeart/2005/8/layout/process3"/>
    <dgm:cxn modelId="{8A39A7BA-B1B5-A54F-9B18-129919E7EF5F}" type="presOf" srcId="{1172E4D2-43CE-A843-A08B-0576A0731E02}" destId="{BA9B727C-C990-3C48-B389-B746649FCDE7}" srcOrd="1" destOrd="0" presId="urn:microsoft.com/office/officeart/2005/8/layout/process3"/>
    <dgm:cxn modelId="{A6EF77BB-9BCF-764D-A277-226E473F2208}" srcId="{5B8A2774-CDF2-8F4E-9361-3C28E272DAF9}" destId="{EA6CA6A9-C195-B74C-957D-51883793F9DF}" srcOrd="0" destOrd="0" parTransId="{8EAD20C5-60BD-BC49-8379-F59DE76F9B75}" sibTransId="{B9F4112F-286E-0A41-AECB-705F2E944654}"/>
    <dgm:cxn modelId="{EDBCE8CE-B9EA-654E-8292-284A75CC720F}" srcId="{6617A6C2-A46C-AD42-95D5-E434B3A917A0}" destId="{D1E4E615-1994-0E4E-A4C3-CE5F4D67FD3E}" srcOrd="0" destOrd="0" parTransId="{2CFBE543-CBF4-0C4F-9CC5-7BA3D8493CCD}" sibTransId="{294D07DC-10E4-CA4F-855D-0352FAC75C9B}"/>
    <dgm:cxn modelId="{A02E6AD5-69D2-8046-944B-7A07AFE92869}" type="presOf" srcId="{EBC7CA85-BE9B-FF47-8049-5401457A0B15}" destId="{97AD8697-3FD7-9F4D-8271-5BE5CC1EC32D}" srcOrd="0" destOrd="0" presId="urn:microsoft.com/office/officeart/2005/8/layout/process3"/>
    <dgm:cxn modelId="{F4588FE0-6546-5346-800A-A02535B50439}" srcId="{5AEB6E27-248E-6740-9987-8D43122361DD}" destId="{1172E4D2-43CE-A843-A08B-0576A0731E02}" srcOrd="0" destOrd="0" parTransId="{CFF5350F-0CE6-4B4B-9329-20AF2EDB97F8}" sibTransId="{95F194C7-F887-EC4C-96BA-9AE63A255C93}"/>
    <dgm:cxn modelId="{19EF3833-21C1-6945-A2ED-9A12DF40A6FB}" type="presParOf" srcId="{B9F5BF63-5071-3241-8C62-063017D63DA1}" destId="{B673FE06-80E9-5242-9B2D-D8333F7BB005}" srcOrd="0" destOrd="0" presId="urn:microsoft.com/office/officeart/2005/8/layout/process3"/>
    <dgm:cxn modelId="{7B26C5F2-F68A-1A42-AA86-A3A1915527A5}" type="presParOf" srcId="{B673FE06-80E9-5242-9B2D-D8333F7BB005}" destId="{9B953950-1D2E-A749-986F-C2D11464052B}" srcOrd="0" destOrd="0" presId="urn:microsoft.com/office/officeart/2005/8/layout/process3"/>
    <dgm:cxn modelId="{F6E0BE73-D50D-394B-8A5B-505F568C3408}" type="presParOf" srcId="{B673FE06-80E9-5242-9B2D-D8333F7BB005}" destId="{BA9B727C-C990-3C48-B389-B746649FCDE7}" srcOrd="1" destOrd="0" presId="urn:microsoft.com/office/officeart/2005/8/layout/process3"/>
    <dgm:cxn modelId="{BFD60E3D-2590-BF4D-A398-19759AD78FC3}" type="presParOf" srcId="{B673FE06-80E9-5242-9B2D-D8333F7BB005}" destId="{97AD8697-3FD7-9F4D-8271-5BE5CC1EC32D}" srcOrd="2" destOrd="0" presId="urn:microsoft.com/office/officeart/2005/8/layout/process3"/>
    <dgm:cxn modelId="{4F696B9D-85D1-2E43-BDC9-7D3C87B3C2AC}" type="presParOf" srcId="{B9F5BF63-5071-3241-8C62-063017D63DA1}" destId="{5AEC5A38-04D9-DA47-8D30-05020FB4590D}" srcOrd="1" destOrd="0" presId="urn:microsoft.com/office/officeart/2005/8/layout/process3"/>
    <dgm:cxn modelId="{F690D458-154C-1C4C-BEA5-E778416BD3B4}" type="presParOf" srcId="{5AEC5A38-04D9-DA47-8D30-05020FB4590D}" destId="{8288C558-0A76-F64D-9BF6-436A8E927D8D}" srcOrd="0" destOrd="0" presId="urn:microsoft.com/office/officeart/2005/8/layout/process3"/>
    <dgm:cxn modelId="{D72D8D5C-FF2A-684E-8FD7-55D253864067}" type="presParOf" srcId="{B9F5BF63-5071-3241-8C62-063017D63DA1}" destId="{D9897889-61D4-1449-B1B9-F5392909CF44}" srcOrd="2" destOrd="0" presId="urn:microsoft.com/office/officeart/2005/8/layout/process3"/>
    <dgm:cxn modelId="{1D2E03F5-FEB7-3A42-9D07-C5AC4A307D2B}" type="presParOf" srcId="{D9897889-61D4-1449-B1B9-F5392909CF44}" destId="{3A3E9980-4800-3F47-870F-660EFADF3C22}" srcOrd="0" destOrd="0" presId="urn:microsoft.com/office/officeart/2005/8/layout/process3"/>
    <dgm:cxn modelId="{4AF8F87A-75A5-C74B-A9D8-1446775261C2}" type="presParOf" srcId="{D9897889-61D4-1449-B1B9-F5392909CF44}" destId="{4AAFC1A3-C811-2647-8689-C5BD76ED6360}" srcOrd="1" destOrd="0" presId="urn:microsoft.com/office/officeart/2005/8/layout/process3"/>
    <dgm:cxn modelId="{07FB549E-61B5-6844-A884-91046BC2D9C8}" type="presParOf" srcId="{D9897889-61D4-1449-B1B9-F5392909CF44}" destId="{6D16E9C0-A5D9-7C42-A3ED-ABE31C6F2FB3}" srcOrd="2" destOrd="0" presId="urn:microsoft.com/office/officeart/2005/8/layout/process3"/>
    <dgm:cxn modelId="{5267CC4E-ECE7-1945-B61D-4397DF1FAF03}" type="presParOf" srcId="{B9F5BF63-5071-3241-8C62-063017D63DA1}" destId="{C6E5C009-9372-C946-96AC-DB0D5AC0CB4D}" srcOrd="3" destOrd="0" presId="urn:microsoft.com/office/officeart/2005/8/layout/process3"/>
    <dgm:cxn modelId="{D7DE6350-A9B2-BC40-A13A-55E0AAB22507}" type="presParOf" srcId="{C6E5C009-9372-C946-96AC-DB0D5AC0CB4D}" destId="{1B0F0B7B-8F23-B748-9B0A-C9A6F1172529}" srcOrd="0" destOrd="0" presId="urn:microsoft.com/office/officeart/2005/8/layout/process3"/>
    <dgm:cxn modelId="{7CCD5414-4A1A-A94F-AF6A-01F6BC22FCE2}" type="presParOf" srcId="{B9F5BF63-5071-3241-8C62-063017D63DA1}" destId="{6E5C9244-FC4F-4D43-9384-B3FCA002731E}" srcOrd="4" destOrd="0" presId="urn:microsoft.com/office/officeart/2005/8/layout/process3"/>
    <dgm:cxn modelId="{2E178592-2DE3-2D45-B5EA-706DAD34721E}" type="presParOf" srcId="{6E5C9244-FC4F-4D43-9384-B3FCA002731E}" destId="{C0984F95-E95A-6A4A-A5FE-0275E88A2D5D}" srcOrd="0" destOrd="0" presId="urn:microsoft.com/office/officeart/2005/8/layout/process3"/>
    <dgm:cxn modelId="{75DBC743-7E57-F346-A1E3-316DDB8D3811}" type="presParOf" srcId="{6E5C9244-FC4F-4D43-9384-B3FCA002731E}" destId="{DECD6956-C1EB-2F41-98E8-F474261CFD3B}" srcOrd="1" destOrd="0" presId="urn:microsoft.com/office/officeart/2005/8/layout/process3"/>
    <dgm:cxn modelId="{890B82A9-BCF4-9C4A-BA4D-91C1EAFD8093}" type="presParOf" srcId="{6E5C9244-FC4F-4D43-9384-B3FCA002731E}" destId="{783A2BAB-FF54-8142-AE81-A694BB809BF6}" srcOrd="2" destOrd="0" presId="urn:microsoft.com/office/officeart/2005/8/layout/process3"/>
    <dgm:cxn modelId="{17BB4451-B94D-B24D-A68A-FC41C6FF73AB}" type="presParOf" srcId="{B9F5BF63-5071-3241-8C62-063017D63DA1}" destId="{C257A8BF-88A3-8B4C-A1FB-C4BB45CEF3BC}" srcOrd="5" destOrd="0" presId="urn:microsoft.com/office/officeart/2005/8/layout/process3"/>
    <dgm:cxn modelId="{FA766530-AA3E-7E4B-8612-D19DD1C15C35}" type="presParOf" srcId="{C257A8BF-88A3-8B4C-A1FB-C4BB45CEF3BC}" destId="{493D94D7-2D09-1F48-BA17-C8C1963950FC}" srcOrd="0" destOrd="0" presId="urn:microsoft.com/office/officeart/2005/8/layout/process3"/>
    <dgm:cxn modelId="{46A0A3AD-0E33-054B-BA27-21AE806ED444}" type="presParOf" srcId="{B9F5BF63-5071-3241-8C62-063017D63DA1}" destId="{1959BB81-252E-764D-AB7E-7AB6E362312E}" srcOrd="6" destOrd="0" presId="urn:microsoft.com/office/officeart/2005/8/layout/process3"/>
    <dgm:cxn modelId="{3D09BFBC-9BD3-B547-8425-7025DC81E4B0}" type="presParOf" srcId="{1959BB81-252E-764D-AB7E-7AB6E362312E}" destId="{6B90C07F-896E-9744-A5D1-F849D959F880}" srcOrd="0" destOrd="0" presId="urn:microsoft.com/office/officeart/2005/8/layout/process3"/>
    <dgm:cxn modelId="{223AA1CC-72AE-854F-8580-91CC50809B80}" type="presParOf" srcId="{1959BB81-252E-764D-AB7E-7AB6E362312E}" destId="{6FA8A71F-E585-BF49-BC18-00F6858C4971}" srcOrd="1" destOrd="0" presId="urn:microsoft.com/office/officeart/2005/8/layout/process3"/>
    <dgm:cxn modelId="{EB1D53C1-7A29-A94A-881D-42F9C63F0A0B}" type="presParOf" srcId="{1959BB81-252E-764D-AB7E-7AB6E362312E}" destId="{9EBACFD3-B5C5-FE44-942C-A254C25E136C}"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7EACDC-4517-4946-89F4-08A88B2FB15D}" type="doc">
      <dgm:prSet loTypeId="urn:microsoft.com/office/officeart/2005/8/layout/cycle3" loCatId="" qsTypeId="urn:microsoft.com/office/officeart/2005/8/quickstyle/simple4" qsCatId="simple" csTypeId="urn:microsoft.com/office/officeart/2005/8/colors/colorful1" csCatId="colorful" phldr="1"/>
      <dgm:spPr/>
      <dgm:t>
        <a:bodyPr/>
        <a:lstStyle/>
        <a:p>
          <a:endParaRPr lang="fr-FR"/>
        </a:p>
      </dgm:t>
    </dgm:pt>
    <dgm:pt modelId="{CBD9A8F0-19EF-474B-AAB5-AE245A541B92}">
      <dgm:prSet phldrT="[Texte]" custT="1"/>
      <dgm:spPr>
        <a:gradFill rotWithShape="0">
          <a:gsLst>
            <a:gs pos="14016">
              <a:srgbClr val="D9A800"/>
            </a:gs>
            <a:gs pos="34020">
              <a:srgbClr val="E5B400"/>
            </a:gs>
            <a:gs pos="54000">
              <a:srgbClr val="F0C000"/>
            </a:gs>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dgm:spPr>
      <dgm:t>
        <a:bodyPr/>
        <a:lstStyle/>
        <a:p>
          <a:r>
            <a:rPr lang="fr-FR" sz="2400" b="1"/>
            <a:t>Prévention</a:t>
          </a:r>
        </a:p>
      </dgm:t>
    </dgm:pt>
    <dgm:pt modelId="{06EF704B-0FEA-9C4D-949D-0EAE97831E5E}" type="parTrans" cxnId="{D58BC581-82D4-5B41-B847-1C8EF89620FB}">
      <dgm:prSet/>
      <dgm:spPr/>
      <dgm:t>
        <a:bodyPr/>
        <a:lstStyle/>
        <a:p>
          <a:endParaRPr lang="fr-FR"/>
        </a:p>
      </dgm:t>
    </dgm:pt>
    <dgm:pt modelId="{C3D75DE8-8CB2-8948-B45D-96BD2719F1B7}" type="sibTrans" cxnId="{D58BC581-82D4-5B41-B847-1C8EF89620FB}">
      <dgm:prSet/>
      <dgm:spPr/>
      <dgm:t>
        <a:bodyPr/>
        <a:lstStyle/>
        <a:p>
          <a:endParaRPr lang="fr-FR"/>
        </a:p>
      </dgm:t>
    </dgm:pt>
    <dgm:pt modelId="{00FC29C6-3B39-B045-BB9A-891F356223DE}">
      <dgm:prSet phldrT="[Texte]" custT="1"/>
      <dgm:spPr/>
      <dgm:t>
        <a:bodyPr/>
        <a:lstStyle/>
        <a:p>
          <a:r>
            <a:rPr lang="fr-FR" sz="2400" b="1"/>
            <a:t>détection/évaluation</a:t>
          </a:r>
        </a:p>
      </dgm:t>
    </dgm:pt>
    <dgm:pt modelId="{5F5B86D8-3D06-9145-8074-14A2646CD310}" type="parTrans" cxnId="{160D75B4-E594-CB41-85CE-F3E551C9E464}">
      <dgm:prSet/>
      <dgm:spPr/>
      <dgm:t>
        <a:bodyPr/>
        <a:lstStyle/>
        <a:p>
          <a:endParaRPr lang="fr-FR"/>
        </a:p>
      </dgm:t>
    </dgm:pt>
    <dgm:pt modelId="{D39E7A2E-0818-924B-81E2-63470C88AD2F}" type="sibTrans" cxnId="{160D75B4-E594-CB41-85CE-F3E551C9E464}">
      <dgm:prSet/>
      <dgm:spPr/>
      <dgm:t>
        <a:bodyPr/>
        <a:lstStyle/>
        <a:p>
          <a:endParaRPr lang="fr-FR"/>
        </a:p>
      </dgm:t>
    </dgm:pt>
    <dgm:pt modelId="{1DFBDDE6-FCF8-6E4C-B371-2F4738AE3751}">
      <dgm:prSet phldrT="[Texte]"/>
      <dgm:spPr/>
      <dgm:t>
        <a:bodyPr/>
        <a:lstStyle/>
        <a:p>
          <a:r>
            <a:rPr lang="fr-FR" b="1"/>
            <a:t>Répression</a:t>
          </a:r>
        </a:p>
      </dgm:t>
    </dgm:pt>
    <dgm:pt modelId="{8D64BE47-D70C-A145-BFB4-2EBB597F100A}" type="parTrans" cxnId="{CC9F7702-D8CE-2544-AE4E-1BFA1E0B26DB}">
      <dgm:prSet/>
      <dgm:spPr/>
      <dgm:t>
        <a:bodyPr/>
        <a:lstStyle/>
        <a:p>
          <a:endParaRPr lang="fr-FR"/>
        </a:p>
      </dgm:t>
    </dgm:pt>
    <dgm:pt modelId="{F9CB0FC8-28B3-AA4E-ADC7-129FA6C467B6}" type="sibTrans" cxnId="{CC9F7702-D8CE-2544-AE4E-1BFA1E0B26DB}">
      <dgm:prSet/>
      <dgm:spPr/>
      <dgm:t>
        <a:bodyPr/>
        <a:lstStyle/>
        <a:p>
          <a:endParaRPr lang="fr-FR"/>
        </a:p>
      </dgm:t>
    </dgm:pt>
    <dgm:pt modelId="{E3A74239-4B68-B645-9492-5A0B516AA3F1}">
      <dgm:prSet phldrT="[Texte]"/>
      <dgm:spPr/>
      <dgm:t>
        <a:bodyPr/>
        <a:lstStyle/>
        <a:p>
          <a:r>
            <a:rPr lang="fr-FR" b="1"/>
            <a:t>Réparation</a:t>
          </a:r>
        </a:p>
      </dgm:t>
    </dgm:pt>
    <dgm:pt modelId="{160425BC-FE4B-714A-ACEF-1296C0291F99}" type="parTrans" cxnId="{68C2286D-8352-074C-9614-1639FAAEE164}">
      <dgm:prSet/>
      <dgm:spPr/>
      <dgm:t>
        <a:bodyPr/>
        <a:lstStyle/>
        <a:p>
          <a:endParaRPr lang="fr-FR"/>
        </a:p>
      </dgm:t>
    </dgm:pt>
    <dgm:pt modelId="{F790B12E-8E09-D34C-B955-525BCEBEE669}" type="sibTrans" cxnId="{68C2286D-8352-074C-9614-1639FAAEE164}">
      <dgm:prSet/>
      <dgm:spPr/>
      <dgm:t>
        <a:bodyPr/>
        <a:lstStyle/>
        <a:p>
          <a:endParaRPr lang="fr-FR"/>
        </a:p>
      </dgm:t>
    </dgm:pt>
    <dgm:pt modelId="{2C78F55F-0F5D-6849-A4A1-4EC757860526}">
      <dgm:prSet phldrT="[Texte]" custT="1"/>
      <dgm:spPr/>
      <dgm:t>
        <a:bodyPr/>
        <a:lstStyle/>
        <a:p>
          <a:r>
            <a:rPr lang="fr-FR" sz="2000" b="1"/>
            <a:t>Coopération</a:t>
          </a:r>
        </a:p>
      </dgm:t>
    </dgm:pt>
    <dgm:pt modelId="{F5DB7717-65E7-5141-9826-22B698DD78E2}" type="parTrans" cxnId="{4DF68EBC-4442-BB4C-B799-DD08C35DDAEA}">
      <dgm:prSet/>
      <dgm:spPr/>
      <dgm:t>
        <a:bodyPr/>
        <a:lstStyle/>
        <a:p>
          <a:endParaRPr lang="fr-FR"/>
        </a:p>
      </dgm:t>
    </dgm:pt>
    <dgm:pt modelId="{8BE04EEB-F457-2243-9B9B-6CA628ED2FE4}" type="sibTrans" cxnId="{4DF68EBC-4442-BB4C-B799-DD08C35DDAEA}">
      <dgm:prSet/>
      <dgm:spPr/>
      <dgm:t>
        <a:bodyPr/>
        <a:lstStyle/>
        <a:p>
          <a:endParaRPr lang="fr-FR"/>
        </a:p>
      </dgm:t>
    </dgm:pt>
    <dgm:pt modelId="{01C42A07-D4F0-3340-B8DA-839B579F5486}" type="pres">
      <dgm:prSet presAssocID="{7E7EACDC-4517-4946-89F4-08A88B2FB15D}" presName="Name0" presStyleCnt="0">
        <dgm:presLayoutVars>
          <dgm:dir/>
          <dgm:resizeHandles val="exact"/>
        </dgm:presLayoutVars>
      </dgm:prSet>
      <dgm:spPr/>
    </dgm:pt>
    <dgm:pt modelId="{839BF6F5-6477-494E-9D49-19902B6FD814}" type="pres">
      <dgm:prSet presAssocID="{7E7EACDC-4517-4946-89F4-08A88B2FB15D}" presName="cycle" presStyleCnt="0"/>
      <dgm:spPr/>
    </dgm:pt>
    <dgm:pt modelId="{FF47487F-E210-054D-8630-0C683F23DF22}" type="pres">
      <dgm:prSet presAssocID="{CBD9A8F0-19EF-474B-AAB5-AE245A541B92}" presName="nodeFirstNode" presStyleLbl="node1" presStyleIdx="0" presStyleCnt="5">
        <dgm:presLayoutVars>
          <dgm:bulletEnabled val="1"/>
        </dgm:presLayoutVars>
      </dgm:prSet>
      <dgm:spPr/>
    </dgm:pt>
    <dgm:pt modelId="{CB5B6736-5979-EB4A-994C-9BE32BFD9F09}" type="pres">
      <dgm:prSet presAssocID="{C3D75DE8-8CB2-8948-B45D-96BD2719F1B7}" presName="sibTransFirstNode" presStyleLbl="bgShp" presStyleIdx="0" presStyleCnt="1"/>
      <dgm:spPr/>
    </dgm:pt>
    <dgm:pt modelId="{B8DF218A-EEB8-5D43-84EE-B4B24AF8EF61}" type="pres">
      <dgm:prSet presAssocID="{00FC29C6-3B39-B045-BB9A-891F356223DE}" presName="nodeFollowingNodes" presStyleLbl="node1" presStyleIdx="1" presStyleCnt="5">
        <dgm:presLayoutVars>
          <dgm:bulletEnabled val="1"/>
        </dgm:presLayoutVars>
      </dgm:prSet>
      <dgm:spPr/>
    </dgm:pt>
    <dgm:pt modelId="{0ADCB843-058D-734C-995D-29EA8243026C}" type="pres">
      <dgm:prSet presAssocID="{1DFBDDE6-FCF8-6E4C-B371-2F4738AE3751}" presName="nodeFollowingNodes" presStyleLbl="node1" presStyleIdx="2" presStyleCnt="5">
        <dgm:presLayoutVars>
          <dgm:bulletEnabled val="1"/>
        </dgm:presLayoutVars>
      </dgm:prSet>
      <dgm:spPr/>
    </dgm:pt>
    <dgm:pt modelId="{D9331B08-9CF3-4249-94B3-6BDB619B88E5}" type="pres">
      <dgm:prSet presAssocID="{E3A74239-4B68-B645-9492-5A0B516AA3F1}" presName="nodeFollowingNodes" presStyleLbl="node1" presStyleIdx="3" presStyleCnt="5">
        <dgm:presLayoutVars>
          <dgm:bulletEnabled val="1"/>
        </dgm:presLayoutVars>
      </dgm:prSet>
      <dgm:spPr/>
    </dgm:pt>
    <dgm:pt modelId="{A4913020-5A01-2249-86A8-FA086E77D58E}" type="pres">
      <dgm:prSet presAssocID="{2C78F55F-0F5D-6849-A4A1-4EC757860526}" presName="nodeFollowingNodes" presStyleLbl="node1" presStyleIdx="4" presStyleCnt="5">
        <dgm:presLayoutVars>
          <dgm:bulletEnabled val="1"/>
        </dgm:presLayoutVars>
      </dgm:prSet>
      <dgm:spPr/>
    </dgm:pt>
  </dgm:ptLst>
  <dgm:cxnLst>
    <dgm:cxn modelId="{CC9F7702-D8CE-2544-AE4E-1BFA1E0B26DB}" srcId="{7E7EACDC-4517-4946-89F4-08A88B2FB15D}" destId="{1DFBDDE6-FCF8-6E4C-B371-2F4738AE3751}" srcOrd="2" destOrd="0" parTransId="{8D64BE47-D70C-A145-BFB4-2EBB597F100A}" sibTransId="{F9CB0FC8-28B3-AA4E-ADC7-129FA6C467B6}"/>
    <dgm:cxn modelId="{0C262320-6EB0-DF40-9134-59002856C43F}" type="presOf" srcId="{7E7EACDC-4517-4946-89F4-08A88B2FB15D}" destId="{01C42A07-D4F0-3340-B8DA-839B579F5486}" srcOrd="0" destOrd="0" presId="urn:microsoft.com/office/officeart/2005/8/layout/cycle3"/>
    <dgm:cxn modelId="{2BE89762-ED97-DA4C-A504-8164BF22263F}" type="presOf" srcId="{00FC29C6-3B39-B045-BB9A-891F356223DE}" destId="{B8DF218A-EEB8-5D43-84EE-B4B24AF8EF61}" srcOrd="0" destOrd="0" presId="urn:microsoft.com/office/officeart/2005/8/layout/cycle3"/>
    <dgm:cxn modelId="{68C2286D-8352-074C-9614-1639FAAEE164}" srcId="{7E7EACDC-4517-4946-89F4-08A88B2FB15D}" destId="{E3A74239-4B68-B645-9492-5A0B516AA3F1}" srcOrd="3" destOrd="0" parTransId="{160425BC-FE4B-714A-ACEF-1296C0291F99}" sibTransId="{F790B12E-8E09-D34C-B955-525BCEBEE669}"/>
    <dgm:cxn modelId="{2BF81E7B-C803-3D43-8BF8-E6C00394915E}" type="presOf" srcId="{2C78F55F-0F5D-6849-A4A1-4EC757860526}" destId="{A4913020-5A01-2249-86A8-FA086E77D58E}" srcOrd="0" destOrd="0" presId="urn:microsoft.com/office/officeart/2005/8/layout/cycle3"/>
    <dgm:cxn modelId="{D58BC581-82D4-5B41-B847-1C8EF89620FB}" srcId="{7E7EACDC-4517-4946-89F4-08A88B2FB15D}" destId="{CBD9A8F0-19EF-474B-AAB5-AE245A541B92}" srcOrd="0" destOrd="0" parTransId="{06EF704B-0FEA-9C4D-949D-0EAE97831E5E}" sibTransId="{C3D75DE8-8CB2-8948-B45D-96BD2719F1B7}"/>
    <dgm:cxn modelId="{99321CAF-70DB-5B44-961B-42AE0A804600}" type="presOf" srcId="{CBD9A8F0-19EF-474B-AAB5-AE245A541B92}" destId="{FF47487F-E210-054D-8630-0C683F23DF22}" srcOrd="0" destOrd="0" presId="urn:microsoft.com/office/officeart/2005/8/layout/cycle3"/>
    <dgm:cxn modelId="{160D75B4-E594-CB41-85CE-F3E551C9E464}" srcId="{7E7EACDC-4517-4946-89F4-08A88B2FB15D}" destId="{00FC29C6-3B39-B045-BB9A-891F356223DE}" srcOrd="1" destOrd="0" parTransId="{5F5B86D8-3D06-9145-8074-14A2646CD310}" sibTransId="{D39E7A2E-0818-924B-81E2-63470C88AD2F}"/>
    <dgm:cxn modelId="{4DF68EBC-4442-BB4C-B799-DD08C35DDAEA}" srcId="{7E7EACDC-4517-4946-89F4-08A88B2FB15D}" destId="{2C78F55F-0F5D-6849-A4A1-4EC757860526}" srcOrd="4" destOrd="0" parTransId="{F5DB7717-65E7-5141-9826-22B698DD78E2}" sibTransId="{8BE04EEB-F457-2243-9B9B-6CA628ED2FE4}"/>
    <dgm:cxn modelId="{B38F03DB-F031-3D48-BDE1-57BEC0489949}" type="presOf" srcId="{E3A74239-4B68-B645-9492-5A0B516AA3F1}" destId="{D9331B08-9CF3-4249-94B3-6BDB619B88E5}" srcOrd="0" destOrd="0" presId="urn:microsoft.com/office/officeart/2005/8/layout/cycle3"/>
    <dgm:cxn modelId="{986117DB-352B-4646-89E6-88B096DDE6E5}" type="presOf" srcId="{1DFBDDE6-FCF8-6E4C-B371-2F4738AE3751}" destId="{0ADCB843-058D-734C-995D-29EA8243026C}" srcOrd="0" destOrd="0" presId="urn:microsoft.com/office/officeart/2005/8/layout/cycle3"/>
    <dgm:cxn modelId="{0D6000F0-0407-BC47-8D73-50E5C7E7E353}" type="presOf" srcId="{C3D75DE8-8CB2-8948-B45D-96BD2719F1B7}" destId="{CB5B6736-5979-EB4A-994C-9BE32BFD9F09}" srcOrd="0" destOrd="0" presId="urn:microsoft.com/office/officeart/2005/8/layout/cycle3"/>
    <dgm:cxn modelId="{A6732F06-80F8-2240-9C85-1D2F05520DF0}" type="presParOf" srcId="{01C42A07-D4F0-3340-B8DA-839B579F5486}" destId="{839BF6F5-6477-494E-9D49-19902B6FD814}" srcOrd="0" destOrd="0" presId="urn:microsoft.com/office/officeart/2005/8/layout/cycle3"/>
    <dgm:cxn modelId="{736A54E6-3AB3-D040-8B26-7F07C1F922E0}" type="presParOf" srcId="{839BF6F5-6477-494E-9D49-19902B6FD814}" destId="{FF47487F-E210-054D-8630-0C683F23DF22}" srcOrd="0" destOrd="0" presId="urn:microsoft.com/office/officeart/2005/8/layout/cycle3"/>
    <dgm:cxn modelId="{38F8F5C6-0A7A-014B-9392-BD641A0F21C1}" type="presParOf" srcId="{839BF6F5-6477-494E-9D49-19902B6FD814}" destId="{CB5B6736-5979-EB4A-994C-9BE32BFD9F09}" srcOrd="1" destOrd="0" presId="urn:microsoft.com/office/officeart/2005/8/layout/cycle3"/>
    <dgm:cxn modelId="{20FB3F94-4FD8-AC41-9BA4-96E89BCAFD7A}" type="presParOf" srcId="{839BF6F5-6477-494E-9D49-19902B6FD814}" destId="{B8DF218A-EEB8-5D43-84EE-B4B24AF8EF61}" srcOrd="2" destOrd="0" presId="urn:microsoft.com/office/officeart/2005/8/layout/cycle3"/>
    <dgm:cxn modelId="{F7BE5ED4-B310-CB42-8ECC-B18008FCB6BC}" type="presParOf" srcId="{839BF6F5-6477-494E-9D49-19902B6FD814}" destId="{0ADCB843-058D-734C-995D-29EA8243026C}" srcOrd="3" destOrd="0" presId="urn:microsoft.com/office/officeart/2005/8/layout/cycle3"/>
    <dgm:cxn modelId="{E694E366-6642-5144-90F5-BD51A8F732F8}" type="presParOf" srcId="{839BF6F5-6477-494E-9D49-19902B6FD814}" destId="{D9331B08-9CF3-4249-94B3-6BDB619B88E5}" srcOrd="4" destOrd="0" presId="urn:microsoft.com/office/officeart/2005/8/layout/cycle3"/>
    <dgm:cxn modelId="{8A025E4F-2580-6D46-A2D9-8CC2AECDB560}" type="presParOf" srcId="{839BF6F5-6477-494E-9D49-19902B6FD814}" destId="{A4913020-5A01-2249-86A8-FA086E77D58E}"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B727C-C990-3C48-B389-B746649FCDE7}">
      <dsp:nvSpPr>
        <dsp:cNvPr id="0" name=""/>
        <dsp:cNvSpPr/>
      </dsp:nvSpPr>
      <dsp:spPr>
        <a:xfrm>
          <a:off x="0" y="2400995"/>
          <a:ext cx="1398197" cy="5183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Phase 1</a:t>
          </a:r>
        </a:p>
      </dsp:txBody>
      <dsp:txXfrm>
        <a:off x="0" y="2400995"/>
        <a:ext cx="1398197" cy="345600"/>
      </dsp:txXfrm>
    </dsp:sp>
    <dsp:sp modelId="{97AD8697-3FD7-9F4D-8271-5BE5CC1EC32D}">
      <dsp:nvSpPr>
        <dsp:cNvPr id="0" name=""/>
        <dsp:cNvSpPr/>
      </dsp:nvSpPr>
      <dsp:spPr>
        <a:xfrm>
          <a:off x="287490" y="2780239"/>
          <a:ext cx="1398197" cy="734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Briser le tabou/début des réformes</a:t>
          </a:r>
        </a:p>
      </dsp:txBody>
      <dsp:txXfrm>
        <a:off x="309000" y="2801749"/>
        <a:ext cx="1355177" cy="691380"/>
      </dsp:txXfrm>
    </dsp:sp>
    <dsp:sp modelId="{5AEC5A38-04D9-DA47-8D30-05020FB4590D}">
      <dsp:nvSpPr>
        <dsp:cNvPr id="0" name=""/>
        <dsp:cNvSpPr/>
      </dsp:nvSpPr>
      <dsp:spPr>
        <a:xfrm rot="51466">
          <a:off x="1610412" y="2416752"/>
          <a:ext cx="449999" cy="348110"/>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1610418" y="2485592"/>
        <a:ext cx="345566" cy="208866"/>
      </dsp:txXfrm>
    </dsp:sp>
    <dsp:sp modelId="{4AAFC1A3-C811-2647-8689-C5BD76ED6360}">
      <dsp:nvSpPr>
        <dsp:cNvPr id="0" name=""/>
        <dsp:cNvSpPr/>
      </dsp:nvSpPr>
      <dsp:spPr>
        <a:xfrm>
          <a:off x="2247157" y="2434639"/>
          <a:ext cx="1398197" cy="5183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Phase 2</a:t>
          </a:r>
        </a:p>
      </dsp:txBody>
      <dsp:txXfrm>
        <a:off x="2247157" y="2434639"/>
        <a:ext cx="1398197" cy="345600"/>
      </dsp:txXfrm>
    </dsp:sp>
    <dsp:sp modelId="{6D16E9C0-A5D9-7C42-A3ED-ABE31C6F2FB3}">
      <dsp:nvSpPr>
        <dsp:cNvPr id="0" name=""/>
        <dsp:cNvSpPr/>
      </dsp:nvSpPr>
      <dsp:spPr>
        <a:xfrm>
          <a:off x="2533535" y="2780239"/>
          <a:ext cx="1398197" cy="734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Mise en place de standards internationaux</a:t>
          </a:r>
        </a:p>
      </dsp:txBody>
      <dsp:txXfrm>
        <a:off x="2555045" y="2801749"/>
        <a:ext cx="1355177" cy="691380"/>
      </dsp:txXfrm>
    </dsp:sp>
    <dsp:sp modelId="{C6E5C009-9372-C946-96AC-DB0D5AC0CB4D}">
      <dsp:nvSpPr>
        <dsp:cNvPr id="0" name=""/>
        <dsp:cNvSpPr/>
      </dsp:nvSpPr>
      <dsp:spPr>
        <a:xfrm>
          <a:off x="3857317" y="2433384"/>
          <a:ext cx="449358" cy="348110"/>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3857317" y="2503006"/>
        <a:ext cx="344925" cy="208866"/>
      </dsp:txXfrm>
    </dsp:sp>
    <dsp:sp modelId="{DECD6956-C1EB-2F41-98E8-F474261CFD3B}">
      <dsp:nvSpPr>
        <dsp:cNvPr id="0" name=""/>
        <dsp:cNvSpPr/>
      </dsp:nvSpPr>
      <dsp:spPr>
        <a:xfrm>
          <a:off x="4493202" y="2434639"/>
          <a:ext cx="1398197" cy="5183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Phase 3</a:t>
          </a:r>
        </a:p>
      </dsp:txBody>
      <dsp:txXfrm>
        <a:off x="4493202" y="2434639"/>
        <a:ext cx="1398197" cy="345600"/>
      </dsp:txXfrm>
    </dsp:sp>
    <dsp:sp modelId="{783A2BAB-FF54-8142-AE81-A694BB809BF6}">
      <dsp:nvSpPr>
        <dsp:cNvPr id="0" name=""/>
        <dsp:cNvSpPr/>
      </dsp:nvSpPr>
      <dsp:spPr>
        <a:xfrm>
          <a:off x="4779580" y="2780239"/>
          <a:ext cx="1398197" cy="734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Renforcement et mise en application</a:t>
          </a:r>
        </a:p>
      </dsp:txBody>
      <dsp:txXfrm>
        <a:off x="4801090" y="2801749"/>
        <a:ext cx="1355177" cy="691380"/>
      </dsp:txXfrm>
    </dsp:sp>
    <dsp:sp modelId="{C257A8BF-88A3-8B4C-A1FB-C4BB45CEF3BC}">
      <dsp:nvSpPr>
        <dsp:cNvPr id="0" name=""/>
        <dsp:cNvSpPr/>
      </dsp:nvSpPr>
      <dsp:spPr>
        <a:xfrm>
          <a:off x="6103362" y="2433384"/>
          <a:ext cx="449358" cy="348110"/>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6103362" y="2503006"/>
        <a:ext cx="344925" cy="208866"/>
      </dsp:txXfrm>
    </dsp:sp>
    <dsp:sp modelId="{6FA8A71F-E585-BF49-BC18-00F6858C4971}">
      <dsp:nvSpPr>
        <dsp:cNvPr id="0" name=""/>
        <dsp:cNvSpPr/>
      </dsp:nvSpPr>
      <dsp:spPr>
        <a:xfrm>
          <a:off x="6739247" y="2434639"/>
          <a:ext cx="1398197" cy="5183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phase 4</a:t>
          </a:r>
        </a:p>
      </dsp:txBody>
      <dsp:txXfrm>
        <a:off x="6739247" y="2434639"/>
        <a:ext cx="1398197" cy="345600"/>
      </dsp:txXfrm>
    </dsp:sp>
    <dsp:sp modelId="{9EBACFD3-B5C5-FE44-942C-A254C25E136C}">
      <dsp:nvSpPr>
        <dsp:cNvPr id="0" name=""/>
        <dsp:cNvSpPr/>
      </dsp:nvSpPr>
      <dsp:spPr>
        <a:xfrm>
          <a:off x="7025625" y="2780239"/>
          <a:ext cx="1398197" cy="7344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Pro-</a:t>
          </a:r>
          <a:r>
            <a:rPr lang="fr-FR" sz="1200" kern="1200" dirty="0" err="1"/>
            <a:t>integrité</a:t>
          </a:r>
          <a:r>
            <a:rPr lang="fr-FR" sz="1200" kern="1200" dirty="0"/>
            <a:t> – </a:t>
          </a:r>
          <a:r>
            <a:rPr lang="fr-FR" sz="1200" kern="1200" dirty="0" err="1"/>
            <a:t>contr</a:t>
          </a:r>
          <a:r>
            <a:rPr lang="fr-CH" sz="1200" kern="1200" dirty="0" err="1"/>
            <a:t>ôle</a:t>
          </a:r>
          <a:r>
            <a:rPr lang="fr-CH" sz="1200" kern="1200" dirty="0"/>
            <a:t> citoyen accru</a:t>
          </a:r>
          <a:endParaRPr lang="fr-FR" sz="1200" kern="1200" dirty="0"/>
        </a:p>
      </dsp:txBody>
      <dsp:txXfrm>
        <a:off x="7047135" y="2801749"/>
        <a:ext cx="1355177" cy="691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B6736-5979-EB4A-994C-9BE32BFD9F09}">
      <dsp:nvSpPr>
        <dsp:cNvPr id="0" name=""/>
        <dsp:cNvSpPr/>
      </dsp:nvSpPr>
      <dsp:spPr>
        <a:xfrm>
          <a:off x="1849179" y="-28507"/>
          <a:ext cx="4654569" cy="4654569"/>
        </a:xfrm>
        <a:prstGeom prst="circularArrow">
          <a:avLst>
            <a:gd name="adj1" fmla="val 5544"/>
            <a:gd name="adj2" fmla="val 330680"/>
            <a:gd name="adj3" fmla="val 13764605"/>
            <a:gd name="adj4" fmla="val 17392857"/>
            <a:gd name="adj5" fmla="val 575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F47487F-E210-054D-8630-0C683F23DF22}">
      <dsp:nvSpPr>
        <dsp:cNvPr id="0" name=""/>
        <dsp:cNvSpPr/>
      </dsp:nvSpPr>
      <dsp:spPr>
        <a:xfrm>
          <a:off x="3081366" y="1360"/>
          <a:ext cx="2190196" cy="1095098"/>
        </a:xfrm>
        <a:prstGeom prst="roundRect">
          <a:avLst/>
        </a:prstGeom>
        <a:gradFill rotWithShape="0">
          <a:gsLst>
            <a:gs pos="14016">
              <a:srgbClr val="D9A800"/>
            </a:gs>
            <a:gs pos="34020">
              <a:srgbClr val="E5B400"/>
            </a:gs>
            <a:gs pos="54000">
              <a:srgbClr val="F0C000"/>
            </a:gs>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1" kern="1200"/>
            <a:t>Prévention</a:t>
          </a:r>
        </a:p>
      </dsp:txBody>
      <dsp:txXfrm>
        <a:off x="3134824" y="54818"/>
        <a:ext cx="2083280" cy="988182"/>
      </dsp:txXfrm>
    </dsp:sp>
    <dsp:sp modelId="{B8DF218A-EEB8-5D43-84EE-B4B24AF8EF61}">
      <dsp:nvSpPr>
        <dsp:cNvPr id="0" name=""/>
        <dsp:cNvSpPr/>
      </dsp:nvSpPr>
      <dsp:spPr>
        <a:xfrm>
          <a:off x="4969109" y="1372885"/>
          <a:ext cx="2190196" cy="109509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1" kern="1200"/>
            <a:t>détection/évaluation</a:t>
          </a:r>
        </a:p>
      </dsp:txBody>
      <dsp:txXfrm>
        <a:off x="5022567" y="1426343"/>
        <a:ext cx="2083280" cy="988182"/>
      </dsp:txXfrm>
    </dsp:sp>
    <dsp:sp modelId="{0ADCB843-058D-734C-995D-29EA8243026C}">
      <dsp:nvSpPr>
        <dsp:cNvPr id="0" name=""/>
        <dsp:cNvSpPr/>
      </dsp:nvSpPr>
      <dsp:spPr>
        <a:xfrm>
          <a:off x="4248055" y="3592061"/>
          <a:ext cx="2190196" cy="109509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1" kern="1200"/>
            <a:t>Répression</a:t>
          </a:r>
        </a:p>
      </dsp:txBody>
      <dsp:txXfrm>
        <a:off x="4301513" y="3645519"/>
        <a:ext cx="2083280" cy="988182"/>
      </dsp:txXfrm>
    </dsp:sp>
    <dsp:sp modelId="{D9331B08-9CF3-4249-94B3-6BDB619B88E5}">
      <dsp:nvSpPr>
        <dsp:cNvPr id="0" name=""/>
        <dsp:cNvSpPr/>
      </dsp:nvSpPr>
      <dsp:spPr>
        <a:xfrm>
          <a:off x="1914676" y="3592061"/>
          <a:ext cx="2190196" cy="109509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1" kern="1200"/>
            <a:t>Réparation</a:t>
          </a:r>
        </a:p>
      </dsp:txBody>
      <dsp:txXfrm>
        <a:off x="1968134" y="3645519"/>
        <a:ext cx="2083280" cy="988182"/>
      </dsp:txXfrm>
    </dsp:sp>
    <dsp:sp modelId="{A4913020-5A01-2249-86A8-FA086E77D58E}">
      <dsp:nvSpPr>
        <dsp:cNvPr id="0" name=""/>
        <dsp:cNvSpPr/>
      </dsp:nvSpPr>
      <dsp:spPr>
        <a:xfrm>
          <a:off x="1193622" y="1372885"/>
          <a:ext cx="2190196" cy="1095098"/>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a:t>Coopération</a:t>
          </a:r>
        </a:p>
      </dsp:txBody>
      <dsp:txXfrm>
        <a:off x="1247080" y="1426343"/>
        <a:ext cx="2083280" cy="9881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4FA22-2B3F-49FB-B3CF-8A14C8C3115B}" type="datetimeFigureOut">
              <a:rPr lang="fr-FR" smtClean="0"/>
              <a:t>10/07/2020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C2382-6582-47DD-ABA7-EF1E18164BC0}" type="slidenum">
              <a:rPr lang="fr-FR" smtClean="0"/>
              <a:t>‹N°›</a:t>
            </a:fld>
            <a:endParaRPr lang="fr-FR"/>
          </a:p>
        </p:txBody>
      </p:sp>
    </p:spTree>
    <p:extLst>
      <p:ext uri="{BB962C8B-B14F-4D97-AF65-F5344CB8AC3E}">
        <p14:creationId xmlns:p14="http://schemas.microsoft.com/office/powerpoint/2010/main" val="25639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effectLst/>
            </a:endParaRPr>
          </a:p>
          <a:p>
            <a:pPr lvl="1"/>
            <a:r>
              <a:rPr lang="fr-FR" sz="1200" b="1" kern="1200" dirty="0">
                <a:solidFill>
                  <a:schemeClr val="tx1"/>
                </a:solidFill>
                <a:effectLst/>
                <a:latin typeface="+mn-lt"/>
                <a:ea typeface="+mn-ea"/>
                <a:cs typeface="+mn-cs"/>
              </a:rPr>
              <a:t>Corruption active</a:t>
            </a:r>
            <a:r>
              <a:rPr lang="fr-FR" sz="1200" kern="1200" dirty="0">
                <a:solidFill>
                  <a:schemeClr val="tx1"/>
                </a:solidFill>
                <a:effectLst/>
                <a:latin typeface="+mn-lt"/>
                <a:ea typeface="+mn-ea"/>
                <a:cs typeface="+mn-cs"/>
              </a:rPr>
              <a:t>, consiste pour un usager (corrupteur) à proposer à tout moment, directement ou indirectement ( des présents, etc.) pour obtenir d’une personne en charge d’une fonction, d’un mandat ou d’une mission, qu’elle accomplisse ou s’abstienne d’accomplir un acte de sa fonction, de sa mission ou de son mandat  </a:t>
            </a:r>
          </a:p>
          <a:p>
            <a:pPr lvl="1"/>
            <a:r>
              <a:rPr lang="fr-FR" sz="1200" kern="1200" dirty="0">
                <a:solidFill>
                  <a:schemeClr val="tx1"/>
                </a:solidFill>
                <a:effectLst/>
                <a:latin typeface="+mn-lt"/>
                <a:ea typeface="+mn-ea"/>
                <a:cs typeface="+mn-cs"/>
              </a:rPr>
              <a:t>La corruption </a:t>
            </a:r>
            <a:r>
              <a:rPr lang="fr-FR" sz="1200" b="1" kern="1200" dirty="0">
                <a:solidFill>
                  <a:schemeClr val="tx1"/>
                </a:solidFill>
                <a:effectLst/>
                <a:latin typeface="+mn-lt"/>
                <a:ea typeface="+mn-ea"/>
                <a:cs typeface="+mn-cs"/>
              </a:rPr>
              <a:t>passive </a:t>
            </a:r>
            <a:r>
              <a:rPr lang="fr-FR" sz="1200" kern="1200" dirty="0">
                <a:solidFill>
                  <a:schemeClr val="tx1"/>
                </a:solidFill>
                <a:effectLst/>
                <a:latin typeface="+mn-lt"/>
                <a:ea typeface="+mn-ea"/>
                <a:cs typeface="+mn-cs"/>
              </a:rPr>
              <a:t>c'est le fait pour un agent public (corrompu) de solliciter, d’agréer ou d’exiger, directement ou indirectement, des offres, des dons, des présents ou des avantages quelconques pour accomplir ou s’abstenir d’accomplir un acte relevant directement de sa fonction, de sa mission ou de son mandat ou un acte illicite par sa fonction, sa mission ou son mandat </a:t>
            </a:r>
          </a:p>
          <a:p>
            <a:endParaRPr lang="fr-FR" dirty="0"/>
          </a:p>
        </p:txBody>
      </p:sp>
      <p:sp>
        <p:nvSpPr>
          <p:cNvPr id="4" name="Espace réservé du numéro de diapositive 3"/>
          <p:cNvSpPr>
            <a:spLocks noGrp="1"/>
          </p:cNvSpPr>
          <p:nvPr>
            <p:ph type="sldNum" sz="quarter" idx="5"/>
          </p:nvPr>
        </p:nvSpPr>
        <p:spPr/>
        <p:txBody>
          <a:bodyPr/>
          <a:lstStyle/>
          <a:p>
            <a:fld id="{0CEC2382-6582-47DD-ABA7-EF1E18164BC0}" type="slidenum">
              <a:rPr lang="fr-FR" smtClean="0"/>
              <a:t>8</a:t>
            </a:fld>
            <a:endParaRPr lang="fr-FR"/>
          </a:p>
        </p:txBody>
      </p:sp>
    </p:spTree>
    <p:extLst>
      <p:ext uri="{BB962C8B-B14F-4D97-AF65-F5344CB8AC3E}">
        <p14:creationId xmlns:p14="http://schemas.microsoft.com/office/powerpoint/2010/main" val="303320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effectLst/>
            </a:endParaRPr>
          </a:p>
          <a:p>
            <a:pPr lvl="1"/>
            <a:r>
              <a:rPr lang="fr-FR" sz="1200" b="1" kern="1200" dirty="0">
                <a:solidFill>
                  <a:schemeClr val="tx1"/>
                </a:solidFill>
                <a:effectLst/>
                <a:latin typeface="+mn-lt"/>
                <a:ea typeface="+mn-ea"/>
                <a:cs typeface="+mn-cs"/>
              </a:rPr>
              <a:t>Corruption active</a:t>
            </a:r>
            <a:r>
              <a:rPr lang="fr-FR" sz="1200" kern="1200" dirty="0">
                <a:solidFill>
                  <a:schemeClr val="tx1"/>
                </a:solidFill>
                <a:effectLst/>
                <a:latin typeface="+mn-lt"/>
                <a:ea typeface="+mn-ea"/>
                <a:cs typeface="+mn-cs"/>
              </a:rPr>
              <a:t>, consiste pour un usager (corrupteur) à proposer à tout moment, directement ou indirectement ( des présents, etc.) pour obtenir d’une personne en charge d’une fonction, d’un mandat ou d’une mission, qu’elle accomplisse ou s’abstienne d’accomplir un acte de sa fonction, de sa mission ou de son mandat  </a:t>
            </a:r>
          </a:p>
          <a:p>
            <a:pPr lvl="1"/>
            <a:r>
              <a:rPr lang="fr-FR" sz="1200" kern="1200" dirty="0">
                <a:solidFill>
                  <a:schemeClr val="tx1"/>
                </a:solidFill>
                <a:effectLst/>
                <a:latin typeface="+mn-lt"/>
                <a:ea typeface="+mn-ea"/>
                <a:cs typeface="+mn-cs"/>
              </a:rPr>
              <a:t>La corruption </a:t>
            </a:r>
            <a:r>
              <a:rPr lang="fr-FR" sz="1200" b="1" kern="1200" dirty="0">
                <a:solidFill>
                  <a:schemeClr val="tx1"/>
                </a:solidFill>
                <a:effectLst/>
                <a:latin typeface="+mn-lt"/>
                <a:ea typeface="+mn-ea"/>
                <a:cs typeface="+mn-cs"/>
              </a:rPr>
              <a:t>passive </a:t>
            </a:r>
            <a:r>
              <a:rPr lang="fr-FR" sz="1200" kern="1200" dirty="0">
                <a:solidFill>
                  <a:schemeClr val="tx1"/>
                </a:solidFill>
                <a:effectLst/>
                <a:latin typeface="+mn-lt"/>
                <a:ea typeface="+mn-ea"/>
                <a:cs typeface="+mn-cs"/>
              </a:rPr>
              <a:t>c'est le fait pour un agent public (corrompu) de solliciter, d’agréer ou d’exiger, directement ou indirectement, des offres, des dons, des présents ou des avantages quelconques pour accomplir ou s’abstenir d’accomplir un acte relevant directement de sa fonction, de sa mission ou de son mandat ou un acte illicite par sa fonction, sa mission ou son mandat </a:t>
            </a:r>
          </a:p>
          <a:p>
            <a:endParaRPr lang="fr-FR" dirty="0"/>
          </a:p>
        </p:txBody>
      </p:sp>
      <p:sp>
        <p:nvSpPr>
          <p:cNvPr id="4" name="Espace réservé du numéro de diapositive 3"/>
          <p:cNvSpPr>
            <a:spLocks noGrp="1"/>
          </p:cNvSpPr>
          <p:nvPr>
            <p:ph type="sldNum" sz="quarter" idx="5"/>
          </p:nvPr>
        </p:nvSpPr>
        <p:spPr/>
        <p:txBody>
          <a:bodyPr/>
          <a:lstStyle/>
          <a:p>
            <a:fld id="{0CEC2382-6582-47DD-ABA7-EF1E18164BC0}" type="slidenum">
              <a:rPr lang="fr-FR" smtClean="0"/>
              <a:t>9</a:t>
            </a:fld>
            <a:endParaRPr lang="fr-FR"/>
          </a:p>
        </p:txBody>
      </p:sp>
    </p:spTree>
    <p:extLst>
      <p:ext uri="{BB962C8B-B14F-4D97-AF65-F5344CB8AC3E}">
        <p14:creationId xmlns:p14="http://schemas.microsoft.com/office/powerpoint/2010/main" val="122035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Exemple : FRAUDBOND EST UN LOGICIEL S'APPUYANT SUR L'AUTOMATISATION DES DONNÉES POUR DÉTECTER ET PRÉVENIR LA FRAUDE ET LA CORRUPTION, PUIS Y REMÉDIER  </a:t>
            </a:r>
          </a:p>
          <a:p>
            <a:endParaRPr lang="fr-FR" dirty="0"/>
          </a:p>
        </p:txBody>
      </p:sp>
      <p:sp>
        <p:nvSpPr>
          <p:cNvPr id="4" name="Espace réservé du numéro de diapositive 3"/>
          <p:cNvSpPr>
            <a:spLocks noGrp="1"/>
          </p:cNvSpPr>
          <p:nvPr>
            <p:ph type="sldNum" sz="quarter" idx="5"/>
          </p:nvPr>
        </p:nvSpPr>
        <p:spPr/>
        <p:txBody>
          <a:bodyPr/>
          <a:lstStyle/>
          <a:p>
            <a:fld id="{0CEC2382-6582-47DD-ABA7-EF1E18164BC0}" type="slidenum">
              <a:rPr lang="fr-FR" smtClean="0"/>
              <a:t>24</a:t>
            </a:fld>
            <a:endParaRPr lang="fr-FR"/>
          </a:p>
        </p:txBody>
      </p:sp>
    </p:spTree>
    <p:extLst>
      <p:ext uri="{BB962C8B-B14F-4D97-AF65-F5344CB8AC3E}">
        <p14:creationId xmlns:p14="http://schemas.microsoft.com/office/powerpoint/2010/main" val="123927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Exemple : FRAUDBOND EST UN LOGICIEL S'APPUYANT SUR L'AUTOMATISATION DES DONNÉES POUR DÉTECTER ET PRÉVENIR LA FRAUDE ET LA CORRUPTION, PUIS Y REMÉDIER  </a:t>
            </a:r>
          </a:p>
          <a:p>
            <a:endParaRPr lang="fr-FR" dirty="0"/>
          </a:p>
        </p:txBody>
      </p:sp>
      <p:sp>
        <p:nvSpPr>
          <p:cNvPr id="4" name="Espace réservé du numéro de diapositive 3"/>
          <p:cNvSpPr>
            <a:spLocks noGrp="1"/>
          </p:cNvSpPr>
          <p:nvPr>
            <p:ph type="sldNum" sz="quarter" idx="5"/>
          </p:nvPr>
        </p:nvSpPr>
        <p:spPr/>
        <p:txBody>
          <a:bodyPr/>
          <a:lstStyle/>
          <a:p>
            <a:fld id="{0CEC2382-6582-47DD-ABA7-EF1E18164BC0}" type="slidenum">
              <a:rPr lang="fr-FR" smtClean="0"/>
              <a:t>25</a:t>
            </a:fld>
            <a:endParaRPr lang="fr-FR"/>
          </a:p>
        </p:txBody>
      </p:sp>
    </p:spTree>
    <p:extLst>
      <p:ext uri="{BB962C8B-B14F-4D97-AF65-F5344CB8AC3E}">
        <p14:creationId xmlns:p14="http://schemas.microsoft.com/office/powerpoint/2010/main" val="280959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est rare que les faits de corruption soient entièrement détectés par les mécanismes de contrôle internes de l’administration, à cause de l’inefficacité des procédures internes et/ou de la collusion entre les contrôleurs et les agents publics corrompus</a:t>
            </a:r>
          </a:p>
        </p:txBody>
      </p:sp>
      <p:sp>
        <p:nvSpPr>
          <p:cNvPr id="4" name="Espace réservé du numéro de diapositive 3"/>
          <p:cNvSpPr>
            <a:spLocks noGrp="1"/>
          </p:cNvSpPr>
          <p:nvPr>
            <p:ph type="sldNum" sz="quarter" idx="5"/>
          </p:nvPr>
        </p:nvSpPr>
        <p:spPr/>
        <p:txBody>
          <a:bodyPr/>
          <a:lstStyle/>
          <a:p>
            <a:fld id="{0CEC2382-6582-47DD-ABA7-EF1E18164BC0}" type="slidenum">
              <a:rPr lang="fr-FR" smtClean="0"/>
              <a:t>26</a:t>
            </a:fld>
            <a:endParaRPr lang="fr-FR"/>
          </a:p>
        </p:txBody>
      </p:sp>
    </p:spTree>
    <p:extLst>
      <p:ext uri="{BB962C8B-B14F-4D97-AF65-F5344CB8AC3E}">
        <p14:creationId xmlns:p14="http://schemas.microsoft.com/office/powerpoint/2010/main" val="236949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Exemple : FRAUDBOND EST UN LOGICIEL S'APPUYANT SUR L'AUTOMATISATION DES DONNÉES POUR DÉTECTER ET PRÉVENIR LA FRAUDE ET LA CORRUPTION, PUIS Y REMÉDIER  </a:t>
            </a:r>
          </a:p>
          <a:p>
            <a:endParaRPr lang="fr-FR" dirty="0"/>
          </a:p>
        </p:txBody>
      </p:sp>
      <p:sp>
        <p:nvSpPr>
          <p:cNvPr id="4" name="Espace réservé du numéro de diapositive 3"/>
          <p:cNvSpPr>
            <a:spLocks noGrp="1"/>
          </p:cNvSpPr>
          <p:nvPr>
            <p:ph type="sldNum" sz="quarter" idx="5"/>
          </p:nvPr>
        </p:nvSpPr>
        <p:spPr/>
        <p:txBody>
          <a:bodyPr/>
          <a:lstStyle/>
          <a:p>
            <a:fld id="{0CEC2382-6582-47DD-ABA7-EF1E18164BC0}" type="slidenum">
              <a:rPr lang="fr-FR" smtClean="0"/>
              <a:t>27</a:t>
            </a:fld>
            <a:endParaRPr lang="fr-FR"/>
          </a:p>
        </p:txBody>
      </p:sp>
    </p:spTree>
    <p:extLst>
      <p:ext uri="{BB962C8B-B14F-4D97-AF65-F5344CB8AC3E}">
        <p14:creationId xmlns:p14="http://schemas.microsoft.com/office/powerpoint/2010/main" val="207612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dirty="0"/>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p>
        </p:txBody>
      </p:sp>
    </p:spTree>
    <p:extLst>
      <p:ext uri="{BB962C8B-B14F-4D97-AF65-F5344CB8AC3E}">
        <p14:creationId xmlns:p14="http://schemas.microsoft.com/office/powerpoint/2010/main" val="242943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a:xfrm>
            <a:off x="1907704" y="1600200"/>
            <a:ext cx="7128792" cy="514116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202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646673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1836216" y="274638"/>
            <a:ext cx="4680000" cy="646673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Rectangle 10"/>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4593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a:xfrm>
            <a:off x="1835696" y="1600200"/>
            <a:ext cx="7200800" cy="514116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219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628800"/>
            <a:ext cx="7772400" cy="4140175"/>
          </a:xfrm>
        </p:spPr>
        <p:txBody>
          <a:bodyPr anchor="t">
            <a:normAutofit/>
          </a:bodyPr>
          <a:lstStyle>
            <a:lvl1pPr algn="l">
              <a:defRPr sz="3600" b="1" cap="none"/>
            </a:lvl1pPr>
          </a:lstStyle>
          <a:p>
            <a:r>
              <a:rPr lang="fr-FR" dirty="0"/>
              <a:t>Modifiez le style du titre</a:t>
            </a:r>
          </a:p>
        </p:txBody>
      </p:sp>
      <p:sp>
        <p:nvSpPr>
          <p:cNvPr id="3" name="Espace réservé du texte 2"/>
          <p:cNvSpPr>
            <a:spLocks noGrp="1"/>
          </p:cNvSpPr>
          <p:nvPr>
            <p:ph type="body" idx="1"/>
          </p:nvPr>
        </p:nvSpPr>
        <p:spPr>
          <a:xfrm>
            <a:off x="722313" y="620689"/>
            <a:ext cx="7772400" cy="864096"/>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Modifiez les styles du texte du masque</a:t>
            </a:r>
          </a:p>
        </p:txBody>
      </p:sp>
    </p:spTree>
    <p:extLst>
      <p:ext uri="{BB962C8B-B14F-4D97-AF65-F5344CB8AC3E}">
        <p14:creationId xmlns:p14="http://schemas.microsoft.com/office/powerpoint/2010/main" val="109259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1872080" y="1600200"/>
            <a:ext cx="35280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5508496" y="1600200"/>
            <a:ext cx="35280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Rectangle 7"/>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385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dirty="0"/>
              <a:t>Modifiez le style du titre</a:t>
            </a:r>
          </a:p>
        </p:txBody>
      </p:sp>
      <p:sp>
        <p:nvSpPr>
          <p:cNvPr id="3" name="Espace réservé du texte 2"/>
          <p:cNvSpPr>
            <a:spLocks noGrp="1"/>
          </p:cNvSpPr>
          <p:nvPr>
            <p:ph type="body" idx="1"/>
          </p:nvPr>
        </p:nvSpPr>
        <p:spPr>
          <a:xfrm>
            <a:off x="1835696" y="1535113"/>
            <a:ext cx="3528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Modifiez les styles du texte du masque</a:t>
            </a:r>
          </a:p>
        </p:txBody>
      </p:sp>
      <p:sp>
        <p:nvSpPr>
          <p:cNvPr id="4" name="Espace réservé du contenu 3"/>
          <p:cNvSpPr>
            <a:spLocks noGrp="1"/>
          </p:cNvSpPr>
          <p:nvPr>
            <p:ph sz="half" idx="2"/>
          </p:nvPr>
        </p:nvSpPr>
        <p:spPr>
          <a:xfrm>
            <a:off x="1835696" y="2174874"/>
            <a:ext cx="3528000" cy="45664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508104" y="1535113"/>
            <a:ext cx="3528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5508104" y="2174874"/>
            <a:ext cx="3528000" cy="45664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Rectangle 9"/>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4493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6" name="Rectangle 5"/>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302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57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36016" y="273050"/>
            <a:ext cx="2772000"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16496" y="273050"/>
            <a:ext cx="4320000" cy="64683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836016" y="1435100"/>
            <a:ext cx="2772000" cy="53062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Rectangle 7"/>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685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95736" y="5369768"/>
            <a:ext cx="59400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195736" y="1181943"/>
            <a:ext cx="5940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195736" y="5936506"/>
            <a:ext cx="5940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Rectangle 7"/>
          <p:cNvSpPr/>
          <p:nvPr userDrawn="1"/>
        </p:nvSpPr>
        <p:spPr>
          <a:xfrm>
            <a:off x="179512" y="1628800"/>
            <a:ext cx="1584176" cy="5112568"/>
          </a:xfrm>
          <a:prstGeom prst="rect">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a:xfrm>
            <a:off x="251680" y="307576"/>
            <a:ext cx="1440000" cy="110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5298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C:\Users\User\Documents\AMD\DFC\Logo_lille_uden-tekst_DFC.jp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 y="6165304"/>
            <a:ext cx="658416" cy="576064"/>
          </a:xfrm>
          <a:prstGeom prst="rect">
            <a:avLst/>
          </a:prstGeom>
          <a:noFill/>
          <a:ln>
            <a:noFill/>
          </a:ln>
        </p:spPr>
      </p:pic>
      <p:pic>
        <p:nvPicPr>
          <p:cNvPr id="12" name="Image 11" descr="papier entete ok"/>
          <p:cNvPicPr/>
          <p:nvPr userDrawn="1"/>
        </p:nvPicPr>
        <p:blipFill>
          <a:blip r:embed="rId13" cstate="print">
            <a:extLst>
              <a:ext uri="{28A0092B-C50C-407E-A947-70E740481C1C}">
                <a14:useLocalDpi xmlns:a14="http://schemas.microsoft.com/office/drawing/2010/main" val="0"/>
              </a:ext>
            </a:extLst>
          </a:blip>
          <a:srcRect l="8191" t="2695" r="71199" b="88036"/>
          <a:stretch>
            <a:fillRect/>
          </a:stretch>
        </p:blipFill>
        <p:spPr bwMode="auto">
          <a:xfrm>
            <a:off x="8302072" y="6165304"/>
            <a:ext cx="806432" cy="576064"/>
          </a:xfrm>
          <a:prstGeom prst="rect">
            <a:avLst/>
          </a:prstGeom>
          <a:noFill/>
        </p:spPr>
      </p:pic>
      <p:sp>
        <p:nvSpPr>
          <p:cNvPr id="2" name="Espace réservé du titre 1"/>
          <p:cNvSpPr>
            <a:spLocks noGrp="1"/>
          </p:cNvSpPr>
          <p:nvPr>
            <p:ph type="title"/>
          </p:nvPr>
        </p:nvSpPr>
        <p:spPr>
          <a:xfrm>
            <a:off x="1835696" y="274638"/>
            <a:ext cx="7200800" cy="1143000"/>
          </a:xfrm>
          <a:prstGeom prst="rect">
            <a:avLst/>
          </a:prstGeom>
          <a:solidFill>
            <a:srgbClr val="005A8B"/>
          </a:solidFill>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1835696" y="1600200"/>
            <a:ext cx="7200800" cy="514116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966545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000" kern="1200">
          <a:solidFill>
            <a:srgbClr val="005A8B"/>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600" kern="1200">
          <a:solidFill>
            <a:schemeClr val="tx1"/>
          </a:solidFill>
          <a:latin typeface="+mn-lt"/>
          <a:ea typeface="+mn-ea"/>
          <a:cs typeface="+mn-cs"/>
        </a:defRPr>
      </a:lvl2pPr>
      <a:lvl3pPr marL="1257300" indent="-342900" algn="l" defTabSz="914400" rtl="0" eaLnBrk="1" latinLnBrk="0" hangingPunct="1">
        <a:spcBef>
          <a:spcPct val="20000"/>
        </a:spcBef>
        <a:buFont typeface="Wingdings" pitchFamily="2" charset="2"/>
        <a:buChar char="§"/>
        <a:defRPr sz="2400" kern="1200">
          <a:solidFill>
            <a:srgbClr val="005A8B"/>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4pPr>
      <a:lvl5pPr marL="2171700" indent="-342900" algn="l" defTabSz="914400" rtl="0" eaLnBrk="1" latinLnBrk="0" hangingPunct="1">
        <a:spcBef>
          <a:spcPct val="20000"/>
        </a:spcBef>
        <a:buFont typeface="Wingdings" pitchFamily="2" charset="2"/>
        <a:buChar char="§"/>
        <a:defRPr sz="2000" kern="1200">
          <a:solidFill>
            <a:srgbClr val="005A8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2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2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slide" Target="slide25.xml"/><Relationship Id="rId4" Type="http://schemas.openxmlformats.org/officeDocument/2006/relationships/slide" Target="slide28.xml"/></Relationships>
</file>

<file path=ppt/slides/_rels/slide2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12.xml"/></Relationships>
</file>

<file path=ppt/slides/_rels/slide2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12.xml"/></Relationships>
</file>

<file path=ppt/slides/_rels/slide2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12.xml"/></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12.xml"/></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2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3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3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3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3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9.xml"/><Relationship Id="rId4" Type="http://schemas.openxmlformats.org/officeDocument/2006/relationships/slide" Target="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60648"/>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1042988" y="5517232"/>
            <a:ext cx="7058025" cy="432048"/>
          </a:xfrm>
          <a:prstGeom prst="rect">
            <a:avLst/>
          </a:prstGeom>
        </p:spPr>
        <p:txBody>
          <a:bodyPr>
            <a:norm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1300" dirty="0">
                <a:solidFill>
                  <a:schemeClr val="tx1"/>
                </a:solidFill>
              </a:rPr>
              <a:t>Libreville, 2020</a:t>
            </a:r>
          </a:p>
        </p:txBody>
      </p:sp>
      <p:sp>
        <p:nvSpPr>
          <p:cNvPr id="9" name="Titre 1"/>
          <p:cNvSpPr txBox="1">
            <a:spLocks/>
          </p:cNvSpPr>
          <p:nvPr/>
        </p:nvSpPr>
        <p:spPr>
          <a:xfrm>
            <a:off x="0" y="3132218"/>
            <a:ext cx="9144000" cy="1880958"/>
          </a:xfrm>
          <a:prstGeom prst="rect">
            <a:avLst/>
          </a:prstGeom>
          <a:solidFill>
            <a:srgbClr val="0070C0"/>
          </a:solidFill>
        </p:spPr>
        <p:txBody>
          <a:bodyPr vert="horz" lIns="91440" tIns="45720" rIns="91440" bIns="45720" rtlCol="0" anchor="ctr">
            <a:normAutofit fontScale="97500"/>
          </a:bodyPr>
          <a:lstStyle>
            <a:lvl1pPr algn="l" defTabSz="457200" rtl="0" eaLnBrk="1" latinLnBrk="0" hangingPunct="1">
              <a:spcBef>
                <a:spcPct val="0"/>
              </a:spcBef>
              <a:buNone/>
              <a:defRPr sz="3000" kern="1200">
                <a:solidFill>
                  <a:srgbClr val="6C6F70"/>
                </a:solidFill>
                <a:latin typeface="Arial"/>
                <a:ea typeface="+mj-ea"/>
                <a:cs typeface="Arial"/>
              </a:defRPr>
            </a:lvl1pPr>
          </a:lstStyle>
          <a:p>
            <a:pPr algn="ctr"/>
            <a:r>
              <a:rPr lang="fr-FR" sz="2800" b="1" dirty="0">
                <a:solidFill>
                  <a:schemeClr val="tx1"/>
                </a:solidFill>
              </a:rPr>
              <a:t> </a:t>
            </a:r>
            <a:r>
              <a:rPr lang="fr-FR" sz="3700" b="1" dirty="0">
                <a:solidFill>
                  <a:schemeClr val="bg1"/>
                </a:solidFill>
              </a:rPr>
              <a:t>Outils de détection des Pratiques de Corruption dans l’Administration Publique </a:t>
            </a:r>
            <a:r>
              <a:rPr lang="fr-FR" sz="3300" b="1" dirty="0">
                <a:solidFill>
                  <a:schemeClr val="bg1"/>
                </a:solidFill>
              </a:rPr>
              <a:t> </a:t>
            </a:r>
            <a:endParaRPr lang="fr-FR" sz="2800" b="1" dirty="0">
              <a:solidFill>
                <a:schemeClr val="bg1"/>
              </a:solidFill>
            </a:endParaRPr>
          </a:p>
        </p:txBody>
      </p:sp>
      <p:sp>
        <p:nvSpPr>
          <p:cNvPr id="10" name="Titre 1"/>
          <p:cNvSpPr txBox="1">
            <a:spLocks/>
          </p:cNvSpPr>
          <p:nvPr/>
        </p:nvSpPr>
        <p:spPr>
          <a:xfrm>
            <a:off x="1602402" y="1700808"/>
            <a:ext cx="7002046" cy="64807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000" kern="1200">
                <a:solidFill>
                  <a:srgbClr val="6C6F70"/>
                </a:solidFill>
                <a:latin typeface="Arial"/>
                <a:ea typeface="+mj-ea"/>
                <a:cs typeface="Arial"/>
              </a:defRPr>
            </a:lvl1pPr>
          </a:lstStyle>
          <a:p>
            <a:pPr algn="ctr"/>
            <a:r>
              <a:rPr lang="fr-FR" sz="2400" b="1" dirty="0">
                <a:solidFill>
                  <a:srgbClr val="FF0000"/>
                </a:solidFill>
              </a:rPr>
              <a:t>MODULE 3</a:t>
            </a:r>
          </a:p>
        </p:txBody>
      </p:sp>
      <p:pic>
        <p:nvPicPr>
          <p:cNvPr id="6" name="Image 5" descr="RG.jpg">
            <a:extLst>
              <a:ext uri="{FF2B5EF4-FFF2-40B4-BE49-F238E27FC236}">
                <a16:creationId xmlns:a16="http://schemas.microsoft.com/office/drawing/2014/main" id="{F08311C5-381B-A74F-99EF-6632045ADD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536" y="447803"/>
            <a:ext cx="1512168" cy="1065850"/>
          </a:xfrm>
          <a:prstGeom prst="rect">
            <a:avLst/>
          </a:prstGeom>
          <a:noFill/>
          <a:ln>
            <a:noFill/>
          </a:ln>
        </p:spPr>
      </p:pic>
      <p:pic>
        <p:nvPicPr>
          <p:cNvPr id="2" name="Image 1">
            <a:extLst>
              <a:ext uri="{FF2B5EF4-FFF2-40B4-BE49-F238E27FC236}">
                <a16:creationId xmlns:a16="http://schemas.microsoft.com/office/drawing/2014/main" id="{C84930D4-BB07-9A44-A743-4972B36CA5D6}"/>
              </a:ext>
            </a:extLst>
          </p:cNvPr>
          <p:cNvPicPr>
            <a:picLocks noChangeAspect="1"/>
          </p:cNvPicPr>
          <p:nvPr/>
        </p:nvPicPr>
        <p:blipFill>
          <a:blip r:embed="rId3"/>
          <a:stretch>
            <a:fillRect/>
          </a:stretch>
        </p:blipFill>
        <p:spPr>
          <a:xfrm>
            <a:off x="7962244" y="407749"/>
            <a:ext cx="685800" cy="1301750"/>
          </a:xfrm>
          <a:prstGeom prst="rect">
            <a:avLst/>
          </a:prstGeom>
        </p:spPr>
      </p:pic>
    </p:spTree>
    <p:extLst>
      <p:ext uri="{BB962C8B-B14F-4D97-AF65-F5344CB8AC3E}">
        <p14:creationId xmlns:p14="http://schemas.microsoft.com/office/powerpoint/2010/main" val="27236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B63AD-21B3-844F-977E-DD54A6BCA565}"/>
              </a:ext>
            </a:extLst>
          </p:cNvPr>
          <p:cNvSpPr>
            <a:spLocks noGrp="1"/>
          </p:cNvSpPr>
          <p:nvPr>
            <p:ph type="title"/>
          </p:nvPr>
        </p:nvSpPr>
        <p:spPr/>
        <p:txBody>
          <a:bodyPr>
            <a:normAutofit/>
          </a:bodyPr>
          <a:lstStyle/>
          <a:p>
            <a:r>
              <a:rPr lang="fr-FR" dirty="0"/>
              <a:t>Les sources de détection</a:t>
            </a:r>
          </a:p>
        </p:txBody>
      </p:sp>
      <p:sp>
        <p:nvSpPr>
          <p:cNvPr id="4" name="Rectangle 3">
            <a:hlinkClick r:id="rId2" action="ppaction://hlinksldjump"/>
            <a:extLst>
              <a:ext uri="{FF2B5EF4-FFF2-40B4-BE49-F238E27FC236}">
                <a16:creationId xmlns:a16="http://schemas.microsoft.com/office/drawing/2014/main" id="{B8858462-0E60-134D-8765-FAFDC693809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3E4B5A64-414B-2046-BC97-BC014CC380D1}"/>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CF06DD87-D9FE-BD4F-ADED-D73AB20B7EE7}"/>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2CC88456-61EE-3946-ADBC-60E99AEB1CA5}"/>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8B9AAE51-A741-BC48-842F-5CD2550D007A}"/>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1DAE9A0B-8A8D-0045-BBCE-BEE0947C90DB}"/>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1E17D88B-2C52-0A49-A57B-84A0C9F11443}"/>
              </a:ext>
            </a:extLst>
          </p:cNvPr>
          <p:cNvSpPr/>
          <p:nvPr/>
        </p:nvSpPr>
        <p:spPr>
          <a:xfrm>
            <a:off x="251680" y="3573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1/14</a:t>
            </a:r>
          </a:p>
        </p:txBody>
      </p:sp>
      <p:sp>
        <p:nvSpPr>
          <p:cNvPr id="11" name="Rectangle 10">
            <a:hlinkClick r:id="" action="ppaction://noaction"/>
            <a:extLst>
              <a:ext uri="{FF2B5EF4-FFF2-40B4-BE49-F238E27FC236}">
                <a16:creationId xmlns:a16="http://schemas.microsoft.com/office/drawing/2014/main" id="{BC791816-B8CB-4645-BCF2-6FA669CD0D7B}"/>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
        <p:nvSpPr>
          <p:cNvPr id="12" name="Espace réservé du contenu 11">
            <a:extLst>
              <a:ext uri="{FF2B5EF4-FFF2-40B4-BE49-F238E27FC236}">
                <a16:creationId xmlns:a16="http://schemas.microsoft.com/office/drawing/2014/main" id="{44B2B6B9-E5A6-E246-B218-497A59C3930C}"/>
              </a:ext>
            </a:extLst>
          </p:cNvPr>
          <p:cNvSpPr>
            <a:spLocks noGrp="1"/>
          </p:cNvSpPr>
          <p:nvPr>
            <p:ph idx="1"/>
          </p:nvPr>
        </p:nvSpPr>
        <p:spPr>
          <a:xfrm>
            <a:off x="1835696" y="1417638"/>
            <a:ext cx="7200800" cy="5323730"/>
          </a:xfrm>
        </p:spPr>
        <p:txBody>
          <a:bodyPr>
            <a:noAutofit/>
          </a:bodyPr>
          <a:lstStyle/>
          <a:p>
            <a:r>
              <a:rPr lang="fr-FR" sz="2800" b="1" dirty="0">
                <a:solidFill>
                  <a:srgbClr val="FF0000"/>
                </a:solidFill>
              </a:rPr>
              <a:t>1-Les signalements spontanés ou la divulgation volontaire d’informations </a:t>
            </a:r>
            <a:endParaRPr lang="fr-FR" sz="2800" dirty="0">
              <a:solidFill>
                <a:srgbClr val="FF0000"/>
              </a:solidFill>
            </a:endParaRPr>
          </a:p>
          <a:p>
            <a:r>
              <a:rPr lang="fr-FR" sz="2800" dirty="0"/>
              <a:t>Faite de l’intérieur par des acteurs d’une entreprise,  d’un service public, ou des clients etc. </a:t>
            </a:r>
          </a:p>
          <a:p>
            <a:r>
              <a:rPr lang="fr-FR" sz="2800" dirty="0"/>
              <a:t>Ce sont des informateurs anonymes ou informateurs ou des indicateurs  </a:t>
            </a:r>
          </a:p>
          <a:p>
            <a:r>
              <a:rPr lang="fr-FR" sz="2800" dirty="0"/>
              <a:t>Ces signalements spontanés sont plus fréquent pour les cas blanchiment des capitaux, infractions fiscales, etc.</a:t>
            </a:r>
          </a:p>
          <a:p>
            <a:pPr marL="0" indent="0">
              <a:buNone/>
            </a:pPr>
            <a:endParaRPr lang="fr-FR" sz="2800" dirty="0"/>
          </a:p>
        </p:txBody>
      </p:sp>
    </p:spTree>
    <p:extLst>
      <p:ext uri="{BB962C8B-B14F-4D97-AF65-F5344CB8AC3E}">
        <p14:creationId xmlns:p14="http://schemas.microsoft.com/office/powerpoint/2010/main" val="228722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CB4D5-4A26-F743-BB03-84FC88E08610}"/>
              </a:ext>
            </a:extLst>
          </p:cNvPr>
          <p:cNvSpPr>
            <a:spLocks noGrp="1"/>
          </p:cNvSpPr>
          <p:nvPr>
            <p:ph type="title"/>
          </p:nvPr>
        </p:nvSpPr>
        <p:spPr/>
        <p:txBody>
          <a:bodyPr>
            <a:normAutofit/>
          </a:bodyPr>
          <a:lstStyle/>
          <a:p>
            <a:r>
              <a:rPr lang="fr-FR" dirty="0"/>
              <a:t>Les sources de détection</a:t>
            </a:r>
          </a:p>
        </p:txBody>
      </p:sp>
      <p:sp>
        <p:nvSpPr>
          <p:cNvPr id="3" name="Espace réservé du contenu 2">
            <a:extLst>
              <a:ext uri="{FF2B5EF4-FFF2-40B4-BE49-F238E27FC236}">
                <a16:creationId xmlns:a16="http://schemas.microsoft.com/office/drawing/2014/main" id="{5AD89935-6579-8C46-981C-74525B480A41}"/>
              </a:ext>
            </a:extLst>
          </p:cNvPr>
          <p:cNvSpPr>
            <a:spLocks noGrp="1"/>
          </p:cNvSpPr>
          <p:nvPr>
            <p:ph idx="1"/>
          </p:nvPr>
        </p:nvSpPr>
        <p:spPr>
          <a:xfrm>
            <a:off x="1835696" y="1600200"/>
            <a:ext cx="7128792" cy="5141168"/>
          </a:xfrm>
        </p:spPr>
        <p:txBody>
          <a:bodyPr>
            <a:normAutofit/>
          </a:bodyPr>
          <a:lstStyle/>
          <a:p>
            <a:pPr marL="0" indent="0">
              <a:buNone/>
            </a:pPr>
            <a:r>
              <a:rPr lang="fr-FR" b="1" dirty="0">
                <a:solidFill>
                  <a:srgbClr val="FF0000"/>
                </a:solidFill>
              </a:rPr>
              <a:t>2- Lanceurs d’alerte et leur protection</a:t>
            </a:r>
            <a:endParaRPr lang="fr-FR" sz="4000" dirty="0">
              <a:solidFill>
                <a:srgbClr val="FF0000"/>
              </a:solidFill>
            </a:endParaRPr>
          </a:p>
          <a:p>
            <a:r>
              <a:rPr lang="fr-FR" sz="3500" dirty="0"/>
              <a:t>Personnes qui dénoncent les pratiques de corruption ou autres fais illicites avec tous les risques pour leur vie, emploi, etc.</a:t>
            </a:r>
            <a:endParaRPr lang="fr-FR" sz="4300" dirty="0"/>
          </a:p>
          <a:p>
            <a:r>
              <a:rPr lang="fr-FR" sz="3500" dirty="0"/>
              <a:t>Protéger les lancer d’alerte par une loi </a:t>
            </a:r>
            <a:endParaRPr lang="fr-FR" sz="4300" dirty="0"/>
          </a:p>
          <a:p>
            <a:pPr marL="0" indent="0">
              <a:buNone/>
            </a:pPr>
            <a:endParaRPr lang="fr-FR" sz="4000" dirty="0"/>
          </a:p>
          <a:p>
            <a:pPr marL="0" indent="0">
              <a:buNone/>
            </a:pPr>
            <a:endParaRPr lang="fr-FR" dirty="0"/>
          </a:p>
        </p:txBody>
      </p:sp>
      <p:sp>
        <p:nvSpPr>
          <p:cNvPr id="4" name="Rectangle 3">
            <a:extLst>
              <a:ext uri="{FF2B5EF4-FFF2-40B4-BE49-F238E27FC236}">
                <a16:creationId xmlns:a16="http://schemas.microsoft.com/office/drawing/2014/main" id="{745019A6-9CFC-CF43-8CC4-22EB263F8116}"/>
              </a:ext>
            </a:extLst>
          </p:cNvPr>
          <p:cNvSpPr/>
          <p:nvPr/>
        </p:nvSpPr>
        <p:spPr>
          <a:xfrm>
            <a:off x="251680" y="3573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2/14</a:t>
            </a:r>
          </a:p>
        </p:txBody>
      </p:sp>
      <p:sp>
        <p:nvSpPr>
          <p:cNvPr id="5" name="Rectangle 4">
            <a:hlinkClick r:id="rId2" action="ppaction://hlinksldjump"/>
            <a:extLst>
              <a:ext uri="{FF2B5EF4-FFF2-40B4-BE49-F238E27FC236}">
                <a16:creationId xmlns:a16="http://schemas.microsoft.com/office/drawing/2014/main" id="{B9622F9C-E226-A949-B2AA-962071B3F986}"/>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6" name="Rectangle 5">
            <a:hlinkClick r:id="rId3" action="ppaction://hlinksldjump"/>
            <a:extLst>
              <a:ext uri="{FF2B5EF4-FFF2-40B4-BE49-F238E27FC236}">
                <a16:creationId xmlns:a16="http://schemas.microsoft.com/office/drawing/2014/main" id="{19971333-BC4A-8948-BD86-EA6FAF013233}"/>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7" name="Rectangle 6">
            <a:hlinkClick r:id="rId4" action="ppaction://hlinksldjump"/>
            <a:extLst>
              <a:ext uri="{FF2B5EF4-FFF2-40B4-BE49-F238E27FC236}">
                <a16:creationId xmlns:a16="http://schemas.microsoft.com/office/drawing/2014/main" id="{C0E59AE2-2385-4340-9579-976B91B0427C}"/>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8" name="Rectangle 7">
            <a:hlinkClick r:id="" action="ppaction://noaction"/>
            <a:extLst>
              <a:ext uri="{FF2B5EF4-FFF2-40B4-BE49-F238E27FC236}">
                <a16:creationId xmlns:a16="http://schemas.microsoft.com/office/drawing/2014/main" id="{907CC555-531A-1841-A7FE-BCFA65D12EB8}"/>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9" name="Rectangle 8">
            <a:hlinkClick r:id="" action="ppaction://noaction"/>
            <a:extLst>
              <a:ext uri="{FF2B5EF4-FFF2-40B4-BE49-F238E27FC236}">
                <a16:creationId xmlns:a16="http://schemas.microsoft.com/office/drawing/2014/main" id="{910F8E87-E4CD-B64B-8488-6E92DC2B4347}"/>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a:extLst>
              <a:ext uri="{FF2B5EF4-FFF2-40B4-BE49-F238E27FC236}">
                <a16:creationId xmlns:a16="http://schemas.microsoft.com/office/drawing/2014/main" id="{6EEF56DF-31CC-BF41-A582-2172C44F2161}"/>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hlinkClick r:id="" action="ppaction://noaction"/>
            <a:extLst>
              <a:ext uri="{FF2B5EF4-FFF2-40B4-BE49-F238E27FC236}">
                <a16:creationId xmlns:a16="http://schemas.microsoft.com/office/drawing/2014/main" id="{E6CA3F95-39EE-5C4A-8B08-9B1FA001C8D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322341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a:xfrm>
            <a:off x="1691680" y="1600200"/>
            <a:ext cx="7344816" cy="5141168"/>
          </a:xfrm>
        </p:spPr>
        <p:txBody>
          <a:bodyPr>
            <a:normAutofit fontScale="92500" lnSpcReduction="10000"/>
          </a:bodyPr>
          <a:lstStyle/>
          <a:p>
            <a:pPr marL="0" indent="0">
              <a:buNone/>
            </a:pPr>
            <a:r>
              <a:rPr lang="fr-FR" b="1" dirty="0">
                <a:solidFill>
                  <a:srgbClr val="FF0000"/>
                </a:solidFill>
              </a:rPr>
              <a:t>3- les informateurs anonyme et les collaborateurs de la justice</a:t>
            </a:r>
            <a:r>
              <a:rPr lang="fr-FR" b="1" dirty="0"/>
              <a:t> </a:t>
            </a:r>
            <a:endParaRPr lang="fr-FR" sz="3200" dirty="0"/>
          </a:p>
          <a:p>
            <a:r>
              <a:rPr lang="fr-FR" dirty="0"/>
              <a:t>De sources confidentielles </a:t>
            </a:r>
            <a:endParaRPr lang="fr-FR" sz="3200" dirty="0"/>
          </a:p>
          <a:p>
            <a:r>
              <a:rPr lang="fr-FR" dirty="0"/>
              <a:t>La protection des données privées </a:t>
            </a:r>
            <a:endParaRPr lang="fr-FR" sz="3200" dirty="0"/>
          </a:p>
          <a:p>
            <a:r>
              <a:rPr lang="fr-FR" dirty="0"/>
              <a:t>La sécurité de l’emploi de l’agent</a:t>
            </a:r>
            <a:endParaRPr lang="fr-FR" sz="3200" dirty="0"/>
          </a:p>
          <a:p>
            <a:r>
              <a:rPr lang="fr-FR" b="1" dirty="0"/>
              <a:t>« collaborateur de justice » </a:t>
            </a:r>
            <a:r>
              <a:rPr lang="fr-FR" dirty="0"/>
              <a:t>toute source de renseignements qui aide des responsables de l’application des lois de </a:t>
            </a:r>
            <a:r>
              <a:rPr lang="fr-FR" dirty="0" err="1"/>
              <a:t>manière</a:t>
            </a:r>
            <a:r>
              <a:rPr lang="fr-FR" dirty="0"/>
              <a:t> confidentielle tout en </a:t>
            </a:r>
            <a:r>
              <a:rPr lang="fr-FR" dirty="0" err="1"/>
              <a:t>étant</a:t>
            </a:r>
            <a:r>
              <a:rPr lang="fr-FR" dirty="0"/>
              <a:t> </a:t>
            </a:r>
            <a:r>
              <a:rPr lang="fr-FR" dirty="0" err="1"/>
              <a:t>censée</a:t>
            </a:r>
            <a:r>
              <a:rPr lang="fr-FR" dirty="0"/>
              <a:t>, à terme, </a:t>
            </a:r>
            <a:r>
              <a:rPr lang="fr-FR" dirty="0" err="1"/>
              <a:t>comparaître</a:t>
            </a:r>
            <a:r>
              <a:rPr lang="fr-FR" dirty="0"/>
              <a:t> en </a:t>
            </a:r>
            <a:r>
              <a:rPr lang="fr-FR" dirty="0" err="1"/>
              <a:t>qualite</a:t>
            </a:r>
            <a:r>
              <a:rPr lang="fr-FR" dirty="0"/>
              <a:t>́ de </a:t>
            </a:r>
            <a:r>
              <a:rPr lang="fr-FR" dirty="0" err="1"/>
              <a:t>témoin</a:t>
            </a:r>
            <a:r>
              <a:rPr lang="fr-FR" dirty="0"/>
              <a:t> dans le cadre d’une </a:t>
            </a:r>
            <a:r>
              <a:rPr lang="fr-FR" dirty="0" err="1"/>
              <a:t>procédure</a:t>
            </a:r>
            <a:r>
              <a:rPr lang="fr-FR" dirty="0"/>
              <a:t> judiciaire publique</a:t>
            </a:r>
            <a:endParaRPr lang="fr-FR" sz="3200" dirty="0"/>
          </a:p>
          <a:p>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19180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a:xfrm>
            <a:off x="1691680" y="1600200"/>
            <a:ext cx="7344816" cy="5257800"/>
          </a:xfrm>
        </p:spPr>
        <p:txBody>
          <a:bodyPr>
            <a:normAutofit lnSpcReduction="10000"/>
          </a:bodyPr>
          <a:lstStyle/>
          <a:p>
            <a:pPr marL="0" indent="0">
              <a:buNone/>
            </a:pPr>
            <a:r>
              <a:rPr lang="fr-FR" b="1" dirty="0">
                <a:solidFill>
                  <a:srgbClr val="FF0000"/>
                </a:solidFill>
              </a:rPr>
              <a:t>4- les  médias et le journalisme d’investigation</a:t>
            </a:r>
            <a:endParaRPr lang="fr-FR" dirty="0">
              <a:solidFill>
                <a:srgbClr val="FF0000"/>
              </a:solidFill>
            </a:endParaRPr>
          </a:p>
          <a:p>
            <a:r>
              <a:rPr lang="fr-FR" sz="2600" dirty="0"/>
              <a:t>La liberté́ de la presse – condition préalable au signalement de faits de corruption</a:t>
            </a:r>
          </a:p>
          <a:p>
            <a:r>
              <a:rPr lang="fr-FR" sz="2600" dirty="0"/>
              <a:t>Lanceurs d’alerte, journalistes  et protection des sources</a:t>
            </a:r>
          </a:p>
          <a:p>
            <a:r>
              <a:rPr lang="fr-FR" sz="2600" dirty="0"/>
              <a:t>Droit d’accès à l’information (documents publics, accès aux officiels)</a:t>
            </a:r>
          </a:p>
          <a:p>
            <a:r>
              <a:rPr lang="fr-FR" sz="2600" dirty="0"/>
              <a:t>Exemples sources des journalistes sur les affaires de corruption: lanceurs d’alertes, société civile, coopération avec d’autres journalistes</a:t>
            </a:r>
            <a:r>
              <a:rPr lang="fr-FR" b="1" dirty="0"/>
              <a:t>, </a:t>
            </a:r>
            <a:endParaRPr lang="fr-FR" dirty="0"/>
          </a:p>
          <a:p>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322724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a:bodyPr>
          <a:lstStyle/>
          <a:p>
            <a:pPr marL="0" indent="0">
              <a:buNone/>
            </a:pPr>
            <a:r>
              <a:rPr lang="fr-FR" sz="2600" b="1" dirty="0">
                <a:solidFill>
                  <a:srgbClr val="FF0000"/>
                </a:solidFill>
              </a:rPr>
              <a:t>4- les  médias et le journalisme d’investigation</a:t>
            </a:r>
            <a:endParaRPr lang="fr-FR" sz="2600" dirty="0">
              <a:solidFill>
                <a:srgbClr val="FF0000"/>
              </a:solidFill>
            </a:endParaRPr>
          </a:p>
          <a:p>
            <a:r>
              <a:rPr lang="fr-FR" sz="2600" b="1" dirty="0">
                <a:solidFill>
                  <a:schemeClr val="tx1"/>
                </a:solidFill>
              </a:rPr>
              <a:t>détection des allégations de corruption  signalées par les médias</a:t>
            </a:r>
            <a:endParaRPr lang="fr-FR" sz="2200" b="1" dirty="0">
              <a:solidFill>
                <a:schemeClr val="tx1"/>
              </a:solidFill>
            </a:endParaRPr>
          </a:p>
          <a:p>
            <a:pPr lvl="1"/>
            <a:r>
              <a:rPr lang="fr-FR" dirty="0"/>
              <a:t>Moteurs de recherche sur internet à réaliser par les autorités de répression dans le pays et aussi dans les pays ou le pays a des intérêts </a:t>
            </a:r>
          </a:p>
          <a:p>
            <a:pPr lvl="1"/>
            <a:r>
              <a:rPr lang="fr-FR" dirty="0"/>
              <a:t>Vérifier la crédibilité des informations publiées par les médias   </a:t>
            </a:r>
          </a:p>
          <a:p>
            <a:pPr lvl="1"/>
            <a:r>
              <a:rPr lang="fr-FR" dirty="0"/>
              <a:t>Combattre les </a:t>
            </a:r>
            <a:r>
              <a:rPr lang="fr-FR" dirty="0" err="1"/>
              <a:t>fake</a:t>
            </a:r>
            <a:r>
              <a:rPr lang="fr-FR" dirty="0"/>
              <a:t> news</a:t>
            </a:r>
            <a:r>
              <a:rPr lang="fr-FR" b="1" dirty="0"/>
              <a:t> </a:t>
            </a:r>
            <a:endParaRPr lang="fr-FR" dirty="0"/>
          </a:p>
          <a:p>
            <a:pPr marL="0" indent="0">
              <a:buNone/>
            </a:pPr>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410069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lnSpcReduction="10000"/>
          </a:bodyPr>
          <a:lstStyle/>
          <a:p>
            <a:r>
              <a:rPr lang="fr-FR" b="1" dirty="0">
                <a:solidFill>
                  <a:srgbClr val="FF0000"/>
                </a:solidFill>
              </a:rPr>
              <a:t>5- les administrations fiscales </a:t>
            </a:r>
            <a:endParaRPr lang="fr-FR" dirty="0">
              <a:solidFill>
                <a:srgbClr val="FF0000"/>
              </a:solidFill>
            </a:endParaRPr>
          </a:p>
          <a:p>
            <a:r>
              <a:rPr lang="fr-FR" dirty="0">
                <a:solidFill>
                  <a:srgbClr val="FF0000"/>
                </a:solidFill>
              </a:rPr>
              <a:t>Rappel 1</a:t>
            </a:r>
            <a:r>
              <a:rPr lang="fr-FR" dirty="0"/>
              <a:t>: avant la convention de l’OCDE adopté en 1997, </a:t>
            </a:r>
            <a:r>
              <a:rPr lang="fr-FR" sz="3200" dirty="0"/>
              <a:t>les pots-de-vin relevaient des </a:t>
            </a:r>
            <a:r>
              <a:rPr lang="fr-FR" sz="3200" dirty="0" err="1"/>
              <a:t>dépenses</a:t>
            </a:r>
            <a:r>
              <a:rPr lang="fr-FR" sz="3200" dirty="0"/>
              <a:t> courantes des entreprises et pouvaient, à ce titre, faire l’objet d’une </a:t>
            </a:r>
            <a:r>
              <a:rPr lang="fr-FR" sz="3200" dirty="0" err="1"/>
              <a:t>déductibilite</a:t>
            </a:r>
            <a:r>
              <a:rPr lang="fr-FR" sz="3200" dirty="0"/>
              <a:t>́ fiscale. </a:t>
            </a:r>
          </a:p>
          <a:p>
            <a:r>
              <a:rPr lang="fr-FR" sz="3200" dirty="0">
                <a:solidFill>
                  <a:srgbClr val="FF0000"/>
                </a:solidFill>
              </a:rPr>
              <a:t>Rappel 1: </a:t>
            </a:r>
            <a:r>
              <a:rPr lang="fr-FR" sz="3200" dirty="0"/>
              <a:t>la fraude fiscale est le premier mal dans les administrations financières.</a:t>
            </a:r>
            <a:endParaRPr lang="fr-FR" dirty="0"/>
          </a:p>
          <a:p>
            <a:pPr marL="0" indent="0">
              <a:buNone/>
            </a:pPr>
            <a:r>
              <a:rPr lang="fr-FR" dirty="0"/>
              <a:t> </a:t>
            </a:r>
          </a:p>
          <a:p>
            <a:pPr marL="0" indent="0">
              <a:buNone/>
            </a:pPr>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87337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a:bodyPr>
          <a:lstStyle/>
          <a:p>
            <a:r>
              <a:rPr lang="fr-FR" b="1" dirty="0">
                <a:solidFill>
                  <a:srgbClr val="FF0000"/>
                </a:solidFill>
              </a:rPr>
              <a:t>5- les administrations fiscales </a:t>
            </a:r>
            <a:endParaRPr lang="fr-FR" dirty="0">
              <a:solidFill>
                <a:srgbClr val="FF0000"/>
              </a:solidFill>
            </a:endParaRPr>
          </a:p>
          <a:p>
            <a:r>
              <a:rPr lang="fr-FR" sz="2600" dirty="0">
                <a:solidFill>
                  <a:schemeClr val="tx1"/>
                </a:solidFill>
              </a:rPr>
              <a:t>Détection de la corruption  lors de l’examen des déclarations d’impôts</a:t>
            </a:r>
            <a:r>
              <a:rPr lang="fr-FR" sz="3200" dirty="0">
                <a:solidFill>
                  <a:schemeClr val="tx1"/>
                </a:solidFill>
              </a:rPr>
              <a:t> </a:t>
            </a:r>
            <a:endParaRPr lang="fr-FR" dirty="0">
              <a:solidFill>
                <a:schemeClr val="tx1"/>
              </a:solidFill>
            </a:endParaRPr>
          </a:p>
          <a:p>
            <a:r>
              <a:rPr lang="fr-FR" dirty="0">
                <a:solidFill>
                  <a:schemeClr val="tx1"/>
                </a:solidFill>
              </a:rPr>
              <a:t>Rôle des administrations fiscales </a:t>
            </a:r>
          </a:p>
          <a:p>
            <a:pPr lvl="1"/>
            <a:r>
              <a:rPr lang="fr-FR" dirty="0"/>
              <a:t>Détecter la fraude fiscale </a:t>
            </a:r>
          </a:p>
          <a:p>
            <a:pPr lvl="1"/>
            <a:r>
              <a:rPr lang="fr-FR" dirty="0"/>
              <a:t>Enquêtes sur les fraudes fiscales </a:t>
            </a:r>
          </a:p>
          <a:p>
            <a:pPr lvl="1"/>
            <a:r>
              <a:rPr lang="fr-FR" dirty="0"/>
              <a:t>Signalement aux autorités de répression  </a:t>
            </a:r>
          </a:p>
          <a:p>
            <a:pPr marL="0" indent="0">
              <a:buNone/>
            </a:pPr>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424400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fontScale="92500" lnSpcReduction="10000"/>
          </a:bodyPr>
          <a:lstStyle/>
          <a:p>
            <a:r>
              <a:rPr lang="fr-FR" b="1" dirty="0">
                <a:solidFill>
                  <a:srgbClr val="FF0000"/>
                </a:solidFill>
              </a:rPr>
              <a:t>6- Cellules/agences nationales d’investigation financières</a:t>
            </a:r>
            <a:endParaRPr lang="fr-FR" sz="2600" dirty="0">
              <a:solidFill>
                <a:schemeClr val="tx1"/>
              </a:solidFill>
            </a:endParaRPr>
          </a:p>
          <a:p>
            <a:pPr marL="0" indent="0">
              <a:buNone/>
            </a:pPr>
            <a:endParaRPr lang="fr-FR" sz="2200" b="1" dirty="0"/>
          </a:p>
          <a:p>
            <a:r>
              <a:rPr lang="fr-FR" sz="2200" b="1" dirty="0"/>
              <a:t>Cellules/agences de type judiciaire</a:t>
            </a:r>
            <a:r>
              <a:rPr lang="fr-FR" sz="2200" dirty="0"/>
              <a:t> - rattaché à une branche judiciaire de l’Etat ( ministère ou parquet) </a:t>
            </a:r>
          </a:p>
          <a:p>
            <a:r>
              <a:rPr lang="fr-FR" sz="2200" b="1" dirty="0"/>
              <a:t>Cellules /agences de type dépressif</a:t>
            </a:r>
            <a:r>
              <a:rPr lang="fr-FR" sz="2200" dirty="0"/>
              <a:t> - compétence comme une juridiction  comme les pôles judiciaires </a:t>
            </a:r>
          </a:p>
          <a:p>
            <a:r>
              <a:rPr lang="fr-FR" sz="2200" b="1" dirty="0"/>
              <a:t>Cellules/agences de type administratif</a:t>
            </a:r>
            <a:r>
              <a:rPr lang="fr-FR" sz="2200" dirty="0"/>
              <a:t> : organe administratif centralisé, </a:t>
            </a:r>
            <a:r>
              <a:rPr lang="fr-FR" sz="2200" dirty="0" err="1"/>
              <a:t>indépendant</a:t>
            </a:r>
            <a:r>
              <a:rPr lang="fr-FR" sz="2200" dirty="0"/>
              <a:t>, qui </a:t>
            </a:r>
            <a:r>
              <a:rPr lang="fr-FR" sz="2200" dirty="0" err="1"/>
              <a:t>reçoit</a:t>
            </a:r>
            <a:r>
              <a:rPr lang="fr-FR" sz="2200" dirty="0"/>
              <a:t> et traite les informations fournies par le secteur financier et transmet les </a:t>
            </a:r>
            <a:r>
              <a:rPr lang="fr-FR" sz="2200" dirty="0" err="1"/>
              <a:t>déclarations</a:t>
            </a:r>
            <a:r>
              <a:rPr lang="fr-FR" sz="2200" dirty="0"/>
              <a:t> aux </a:t>
            </a:r>
            <a:r>
              <a:rPr lang="fr-FR" sz="2200" dirty="0" err="1"/>
              <a:t>autorités</a:t>
            </a:r>
            <a:r>
              <a:rPr lang="fr-FR" sz="2200" dirty="0"/>
              <a:t> judiciaires ou </a:t>
            </a:r>
            <a:r>
              <a:rPr lang="fr-FR" sz="2200" dirty="0" err="1"/>
              <a:t>répressives</a:t>
            </a:r>
            <a:r>
              <a:rPr lang="fr-FR" sz="2200" dirty="0"/>
              <a:t> aux fins de poursuites ( logé au ministère des finances) </a:t>
            </a:r>
          </a:p>
          <a:p>
            <a:r>
              <a:rPr lang="fr-FR" sz="2200" b="1" dirty="0"/>
              <a:t>Cellules /agences de type hybride : </a:t>
            </a:r>
            <a:r>
              <a:rPr lang="fr-FR" sz="2200" dirty="0"/>
              <a:t>combinaison de deux types</a:t>
            </a:r>
          </a:p>
          <a:p>
            <a:pPr marL="0" indent="0">
              <a:buNone/>
            </a:pPr>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118586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a:xfrm>
            <a:off x="1691680" y="1600200"/>
            <a:ext cx="7452320" cy="5257800"/>
          </a:xfrm>
        </p:spPr>
        <p:txBody>
          <a:bodyPr>
            <a:normAutofit fontScale="85000" lnSpcReduction="20000"/>
          </a:bodyPr>
          <a:lstStyle/>
          <a:p>
            <a:r>
              <a:rPr lang="fr-FR" b="1" dirty="0">
                <a:solidFill>
                  <a:srgbClr val="FF0000"/>
                </a:solidFill>
              </a:rPr>
              <a:t>6- Cellules/agences nationales d’investigation financières</a:t>
            </a:r>
            <a:r>
              <a:rPr lang="fr-FR" sz="2600" dirty="0">
                <a:solidFill>
                  <a:schemeClr val="tx1"/>
                </a:solidFill>
              </a:rPr>
              <a:t> </a:t>
            </a:r>
          </a:p>
          <a:p>
            <a:pPr marL="0" indent="0">
              <a:buNone/>
            </a:pPr>
            <a:r>
              <a:rPr lang="fr-FR" sz="2200" b="1" dirty="0">
                <a:solidFill>
                  <a:schemeClr val="tx1"/>
                </a:solidFill>
              </a:rPr>
              <a:t>Rôle des cellules/agences </a:t>
            </a:r>
          </a:p>
          <a:p>
            <a:pPr lvl="1"/>
            <a:r>
              <a:rPr lang="fr-FR" dirty="0"/>
              <a:t>traiter le flux de renseignements financiers pertinents </a:t>
            </a:r>
          </a:p>
          <a:p>
            <a:pPr lvl="1"/>
            <a:r>
              <a:rPr lang="fr-FR" dirty="0"/>
              <a:t>Etablir et gérer les listes des Personnes Politiquement Exposées ( PPE)</a:t>
            </a:r>
          </a:p>
          <a:p>
            <a:pPr lvl="1"/>
            <a:r>
              <a:rPr lang="fr-FR" dirty="0"/>
              <a:t>Enquêter sur les allégations/suspicions de blanchiments d’argent salle</a:t>
            </a:r>
          </a:p>
          <a:p>
            <a:pPr lvl="1"/>
            <a:r>
              <a:rPr lang="fr-FR" dirty="0"/>
              <a:t>Engager des poursuites auprès des autorités judiciaires</a:t>
            </a:r>
          </a:p>
          <a:p>
            <a:pPr lvl="1"/>
            <a:r>
              <a:rPr lang="fr-FR" dirty="0"/>
              <a:t>Opérer des confiscations de biens/avoirs</a:t>
            </a:r>
          </a:p>
          <a:p>
            <a:pPr lvl="1"/>
            <a:r>
              <a:rPr lang="fr-FR" dirty="0">
                <a:solidFill>
                  <a:schemeClr val="tx1"/>
                </a:solidFill>
              </a:rPr>
              <a:t>Détecter le blanchiment de capitaux et le financement du terrorisme</a:t>
            </a:r>
          </a:p>
          <a:p>
            <a:pPr lvl="1"/>
            <a:r>
              <a:rPr lang="fr-FR" dirty="0">
                <a:solidFill>
                  <a:schemeClr val="tx1"/>
                </a:solidFill>
              </a:rPr>
              <a:t>Détecter des techniques blanchiment des pots-de-vin ou des produits issus de la corruption</a:t>
            </a:r>
            <a:endParaRPr lang="fr-FR" dirty="0"/>
          </a:p>
          <a:p>
            <a:pPr marL="0" indent="0">
              <a:buNone/>
            </a:pPr>
            <a:endParaRPr lang="fr-FR" dirty="0"/>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381502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a:xfrm>
            <a:off x="1691680" y="1600200"/>
            <a:ext cx="7344816" cy="5141168"/>
          </a:xfrm>
        </p:spPr>
        <p:txBody>
          <a:bodyPr>
            <a:normAutofit fontScale="85000" lnSpcReduction="20000"/>
          </a:bodyPr>
          <a:lstStyle/>
          <a:p>
            <a:pPr marL="0" indent="0">
              <a:buNone/>
            </a:pPr>
            <a:r>
              <a:rPr lang="fr-FR" b="1" dirty="0">
                <a:solidFill>
                  <a:srgbClr val="FF0000"/>
                </a:solidFill>
              </a:rPr>
              <a:t>7- Autres organismes publiques de détection</a:t>
            </a:r>
            <a:r>
              <a:rPr lang="fr-FR" dirty="0"/>
              <a:t> </a:t>
            </a:r>
          </a:p>
          <a:p>
            <a:pPr>
              <a:buFont typeface="Wingdings" pitchFamily="2" charset="2"/>
              <a:buChar char="q"/>
            </a:pPr>
            <a:r>
              <a:rPr lang="fr-FR" dirty="0">
                <a:solidFill>
                  <a:schemeClr val="tx1"/>
                </a:solidFill>
              </a:rPr>
              <a:t>Autorités de régulation des marchés publiques/commandes publiques</a:t>
            </a:r>
          </a:p>
          <a:p>
            <a:pPr>
              <a:buFont typeface="Wingdings" pitchFamily="2" charset="2"/>
              <a:buChar char="q"/>
            </a:pPr>
            <a:r>
              <a:rPr lang="fr-FR" dirty="0">
                <a:solidFill>
                  <a:schemeClr val="tx1"/>
                </a:solidFill>
              </a:rPr>
              <a:t>Organes officiels de lutte contre la corruption ayant un mandat d’enquête ou de d’officier de police judiciaire</a:t>
            </a:r>
          </a:p>
          <a:p>
            <a:pPr>
              <a:buFont typeface="Wingdings" pitchFamily="2" charset="2"/>
              <a:buChar char="q"/>
            </a:pPr>
            <a:r>
              <a:rPr lang="fr-FR" dirty="0">
                <a:solidFill>
                  <a:schemeClr val="tx1"/>
                </a:solidFill>
              </a:rPr>
              <a:t>Organes officiels de contrôle des comptes publics ( cours des comptes)</a:t>
            </a:r>
          </a:p>
          <a:p>
            <a:pPr>
              <a:buFont typeface="Wingdings" pitchFamily="2" charset="2"/>
              <a:buChar char="q"/>
            </a:pPr>
            <a:r>
              <a:rPr lang="fr-FR" dirty="0">
                <a:solidFill>
                  <a:schemeClr val="tx1"/>
                </a:solidFill>
              </a:rPr>
              <a:t>Les autorités  de régulation de la concurrence</a:t>
            </a:r>
          </a:p>
          <a:p>
            <a:pPr>
              <a:buFont typeface="Wingdings" pitchFamily="2" charset="2"/>
              <a:buChar char="q"/>
            </a:pPr>
            <a:r>
              <a:rPr lang="fr-FR" dirty="0">
                <a:solidFill>
                  <a:schemeClr val="tx1"/>
                </a:solidFill>
              </a:rPr>
              <a:t>Les apporteurs/donateurs d’aide publique au développement ( listes noires, système d’alertes, etc.)</a:t>
            </a:r>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10/14</a:t>
            </a:r>
          </a:p>
        </p:txBody>
      </p:sp>
      <p:sp>
        <p:nvSpPr>
          <p:cNvPr id="11" name="Rectangle 10">
            <a:hlinkClick r:id="" action="ppaction://noaction"/>
            <a:extLst>
              <a:ext uri="{FF2B5EF4-FFF2-40B4-BE49-F238E27FC236}">
                <a16:creationId xmlns:a16="http://schemas.microsoft.com/office/drawing/2014/main" id="{28E8CDF6-6FD7-4840-B849-13B08F829262}"/>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64047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re 5"/>
          <p:cNvSpPr>
            <a:spLocks noGrp="1"/>
          </p:cNvSpPr>
          <p:nvPr>
            <p:ph type="ctrTitle"/>
          </p:nvPr>
        </p:nvSpPr>
        <p:spPr>
          <a:xfrm>
            <a:off x="546085" y="1340768"/>
            <a:ext cx="8202379" cy="2232248"/>
          </a:xfrm>
        </p:spPr>
        <p:txBody>
          <a:bodyPr>
            <a:noAutofit/>
          </a:bodyPr>
          <a:lstStyle/>
          <a:p>
            <a:r>
              <a:rPr lang="fr-FR" sz="3200" b="1" u="sng" dirty="0"/>
              <a:t>Séminaire</a:t>
            </a:r>
            <a:br>
              <a:rPr lang="fr-FR" sz="1400" dirty="0"/>
            </a:br>
            <a:r>
              <a:rPr lang="fr-FR" sz="2800" dirty="0"/>
              <a:t>« </a:t>
            </a:r>
            <a:r>
              <a:rPr lang="fr-FR" sz="800" b="1" dirty="0">
                <a:solidFill>
                  <a:schemeClr val="bg1">
                    <a:lumMod val="85000"/>
                  </a:schemeClr>
                </a:solidFill>
              </a:rPr>
              <a:t> </a:t>
            </a:r>
            <a:r>
              <a:rPr lang="fr-FR" sz="2400" b="1" i="1" dirty="0"/>
              <a:t>Lutte contre la Corruption, l’Ethique,</a:t>
            </a:r>
            <a:br>
              <a:rPr lang="fr-FR" sz="2400" dirty="0"/>
            </a:br>
            <a:r>
              <a:rPr lang="fr-FR" sz="2400" b="1" i="1" dirty="0"/>
              <a:t>la Coordination et la Cohésion des Equipes </a:t>
            </a:r>
            <a:br>
              <a:rPr lang="fr-FR" sz="3600" dirty="0"/>
            </a:br>
            <a:r>
              <a:rPr lang="fr-FR" sz="2400" b="1" i="1" dirty="0"/>
              <a:t>de Travail »</a:t>
            </a:r>
            <a:r>
              <a:rPr lang="fr-FR" sz="1200" dirty="0"/>
              <a:t> </a:t>
            </a:r>
            <a:r>
              <a:rPr lang="fr-FR" sz="800" dirty="0"/>
              <a:t> </a:t>
            </a:r>
            <a:r>
              <a:rPr lang="fr-FR" sz="800" b="1" dirty="0">
                <a:solidFill>
                  <a:schemeClr val="bg1">
                    <a:lumMod val="85000"/>
                  </a:schemeClr>
                </a:solidFill>
              </a:rPr>
              <a:t> </a:t>
            </a:r>
            <a:r>
              <a:rPr lang="fr-FR" sz="1200" b="1" dirty="0">
                <a:solidFill>
                  <a:schemeClr val="accent5">
                    <a:lumMod val="75000"/>
                  </a:schemeClr>
                </a:solidFill>
              </a:rPr>
              <a:t> </a:t>
            </a:r>
            <a:br>
              <a:rPr lang="fr-FR" sz="1200" b="1" dirty="0">
                <a:solidFill>
                  <a:schemeClr val="accent5">
                    <a:lumMod val="75000"/>
                  </a:schemeClr>
                </a:solidFill>
              </a:rPr>
            </a:br>
            <a:r>
              <a:rPr lang="fr-FR" sz="2800" i="1" dirty="0"/>
              <a:t>Destiné aux responsables publics </a:t>
            </a:r>
            <a:endParaRPr lang="fr-FR" sz="2000" dirty="0">
              <a:solidFill>
                <a:schemeClr val="accent5">
                  <a:lumMod val="75000"/>
                </a:schemeClr>
              </a:solidFill>
            </a:endParaRPr>
          </a:p>
        </p:txBody>
      </p:sp>
      <p:sp>
        <p:nvSpPr>
          <p:cNvPr id="7" name="Sous-titre 6"/>
          <p:cNvSpPr>
            <a:spLocks noGrp="1"/>
          </p:cNvSpPr>
          <p:nvPr>
            <p:ph type="subTitle" idx="1"/>
          </p:nvPr>
        </p:nvSpPr>
        <p:spPr>
          <a:xfrm>
            <a:off x="1408720" y="4149080"/>
            <a:ext cx="6400800" cy="720080"/>
          </a:xfrm>
        </p:spPr>
        <p:txBody>
          <a:bodyPr/>
          <a:lstStyle/>
          <a:p>
            <a:r>
              <a:rPr lang="fr-FR" b="1" dirty="0">
                <a:solidFill>
                  <a:schemeClr val="accent5"/>
                </a:solidFill>
              </a:rPr>
              <a:t>MODULE 2</a:t>
            </a:r>
          </a:p>
        </p:txBody>
      </p:sp>
      <p:sp>
        <p:nvSpPr>
          <p:cNvPr id="4" name="Sous-titre 2"/>
          <p:cNvSpPr txBox="1">
            <a:spLocks/>
          </p:cNvSpPr>
          <p:nvPr/>
        </p:nvSpPr>
        <p:spPr>
          <a:xfrm>
            <a:off x="2344053" y="5157192"/>
            <a:ext cx="6404411" cy="1700808"/>
          </a:xfrm>
          <a:prstGeom prst="rect">
            <a:avLst/>
          </a:prstGeom>
          <a:solidFill>
            <a:schemeClr val="accent1">
              <a:lumMod val="50000"/>
            </a:schemeClr>
          </a:solidFill>
        </p:spPr>
        <p:txBody>
          <a:bodyPr vert="horz" anchor="ctr">
            <a:normAutofit fontScale="70000" lnSpcReduction="20000"/>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fr-FR" sz="4800" b="1" dirty="0">
                <a:solidFill>
                  <a:schemeClr val="bg1"/>
                </a:solidFill>
              </a:rPr>
              <a:t>Outils de détection des Pratiques de Corruption dans l’Administration Publique </a:t>
            </a:r>
            <a:r>
              <a:rPr lang="fr-FR" sz="2400" b="1" dirty="0">
                <a:solidFill>
                  <a:schemeClr val="bg1"/>
                </a:solidFill>
              </a:rPr>
              <a:t> </a:t>
            </a:r>
          </a:p>
        </p:txBody>
      </p:sp>
      <p:sp>
        <p:nvSpPr>
          <p:cNvPr id="5" name="Rectangle 4"/>
          <p:cNvSpPr/>
          <p:nvPr/>
        </p:nvSpPr>
        <p:spPr>
          <a:xfrm>
            <a:off x="107505" y="5157192"/>
            <a:ext cx="2088232" cy="170080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Animé par</a:t>
            </a:r>
          </a:p>
          <a:p>
            <a:pPr algn="ctr"/>
            <a:r>
              <a:rPr lang="fr-FR" dirty="0"/>
              <a:t>Luc </a:t>
            </a:r>
            <a:r>
              <a:rPr lang="fr-FR" dirty="0" err="1"/>
              <a:t>Damiba</a:t>
            </a:r>
            <a:endParaRPr lang="fr-FR" dirty="0"/>
          </a:p>
          <a:p>
            <a:pPr algn="ctr"/>
            <a:r>
              <a:rPr lang="fr-FR" dirty="0"/>
              <a:t>Spécialiste Anti-corruption </a:t>
            </a:r>
          </a:p>
        </p:txBody>
      </p:sp>
    </p:spTree>
    <p:extLst>
      <p:ext uri="{BB962C8B-B14F-4D97-AF65-F5344CB8AC3E}">
        <p14:creationId xmlns:p14="http://schemas.microsoft.com/office/powerpoint/2010/main" val="4100058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lnSpcReduction="10000"/>
          </a:bodyPr>
          <a:lstStyle/>
          <a:p>
            <a:pPr marL="0" indent="0">
              <a:buNone/>
            </a:pPr>
            <a:r>
              <a:rPr lang="fr-FR" b="1" dirty="0">
                <a:solidFill>
                  <a:srgbClr val="FF0000"/>
                </a:solidFill>
              </a:rPr>
              <a:t>8- procédures judiciaires pénales et autres</a:t>
            </a:r>
            <a:r>
              <a:rPr lang="fr-FR" dirty="0"/>
              <a:t> </a:t>
            </a:r>
          </a:p>
          <a:p>
            <a:pPr>
              <a:buFont typeface="Wingdings" pitchFamily="2" charset="2"/>
              <a:buChar char="q"/>
            </a:pPr>
            <a:r>
              <a:rPr lang="fr-FR" sz="2600" dirty="0">
                <a:solidFill>
                  <a:schemeClr val="tx1"/>
                </a:solidFill>
              </a:rPr>
              <a:t>Détection dans le cadre d’une procédure pénales </a:t>
            </a:r>
          </a:p>
          <a:p>
            <a:pPr lvl="1">
              <a:buFont typeface="Wingdings" pitchFamily="2" charset="2"/>
              <a:buChar char="q"/>
            </a:pPr>
            <a:r>
              <a:rPr lang="fr-FR" sz="2200" dirty="0"/>
              <a:t>Disposes de larges pouvoirs juridictionnels</a:t>
            </a:r>
          </a:p>
          <a:p>
            <a:pPr lvl="1">
              <a:buFont typeface="Wingdings" pitchFamily="2" charset="2"/>
              <a:buChar char="q"/>
            </a:pPr>
            <a:r>
              <a:rPr lang="fr-FR" sz="2200" dirty="0"/>
              <a:t>Larges éventail de techniques d’enquêtes spéciales ( écoutes téléphoniques, surveillance électronique, )</a:t>
            </a:r>
          </a:p>
          <a:p>
            <a:pPr lvl="1">
              <a:buFont typeface="Wingdings" pitchFamily="2" charset="2"/>
              <a:buChar char="q"/>
            </a:pPr>
            <a:r>
              <a:rPr lang="fr-FR" sz="2200" dirty="0">
                <a:solidFill>
                  <a:schemeClr val="tx1"/>
                </a:solidFill>
              </a:rPr>
              <a:t>Spécialisation des procureurs sur la détection de la corruption </a:t>
            </a:r>
          </a:p>
          <a:p>
            <a:pPr>
              <a:buFont typeface="Wingdings" pitchFamily="2" charset="2"/>
              <a:buChar char="q"/>
            </a:pPr>
            <a:r>
              <a:rPr lang="fr-FR" sz="2600" dirty="0">
                <a:solidFill>
                  <a:schemeClr val="tx1"/>
                </a:solidFill>
              </a:rPr>
              <a:t>Détection dans une procédure civile</a:t>
            </a:r>
          </a:p>
          <a:p>
            <a:pPr>
              <a:buFont typeface="Wingdings" pitchFamily="2" charset="2"/>
              <a:buChar char="q"/>
            </a:pPr>
            <a:r>
              <a:rPr lang="fr-FR" sz="2600" dirty="0">
                <a:solidFill>
                  <a:schemeClr val="tx1"/>
                </a:solidFill>
              </a:rPr>
              <a:t>Détection dans une procédure arbitrale ( commerciale)</a:t>
            </a:r>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11/14</a:t>
            </a:r>
          </a:p>
        </p:txBody>
      </p:sp>
    </p:spTree>
    <p:extLst>
      <p:ext uri="{BB962C8B-B14F-4D97-AF65-F5344CB8AC3E}">
        <p14:creationId xmlns:p14="http://schemas.microsoft.com/office/powerpoint/2010/main" val="153120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a:bodyPr>
          <a:lstStyle/>
          <a:p>
            <a:pPr marL="0" indent="0">
              <a:buNone/>
            </a:pPr>
            <a:r>
              <a:rPr lang="fr-FR" b="1" dirty="0">
                <a:solidFill>
                  <a:srgbClr val="FF0000"/>
                </a:solidFill>
              </a:rPr>
              <a:t>9- Coopération internationale et entraide judiciaire</a:t>
            </a:r>
            <a:r>
              <a:rPr lang="fr-FR" b="1" dirty="0"/>
              <a:t> </a:t>
            </a:r>
          </a:p>
          <a:p>
            <a:pPr>
              <a:buFont typeface="Wingdings" pitchFamily="2" charset="2"/>
              <a:buChar char="q"/>
            </a:pPr>
            <a:r>
              <a:rPr lang="fr-FR" sz="2600" dirty="0">
                <a:solidFill>
                  <a:schemeClr val="tx1"/>
                </a:solidFill>
              </a:rPr>
              <a:t>Entraide judiciaire formelle</a:t>
            </a:r>
          </a:p>
          <a:p>
            <a:pPr>
              <a:buFont typeface="Wingdings" pitchFamily="2" charset="2"/>
              <a:buChar char="q"/>
            </a:pPr>
            <a:r>
              <a:rPr lang="fr-FR" sz="2600" dirty="0">
                <a:solidFill>
                  <a:schemeClr val="tx1"/>
                </a:solidFill>
              </a:rPr>
              <a:t>Par des voies de coopération informelle </a:t>
            </a:r>
          </a:p>
          <a:p>
            <a:pPr>
              <a:buFont typeface="Wingdings" pitchFamily="2" charset="2"/>
              <a:buChar char="q"/>
            </a:pPr>
            <a:r>
              <a:rPr lang="fr-FR" sz="2600" dirty="0">
                <a:solidFill>
                  <a:schemeClr val="tx1"/>
                </a:solidFill>
              </a:rPr>
              <a:t>Communication de renseignements par les organisations internationales ( Banque mondiale, </a:t>
            </a:r>
            <a:r>
              <a:rPr lang="fr-FR" sz="2600" dirty="0" err="1">
                <a:solidFill>
                  <a:schemeClr val="tx1"/>
                </a:solidFill>
              </a:rPr>
              <a:t>Transparency</a:t>
            </a:r>
            <a:r>
              <a:rPr lang="fr-FR" sz="2600" dirty="0">
                <a:solidFill>
                  <a:schemeClr val="tx1"/>
                </a:solidFill>
              </a:rPr>
              <a:t> Internationale) </a:t>
            </a:r>
          </a:p>
          <a:p>
            <a:endParaRPr lang="fr-FR" sz="2800" dirty="0">
              <a:effectLst/>
            </a:endParaRPr>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12/14</a:t>
            </a:r>
          </a:p>
        </p:txBody>
      </p:sp>
    </p:spTree>
    <p:extLst>
      <p:ext uri="{BB962C8B-B14F-4D97-AF65-F5344CB8AC3E}">
        <p14:creationId xmlns:p14="http://schemas.microsoft.com/office/powerpoint/2010/main" val="306982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C58C1-4F37-954A-BD86-281D96CA273A}"/>
              </a:ext>
            </a:extLst>
          </p:cNvPr>
          <p:cNvSpPr>
            <a:spLocks noGrp="1"/>
          </p:cNvSpPr>
          <p:nvPr>
            <p:ph type="title"/>
          </p:nvPr>
        </p:nvSpPr>
        <p:spPr/>
        <p:txBody>
          <a:bodyPr/>
          <a:lstStyle/>
          <a:p>
            <a:r>
              <a:rPr lang="fr-FR" dirty="0"/>
              <a:t>Les sources de détection</a:t>
            </a:r>
          </a:p>
        </p:txBody>
      </p:sp>
      <p:sp>
        <p:nvSpPr>
          <p:cNvPr id="3" name="Espace réservé du contenu 2">
            <a:extLst>
              <a:ext uri="{FF2B5EF4-FFF2-40B4-BE49-F238E27FC236}">
                <a16:creationId xmlns:a16="http://schemas.microsoft.com/office/drawing/2014/main" id="{EE2B6283-8302-4546-A767-7630644A8BB6}"/>
              </a:ext>
            </a:extLst>
          </p:cNvPr>
          <p:cNvSpPr>
            <a:spLocks noGrp="1"/>
          </p:cNvSpPr>
          <p:nvPr>
            <p:ph idx="1"/>
          </p:nvPr>
        </p:nvSpPr>
        <p:spPr/>
        <p:txBody>
          <a:bodyPr>
            <a:normAutofit fontScale="77500" lnSpcReduction="20000"/>
          </a:bodyPr>
          <a:lstStyle/>
          <a:p>
            <a:pPr marL="0" indent="0">
              <a:buNone/>
            </a:pPr>
            <a:r>
              <a:rPr lang="fr-FR" sz="3200" b="1" dirty="0">
                <a:solidFill>
                  <a:srgbClr val="FF0000"/>
                </a:solidFill>
              </a:rPr>
              <a:t>10-  les conseillers professionnels: auditeurs, contrôleurs, avocats </a:t>
            </a:r>
            <a:r>
              <a:rPr lang="fr-FR" sz="3200" dirty="0"/>
              <a:t> </a:t>
            </a:r>
          </a:p>
          <a:p>
            <a:r>
              <a:rPr lang="fr-FR" dirty="0">
                <a:solidFill>
                  <a:schemeClr val="tx1"/>
                </a:solidFill>
              </a:rPr>
              <a:t>Comptables et vérificateurs des comptes </a:t>
            </a:r>
          </a:p>
          <a:p>
            <a:pPr lvl="1"/>
            <a:r>
              <a:rPr lang="fr-FR" sz="3000" i="1" dirty="0"/>
              <a:t>Normes relatives à la détection et au signalement par les professionnels de la </a:t>
            </a:r>
            <a:r>
              <a:rPr lang="fr-FR" sz="3000" i="1" dirty="0" err="1"/>
              <a:t>comptabilite</a:t>
            </a:r>
            <a:r>
              <a:rPr lang="fr-FR" sz="3000" i="1" dirty="0"/>
              <a:t>́ et de l’audit </a:t>
            </a:r>
            <a:endParaRPr lang="fr-FR" sz="3000" dirty="0"/>
          </a:p>
          <a:p>
            <a:r>
              <a:rPr lang="fr-FR" dirty="0">
                <a:solidFill>
                  <a:schemeClr val="tx1"/>
                </a:solidFill>
                <a:effectLst/>
              </a:rPr>
              <a:t>Les avocats et conseils juridiques</a:t>
            </a:r>
          </a:p>
          <a:p>
            <a:r>
              <a:rPr lang="fr-FR" dirty="0"/>
              <a:t>Défis de concilier des </a:t>
            </a:r>
            <a:r>
              <a:rPr lang="fr-FR" dirty="0" err="1"/>
              <a:t>considérations</a:t>
            </a:r>
            <a:r>
              <a:rPr lang="fr-FR" dirty="0"/>
              <a:t> divergentes pour atteindre un </a:t>
            </a:r>
            <a:r>
              <a:rPr lang="fr-FR" dirty="0" err="1"/>
              <a:t>équilibre</a:t>
            </a:r>
            <a:r>
              <a:rPr lang="fr-FR" dirty="0"/>
              <a:t> entre le droit à la </a:t>
            </a:r>
            <a:r>
              <a:rPr lang="fr-FR" dirty="0" err="1"/>
              <a:t>confidentialite</a:t>
            </a:r>
            <a:r>
              <a:rPr lang="fr-FR" dirty="0"/>
              <a:t>́ entre les clients et leurs avocats, comptables ou </a:t>
            </a:r>
            <a:r>
              <a:rPr lang="fr-FR" dirty="0" err="1"/>
              <a:t>vérificateurs</a:t>
            </a:r>
            <a:r>
              <a:rPr lang="fr-FR" dirty="0"/>
              <a:t> des comptes et l’</a:t>
            </a:r>
            <a:r>
              <a:rPr lang="fr-FR" dirty="0" err="1"/>
              <a:t>intérêt</a:t>
            </a:r>
            <a:r>
              <a:rPr lang="fr-FR" dirty="0"/>
              <a:t> public que des agissements </a:t>
            </a:r>
            <a:r>
              <a:rPr lang="fr-FR" dirty="0" err="1"/>
              <a:t>répréhensibles</a:t>
            </a:r>
            <a:r>
              <a:rPr lang="fr-FR" dirty="0"/>
              <a:t> soient </a:t>
            </a:r>
            <a:r>
              <a:rPr lang="fr-FR" dirty="0" err="1"/>
              <a:t>signalés</a:t>
            </a:r>
            <a:r>
              <a:rPr lang="fr-FR" dirty="0"/>
              <a:t> aux </a:t>
            </a:r>
            <a:r>
              <a:rPr lang="fr-FR" dirty="0" err="1"/>
              <a:t>autorités</a:t>
            </a:r>
            <a:r>
              <a:rPr lang="fr-FR" dirty="0"/>
              <a:t> </a:t>
            </a:r>
            <a:r>
              <a:rPr lang="fr-FR" dirty="0" err="1"/>
              <a:t>compétentes</a:t>
            </a:r>
            <a:r>
              <a:rPr lang="fr-FR" dirty="0"/>
              <a:t> .</a:t>
            </a:r>
          </a:p>
          <a:p>
            <a:endParaRPr lang="fr-FR" dirty="0">
              <a:solidFill>
                <a:schemeClr val="tx1"/>
              </a:solidFill>
              <a:effectLst/>
            </a:endParaRPr>
          </a:p>
        </p:txBody>
      </p:sp>
      <p:sp>
        <p:nvSpPr>
          <p:cNvPr id="4" name="Rectangle 3">
            <a:hlinkClick r:id="rId2" action="ppaction://hlinksldjump"/>
            <a:extLst>
              <a:ext uri="{FF2B5EF4-FFF2-40B4-BE49-F238E27FC236}">
                <a16:creationId xmlns:a16="http://schemas.microsoft.com/office/drawing/2014/main" id="{99280852-4234-5C4A-B30B-D019D29AADC8}"/>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B95A6669-CED4-A245-BD3A-9BCD7BDCA0AB}"/>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DB04030-403F-DA46-AC40-482BC06A7688}"/>
              </a:ext>
            </a:extLst>
          </p:cNvPr>
          <p:cNvSpPr/>
          <p:nvPr/>
        </p:nvSpPr>
        <p:spPr>
          <a:xfrm>
            <a:off x="251680" y="226087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a:extLst>
              <a:ext uri="{FF2B5EF4-FFF2-40B4-BE49-F238E27FC236}">
                <a16:creationId xmlns:a16="http://schemas.microsoft.com/office/drawing/2014/main" id="{0EA89595-407E-6944-A638-8B95C4AB2497}"/>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07A90FA3-299B-0347-8323-CC58BC9B79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255F1D14-4219-C446-913A-A77B67919CBA}"/>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D4263D42-7349-2049-8785-288E9EA8271D}"/>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13/14</a:t>
            </a:r>
          </a:p>
        </p:txBody>
      </p:sp>
    </p:spTree>
    <p:extLst>
      <p:ext uri="{BB962C8B-B14F-4D97-AF65-F5344CB8AC3E}">
        <p14:creationId xmlns:p14="http://schemas.microsoft.com/office/powerpoint/2010/main" val="253410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FB83CD-FC83-CE47-85F2-5C6284B24C3D}"/>
              </a:ext>
            </a:extLst>
          </p:cNvPr>
          <p:cNvSpPr>
            <a:spLocks noGrp="1"/>
          </p:cNvSpPr>
          <p:nvPr>
            <p:ph type="title"/>
          </p:nvPr>
        </p:nvSpPr>
        <p:spPr/>
        <p:txBody>
          <a:bodyPr>
            <a:normAutofit fontScale="90000"/>
          </a:bodyPr>
          <a:lstStyle/>
          <a:p>
            <a:r>
              <a:rPr lang="fr-FR" dirty="0"/>
              <a:t>Résumé des sources de détection de la corruption</a:t>
            </a:r>
          </a:p>
        </p:txBody>
      </p:sp>
      <p:sp>
        <p:nvSpPr>
          <p:cNvPr id="4" name="Rectangle 3">
            <a:hlinkClick r:id="rId2" action="ppaction://hlinksldjump"/>
            <a:extLst>
              <a:ext uri="{FF2B5EF4-FFF2-40B4-BE49-F238E27FC236}">
                <a16:creationId xmlns:a16="http://schemas.microsoft.com/office/drawing/2014/main" id="{0E8D23A6-BF2E-6441-B3D4-86B14F455316}"/>
              </a:ext>
            </a:extLst>
          </p:cNvPr>
          <p:cNvSpPr/>
          <p:nvPr/>
        </p:nvSpPr>
        <p:spPr>
          <a:xfrm>
            <a:off x="251680" y="1784454"/>
            <a:ext cx="1440000" cy="392771"/>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59E3E30A-4C2C-FC4F-B8DC-8C1D29FEC1E7}"/>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4CA40630-B364-F044-86F0-6510A5F103A5}"/>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7" name="Rectangle 6">
            <a:hlinkClick r:id="" action="ppaction://noaction"/>
            <a:extLst>
              <a:ext uri="{FF2B5EF4-FFF2-40B4-BE49-F238E27FC236}">
                <a16:creationId xmlns:a16="http://schemas.microsoft.com/office/drawing/2014/main" id="{62FE6E48-93F4-144D-BD48-46456626CC7A}"/>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7455EE83-2D7E-1242-94D7-20CCE15057A2}"/>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8F2BBC92-387F-2943-9C2C-C7AEC2AAB507}"/>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9EC68BCF-6EF4-E64C-A415-D62E1C0CD0CF}"/>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14/14</a:t>
            </a:r>
          </a:p>
        </p:txBody>
      </p:sp>
      <p:sp>
        <p:nvSpPr>
          <p:cNvPr id="11" name="Rectangle 10">
            <a:hlinkClick r:id="" action="ppaction://noaction"/>
            <a:extLst>
              <a:ext uri="{FF2B5EF4-FFF2-40B4-BE49-F238E27FC236}">
                <a16:creationId xmlns:a16="http://schemas.microsoft.com/office/drawing/2014/main" id="{C16B83CF-48BD-6842-80A7-99E265A71705}"/>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pic>
        <p:nvPicPr>
          <p:cNvPr id="1025" name="Picture 1" descr="page11image14754752">
            <a:extLst>
              <a:ext uri="{FF2B5EF4-FFF2-40B4-BE49-F238E27FC236}">
                <a16:creationId xmlns:a16="http://schemas.microsoft.com/office/drawing/2014/main" id="{42EEA814-83D4-4E49-B671-34F9BD95DE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680" y="1539497"/>
            <a:ext cx="8280760" cy="577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4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0EAF5-4415-754B-8AA3-4D2B9FB43D00}"/>
              </a:ext>
            </a:extLst>
          </p:cNvPr>
          <p:cNvSpPr>
            <a:spLocks noGrp="1"/>
          </p:cNvSpPr>
          <p:nvPr>
            <p:ph type="title"/>
          </p:nvPr>
        </p:nvSpPr>
        <p:spPr/>
        <p:txBody>
          <a:bodyPr/>
          <a:lstStyle/>
          <a:p>
            <a:r>
              <a:rPr lang="fr-FR" sz="4000" b="1" dirty="0"/>
              <a:t>Les outils de détection</a:t>
            </a:r>
          </a:p>
        </p:txBody>
      </p:sp>
      <p:sp>
        <p:nvSpPr>
          <p:cNvPr id="3" name="Espace réservé du contenu 2">
            <a:extLst>
              <a:ext uri="{FF2B5EF4-FFF2-40B4-BE49-F238E27FC236}">
                <a16:creationId xmlns:a16="http://schemas.microsoft.com/office/drawing/2014/main" id="{28603038-C79F-3E4C-AFBA-A869C5283B92}"/>
              </a:ext>
            </a:extLst>
          </p:cNvPr>
          <p:cNvSpPr>
            <a:spLocks noGrp="1"/>
          </p:cNvSpPr>
          <p:nvPr>
            <p:ph idx="1"/>
          </p:nvPr>
        </p:nvSpPr>
        <p:spPr>
          <a:xfrm>
            <a:off x="1835696" y="1600200"/>
            <a:ext cx="7056784" cy="5141168"/>
          </a:xfrm>
        </p:spPr>
        <p:txBody>
          <a:bodyPr>
            <a:normAutofit/>
          </a:bodyPr>
          <a:lstStyle/>
          <a:p>
            <a:r>
              <a:rPr lang="fr-FR" b="1" u="sng" dirty="0">
                <a:solidFill>
                  <a:srgbClr val="FF0000"/>
                </a:solidFill>
              </a:rPr>
              <a:t>Outil 1</a:t>
            </a:r>
            <a:r>
              <a:rPr lang="fr-FR" dirty="0">
                <a:solidFill>
                  <a:srgbClr val="FF0000"/>
                </a:solidFill>
              </a:rPr>
              <a:t>: logiciel détection de la fraude et corruption dans un service</a:t>
            </a:r>
          </a:p>
          <a:p>
            <a:pPr marL="0" indent="0">
              <a:buNone/>
            </a:pPr>
            <a:r>
              <a:rPr lang="fr-FR" b="1" dirty="0">
                <a:solidFill>
                  <a:schemeClr val="tx1"/>
                </a:solidFill>
              </a:rPr>
              <a:t>Le logiciel s’applique aux</a:t>
            </a:r>
          </a:p>
          <a:p>
            <a:r>
              <a:rPr lang="fr-FR" dirty="0">
                <a:solidFill>
                  <a:schemeClr val="tx1"/>
                </a:solidFill>
              </a:rPr>
              <a:t>Audits</a:t>
            </a:r>
          </a:p>
          <a:p>
            <a:r>
              <a:rPr lang="fr-FR" dirty="0">
                <a:solidFill>
                  <a:schemeClr val="tx1"/>
                </a:solidFill>
              </a:rPr>
              <a:t>Conformité et juridique</a:t>
            </a:r>
          </a:p>
          <a:p>
            <a:r>
              <a:rPr lang="fr-FR" dirty="0">
                <a:solidFill>
                  <a:schemeClr val="tx1"/>
                </a:solidFill>
              </a:rPr>
              <a:t>Système d’information</a:t>
            </a:r>
          </a:p>
          <a:p>
            <a:r>
              <a:rPr lang="fr-FR" dirty="0">
                <a:solidFill>
                  <a:schemeClr val="tx1"/>
                </a:solidFill>
              </a:rPr>
              <a:t>Gestion de risque</a:t>
            </a:r>
          </a:p>
          <a:p>
            <a:r>
              <a:rPr lang="fr-FR" dirty="0">
                <a:solidFill>
                  <a:schemeClr val="tx1"/>
                </a:solidFill>
              </a:rPr>
              <a:t>Comptabilité et finance</a:t>
            </a:r>
          </a:p>
        </p:txBody>
      </p:sp>
      <p:sp>
        <p:nvSpPr>
          <p:cNvPr id="4" name="Rectangle 3">
            <a:extLst>
              <a:ext uri="{FF2B5EF4-FFF2-40B4-BE49-F238E27FC236}">
                <a16:creationId xmlns:a16="http://schemas.microsoft.com/office/drawing/2014/main" id="{68A3E793-F61D-3D44-B8FD-9FC19E986703}"/>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1/10</a:t>
            </a:r>
          </a:p>
        </p:txBody>
      </p:sp>
      <p:sp>
        <p:nvSpPr>
          <p:cNvPr id="5" name="Rectangle 4">
            <a:hlinkClick r:id="rId3" action="ppaction://hlinksldjump"/>
            <a:extLst>
              <a:ext uri="{FF2B5EF4-FFF2-40B4-BE49-F238E27FC236}">
                <a16:creationId xmlns:a16="http://schemas.microsoft.com/office/drawing/2014/main" id="{DCB2ED03-1D03-334E-AA38-6C606AA4B94D}"/>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6" name="Rectangle 5">
            <a:hlinkClick r:id="rId4" action="ppaction://hlinksldjump"/>
            <a:extLst>
              <a:ext uri="{FF2B5EF4-FFF2-40B4-BE49-F238E27FC236}">
                <a16:creationId xmlns:a16="http://schemas.microsoft.com/office/drawing/2014/main" id="{D6B9732A-DC6E-0443-8232-B62F5EFD5338}"/>
              </a:ext>
            </a:extLst>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7" name="Rectangle 6">
            <a:hlinkClick r:id="rId5" action="ppaction://hlinksldjump"/>
            <a:extLst>
              <a:ext uri="{FF2B5EF4-FFF2-40B4-BE49-F238E27FC236}">
                <a16:creationId xmlns:a16="http://schemas.microsoft.com/office/drawing/2014/main" id="{216F88F6-CE54-F64B-90E8-C43A1FA0FE80}"/>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8" name="Rectangle 7">
            <a:hlinkClick r:id="" action="ppaction://noaction"/>
            <a:extLst>
              <a:ext uri="{FF2B5EF4-FFF2-40B4-BE49-F238E27FC236}">
                <a16:creationId xmlns:a16="http://schemas.microsoft.com/office/drawing/2014/main" id="{0E4B3D7A-23F2-0D4D-94EE-38D3BD8D7AA1}"/>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9" name="Rectangle 8">
            <a:hlinkClick r:id="" action="ppaction://noaction"/>
            <a:extLst>
              <a:ext uri="{FF2B5EF4-FFF2-40B4-BE49-F238E27FC236}">
                <a16:creationId xmlns:a16="http://schemas.microsoft.com/office/drawing/2014/main" id="{ACC4FBCE-3EF5-EE48-8A31-79ED8685987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6" action="ppaction://hlinksldjump"/>
            <a:extLst>
              <a:ext uri="{FF2B5EF4-FFF2-40B4-BE49-F238E27FC236}">
                <a16:creationId xmlns:a16="http://schemas.microsoft.com/office/drawing/2014/main" id="{B4BA5DAB-1480-BC4C-8236-AF5081D1F8A6}"/>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Tree>
    <p:extLst>
      <p:ext uri="{BB962C8B-B14F-4D97-AF65-F5344CB8AC3E}">
        <p14:creationId xmlns:p14="http://schemas.microsoft.com/office/powerpoint/2010/main" val="12770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0EAF5-4415-754B-8AA3-4D2B9FB43D00}"/>
              </a:ext>
            </a:extLst>
          </p:cNvPr>
          <p:cNvSpPr>
            <a:spLocks noGrp="1"/>
          </p:cNvSpPr>
          <p:nvPr>
            <p:ph type="title"/>
          </p:nvPr>
        </p:nvSpPr>
        <p:spPr/>
        <p:txBody>
          <a:bodyPr/>
          <a:lstStyle/>
          <a:p>
            <a:r>
              <a:rPr lang="fr-FR" sz="4000" b="1" dirty="0"/>
              <a:t>Les outils de détection</a:t>
            </a:r>
          </a:p>
        </p:txBody>
      </p:sp>
      <p:sp>
        <p:nvSpPr>
          <p:cNvPr id="3" name="Espace réservé du contenu 2">
            <a:extLst>
              <a:ext uri="{FF2B5EF4-FFF2-40B4-BE49-F238E27FC236}">
                <a16:creationId xmlns:a16="http://schemas.microsoft.com/office/drawing/2014/main" id="{28603038-C79F-3E4C-AFBA-A869C5283B92}"/>
              </a:ext>
            </a:extLst>
          </p:cNvPr>
          <p:cNvSpPr>
            <a:spLocks noGrp="1"/>
          </p:cNvSpPr>
          <p:nvPr>
            <p:ph idx="1"/>
          </p:nvPr>
        </p:nvSpPr>
        <p:spPr>
          <a:xfrm>
            <a:off x="1835696" y="1600200"/>
            <a:ext cx="7056784" cy="5141168"/>
          </a:xfrm>
        </p:spPr>
        <p:txBody>
          <a:bodyPr>
            <a:normAutofit lnSpcReduction="10000"/>
          </a:bodyPr>
          <a:lstStyle/>
          <a:p>
            <a:r>
              <a:rPr lang="fr-FR" b="1" u="sng" dirty="0">
                <a:solidFill>
                  <a:srgbClr val="FF0000"/>
                </a:solidFill>
              </a:rPr>
              <a:t>Outil 2</a:t>
            </a:r>
            <a:r>
              <a:rPr lang="fr-FR" dirty="0">
                <a:solidFill>
                  <a:srgbClr val="FF0000"/>
                </a:solidFill>
              </a:rPr>
              <a:t>: rapport audits , Rapports d’inspections et d’</a:t>
            </a:r>
            <a:r>
              <a:rPr lang="fr-FR" dirty="0" err="1">
                <a:solidFill>
                  <a:srgbClr val="FF0000"/>
                </a:solidFill>
              </a:rPr>
              <a:t>enquetes</a:t>
            </a:r>
            <a:r>
              <a:rPr lang="fr-FR" dirty="0">
                <a:solidFill>
                  <a:srgbClr val="FF0000"/>
                </a:solidFill>
              </a:rPr>
              <a:t> administratives </a:t>
            </a:r>
          </a:p>
          <a:p>
            <a:r>
              <a:rPr lang="fr-FR" dirty="0">
                <a:solidFill>
                  <a:schemeClr val="tx1"/>
                </a:solidFill>
              </a:rPr>
              <a:t>Rapport d’audit annuel </a:t>
            </a:r>
          </a:p>
          <a:p>
            <a:pPr lvl="1"/>
            <a:r>
              <a:rPr lang="fr-FR" dirty="0">
                <a:solidFill>
                  <a:schemeClr val="tx1"/>
                </a:solidFill>
              </a:rPr>
              <a:t>Au Burkina l’ASCE-LC produit chaque année des rapports d’audits de tous les ministère pour l’année N-1</a:t>
            </a:r>
          </a:p>
          <a:p>
            <a:r>
              <a:rPr lang="fr-FR" dirty="0">
                <a:solidFill>
                  <a:schemeClr val="tx1"/>
                </a:solidFill>
              </a:rPr>
              <a:t>Enquêtes administratives et investigations administratives</a:t>
            </a:r>
          </a:p>
          <a:p>
            <a:pPr lvl="1"/>
            <a:r>
              <a:rPr lang="fr-FR" dirty="0"/>
              <a:t>Exemple du Rapport agence d’investigation financière  au Niger</a:t>
            </a:r>
            <a:endParaRPr lang="fr-FR" dirty="0">
              <a:solidFill>
                <a:schemeClr val="tx1"/>
              </a:solidFill>
            </a:endParaRPr>
          </a:p>
          <a:p>
            <a:endParaRPr lang="fr-FR" dirty="0">
              <a:solidFill>
                <a:srgbClr val="FF0000"/>
              </a:solidFill>
            </a:endParaRPr>
          </a:p>
        </p:txBody>
      </p:sp>
      <p:sp>
        <p:nvSpPr>
          <p:cNvPr id="4" name="Rectangle 3">
            <a:extLst>
              <a:ext uri="{FF2B5EF4-FFF2-40B4-BE49-F238E27FC236}">
                <a16:creationId xmlns:a16="http://schemas.microsoft.com/office/drawing/2014/main" id="{68A3E793-F61D-3D44-B8FD-9FC19E986703}"/>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2/10</a:t>
            </a:r>
          </a:p>
        </p:txBody>
      </p:sp>
      <p:sp>
        <p:nvSpPr>
          <p:cNvPr id="5" name="Rectangle 4">
            <a:hlinkClick r:id="rId3" action="ppaction://hlinksldjump"/>
            <a:extLst>
              <a:ext uri="{FF2B5EF4-FFF2-40B4-BE49-F238E27FC236}">
                <a16:creationId xmlns:a16="http://schemas.microsoft.com/office/drawing/2014/main" id="{DCB2ED03-1D03-334E-AA38-6C606AA4B94D}"/>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6" name="Rectangle 5">
            <a:hlinkClick r:id="rId4" action="ppaction://hlinksldjump"/>
            <a:extLst>
              <a:ext uri="{FF2B5EF4-FFF2-40B4-BE49-F238E27FC236}">
                <a16:creationId xmlns:a16="http://schemas.microsoft.com/office/drawing/2014/main" id="{D6B9732A-DC6E-0443-8232-B62F5EFD5338}"/>
              </a:ext>
            </a:extLst>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7" name="Rectangle 6">
            <a:hlinkClick r:id="rId5" action="ppaction://hlinksldjump"/>
            <a:extLst>
              <a:ext uri="{FF2B5EF4-FFF2-40B4-BE49-F238E27FC236}">
                <a16:creationId xmlns:a16="http://schemas.microsoft.com/office/drawing/2014/main" id="{216F88F6-CE54-F64B-90E8-C43A1FA0FE80}"/>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8" name="Rectangle 7">
            <a:hlinkClick r:id="" action="ppaction://noaction"/>
            <a:extLst>
              <a:ext uri="{FF2B5EF4-FFF2-40B4-BE49-F238E27FC236}">
                <a16:creationId xmlns:a16="http://schemas.microsoft.com/office/drawing/2014/main" id="{0E4B3D7A-23F2-0D4D-94EE-38D3BD8D7AA1}"/>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9" name="Rectangle 8">
            <a:hlinkClick r:id="" action="ppaction://noaction"/>
            <a:extLst>
              <a:ext uri="{FF2B5EF4-FFF2-40B4-BE49-F238E27FC236}">
                <a16:creationId xmlns:a16="http://schemas.microsoft.com/office/drawing/2014/main" id="{ACC4FBCE-3EF5-EE48-8A31-79ED8685987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6" action="ppaction://hlinksldjump"/>
            <a:extLst>
              <a:ext uri="{FF2B5EF4-FFF2-40B4-BE49-F238E27FC236}">
                <a16:creationId xmlns:a16="http://schemas.microsoft.com/office/drawing/2014/main" id="{B4BA5DAB-1480-BC4C-8236-AF5081D1F8A6}"/>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Tree>
    <p:extLst>
      <p:ext uri="{BB962C8B-B14F-4D97-AF65-F5344CB8AC3E}">
        <p14:creationId xmlns:p14="http://schemas.microsoft.com/office/powerpoint/2010/main" val="175217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b="1" dirty="0"/>
              <a:t>Les outils de détection</a:t>
            </a:r>
            <a:endParaRPr lang="fr-FR" sz="4400" dirty="0"/>
          </a:p>
        </p:txBody>
      </p:sp>
      <p:sp>
        <p:nvSpPr>
          <p:cNvPr id="3" name="Espace réservé du contenu 2"/>
          <p:cNvSpPr>
            <a:spLocks noGrp="1"/>
          </p:cNvSpPr>
          <p:nvPr>
            <p:ph idx="1"/>
          </p:nvPr>
        </p:nvSpPr>
        <p:spPr>
          <a:xfrm>
            <a:off x="1835696" y="1600200"/>
            <a:ext cx="7200800" cy="5141168"/>
          </a:xfrm>
        </p:spPr>
        <p:txBody>
          <a:bodyPr>
            <a:normAutofit/>
          </a:bodyPr>
          <a:lstStyle/>
          <a:p>
            <a:pPr marL="0" indent="0">
              <a:buNone/>
            </a:pPr>
            <a:r>
              <a:rPr lang="fr-FR" sz="2000" b="1" u="sng" dirty="0">
                <a:solidFill>
                  <a:schemeClr val="tx2"/>
                </a:solidFill>
              </a:rPr>
              <a:t>Outil 3:  </a:t>
            </a:r>
            <a:r>
              <a:rPr lang="fr-FR" sz="2000" b="1" dirty="0">
                <a:solidFill>
                  <a:schemeClr val="tx2"/>
                </a:solidFill>
              </a:rPr>
              <a:t>mécanismes de contrôle interne et externe dans l’administration publique pour détecter les pratiques de corruption</a:t>
            </a:r>
          </a:p>
          <a:p>
            <a:pPr>
              <a:buFontTx/>
              <a:buChar char="-"/>
            </a:pPr>
            <a:r>
              <a:rPr lang="fr-FR" sz="2800" dirty="0"/>
              <a:t>Inspection techniques de services</a:t>
            </a:r>
          </a:p>
          <a:p>
            <a:pPr>
              <a:buFontTx/>
              <a:buChar char="-"/>
            </a:pPr>
            <a:r>
              <a:rPr lang="fr-FR" sz="2800" dirty="0"/>
              <a:t>Les contrôle financier interne </a:t>
            </a:r>
          </a:p>
          <a:p>
            <a:pPr>
              <a:buFontTx/>
              <a:buChar char="-"/>
            </a:pPr>
            <a:r>
              <a:rPr lang="fr-FR" sz="2800" dirty="0"/>
              <a:t>La cours des comptes </a:t>
            </a:r>
          </a:p>
          <a:p>
            <a:pPr>
              <a:buFontTx/>
              <a:buChar char="-"/>
            </a:pPr>
            <a:r>
              <a:rPr lang="fr-FR" sz="2800" dirty="0"/>
              <a:t>L’inspection général d’Etat </a:t>
            </a:r>
          </a:p>
          <a:p>
            <a:pPr>
              <a:buFontTx/>
              <a:buChar char="-"/>
            </a:pPr>
            <a:r>
              <a:rPr lang="fr-FR" sz="2800" dirty="0"/>
              <a:t>Cellule anti-corruption au sein de chaque service (exemple au Burkina Faso) </a:t>
            </a:r>
          </a:p>
          <a:p>
            <a:pPr>
              <a:buFontTx/>
              <a:buChar char="-"/>
            </a:pPr>
            <a:r>
              <a:rPr lang="fr-FR" sz="2800" dirty="0"/>
              <a:t>Conseil d’administration </a:t>
            </a:r>
          </a:p>
          <a:p>
            <a:pPr>
              <a:buFontTx/>
              <a:buChar char="-"/>
            </a:pPr>
            <a:endParaRPr lang="fr-FR" sz="2400" dirty="0"/>
          </a:p>
          <a:p>
            <a:pPr>
              <a:buFontTx/>
              <a:buChar char="-"/>
            </a:pPr>
            <a:endParaRPr lang="fr-FR" sz="1800" dirty="0"/>
          </a:p>
        </p:txBody>
      </p:sp>
      <p:sp>
        <p:nvSpPr>
          <p:cNvPr id="4" name="Rectangle 3">
            <a:hlinkClick r:id="rId3"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4" action="ppaction://hlinksldjump"/>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5"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6"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3/10</a:t>
            </a:r>
          </a:p>
        </p:txBody>
      </p:sp>
    </p:spTree>
    <p:extLst>
      <p:ext uri="{BB962C8B-B14F-4D97-AF65-F5344CB8AC3E}">
        <p14:creationId xmlns:p14="http://schemas.microsoft.com/office/powerpoint/2010/main" val="2416791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0EAF5-4415-754B-8AA3-4D2B9FB43D00}"/>
              </a:ext>
            </a:extLst>
          </p:cNvPr>
          <p:cNvSpPr>
            <a:spLocks noGrp="1"/>
          </p:cNvSpPr>
          <p:nvPr>
            <p:ph type="title"/>
          </p:nvPr>
        </p:nvSpPr>
        <p:spPr/>
        <p:txBody>
          <a:bodyPr/>
          <a:lstStyle/>
          <a:p>
            <a:r>
              <a:rPr lang="fr-FR" sz="4000" b="1" dirty="0"/>
              <a:t>Les outils de détection</a:t>
            </a:r>
          </a:p>
        </p:txBody>
      </p:sp>
      <p:sp>
        <p:nvSpPr>
          <p:cNvPr id="3" name="Espace réservé du contenu 2">
            <a:extLst>
              <a:ext uri="{FF2B5EF4-FFF2-40B4-BE49-F238E27FC236}">
                <a16:creationId xmlns:a16="http://schemas.microsoft.com/office/drawing/2014/main" id="{28603038-C79F-3E4C-AFBA-A869C5283B92}"/>
              </a:ext>
            </a:extLst>
          </p:cNvPr>
          <p:cNvSpPr>
            <a:spLocks noGrp="1"/>
          </p:cNvSpPr>
          <p:nvPr>
            <p:ph idx="1"/>
          </p:nvPr>
        </p:nvSpPr>
        <p:spPr>
          <a:xfrm>
            <a:off x="1835696" y="1600200"/>
            <a:ext cx="7056784" cy="5141168"/>
          </a:xfrm>
        </p:spPr>
        <p:txBody>
          <a:bodyPr>
            <a:normAutofit/>
          </a:bodyPr>
          <a:lstStyle/>
          <a:p>
            <a:pPr marL="0" indent="0">
              <a:buNone/>
            </a:pPr>
            <a:r>
              <a:rPr lang="fr-FR" dirty="0">
                <a:solidFill>
                  <a:srgbClr val="FF0000"/>
                </a:solidFill>
              </a:rPr>
              <a:t>Outil 4: </a:t>
            </a:r>
            <a:r>
              <a:rPr lang="fr-FR" dirty="0" err="1">
                <a:solidFill>
                  <a:srgbClr val="FF0000"/>
                </a:solidFill>
              </a:rPr>
              <a:t>Mecanismes</a:t>
            </a:r>
            <a:r>
              <a:rPr lang="fr-FR" dirty="0">
                <a:solidFill>
                  <a:srgbClr val="FF0000"/>
                </a:solidFill>
              </a:rPr>
              <a:t> de collecte et de traitement des plaintes</a:t>
            </a:r>
          </a:p>
          <a:p>
            <a:r>
              <a:rPr lang="fr-FR" dirty="0">
                <a:solidFill>
                  <a:schemeClr val="tx1"/>
                </a:solidFill>
              </a:rPr>
              <a:t>Le téléphone vert </a:t>
            </a:r>
          </a:p>
          <a:p>
            <a:r>
              <a:rPr lang="fr-FR" dirty="0">
                <a:solidFill>
                  <a:schemeClr val="tx1"/>
                </a:solidFill>
              </a:rPr>
              <a:t>Une application sur les smartphones sur les plaintes (exemple en Madagascar)</a:t>
            </a:r>
          </a:p>
          <a:p>
            <a:r>
              <a:rPr lang="fr-FR" dirty="0"/>
              <a:t>Les réseaux pour dénoncer pour dénoncer les pratiques de corruption: Ex au Maroc, au Cameroun.</a:t>
            </a:r>
          </a:p>
          <a:p>
            <a:endParaRPr lang="fr-FR" dirty="0">
              <a:solidFill>
                <a:schemeClr val="tx1"/>
              </a:solidFill>
            </a:endParaRPr>
          </a:p>
          <a:p>
            <a:endParaRPr lang="fr-FR" dirty="0">
              <a:solidFill>
                <a:srgbClr val="FF0000"/>
              </a:solidFill>
            </a:endParaRPr>
          </a:p>
          <a:p>
            <a:endParaRPr lang="fr-FR" dirty="0">
              <a:solidFill>
                <a:srgbClr val="FF0000"/>
              </a:solidFill>
            </a:endParaRPr>
          </a:p>
          <a:p>
            <a:endParaRPr lang="fr-FR" dirty="0">
              <a:solidFill>
                <a:srgbClr val="FF0000"/>
              </a:solidFill>
            </a:endParaRPr>
          </a:p>
        </p:txBody>
      </p:sp>
      <p:sp>
        <p:nvSpPr>
          <p:cNvPr id="4" name="Rectangle 3">
            <a:extLst>
              <a:ext uri="{FF2B5EF4-FFF2-40B4-BE49-F238E27FC236}">
                <a16:creationId xmlns:a16="http://schemas.microsoft.com/office/drawing/2014/main" id="{68A3E793-F61D-3D44-B8FD-9FC19E986703}"/>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4/10</a:t>
            </a:r>
          </a:p>
        </p:txBody>
      </p:sp>
      <p:sp>
        <p:nvSpPr>
          <p:cNvPr id="5" name="Rectangle 4">
            <a:hlinkClick r:id="rId3" action="ppaction://hlinksldjump"/>
            <a:extLst>
              <a:ext uri="{FF2B5EF4-FFF2-40B4-BE49-F238E27FC236}">
                <a16:creationId xmlns:a16="http://schemas.microsoft.com/office/drawing/2014/main" id="{DCB2ED03-1D03-334E-AA38-6C606AA4B94D}"/>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6" name="Rectangle 5">
            <a:hlinkClick r:id="rId4" action="ppaction://hlinksldjump"/>
            <a:extLst>
              <a:ext uri="{FF2B5EF4-FFF2-40B4-BE49-F238E27FC236}">
                <a16:creationId xmlns:a16="http://schemas.microsoft.com/office/drawing/2014/main" id="{D6B9732A-DC6E-0443-8232-B62F5EFD5338}"/>
              </a:ext>
            </a:extLst>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7" name="Rectangle 6">
            <a:hlinkClick r:id="rId5" action="ppaction://hlinksldjump"/>
            <a:extLst>
              <a:ext uri="{FF2B5EF4-FFF2-40B4-BE49-F238E27FC236}">
                <a16:creationId xmlns:a16="http://schemas.microsoft.com/office/drawing/2014/main" id="{216F88F6-CE54-F64B-90E8-C43A1FA0FE80}"/>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8" name="Rectangle 7">
            <a:hlinkClick r:id="" action="ppaction://noaction"/>
            <a:extLst>
              <a:ext uri="{FF2B5EF4-FFF2-40B4-BE49-F238E27FC236}">
                <a16:creationId xmlns:a16="http://schemas.microsoft.com/office/drawing/2014/main" id="{0E4B3D7A-23F2-0D4D-94EE-38D3BD8D7AA1}"/>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9" name="Rectangle 8">
            <a:hlinkClick r:id="" action="ppaction://noaction"/>
            <a:extLst>
              <a:ext uri="{FF2B5EF4-FFF2-40B4-BE49-F238E27FC236}">
                <a16:creationId xmlns:a16="http://schemas.microsoft.com/office/drawing/2014/main" id="{ACC4FBCE-3EF5-EE48-8A31-79ED8685987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6" action="ppaction://hlinksldjump"/>
            <a:extLst>
              <a:ext uri="{FF2B5EF4-FFF2-40B4-BE49-F238E27FC236}">
                <a16:creationId xmlns:a16="http://schemas.microsoft.com/office/drawing/2014/main" id="{B4BA5DAB-1480-BC4C-8236-AF5081D1F8A6}"/>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Tree>
    <p:extLst>
      <p:ext uri="{BB962C8B-B14F-4D97-AF65-F5344CB8AC3E}">
        <p14:creationId xmlns:p14="http://schemas.microsoft.com/office/powerpoint/2010/main" val="256608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b="1" dirty="0"/>
              <a:t>Les outils de détection</a:t>
            </a:r>
            <a:endParaRPr lang="fr-FR" sz="4400" dirty="0"/>
          </a:p>
        </p:txBody>
      </p:sp>
      <p:sp>
        <p:nvSpPr>
          <p:cNvPr id="3" name="Espace réservé du contenu 2"/>
          <p:cNvSpPr>
            <a:spLocks noGrp="1"/>
          </p:cNvSpPr>
          <p:nvPr>
            <p:ph idx="1"/>
          </p:nvPr>
        </p:nvSpPr>
        <p:spPr>
          <a:xfrm>
            <a:off x="1691680" y="1600200"/>
            <a:ext cx="7344816" cy="5257800"/>
          </a:xfrm>
        </p:spPr>
        <p:txBody>
          <a:bodyPr>
            <a:normAutofit fontScale="92500" lnSpcReduction="10000"/>
          </a:bodyPr>
          <a:lstStyle/>
          <a:p>
            <a:r>
              <a:rPr lang="fr-FR" sz="2000" dirty="0">
                <a:solidFill>
                  <a:schemeClr val="tx2"/>
                </a:solidFill>
              </a:rPr>
              <a:t>Outil 5:: </a:t>
            </a:r>
            <a:r>
              <a:rPr lang="fr-FR" sz="2000" b="1" dirty="0">
                <a:solidFill>
                  <a:schemeClr val="tx2"/>
                </a:solidFill>
              </a:rPr>
              <a:t>Liste des Personnes politiquement </a:t>
            </a:r>
            <a:r>
              <a:rPr lang="fr-FR" sz="2000" b="1" dirty="0" err="1">
                <a:solidFill>
                  <a:schemeClr val="tx2"/>
                </a:solidFill>
              </a:rPr>
              <a:t>exposées</a:t>
            </a:r>
            <a:r>
              <a:rPr lang="fr-FR" sz="2000" b="1" dirty="0">
                <a:solidFill>
                  <a:schemeClr val="tx2"/>
                </a:solidFill>
              </a:rPr>
              <a:t> (PPE) </a:t>
            </a:r>
            <a:endParaRPr lang="fr-FR" sz="2000" dirty="0">
              <a:solidFill>
                <a:schemeClr val="tx2"/>
              </a:solidFill>
            </a:endParaRPr>
          </a:p>
          <a:p>
            <a:pPr marL="0" indent="0">
              <a:buNone/>
            </a:pPr>
            <a:endParaRPr lang="fr-FR" sz="2000" dirty="0"/>
          </a:p>
          <a:p>
            <a:r>
              <a:rPr lang="fr-FR" sz="2000" b="1" dirty="0"/>
              <a:t>PPE - étrangères : </a:t>
            </a:r>
            <a:r>
              <a:rPr lang="fr-FR" sz="2000" dirty="0"/>
              <a:t>personnes qui exercent ou ont exercé d’importantes fonctions publiques dans un pays </a:t>
            </a:r>
            <a:r>
              <a:rPr lang="fr-FR" sz="2000" dirty="0" err="1"/>
              <a:t>étranger</a:t>
            </a:r>
            <a:r>
              <a:rPr lang="fr-FR" sz="2000" dirty="0"/>
              <a:t>, par exemple, les chefs d’</a:t>
            </a:r>
            <a:r>
              <a:rPr lang="fr-FR" sz="2000" dirty="0" err="1"/>
              <a:t>État</a:t>
            </a:r>
            <a:r>
              <a:rPr lang="fr-FR" sz="2000" dirty="0"/>
              <a:t> et de gouvernement, les politiciens de haut rang, les hauts responsables au sein des pouvoirs publics, les magistrats et militaires de haut rang, les dirigeants d’entreprise publique et les hauts responsables de partis politiques </a:t>
            </a:r>
          </a:p>
          <a:p>
            <a:r>
              <a:rPr lang="fr-FR" sz="2000" b="1" dirty="0"/>
              <a:t>PPE nationales: </a:t>
            </a:r>
            <a:r>
              <a:rPr lang="fr-FR" sz="2000" dirty="0"/>
              <a:t>personnes physiques qui exercent ou ont exercé d’importantes fonctions publiques dans le pays, par exemple, les chefs d’</a:t>
            </a:r>
            <a:r>
              <a:rPr lang="fr-FR" sz="2000" dirty="0" err="1"/>
              <a:t>État</a:t>
            </a:r>
            <a:r>
              <a:rPr lang="fr-FR" sz="2000" dirty="0"/>
              <a:t> et de gouvernement, les politiciens de haut rang, les hauts responsables au sein des pouvoirs publics, les magistrats et militaires de haut rang, les dirigeants d’entreprise publique et les hauts responsables de partis politiques</a:t>
            </a:r>
          </a:p>
          <a:p>
            <a:pPr marL="457200" indent="-457200">
              <a:buFont typeface="Arial" panose="020B0604020202020204" pitchFamily="34" charset="0"/>
              <a:buChar char="•"/>
            </a:pPr>
            <a:r>
              <a:rPr lang="fr-FR" sz="2000" dirty="0"/>
              <a:t>Etablir et exploiter les listes dans certains pays a renouvellement du gouvernement</a:t>
            </a:r>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5/10</a:t>
            </a:r>
          </a:p>
        </p:txBody>
      </p:sp>
    </p:spTree>
    <p:extLst>
      <p:ext uri="{BB962C8B-B14F-4D97-AF65-F5344CB8AC3E}">
        <p14:creationId xmlns:p14="http://schemas.microsoft.com/office/powerpoint/2010/main" val="30358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b="1" dirty="0"/>
              <a:t>Les outils de détection</a:t>
            </a:r>
            <a:endParaRPr lang="fr-FR" sz="4400" dirty="0"/>
          </a:p>
        </p:txBody>
      </p:sp>
      <p:sp>
        <p:nvSpPr>
          <p:cNvPr id="3" name="Espace réservé du contenu 2"/>
          <p:cNvSpPr>
            <a:spLocks noGrp="1"/>
          </p:cNvSpPr>
          <p:nvPr>
            <p:ph idx="1"/>
          </p:nvPr>
        </p:nvSpPr>
        <p:spPr>
          <a:xfrm>
            <a:off x="1691680" y="1600200"/>
            <a:ext cx="7344816" cy="5069160"/>
          </a:xfrm>
        </p:spPr>
        <p:txBody>
          <a:bodyPr>
            <a:normAutofit lnSpcReduction="10000"/>
          </a:bodyPr>
          <a:lstStyle/>
          <a:p>
            <a:r>
              <a:rPr lang="fr-FR" sz="2800" b="1" u="sng" dirty="0">
                <a:solidFill>
                  <a:schemeClr val="tx2"/>
                </a:solidFill>
              </a:rPr>
              <a:t>Outil 6</a:t>
            </a:r>
            <a:r>
              <a:rPr lang="fr-FR" sz="2800" dirty="0">
                <a:solidFill>
                  <a:schemeClr val="tx2"/>
                </a:solidFill>
              </a:rPr>
              <a:t>:</a:t>
            </a:r>
            <a:r>
              <a:rPr lang="fr-FR" sz="2800" dirty="0">
                <a:solidFill>
                  <a:srgbClr val="FF0000"/>
                </a:solidFill>
              </a:rPr>
              <a:t>Journalisme d’infiltration </a:t>
            </a:r>
          </a:p>
          <a:p>
            <a:pPr lvl="1"/>
            <a:r>
              <a:rPr lang="fr-FR" b="1" dirty="0"/>
              <a:t>investiguer sur les pratiques de corruption des fonctionnaires</a:t>
            </a:r>
          </a:p>
          <a:p>
            <a:pPr lvl="1"/>
            <a:r>
              <a:rPr lang="fr-FR" b="1" dirty="0"/>
              <a:t> susciter des enquêtes par les structures officielles </a:t>
            </a:r>
          </a:p>
          <a:p>
            <a:pPr lvl="1"/>
            <a:r>
              <a:rPr lang="fr-FR" b="1" dirty="0"/>
              <a:t>renforcer le travail et la légitimité des organes anti-corruption et du parlement</a:t>
            </a:r>
          </a:p>
          <a:p>
            <a:pPr lvl="1"/>
            <a:r>
              <a:rPr lang="fr-FR" b="1" dirty="0"/>
              <a:t> provoquer des changements au niveau des lois et règlements </a:t>
            </a:r>
          </a:p>
          <a:p>
            <a:pPr lvl="1"/>
            <a:r>
              <a:rPr lang="fr-FR" b="1" dirty="0"/>
              <a:t>Aider à forger  une opinion publique hostile à la corruption</a:t>
            </a:r>
            <a:endParaRPr lang="fr-FR" dirty="0"/>
          </a:p>
          <a:p>
            <a:pPr marL="0" indent="0">
              <a:buNone/>
            </a:pPr>
            <a:endParaRPr lang="fr-FR" sz="2800" dirty="0"/>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6/10</a:t>
            </a:r>
          </a:p>
        </p:txBody>
      </p:sp>
    </p:spTree>
    <p:extLst>
      <p:ext uri="{BB962C8B-B14F-4D97-AF65-F5344CB8AC3E}">
        <p14:creationId xmlns:p14="http://schemas.microsoft.com/office/powerpoint/2010/main" val="194089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187624" y="35017"/>
            <a:ext cx="7200800" cy="1143000"/>
          </a:xfrm>
        </p:spPr>
        <p:txBody>
          <a:bodyPr/>
          <a:lstStyle/>
          <a:p>
            <a:r>
              <a:rPr lang="fr-FR" dirty="0"/>
              <a:t>Plan du module</a:t>
            </a:r>
          </a:p>
        </p:txBody>
      </p:sp>
      <p:graphicFrame>
        <p:nvGraphicFramePr>
          <p:cNvPr id="4" name="Tableau 3">
            <a:extLst>
              <a:ext uri="{FF2B5EF4-FFF2-40B4-BE49-F238E27FC236}">
                <a16:creationId xmlns:a16="http://schemas.microsoft.com/office/drawing/2014/main" id="{0A4A254D-9187-CD47-8053-B26D8B10AE9B}"/>
              </a:ext>
            </a:extLst>
          </p:cNvPr>
          <p:cNvGraphicFramePr>
            <a:graphicFrameLocks noGrp="1"/>
          </p:cNvGraphicFramePr>
          <p:nvPr>
            <p:extLst>
              <p:ext uri="{D42A27DB-BD31-4B8C-83A1-F6EECF244321}">
                <p14:modId xmlns:p14="http://schemas.microsoft.com/office/powerpoint/2010/main" val="3247459852"/>
              </p:ext>
            </p:extLst>
          </p:nvPr>
        </p:nvGraphicFramePr>
        <p:xfrm>
          <a:off x="539552" y="1700808"/>
          <a:ext cx="8352928" cy="474759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3417374736"/>
                    </a:ext>
                  </a:extLst>
                </a:gridCol>
                <a:gridCol w="7200800">
                  <a:extLst>
                    <a:ext uri="{9D8B030D-6E8A-4147-A177-3AD203B41FA5}">
                      <a16:colId xmlns:a16="http://schemas.microsoft.com/office/drawing/2014/main" val="2681884018"/>
                    </a:ext>
                  </a:extLst>
                </a:gridCol>
              </a:tblGrid>
              <a:tr h="648072">
                <a:tc>
                  <a:txBody>
                    <a:bodyPr/>
                    <a:lstStyle/>
                    <a:p>
                      <a:r>
                        <a:rPr lang="fr-FR" sz="1800" b="1" dirty="0">
                          <a:solidFill>
                            <a:schemeClr val="tx1"/>
                          </a:solidFill>
                        </a:rPr>
                        <a:t>Partie 1</a:t>
                      </a:r>
                      <a:endParaRPr lang="fr-FR" b="1" dirty="0">
                        <a:solidFill>
                          <a:schemeClr val="tx1"/>
                        </a:solidFill>
                      </a:endParaRPr>
                    </a:p>
                  </a:txBody>
                  <a:tcPr>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a:solidFill>
                            <a:schemeClr val="bg1"/>
                          </a:solidFill>
                        </a:rPr>
                        <a:t>Aperçu de l’évolution de la lutte contre la corruption : défis de la détection</a:t>
                      </a:r>
                    </a:p>
                  </a:txBody>
                  <a:tcPr>
                    <a:solidFill>
                      <a:srgbClr val="0070C0"/>
                    </a:solidFill>
                  </a:tcPr>
                </a:tc>
                <a:extLst>
                  <a:ext uri="{0D108BD9-81ED-4DB2-BD59-A6C34878D82A}">
                    <a16:rowId xmlns:a16="http://schemas.microsoft.com/office/drawing/2014/main" val="2725691051"/>
                  </a:ext>
                </a:extLst>
              </a:tr>
              <a:tr h="639296">
                <a:tc>
                  <a:txBody>
                    <a:bodyPr/>
                    <a:lstStyle/>
                    <a:p>
                      <a:r>
                        <a:rPr lang="fr-FR" sz="1800" b="1" dirty="0">
                          <a:solidFill>
                            <a:schemeClr val="tx1"/>
                          </a:solidFill>
                        </a:rPr>
                        <a:t>Partie 2</a:t>
                      </a:r>
                      <a:endParaRPr lang="fr-FR" b="1" dirty="0">
                        <a:solidFill>
                          <a:schemeClr val="tx1"/>
                        </a:solidFill>
                      </a:endParaRPr>
                    </a:p>
                  </a:txBody>
                  <a:tcPr>
                    <a:solidFill>
                      <a:schemeClr val="bg1">
                        <a:lumMod val="50000"/>
                      </a:schemeClr>
                    </a:solidFill>
                  </a:tcPr>
                </a:tc>
                <a:tc>
                  <a:txBody>
                    <a:bodyPr/>
                    <a:lstStyle/>
                    <a:p>
                      <a:r>
                        <a:rPr lang="fr-FR" sz="2800" b="1" kern="1200" dirty="0">
                          <a:solidFill>
                            <a:schemeClr val="lt1"/>
                          </a:solidFill>
                          <a:latin typeface="+mn-lt"/>
                          <a:ea typeface="+mn-ea"/>
                          <a:cs typeface="+mn-cs"/>
                        </a:rPr>
                        <a:t>Les sources de détection des pratiques de corruption </a:t>
                      </a:r>
                    </a:p>
                  </a:txBody>
                  <a:tcPr>
                    <a:solidFill>
                      <a:srgbClr val="0070C0"/>
                    </a:solidFill>
                  </a:tcPr>
                </a:tc>
                <a:extLst>
                  <a:ext uri="{0D108BD9-81ED-4DB2-BD59-A6C34878D82A}">
                    <a16:rowId xmlns:a16="http://schemas.microsoft.com/office/drawing/2014/main" val="3314391159"/>
                  </a:ext>
                </a:extLst>
              </a:tr>
              <a:tr h="541350">
                <a:tc>
                  <a:txBody>
                    <a:bodyPr/>
                    <a:lstStyle/>
                    <a:p>
                      <a:r>
                        <a:rPr lang="fr-FR" sz="1800" b="1" dirty="0">
                          <a:solidFill>
                            <a:schemeClr val="tx1"/>
                          </a:solidFill>
                        </a:rPr>
                        <a:t>Partie 3</a:t>
                      </a:r>
                      <a:endParaRPr lang="fr-FR" b="1" dirty="0">
                        <a:solidFill>
                          <a:schemeClr val="tx1"/>
                        </a:solidFill>
                      </a:endParaRPr>
                    </a:p>
                  </a:txBody>
                  <a:tcPr>
                    <a:solidFill>
                      <a:schemeClr val="bg1">
                        <a:lumMod val="50000"/>
                      </a:schemeClr>
                    </a:solidFill>
                  </a:tcPr>
                </a:tc>
                <a:tc>
                  <a:txBody>
                    <a:bodyPr/>
                    <a:lstStyle/>
                    <a:p>
                      <a:r>
                        <a:rPr lang="fr-FR" sz="2800" b="1" dirty="0">
                          <a:solidFill>
                            <a:schemeClr val="bg1"/>
                          </a:solidFill>
                        </a:rPr>
                        <a:t>Les outils/</a:t>
                      </a:r>
                      <a:r>
                        <a:rPr lang="fr-FR" sz="2800" b="1" dirty="0" err="1">
                          <a:solidFill>
                            <a:schemeClr val="bg1"/>
                          </a:solidFill>
                        </a:rPr>
                        <a:t>mecanismes</a:t>
                      </a:r>
                      <a:r>
                        <a:rPr lang="fr-FR" sz="2800" b="1" dirty="0">
                          <a:solidFill>
                            <a:schemeClr val="bg1"/>
                          </a:solidFill>
                        </a:rPr>
                        <a:t> de détection des pratiques de corruption</a:t>
                      </a:r>
                    </a:p>
                  </a:txBody>
                  <a:tcPr>
                    <a:solidFill>
                      <a:srgbClr val="0070C0"/>
                    </a:solidFill>
                  </a:tcPr>
                </a:tc>
                <a:extLst>
                  <a:ext uri="{0D108BD9-81ED-4DB2-BD59-A6C34878D82A}">
                    <a16:rowId xmlns:a16="http://schemas.microsoft.com/office/drawing/2014/main" val="1670774111"/>
                  </a:ext>
                </a:extLst>
              </a:tr>
              <a:tr h="541350">
                <a:tc>
                  <a:txBody>
                    <a:bodyPr/>
                    <a:lstStyle/>
                    <a:p>
                      <a:r>
                        <a:rPr lang="fr-FR" sz="1800" b="1" dirty="0">
                          <a:solidFill>
                            <a:schemeClr val="tx1"/>
                          </a:solidFill>
                        </a:rPr>
                        <a:t>Partie 4</a:t>
                      </a:r>
                      <a:endParaRPr lang="fr-FR" b="1" dirty="0">
                        <a:solidFill>
                          <a:schemeClr val="tx1"/>
                        </a:solidFill>
                      </a:endParaRPr>
                    </a:p>
                  </a:txBody>
                  <a:tcPr>
                    <a:solidFill>
                      <a:schemeClr val="bg1">
                        <a:lumMod val="50000"/>
                      </a:schemeClr>
                    </a:solidFill>
                  </a:tcPr>
                </a:tc>
                <a:tc>
                  <a:txBody>
                    <a:bodyPr/>
                    <a:lstStyle/>
                    <a:p>
                      <a:r>
                        <a:rPr lang="fr-FR" sz="2800" b="1" kern="1200" dirty="0">
                          <a:solidFill>
                            <a:schemeClr val="bg1"/>
                          </a:solidFill>
                          <a:latin typeface="+mn-lt"/>
                          <a:ea typeface="+mn-ea"/>
                          <a:cs typeface="+mn-cs"/>
                        </a:rPr>
                        <a:t>Les exemples pratiques dans les nouvelles méthodes de détection des pratiques de corruption</a:t>
                      </a:r>
                    </a:p>
                  </a:txBody>
                  <a:tcPr>
                    <a:solidFill>
                      <a:srgbClr val="0070C0"/>
                    </a:solidFill>
                  </a:tcPr>
                </a:tc>
                <a:extLst>
                  <a:ext uri="{0D108BD9-81ED-4DB2-BD59-A6C34878D82A}">
                    <a16:rowId xmlns:a16="http://schemas.microsoft.com/office/drawing/2014/main" val="414584974"/>
                  </a:ext>
                </a:extLst>
              </a:tr>
              <a:tr h="541350">
                <a:tc>
                  <a:txBody>
                    <a:bodyPr/>
                    <a:lstStyle/>
                    <a:p>
                      <a:r>
                        <a:rPr lang="fr-FR" sz="1800" b="1" dirty="0">
                          <a:solidFill>
                            <a:schemeClr val="tx1"/>
                          </a:solidFill>
                        </a:rPr>
                        <a:t>Partie 5</a:t>
                      </a:r>
                      <a:endParaRPr lang="fr-FR" b="1" dirty="0">
                        <a:solidFill>
                          <a:schemeClr val="tx1"/>
                        </a:solidFill>
                      </a:endParaRPr>
                    </a:p>
                  </a:txBody>
                  <a:tcPr>
                    <a:solidFill>
                      <a:schemeClr val="bg1">
                        <a:lumMod val="50000"/>
                      </a:schemeClr>
                    </a:solidFill>
                  </a:tcPr>
                </a:tc>
                <a:tc>
                  <a:txBody>
                    <a:bodyPr/>
                    <a:lstStyle/>
                    <a:p>
                      <a:endParaRPr lang="fr-FR" sz="2800" b="1" kern="1200" dirty="0">
                        <a:solidFill>
                          <a:schemeClr val="bg1"/>
                        </a:solidFill>
                        <a:latin typeface="+mn-lt"/>
                        <a:ea typeface="+mn-ea"/>
                        <a:cs typeface="+mn-cs"/>
                      </a:endParaRPr>
                    </a:p>
                  </a:txBody>
                  <a:tcPr>
                    <a:solidFill>
                      <a:srgbClr val="0070C0"/>
                    </a:solidFill>
                  </a:tcPr>
                </a:tc>
                <a:extLst>
                  <a:ext uri="{0D108BD9-81ED-4DB2-BD59-A6C34878D82A}">
                    <a16:rowId xmlns:a16="http://schemas.microsoft.com/office/drawing/2014/main" val="1968484340"/>
                  </a:ext>
                </a:extLst>
              </a:tr>
            </a:tbl>
          </a:graphicData>
        </a:graphic>
      </p:graphicFrame>
    </p:spTree>
    <p:extLst>
      <p:ext uri="{BB962C8B-B14F-4D97-AF65-F5344CB8AC3E}">
        <p14:creationId xmlns:p14="http://schemas.microsoft.com/office/powerpoint/2010/main" val="3334522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b="1" dirty="0"/>
              <a:t>Les outils de détection</a:t>
            </a:r>
            <a:endParaRPr lang="fr-FR" sz="4400" dirty="0"/>
          </a:p>
        </p:txBody>
      </p:sp>
      <p:sp>
        <p:nvSpPr>
          <p:cNvPr id="3" name="Espace réservé du contenu 2"/>
          <p:cNvSpPr>
            <a:spLocks noGrp="1"/>
          </p:cNvSpPr>
          <p:nvPr>
            <p:ph idx="1"/>
          </p:nvPr>
        </p:nvSpPr>
        <p:spPr>
          <a:xfrm>
            <a:off x="1691680" y="1600200"/>
            <a:ext cx="7344816" cy="5069160"/>
          </a:xfrm>
        </p:spPr>
        <p:txBody>
          <a:bodyPr>
            <a:normAutofit fontScale="77500" lnSpcReduction="20000"/>
          </a:bodyPr>
          <a:lstStyle/>
          <a:p>
            <a:r>
              <a:rPr lang="fr-FR" sz="2800" b="1" u="sng" dirty="0">
                <a:solidFill>
                  <a:schemeClr val="tx2"/>
                </a:solidFill>
              </a:rPr>
              <a:t>Outil 6</a:t>
            </a:r>
            <a:r>
              <a:rPr lang="fr-FR" sz="2800" dirty="0">
                <a:solidFill>
                  <a:schemeClr val="tx2"/>
                </a:solidFill>
              </a:rPr>
              <a:t>:</a:t>
            </a:r>
            <a:r>
              <a:rPr lang="fr-FR" sz="2800" dirty="0">
                <a:solidFill>
                  <a:srgbClr val="FF0000"/>
                </a:solidFill>
              </a:rPr>
              <a:t>Journalisme d’infiltration </a:t>
            </a:r>
          </a:p>
          <a:p>
            <a:pPr marL="457200" indent="-457200">
              <a:buFont typeface="Arial" panose="020B0604020202020204" pitchFamily="34" charset="0"/>
              <a:buChar char="•"/>
            </a:pPr>
            <a:r>
              <a:rPr lang="fr-FR" b="1" dirty="0"/>
              <a:t>Ghana sous le regard de Dieu</a:t>
            </a:r>
            <a:r>
              <a:rPr lang="fr-FR" dirty="0"/>
              <a:t>: enquête sur la corruption judiciaire au Ghana ( infiltration de la justice avec camera caché= : bilan: 13 haut magistrats arrêtés, 20 juges demis de leur fonctions, 100 agents des services judiciaires poursuivi pour corruption et autres infractions connexes.</a:t>
            </a:r>
          </a:p>
          <a:p>
            <a:pPr marL="457200" indent="-457200">
              <a:buFont typeface="Arial" panose="020B0604020202020204" pitchFamily="34" charset="0"/>
              <a:buChar char="•"/>
            </a:pPr>
            <a:r>
              <a:rPr lang="fr-FR" b="1" dirty="0"/>
              <a:t>Le </a:t>
            </a:r>
            <a:r>
              <a:rPr lang="fr-FR" b="1" dirty="0" err="1"/>
              <a:t>Numero</a:t>
            </a:r>
            <a:r>
              <a:rPr lang="fr-FR" b="1" dirty="0"/>
              <a:t> 12</a:t>
            </a:r>
            <a:r>
              <a:rPr lang="fr-FR" dirty="0"/>
              <a:t>. En référence au 12 </a:t>
            </a:r>
            <a:r>
              <a:rPr lang="fr-FR" dirty="0" err="1"/>
              <a:t>eme</a:t>
            </a:r>
            <a:r>
              <a:rPr lang="fr-FR" dirty="0"/>
              <a:t> joueur que représente la corruption dans le football du Ghana. Résultats: le Président du Ghana a limogé toute la fédération Ghanéenne de foot. </a:t>
            </a:r>
          </a:p>
          <a:p>
            <a:pPr marL="457200" indent="-457200">
              <a:buFont typeface="Arial" panose="020B0604020202020204" pitchFamily="34" charset="0"/>
              <a:buChar char="•"/>
            </a:pPr>
            <a:r>
              <a:rPr lang="fr-FR" b="1" dirty="0">
                <a:solidFill>
                  <a:srgbClr val="FF0000"/>
                </a:solidFill>
              </a:rPr>
              <a:t>Ahmed </a:t>
            </a:r>
            <a:r>
              <a:rPr lang="fr-FR" b="1" dirty="0" err="1">
                <a:solidFill>
                  <a:srgbClr val="FF0000"/>
                </a:solidFill>
              </a:rPr>
              <a:t>Husein</a:t>
            </a:r>
            <a:r>
              <a:rPr lang="fr-FR" b="1" dirty="0">
                <a:solidFill>
                  <a:srgbClr val="FF0000"/>
                </a:solidFill>
              </a:rPr>
              <a:t> tué, </a:t>
            </a:r>
            <a:r>
              <a:rPr lang="fr-FR" dirty="0"/>
              <a:t>un collaborateur du célèbre journaliste Anas </a:t>
            </a:r>
            <a:r>
              <a:rPr lang="fr-FR" dirty="0" err="1"/>
              <a:t>Aremeyaw</a:t>
            </a:r>
            <a:r>
              <a:rPr lang="fr-FR" dirty="0"/>
              <a:t> Anas, avait participé à une vaste enquête sur la corruption dans le foot africain   </a:t>
            </a:r>
          </a:p>
          <a:p>
            <a:pPr marL="0" indent="0">
              <a:buNone/>
            </a:pPr>
            <a:endParaRPr lang="fr-FR" sz="2800" dirty="0"/>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7/10</a:t>
            </a:r>
          </a:p>
        </p:txBody>
      </p:sp>
    </p:spTree>
    <p:extLst>
      <p:ext uri="{BB962C8B-B14F-4D97-AF65-F5344CB8AC3E}">
        <p14:creationId xmlns:p14="http://schemas.microsoft.com/office/powerpoint/2010/main" val="269095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b="1" dirty="0"/>
              <a:t>Les outils de détection</a:t>
            </a:r>
            <a:endParaRPr lang="fr-FR" sz="4400" dirty="0"/>
          </a:p>
        </p:txBody>
      </p:sp>
      <p:sp>
        <p:nvSpPr>
          <p:cNvPr id="3" name="Espace réservé du contenu 2"/>
          <p:cNvSpPr>
            <a:spLocks noGrp="1"/>
          </p:cNvSpPr>
          <p:nvPr>
            <p:ph idx="1"/>
          </p:nvPr>
        </p:nvSpPr>
        <p:spPr>
          <a:xfrm>
            <a:off x="1835696" y="1600200"/>
            <a:ext cx="7200800" cy="5141168"/>
          </a:xfrm>
        </p:spPr>
        <p:txBody>
          <a:bodyPr>
            <a:normAutofit/>
          </a:bodyPr>
          <a:lstStyle/>
          <a:p>
            <a:r>
              <a:rPr lang="fr-CH" b="1" dirty="0">
                <a:solidFill>
                  <a:srgbClr val="FF0000"/>
                </a:solidFill>
                <a:latin typeface="Praxis LT Regular"/>
                <a:cs typeface="Praxis LT Regular"/>
              </a:rPr>
              <a:t>Outil 10: Les </a:t>
            </a:r>
            <a:r>
              <a:rPr lang="fr-CH" b="1" dirty="0" err="1">
                <a:solidFill>
                  <a:srgbClr val="FF0000"/>
                </a:solidFill>
                <a:latin typeface="Praxis LT Regular"/>
                <a:cs typeface="Praxis LT Regular"/>
              </a:rPr>
              <a:t>manoeuvres</a:t>
            </a:r>
            <a:r>
              <a:rPr lang="fr-CH" b="1" dirty="0">
                <a:solidFill>
                  <a:srgbClr val="FF0000"/>
                </a:solidFill>
                <a:latin typeface="Praxis LT Regular"/>
                <a:cs typeface="Praxis LT Regular"/>
              </a:rPr>
              <a:t> politiques </a:t>
            </a:r>
            <a:endParaRPr lang="fr-FR" dirty="0"/>
          </a:p>
          <a:p>
            <a:pPr lvl="1"/>
            <a:r>
              <a:rPr lang="fr-CH" sz="2800" dirty="0"/>
              <a:t> «Opération mains propres» exemple: opération épervier au Cameroun.</a:t>
            </a:r>
          </a:p>
          <a:p>
            <a:pPr lvl="1"/>
            <a:r>
              <a:rPr lang="fr-CH" sz="2800" dirty="0"/>
              <a:t>«Audit général de l’administration centrale». Exemple en Mauritanie  avec l’ancien président (en cours) .  </a:t>
            </a:r>
          </a:p>
          <a:p>
            <a:pPr lvl="1"/>
            <a:r>
              <a:rPr lang="fr-CH" sz="2800" dirty="0"/>
              <a:t>Mise en place d’une unité spéciale d’investigation. Exemple Scorpion en Afrique du Sud ou la CREI au Sénégal </a:t>
            </a:r>
          </a:p>
          <a:p>
            <a:pPr marL="0" indent="0">
              <a:buNone/>
            </a:pPr>
            <a:endParaRPr lang="fr-FR" sz="1800" dirty="0"/>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10/10</a:t>
            </a:r>
          </a:p>
        </p:txBody>
      </p:sp>
    </p:spTree>
    <p:extLst>
      <p:ext uri="{BB962C8B-B14F-4D97-AF65-F5344CB8AC3E}">
        <p14:creationId xmlns:p14="http://schemas.microsoft.com/office/powerpoint/2010/main" val="2463642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b="1" dirty="0"/>
              <a:t>Exemples de détection de cas de grandes corruption</a:t>
            </a:r>
            <a:endParaRPr lang="fr-FR" sz="3600" dirty="0"/>
          </a:p>
        </p:txBody>
      </p:sp>
      <p:sp>
        <p:nvSpPr>
          <p:cNvPr id="3" name="Espace réservé du contenu 2"/>
          <p:cNvSpPr>
            <a:spLocks noGrp="1"/>
          </p:cNvSpPr>
          <p:nvPr>
            <p:ph idx="1"/>
          </p:nvPr>
        </p:nvSpPr>
        <p:spPr>
          <a:xfrm>
            <a:off x="1835696" y="1600200"/>
            <a:ext cx="7200800" cy="5141168"/>
          </a:xfrm>
        </p:spPr>
        <p:txBody>
          <a:bodyPr>
            <a:normAutofit fontScale="92500" lnSpcReduction="20000"/>
          </a:bodyPr>
          <a:lstStyle/>
          <a:p>
            <a:pPr marL="457200" indent="-457200">
              <a:lnSpc>
                <a:spcPct val="110000"/>
              </a:lnSpc>
              <a:buFont typeface="Arial" panose="020B0604020202020204" pitchFamily="34" charset="0"/>
              <a:buChar char="•"/>
            </a:pPr>
            <a:r>
              <a:rPr lang="en-US" sz="3200" b="1" u="sng" dirty="0" err="1">
                <a:solidFill>
                  <a:srgbClr val="FF0000"/>
                </a:solidFill>
                <a:latin typeface="Praxis LT Regular"/>
                <a:cs typeface="Praxis LT Regular"/>
              </a:rPr>
              <a:t>Outil</a:t>
            </a:r>
            <a:r>
              <a:rPr lang="en-US" sz="3200" b="1" u="sng" dirty="0">
                <a:solidFill>
                  <a:srgbClr val="FF0000"/>
                </a:solidFill>
                <a:latin typeface="Praxis LT Regular"/>
                <a:cs typeface="Praxis LT Regular"/>
              </a:rPr>
              <a:t> 7</a:t>
            </a:r>
            <a:r>
              <a:rPr lang="en-US" sz="3200" b="1" dirty="0">
                <a:solidFill>
                  <a:srgbClr val="FF0000"/>
                </a:solidFill>
                <a:latin typeface="Praxis LT Regular"/>
                <a:cs typeface="Praxis LT Regular"/>
              </a:rPr>
              <a:t>: Les affaires LEAKS (les </a:t>
            </a:r>
            <a:r>
              <a:rPr lang="en-US" sz="3200" b="1" dirty="0" err="1">
                <a:solidFill>
                  <a:srgbClr val="FF0000"/>
                </a:solidFill>
                <a:latin typeface="Praxis LT Regular"/>
                <a:cs typeface="Praxis LT Regular"/>
              </a:rPr>
              <a:t>fuites</a:t>
            </a:r>
            <a:r>
              <a:rPr lang="en-US" sz="3200" b="1" dirty="0">
                <a:solidFill>
                  <a:srgbClr val="FF0000"/>
                </a:solidFill>
                <a:latin typeface="Praxis LT Regular"/>
                <a:cs typeface="Praxis LT Regular"/>
              </a:rPr>
              <a:t>)</a:t>
            </a:r>
          </a:p>
          <a:p>
            <a:pPr lvl="1"/>
            <a:r>
              <a:rPr lang="fr-CH" sz="2800" b="1" dirty="0"/>
              <a:t>2010</a:t>
            </a:r>
            <a:r>
              <a:rPr lang="fr-CH" sz="2800" dirty="0"/>
              <a:t>: </a:t>
            </a:r>
            <a:r>
              <a:rPr lang="fr-CH" sz="2800" b="1" dirty="0"/>
              <a:t>Wikileaks et Julien </a:t>
            </a:r>
            <a:r>
              <a:rPr lang="fr-CH" sz="2800" b="1" dirty="0" err="1"/>
              <a:t>Asange</a:t>
            </a:r>
            <a:r>
              <a:rPr lang="fr-CH" sz="2800" dirty="0"/>
              <a:t>: Les américaines en </a:t>
            </a:r>
            <a:r>
              <a:rPr lang="fr-CH" sz="2800" dirty="0" err="1"/>
              <a:t>Aghanistan</a:t>
            </a:r>
            <a:r>
              <a:rPr lang="fr-CH" sz="2800" dirty="0"/>
              <a:t> et Irak, </a:t>
            </a:r>
          </a:p>
          <a:p>
            <a:pPr lvl="1"/>
            <a:r>
              <a:rPr lang="fr-CH" sz="2800" b="1" dirty="0"/>
              <a:t>2015: </a:t>
            </a:r>
            <a:r>
              <a:rPr lang="fr-CH" sz="2800" b="1" dirty="0" err="1"/>
              <a:t>Swiss</a:t>
            </a:r>
            <a:r>
              <a:rPr lang="fr-CH" sz="2800" b="1" dirty="0"/>
              <a:t> </a:t>
            </a:r>
            <a:r>
              <a:rPr lang="fr-CH" sz="2800" b="1" dirty="0" err="1"/>
              <a:t>Leaks</a:t>
            </a:r>
            <a:r>
              <a:rPr lang="fr-CH" sz="2800" dirty="0"/>
              <a:t>: la Suisse:  évasion fiscale et blanchissement d’argent, financement du terrorisme ( Al Qaeda.= Près de  3,3 go de données  archives de la Banque HSBC, Montant concernés près de 14 milliards d’Euro.)   </a:t>
            </a:r>
          </a:p>
          <a:p>
            <a:pPr lvl="1"/>
            <a:r>
              <a:rPr lang="fr-CH" sz="2800" b="1" dirty="0"/>
              <a:t>2016: Panama </a:t>
            </a:r>
            <a:r>
              <a:rPr lang="fr-CH" sz="2800" b="1" dirty="0" err="1"/>
              <a:t>Papers</a:t>
            </a:r>
            <a:r>
              <a:rPr lang="fr-CH" sz="2800" b="1" dirty="0"/>
              <a:t> </a:t>
            </a:r>
            <a:r>
              <a:rPr lang="fr-CH" sz="2800" dirty="0"/>
              <a:t>: évasion fiscale du siècle : les grandes personnalités cachent leur fortune dans les paradis fiscaux. 12 millions de documents, 80 médias associés   </a:t>
            </a:r>
          </a:p>
          <a:p>
            <a:pPr marL="0" indent="0">
              <a:buNone/>
            </a:pPr>
            <a:endParaRPr lang="fr-FR" sz="1800" dirty="0"/>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8/10</a:t>
            </a:r>
          </a:p>
        </p:txBody>
      </p:sp>
    </p:spTree>
    <p:extLst>
      <p:ext uri="{BB962C8B-B14F-4D97-AF65-F5344CB8AC3E}">
        <p14:creationId xmlns:p14="http://schemas.microsoft.com/office/powerpoint/2010/main" val="37823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b="1" dirty="0"/>
              <a:t>Exemples de détection de cas de grandes corruption</a:t>
            </a:r>
            <a:endParaRPr lang="fr-FR" sz="4400" dirty="0"/>
          </a:p>
        </p:txBody>
      </p:sp>
      <p:sp>
        <p:nvSpPr>
          <p:cNvPr id="3" name="Espace réservé du contenu 2"/>
          <p:cNvSpPr>
            <a:spLocks noGrp="1"/>
          </p:cNvSpPr>
          <p:nvPr>
            <p:ph idx="1"/>
          </p:nvPr>
        </p:nvSpPr>
        <p:spPr>
          <a:xfrm>
            <a:off x="1835696" y="1600200"/>
            <a:ext cx="7200800" cy="5141168"/>
          </a:xfrm>
        </p:spPr>
        <p:txBody>
          <a:bodyPr>
            <a:normAutofit fontScale="92500" lnSpcReduction="10000"/>
          </a:bodyPr>
          <a:lstStyle/>
          <a:p>
            <a:r>
              <a:rPr lang="en-US" b="1" u="sng" dirty="0" err="1">
                <a:solidFill>
                  <a:srgbClr val="FF0000"/>
                </a:solidFill>
                <a:latin typeface="Praxis LT Regular"/>
                <a:cs typeface="Praxis LT Regular"/>
              </a:rPr>
              <a:t>Outil</a:t>
            </a:r>
            <a:r>
              <a:rPr lang="en-US" b="1" u="sng" dirty="0">
                <a:solidFill>
                  <a:srgbClr val="FF0000"/>
                </a:solidFill>
                <a:latin typeface="Praxis LT Regular"/>
                <a:cs typeface="Praxis LT Regular"/>
              </a:rPr>
              <a:t> 7</a:t>
            </a:r>
            <a:r>
              <a:rPr lang="en-US" b="1" dirty="0">
                <a:solidFill>
                  <a:srgbClr val="FF0000"/>
                </a:solidFill>
                <a:latin typeface="Praxis LT Regular"/>
                <a:cs typeface="Praxis LT Regular"/>
              </a:rPr>
              <a:t>: Les affaires LEAKS (les </a:t>
            </a:r>
            <a:r>
              <a:rPr lang="en-US" b="1" dirty="0" err="1">
                <a:solidFill>
                  <a:srgbClr val="FF0000"/>
                </a:solidFill>
                <a:latin typeface="Praxis LT Regular"/>
                <a:cs typeface="Praxis LT Regular"/>
              </a:rPr>
              <a:t>fuites</a:t>
            </a:r>
            <a:r>
              <a:rPr lang="en-US" b="1" dirty="0">
                <a:solidFill>
                  <a:srgbClr val="FF0000"/>
                </a:solidFill>
                <a:latin typeface="Praxis LT Regular"/>
                <a:cs typeface="Praxis LT Regular"/>
              </a:rPr>
              <a:t>)</a:t>
            </a:r>
            <a:endParaRPr lang="fr-FR" dirty="0"/>
          </a:p>
          <a:p>
            <a:pPr lvl="1"/>
            <a:r>
              <a:rPr lang="fr-CH" sz="2800" b="1" dirty="0"/>
              <a:t>2017: </a:t>
            </a:r>
            <a:r>
              <a:rPr lang="fr-CH" sz="2800" b="1" dirty="0" err="1"/>
              <a:t>Paradise</a:t>
            </a:r>
            <a:r>
              <a:rPr lang="fr-CH" sz="2800" b="1" dirty="0"/>
              <a:t> </a:t>
            </a:r>
            <a:r>
              <a:rPr lang="fr-CH" sz="2800" b="1" dirty="0" err="1"/>
              <a:t>paper</a:t>
            </a:r>
            <a:r>
              <a:rPr lang="fr-CH" sz="2800" b="1" dirty="0"/>
              <a:t> </a:t>
            </a:r>
            <a:r>
              <a:rPr lang="fr-CH" sz="2800" dirty="0"/>
              <a:t>: les stratégies d’optimisation de gouvernement , personnalités politique, des artistes, des sportifs, et les grands patrons des grandes entreprises. Chiffres :  13, 5 millions de documents, 350 milliards d’Euro d’évasion fiscale, 94 médias partenaires.     </a:t>
            </a:r>
          </a:p>
          <a:p>
            <a:pPr lvl="1"/>
            <a:r>
              <a:rPr lang="fr-CH" sz="2800" b="1" dirty="0"/>
              <a:t>2016 et 2018: </a:t>
            </a:r>
            <a:r>
              <a:rPr lang="fr-CH" sz="2800" b="1" dirty="0" err="1"/>
              <a:t>Footbool</a:t>
            </a:r>
            <a:r>
              <a:rPr lang="fr-CH" sz="2800" b="1" dirty="0"/>
              <a:t> </a:t>
            </a:r>
            <a:r>
              <a:rPr lang="fr-CH" sz="2800" b="1" dirty="0" err="1"/>
              <a:t>Leaks</a:t>
            </a:r>
            <a:r>
              <a:rPr lang="fr-CH" sz="2800" b="1" dirty="0"/>
              <a:t>  1 et 2:</a:t>
            </a:r>
            <a:r>
              <a:rPr lang="fr-CH" sz="2800" dirty="0"/>
              <a:t>:  18, 6 millions de fichiers </a:t>
            </a:r>
            <a:r>
              <a:rPr lang="fr-CH" sz="2800" dirty="0" err="1"/>
              <a:t>divulgés</a:t>
            </a:r>
            <a:r>
              <a:rPr lang="fr-CH" sz="2800" dirty="0"/>
              <a:t> sur les acteurs du Foot mondial ( Fifa, </a:t>
            </a:r>
            <a:r>
              <a:rPr lang="fr-CH" sz="2800" dirty="0" err="1"/>
              <a:t>championat</a:t>
            </a:r>
            <a:r>
              <a:rPr lang="fr-CH" sz="2800" dirty="0"/>
              <a:t>, stars , etc.)  </a:t>
            </a:r>
          </a:p>
          <a:p>
            <a:pPr marL="0" indent="0">
              <a:buNone/>
            </a:pPr>
            <a:endParaRPr lang="fr-FR" sz="1800" dirty="0"/>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9/10</a:t>
            </a:r>
          </a:p>
        </p:txBody>
      </p:sp>
    </p:spTree>
    <p:extLst>
      <p:ext uri="{BB962C8B-B14F-4D97-AF65-F5344CB8AC3E}">
        <p14:creationId xmlns:p14="http://schemas.microsoft.com/office/powerpoint/2010/main" val="3289352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b="1" dirty="0"/>
              <a:t>Conclusions</a:t>
            </a:r>
            <a:endParaRPr lang="fr-FR" sz="4400" dirty="0"/>
          </a:p>
        </p:txBody>
      </p:sp>
      <p:sp>
        <p:nvSpPr>
          <p:cNvPr id="3" name="Espace réservé du contenu 2"/>
          <p:cNvSpPr>
            <a:spLocks noGrp="1"/>
          </p:cNvSpPr>
          <p:nvPr>
            <p:ph idx="1"/>
          </p:nvPr>
        </p:nvSpPr>
        <p:spPr>
          <a:xfrm>
            <a:off x="1835696" y="1600200"/>
            <a:ext cx="7200800" cy="5141168"/>
          </a:xfrm>
        </p:spPr>
        <p:txBody>
          <a:bodyPr>
            <a:normAutofit fontScale="92500" lnSpcReduction="10000"/>
          </a:bodyPr>
          <a:lstStyle/>
          <a:p>
            <a:r>
              <a:rPr lang="fr-FR" sz="2000" dirty="0"/>
              <a:t>Il y a une distinction entre la détection et la mesure de la corruption. </a:t>
            </a:r>
          </a:p>
          <a:p>
            <a:r>
              <a:rPr lang="fr-FR" sz="2000" dirty="0"/>
              <a:t>La détection suppose d’avoir toujours une preuve concrète de l’acte, du fait supposé être une corruption ou toute pratique illicite </a:t>
            </a:r>
          </a:p>
          <a:p>
            <a:r>
              <a:rPr lang="fr-FR" sz="2000" dirty="0"/>
              <a:t>Les sondages, les enquêtes ménages sont des outils de mesures de l’opinions sur les pratiques de corruption</a:t>
            </a:r>
          </a:p>
          <a:p>
            <a:r>
              <a:rPr lang="fr-FR" sz="2000" dirty="0"/>
              <a:t>Les sources pour détecter les pratiques de corruption doivent tenir du caractère transnationale des actes de corruption </a:t>
            </a:r>
          </a:p>
          <a:p>
            <a:r>
              <a:rPr lang="fr-FR" sz="2000" dirty="0"/>
              <a:t>L’administration publique enregistre de faiblesses capacités de détecter des pratiques avec ses moyens internes, d’où un grand recours des sources de détection externes </a:t>
            </a:r>
          </a:p>
          <a:p>
            <a:r>
              <a:rPr lang="fr-FR" sz="2000" dirty="0"/>
              <a:t>Les outils de détection évoluent en fonction du contexte , des technologies, Aujourd’hui l’outil numérique est le plus utilisé: logiciels, téléphones, vidéos etc. </a:t>
            </a:r>
          </a:p>
          <a:p>
            <a:pPr marL="0" indent="0">
              <a:buNone/>
            </a:pPr>
            <a:r>
              <a:rPr lang="fr-FR" sz="1800" dirty="0"/>
              <a:t> </a:t>
            </a:r>
          </a:p>
        </p:txBody>
      </p:sp>
      <p:sp>
        <p:nvSpPr>
          <p:cNvPr id="4" name="Rectangle 3">
            <a:hlinkClick r:id="rId2" action="ppaction://hlinksldjump"/>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p:cNvPr>
          <p:cNvSpPr/>
          <p:nvPr/>
        </p:nvSpPr>
        <p:spPr>
          <a:xfrm>
            <a:off x="251680" y="226087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2</a:t>
            </a:r>
          </a:p>
        </p:txBody>
      </p:sp>
      <p:sp>
        <p:nvSpPr>
          <p:cNvPr id="7" name="Rectangle 6">
            <a:hlinkClick r:id="" action="ppaction://noaction"/>
          </p:cNvPr>
          <p:cNvSpPr/>
          <p:nvPr/>
        </p:nvSpPr>
        <p:spPr>
          <a:xfrm>
            <a:off x="251680" y="3252980"/>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p:cNvPr>
          <p:cNvSpPr/>
          <p:nvPr/>
        </p:nvSpPr>
        <p:spPr>
          <a:xfrm>
            <a:off x="251680" y="3749035"/>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10" name="Rectangle 9">
            <a:hlinkClick r:id="rId5" action="ppaction://hlinksldjump"/>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1" name="Rectangle 10">
            <a:extLst>
              <a:ext uri="{FF2B5EF4-FFF2-40B4-BE49-F238E27FC236}">
                <a16:creationId xmlns:a16="http://schemas.microsoft.com/office/drawing/2014/main" id="{7032FE38-6C81-C04C-927C-A971B7CF772E}"/>
              </a:ext>
            </a:extLst>
          </p:cNvPr>
          <p:cNvSpPr/>
          <p:nvPr/>
        </p:nvSpPr>
        <p:spPr>
          <a:xfrm>
            <a:off x="251680" y="324793"/>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1/1</a:t>
            </a:r>
          </a:p>
        </p:txBody>
      </p:sp>
    </p:spTree>
    <p:extLst>
      <p:ext uri="{BB962C8B-B14F-4D97-AF65-F5344CB8AC3E}">
        <p14:creationId xmlns:p14="http://schemas.microsoft.com/office/powerpoint/2010/main" val="271204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195736" y="2196862"/>
            <a:ext cx="5760639" cy="1160129"/>
          </a:xfrm>
        </p:spPr>
        <p:txBody>
          <a:bodyPr>
            <a:normAutofit/>
          </a:bodyPr>
          <a:lstStyle/>
          <a:p>
            <a:r>
              <a:rPr lang="fr-FR" dirty="0"/>
              <a:t>partie 7: travaux pratiques et exercices</a:t>
            </a:r>
            <a:br>
              <a:rPr lang="fr-FR" dirty="0"/>
            </a:br>
            <a:endParaRPr lang="fr-FR" dirty="0"/>
          </a:p>
        </p:txBody>
      </p:sp>
      <p:sp>
        <p:nvSpPr>
          <p:cNvPr id="4" name="Espace réservé du texte 3"/>
          <p:cNvSpPr>
            <a:spLocks noGrp="1"/>
          </p:cNvSpPr>
          <p:nvPr>
            <p:ph type="body" sz="half" idx="2"/>
          </p:nvPr>
        </p:nvSpPr>
        <p:spPr>
          <a:xfrm>
            <a:off x="2195736" y="5936506"/>
            <a:ext cx="5940000" cy="45719"/>
          </a:xfrm>
        </p:spPr>
        <p:txBody>
          <a:bodyPr>
            <a:normAutofit fontScale="25000" lnSpcReduction="20000"/>
          </a:bodyPr>
          <a:lstStyle/>
          <a:p>
            <a:endParaRPr lang="fr-FR"/>
          </a:p>
        </p:txBody>
      </p:sp>
      <p:sp>
        <p:nvSpPr>
          <p:cNvPr id="14" name="Rectangle 13">
            <a:hlinkClick r:id="rId2" action="ppaction://hlinksldjump"/>
          </p:cNvPr>
          <p:cNvSpPr/>
          <p:nvPr/>
        </p:nvSpPr>
        <p:spPr>
          <a:xfrm>
            <a:off x="251680" y="1764815"/>
            <a:ext cx="1440000" cy="4320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15" name="Rectangle 14">
            <a:hlinkClick r:id="rId3" action="ppaction://hlinksldjump"/>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16" name="Rectangle 15">
            <a:hlinkClick r:id="rId4" action="ppaction://hlinksldjump"/>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17" name="Rectangle 16">
            <a:hlinkClick r:id="" action="ppaction://noaction"/>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18" name="Rectangle 17">
            <a:hlinkClick r:id="" action="ppaction://noaction"/>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22" name="Rectangle 21">
            <a:hlinkClick r:id="" action="ppaction://noaction"/>
          </p:cNvPr>
          <p:cNvSpPr/>
          <p:nvPr/>
        </p:nvSpPr>
        <p:spPr>
          <a:xfrm>
            <a:off x="251680" y="4225246"/>
            <a:ext cx="1440000" cy="432048"/>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Tree>
    <p:extLst>
      <p:ext uri="{BB962C8B-B14F-4D97-AF65-F5344CB8AC3E}">
        <p14:creationId xmlns:p14="http://schemas.microsoft.com/office/powerpoint/2010/main" val="137097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1628800"/>
            <a:ext cx="7772400" cy="4536504"/>
          </a:xfrm>
        </p:spPr>
        <p:txBody>
          <a:bodyPr>
            <a:noAutofit/>
          </a:bodyPr>
          <a:lstStyle/>
          <a:p>
            <a:endParaRPr lang="fr-FR" sz="1800" dirty="0"/>
          </a:p>
        </p:txBody>
      </p:sp>
      <p:sp>
        <p:nvSpPr>
          <p:cNvPr id="3" name="Espace réservé du texte 2"/>
          <p:cNvSpPr>
            <a:spLocks noGrp="1"/>
          </p:cNvSpPr>
          <p:nvPr>
            <p:ph type="body" idx="1"/>
          </p:nvPr>
        </p:nvSpPr>
        <p:spPr/>
        <p:txBody>
          <a:bodyPr/>
          <a:lstStyle/>
          <a:p>
            <a:r>
              <a:rPr lang="fr-FR"/>
              <a:t>Anecdote </a:t>
            </a:r>
          </a:p>
        </p:txBody>
      </p:sp>
    </p:spTree>
    <p:extLst>
      <p:ext uri="{BB962C8B-B14F-4D97-AF65-F5344CB8AC3E}">
        <p14:creationId xmlns:p14="http://schemas.microsoft.com/office/powerpoint/2010/main" val="231607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17B38-6CDE-324D-9DC5-8187748595ED}"/>
              </a:ext>
            </a:extLst>
          </p:cNvPr>
          <p:cNvSpPr>
            <a:spLocks noGrp="1"/>
          </p:cNvSpPr>
          <p:nvPr>
            <p:ph type="title"/>
          </p:nvPr>
        </p:nvSpPr>
        <p:spPr/>
        <p:txBody>
          <a:bodyPr>
            <a:normAutofit fontScale="90000"/>
          </a:bodyPr>
          <a:lstStyle/>
          <a:p>
            <a:r>
              <a:rPr lang="fr-FR" dirty="0"/>
              <a:t>Objectifs d’apprentissage  du module</a:t>
            </a:r>
          </a:p>
        </p:txBody>
      </p:sp>
      <p:sp>
        <p:nvSpPr>
          <p:cNvPr id="3" name="Espace réservé du contenu 2">
            <a:extLst>
              <a:ext uri="{FF2B5EF4-FFF2-40B4-BE49-F238E27FC236}">
                <a16:creationId xmlns:a16="http://schemas.microsoft.com/office/drawing/2014/main" id="{F9FF9CC0-7090-3E4E-87F0-5BD260A54A08}"/>
              </a:ext>
            </a:extLst>
          </p:cNvPr>
          <p:cNvSpPr>
            <a:spLocks noGrp="1"/>
          </p:cNvSpPr>
          <p:nvPr>
            <p:ph idx="1"/>
          </p:nvPr>
        </p:nvSpPr>
        <p:spPr>
          <a:xfrm>
            <a:off x="1691680" y="1600200"/>
            <a:ext cx="7344816" cy="5257800"/>
          </a:xfrm>
        </p:spPr>
        <p:txBody>
          <a:bodyPr>
            <a:normAutofit/>
          </a:bodyPr>
          <a:lstStyle/>
          <a:p>
            <a:pPr>
              <a:buFont typeface="Arial" panose="020B0604020202020204" pitchFamily="34" charset="0"/>
              <a:buChar char="•"/>
            </a:pPr>
            <a:r>
              <a:rPr lang="fr-FR" sz="3200" dirty="0"/>
              <a:t> apprendre sur les principales sources qui aide à détecter pratiques de corruption</a:t>
            </a:r>
          </a:p>
          <a:p>
            <a:pPr>
              <a:buFont typeface="Arial" panose="020B0604020202020204" pitchFamily="34" charset="0"/>
              <a:buChar char="•"/>
            </a:pPr>
            <a:r>
              <a:rPr lang="fr-FR" sz="3200" dirty="0"/>
              <a:t>Découvrir les outils et mécanismes de détection de la corruption dans les services publics </a:t>
            </a:r>
          </a:p>
          <a:p>
            <a:pPr>
              <a:buFont typeface="Arial" panose="020B0604020202020204" pitchFamily="34" charset="0"/>
              <a:buChar char="•"/>
            </a:pPr>
            <a:r>
              <a:rPr lang="fr-FR" sz="3200" dirty="0"/>
              <a:t>Prendre des exemples concret de détection de cas de corruption</a:t>
            </a:r>
          </a:p>
          <a:p>
            <a:pPr marL="0" indent="0">
              <a:buNone/>
            </a:pPr>
            <a:endParaRPr lang="fr-FR" dirty="0"/>
          </a:p>
        </p:txBody>
      </p:sp>
      <p:sp>
        <p:nvSpPr>
          <p:cNvPr id="4" name="Rectangle 3">
            <a:hlinkClick r:id="rId2" action="ppaction://hlinksldjump"/>
            <a:extLst>
              <a:ext uri="{FF2B5EF4-FFF2-40B4-BE49-F238E27FC236}">
                <a16:creationId xmlns:a16="http://schemas.microsoft.com/office/drawing/2014/main" id="{A679D427-C64E-434A-9281-8FE62A0C8DA9}"/>
              </a:ext>
            </a:extLst>
          </p:cNvPr>
          <p:cNvSpPr/>
          <p:nvPr/>
        </p:nvSpPr>
        <p:spPr>
          <a:xfrm>
            <a:off x="251680" y="1784454"/>
            <a:ext cx="1440000" cy="3927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3" action="ppaction://hlinksldjump"/>
            <a:extLst>
              <a:ext uri="{FF2B5EF4-FFF2-40B4-BE49-F238E27FC236}">
                <a16:creationId xmlns:a16="http://schemas.microsoft.com/office/drawing/2014/main" id="{A96B3568-2EA8-5348-BDC1-3ABE221E6E52}"/>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4" action="ppaction://hlinksldjump"/>
            <a:extLst>
              <a:ext uri="{FF2B5EF4-FFF2-40B4-BE49-F238E27FC236}">
                <a16:creationId xmlns:a16="http://schemas.microsoft.com/office/drawing/2014/main" id="{E1E4A282-3D91-2942-B169-4A8F2E804AC2}"/>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7" name="Rectangle 6">
            <a:hlinkClick r:id="" action="ppaction://noaction"/>
            <a:extLst>
              <a:ext uri="{FF2B5EF4-FFF2-40B4-BE49-F238E27FC236}">
                <a16:creationId xmlns:a16="http://schemas.microsoft.com/office/drawing/2014/main" id="{4DE1C72E-0E37-4D43-84AE-34400155882E}"/>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35B55735-6E29-7C48-928B-F8AAD7D2B3AB}"/>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5" action="ppaction://hlinksldjump"/>
            <a:extLst>
              <a:ext uri="{FF2B5EF4-FFF2-40B4-BE49-F238E27FC236}">
                <a16:creationId xmlns:a16="http://schemas.microsoft.com/office/drawing/2014/main" id="{5A8BB9E6-8D9C-7D46-BE57-1F50BDEB5F14}"/>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7F195380-523C-374E-979C-DE2EAEA8B0A1}"/>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11" name="Rectangle 10">
            <a:hlinkClick r:id="" action="ppaction://noaction"/>
            <a:extLst>
              <a:ext uri="{FF2B5EF4-FFF2-40B4-BE49-F238E27FC236}">
                <a16:creationId xmlns:a16="http://schemas.microsoft.com/office/drawing/2014/main" id="{10B7D898-5B10-444A-ADAF-63972C6E3E1E}"/>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Tree>
    <p:extLst>
      <p:ext uri="{BB962C8B-B14F-4D97-AF65-F5344CB8AC3E}">
        <p14:creationId xmlns:p14="http://schemas.microsoft.com/office/powerpoint/2010/main" val="195484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979712" y="188640"/>
            <a:ext cx="7056784" cy="1296144"/>
          </a:xfrm>
        </p:spPr>
        <p:txBody>
          <a:bodyPr>
            <a:noAutofit/>
          </a:bodyPr>
          <a:lstStyle/>
          <a:p>
            <a:br>
              <a:rPr lang="fr-FR" sz="3600" dirty="0"/>
            </a:br>
            <a:r>
              <a:rPr lang="fr-FR" sz="3600" b="1" u="sng" dirty="0"/>
              <a:t>Rappel</a:t>
            </a:r>
            <a:r>
              <a:rPr lang="fr-FR" sz="3600" dirty="0"/>
              <a:t>: L’évolution de la lutte contre la corruption dans le monde</a:t>
            </a:r>
            <a:br>
              <a:rPr lang="fr-FR" sz="2800" b="1" dirty="0"/>
            </a:br>
            <a:endParaRPr lang="fr-FR" sz="2800" dirty="0"/>
          </a:p>
        </p:txBody>
      </p:sp>
      <p:sp>
        <p:nvSpPr>
          <p:cNvPr id="11" name="Rectangle 10">
            <a:extLst>
              <a:ext uri="{FF2B5EF4-FFF2-40B4-BE49-F238E27FC236}">
                <a16:creationId xmlns:a16="http://schemas.microsoft.com/office/drawing/2014/main" id="{415ACB4B-95AD-1440-A455-DBDCA1628535}"/>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1/5</a:t>
            </a:r>
          </a:p>
        </p:txBody>
      </p:sp>
      <p:graphicFrame>
        <p:nvGraphicFramePr>
          <p:cNvPr id="16" name="Espace réservé du contenu 3">
            <a:extLst>
              <a:ext uri="{FF2B5EF4-FFF2-40B4-BE49-F238E27FC236}">
                <a16:creationId xmlns:a16="http://schemas.microsoft.com/office/drawing/2014/main" id="{F2258F60-03CF-334B-9C0A-85168FDD6C17}"/>
              </a:ext>
            </a:extLst>
          </p:cNvPr>
          <p:cNvGraphicFramePr>
            <a:graphicFrameLocks noGrp="1"/>
          </p:cNvGraphicFramePr>
          <p:nvPr>
            <p:ph idx="1"/>
            <p:extLst>
              <p:ext uri="{D42A27DB-BD31-4B8C-83A1-F6EECF244321}">
                <p14:modId xmlns:p14="http://schemas.microsoft.com/office/powerpoint/2010/main" val="1783466112"/>
              </p:ext>
            </p:extLst>
          </p:nvPr>
        </p:nvGraphicFramePr>
        <p:xfrm>
          <a:off x="467544" y="908720"/>
          <a:ext cx="8424936" cy="5949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Tableau 16">
            <a:extLst>
              <a:ext uri="{FF2B5EF4-FFF2-40B4-BE49-F238E27FC236}">
                <a16:creationId xmlns:a16="http://schemas.microsoft.com/office/drawing/2014/main" id="{73956ACE-7CFB-824A-93C1-4C4458EB0011}"/>
              </a:ext>
            </a:extLst>
          </p:cNvPr>
          <p:cNvGraphicFramePr>
            <a:graphicFrameLocks noGrp="1"/>
          </p:cNvGraphicFramePr>
          <p:nvPr>
            <p:extLst>
              <p:ext uri="{D42A27DB-BD31-4B8C-83A1-F6EECF244321}">
                <p14:modId xmlns:p14="http://schemas.microsoft.com/office/powerpoint/2010/main" val="890758567"/>
              </p:ext>
            </p:extLst>
          </p:nvPr>
        </p:nvGraphicFramePr>
        <p:xfrm>
          <a:off x="539552" y="4581128"/>
          <a:ext cx="8280920" cy="1224136"/>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2070230">
                  <a:extLst>
                    <a:ext uri="{9D8B030D-6E8A-4147-A177-3AD203B41FA5}">
                      <a16:colId xmlns:a16="http://schemas.microsoft.com/office/drawing/2014/main" val="20001"/>
                    </a:ext>
                  </a:extLst>
                </a:gridCol>
                <a:gridCol w="2070230">
                  <a:extLst>
                    <a:ext uri="{9D8B030D-6E8A-4147-A177-3AD203B41FA5}">
                      <a16:colId xmlns:a16="http://schemas.microsoft.com/office/drawing/2014/main" val="20002"/>
                    </a:ext>
                  </a:extLst>
                </a:gridCol>
                <a:gridCol w="2070230">
                  <a:extLst>
                    <a:ext uri="{9D8B030D-6E8A-4147-A177-3AD203B41FA5}">
                      <a16:colId xmlns:a16="http://schemas.microsoft.com/office/drawing/2014/main" val="20003"/>
                    </a:ext>
                  </a:extLst>
                </a:gridCol>
              </a:tblGrid>
              <a:tr h="1224136">
                <a:tc>
                  <a:txBody>
                    <a:bodyPr/>
                    <a:lstStyle/>
                    <a:p>
                      <a:r>
                        <a:rPr lang="fr-FR" dirty="0"/>
                        <a:t>1986-1995</a:t>
                      </a:r>
                    </a:p>
                  </a:txBody>
                  <a:tcPr>
                    <a:solidFill>
                      <a:schemeClr val="tx2">
                        <a:lumMod val="60000"/>
                        <a:lumOff val="40000"/>
                      </a:schemeClr>
                    </a:solidFill>
                  </a:tcPr>
                </a:tc>
                <a:tc>
                  <a:txBody>
                    <a:bodyPr/>
                    <a:lstStyle/>
                    <a:p>
                      <a:r>
                        <a:rPr lang="fr-FR" dirty="0"/>
                        <a:t>1996-2003</a:t>
                      </a:r>
                    </a:p>
                  </a:txBody>
                  <a:tcPr>
                    <a:solidFill>
                      <a:schemeClr val="accent5">
                        <a:lumMod val="40000"/>
                        <a:lumOff val="60000"/>
                      </a:schemeClr>
                    </a:solidFill>
                  </a:tcPr>
                </a:tc>
                <a:tc>
                  <a:txBody>
                    <a:bodyPr/>
                    <a:lstStyle/>
                    <a:p>
                      <a:r>
                        <a:rPr lang="fr-FR" dirty="0"/>
                        <a:t>2004-2010</a:t>
                      </a:r>
                    </a:p>
                  </a:txBody>
                  <a:tcPr>
                    <a:solidFill>
                      <a:schemeClr val="accent2">
                        <a:lumMod val="75000"/>
                      </a:schemeClr>
                    </a:solidFill>
                  </a:tcPr>
                </a:tc>
                <a:tc>
                  <a:txBody>
                    <a:bodyPr/>
                    <a:lstStyle/>
                    <a:p>
                      <a:r>
                        <a:rPr lang="fr-FR" dirty="0"/>
                        <a:t>2011-2020</a:t>
                      </a:r>
                    </a:p>
                  </a:txBody>
                  <a:tcPr>
                    <a:solidFill>
                      <a:srgbClr val="92D05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43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979712" y="188640"/>
            <a:ext cx="7056784" cy="1296144"/>
          </a:xfrm>
        </p:spPr>
        <p:txBody>
          <a:bodyPr>
            <a:noAutofit/>
          </a:bodyPr>
          <a:lstStyle/>
          <a:p>
            <a:br>
              <a:rPr lang="fr-FR" sz="3600" dirty="0"/>
            </a:br>
            <a:r>
              <a:rPr lang="fr-FR" sz="3600" b="1" u="sng" dirty="0"/>
              <a:t>Rappel</a:t>
            </a:r>
            <a:r>
              <a:rPr lang="fr-FR" sz="3600" dirty="0"/>
              <a:t>: chaine-anti-corruption</a:t>
            </a:r>
            <a:br>
              <a:rPr lang="fr-FR" sz="2800" b="1" dirty="0"/>
            </a:br>
            <a:endParaRPr lang="fr-FR" sz="2800" dirty="0"/>
          </a:p>
        </p:txBody>
      </p:sp>
      <p:sp>
        <p:nvSpPr>
          <p:cNvPr id="11" name="Rectangle 10">
            <a:extLst>
              <a:ext uri="{FF2B5EF4-FFF2-40B4-BE49-F238E27FC236}">
                <a16:creationId xmlns:a16="http://schemas.microsoft.com/office/drawing/2014/main" id="{415ACB4B-95AD-1440-A455-DBDCA1628535}"/>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1/5</a:t>
            </a:r>
          </a:p>
        </p:txBody>
      </p:sp>
      <p:graphicFrame>
        <p:nvGraphicFramePr>
          <p:cNvPr id="7" name="Diagramme 6">
            <a:extLst>
              <a:ext uri="{FF2B5EF4-FFF2-40B4-BE49-F238E27FC236}">
                <a16:creationId xmlns:a16="http://schemas.microsoft.com/office/drawing/2014/main" id="{38F4AF4B-B2CF-B940-9BFF-9C8B3C539995}"/>
              </a:ext>
            </a:extLst>
          </p:cNvPr>
          <p:cNvGraphicFramePr/>
          <p:nvPr>
            <p:extLst>
              <p:ext uri="{D42A27DB-BD31-4B8C-83A1-F6EECF244321}">
                <p14:modId xmlns:p14="http://schemas.microsoft.com/office/powerpoint/2010/main" val="88499652"/>
              </p:ext>
            </p:extLst>
          </p:nvPr>
        </p:nvGraphicFramePr>
        <p:xfrm>
          <a:off x="323528" y="1764816"/>
          <a:ext cx="8352929" cy="4688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80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8FE4C-F809-5543-BC1B-32B64FFDA928}"/>
              </a:ext>
            </a:extLst>
          </p:cNvPr>
          <p:cNvSpPr>
            <a:spLocks noGrp="1"/>
          </p:cNvSpPr>
          <p:nvPr>
            <p:ph type="title"/>
          </p:nvPr>
        </p:nvSpPr>
        <p:spPr/>
        <p:txBody>
          <a:bodyPr>
            <a:normAutofit fontScale="90000"/>
          </a:bodyPr>
          <a:lstStyle/>
          <a:p>
            <a:r>
              <a:rPr lang="fr-FR" dirty="0"/>
              <a:t>Les champs et défis de la détection</a:t>
            </a:r>
          </a:p>
        </p:txBody>
      </p:sp>
      <p:sp>
        <p:nvSpPr>
          <p:cNvPr id="4" name="Rectangle 3">
            <a:hlinkClick r:id="rId3" action="ppaction://hlinksldjump"/>
            <a:extLst>
              <a:ext uri="{FF2B5EF4-FFF2-40B4-BE49-F238E27FC236}">
                <a16:creationId xmlns:a16="http://schemas.microsoft.com/office/drawing/2014/main" id="{6EC5D76B-3364-3C4D-AAE3-52CAB2CD81EA}"/>
              </a:ext>
            </a:extLst>
          </p:cNvPr>
          <p:cNvSpPr/>
          <p:nvPr/>
        </p:nvSpPr>
        <p:spPr>
          <a:xfrm>
            <a:off x="251680" y="1784454"/>
            <a:ext cx="1440000" cy="392771"/>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4" action="ppaction://hlinksldjump"/>
            <a:extLst>
              <a:ext uri="{FF2B5EF4-FFF2-40B4-BE49-F238E27FC236}">
                <a16:creationId xmlns:a16="http://schemas.microsoft.com/office/drawing/2014/main" id="{A6667DFB-CBEA-644A-A138-17D2F954173F}"/>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5" action="ppaction://hlinksldjump"/>
            <a:extLst>
              <a:ext uri="{FF2B5EF4-FFF2-40B4-BE49-F238E27FC236}">
                <a16:creationId xmlns:a16="http://schemas.microsoft.com/office/drawing/2014/main" id="{9007C8DD-5DCE-614B-AD58-A6635DF9BDDF}"/>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7" name="Rectangle 6">
            <a:hlinkClick r:id="" action="ppaction://noaction"/>
            <a:extLst>
              <a:ext uri="{FF2B5EF4-FFF2-40B4-BE49-F238E27FC236}">
                <a16:creationId xmlns:a16="http://schemas.microsoft.com/office/drawing/2014/main" id="{6E9B11C4-F2FA-CD42-ADFF-3E7B2DE80F25}"/>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CF130137-CAAD-334A-9A37-93A29289745D}"/>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6" action="ppaction://hlinksldjump"/>
            <a:extLst>
              <a:ext uri="{FF2B5EF4-FFF2-40B4-BE49-F238E27FC236}">
                <a16:creationId xmlns:a16="http://schemas.microsoft.com/office/drawing/2014/main" id="{F0CA574A-963C-BA4B-B492-6EA56C1E1D7D}"/>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2A5A3656-9B0A-8A4A-9B88-79BEDE7D720F}"/>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1/2</a:t>
            </a:r>
          </a:p>
        </p:txBody>
      </p:sp>
      <p:sp>
        <p:nvSpPr>
          <p:cNvPr id="11" name="Rectangle 10">
            <a:hlinkClick r:id="" action="ppaction://noaction"/>
            <a:extLst>
              <a:ext uri="{FF2B5EF4-FFF2-40B4-BE49-F238E27FC236}">
                <a16:creationId xmlns:a16="http://schemas.microsoft.com/office/drawing/2014/main" id="{1D5A69FC-1EC0-4249-B8D0-BCCE2F39DB68}"/>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
        <p:nvSpPr>
          <p:cNvPr id="14" name="Espace réservé du contenu 13">
            <a:extLst>
              <a:ext uri="{FF2B5EF4-FFF2-40B4-BE49-F238E27FC236}">
                <a16:creationId xmlns:a16="http://schemas.microsoft.com/office/drawing/2014/main" id="{46DDEA7D-5D62-5A4D-A9D5-05D96DBDC0B0}"/>
              </a:ext>
            </a:extLst>
          </p:cNvPr>
          <p:cNvSpPr>
            <a:spLocks noGrp="1"/>
          </p:cNvSpPr>
          <p:nvPr>
            <p:ph idx="1"/>
          </p:nvPr>
        </p:nvSpPr>
        <p:spPr/>
        <p:txBody>
          <a:bodyPr/>
          <a:lstStyle/>
          <a:p>
            <a:r>
              <a:rPr lang="fr-FR" dirty="0"/>
              <a:t>Détecter les actes présumés et infractions de corruption </a:t>
            </a:r>
            <a:r>
              <a:rPr lang="fr-FR" b="1" dirty="0"/>
              <a:t>dans l’administration publique et les transactions internationales</a:t>
            </a:r>
          </a:p>
          <a:p>
            <a:r>
              <a:rPr lang="fr-FR" dirty="0"/>
              <a:t>Détecter les pratiques présumées et infractions de corruption </a:t>
            </a:r>
            <a:r>
              <a:rPr lang="fr-FR" b="1" dirty="0"/>
              <a:t>au niveau national</a:t>
            </a:r>
          </a:p>
          <a:p>
            <a:r>
              <a:rPr lang="fr-FR" dirty="0"/>
              <a:t>Détecter les actes au</a:t>
            </a:r>
            <a:r>
              <a:rPr lang="fr-FR" b="1" dirty="0"/>
              <a:t> niveau sectoriels </a:t>
            </a:r>
            <a:r>
              <a:rPr lang="fr-FR" dirty="0"/>
              <a:t>( santé, éducation, transports, douanes, impôts, etc.)</a:t>
            </a:r>
          </a:p>
        </p:txBody>
      </p:sp>
    </p:spTree>
    <p:extLst>
      <p:ext uri="{BB962C8B-B14F-4D97-AF65-F5344CB8AC3E}">
        <p14:creationId xmlns:p14="http://schemas.microsoft.com/office/powerpoint/2010/main" val="414301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8FE4C-F809-5543-BC1B-32B64FFDA928}"/>
              </a:ext>
            </a:extLst>
          </p:cNvPr>
          <p:cNvSpPr>
            <a:spLocks noGrp="1"/>
          </p:cNvSpPr>
          <p:nvPr>
            <p:ph type="title"/>
          </p:nvPr>
        </p:nvSpPr>
        <p:spPr/>
        <p:txBody>
          <a:bodyPr>
            <a:normAutofit fontScale="90000"/>
          </a:bodyPr>
          <a:lstStyle/>
          <a:p>
            <a:r>
              <a:rPr lang="fr-FR" dirty="0"/>
              <a:t>Les champs et défis  de la détection</a:t>
            </a:r>
          </a:p>
        </p:txBody>
      </p:sp>
      <p:sp>
        <p:nvSpPr>
          <p:cNvPr id="4" name="Rectangle 3">
            <a:hlinkClick r:id="rId3" action="ppaction://hlinksldjump"/>
            <a:extLst>
              <a:ext uri="{FF2B5EF4-FFF2-40B4-BE49-F238E27FC236}">
                <a16:creationId xmlns:a16="http://schemas.microsoft.com/office/drawing/2014/main" id="{6EC5D76B-3364-3C4D-AAE3-52CAB2CD81EA}"/>
              </a:ext>
            </a:extLst>
          </p:cNvPr>
          <p:cNvSpPr/>
          <p:nvPr/>
        </p:nvSpPr>
        <p:spPr>
          <a:xfrm>
            <a:off x="251680" y="1784454"/>
            <a:ext cx="1440000" cy="392771"/>
          </a:xfrm>
          <a:prstGeom prst="rect">
            <a:avLst/>
          </a:prstGeom>
          <a:solidFill>
            <a:srgbClr val="005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1</a:t>
            </a:r>
          </a:p>
        </p:txBody>
      </p:sp>
      <p:sp>
        <p:nvSpPr>
          <p:cNvPr id="5" name="Rectangle 4">
            <a:hlinkClick r:id="rId4" action="ppaction://hlinksldjump"/>
            <a:extLst>
              <a:ext uri="{FF2B5EF4-FFF2-40B4-BE49-F238E27FC236}">
                <a16:creationId xmlns:a16="http://schemas.microsoft.com/office/drawing/2014/main" id="{A6667DFB-CBEA-644A-A138-17D2F954173F}"/>
              </a:ext>
            </a:extLst>
          </p:cNvPr>
          <p:cNvSpPr/>
          <p:nvPr/>
        </p:nvSpPr>
        <p:spPr>
          <a:xfrm>
            <a:off x="251680" y="275692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3</a:t>
            </a:r>
          </a:p>
        </p:txBody>
      </p:sp>
      <p:sp>
        <p:nvSpPr>
          <p:cNvPr id="6" name="Rectangle 5">
            <a:hlinkClick r:id="rId5" action="ppaction://hlinksldjump"/>
            <a:extLst>
              <a:ext uri="{FF2B5EF4-FFF2-40B4-BE49-F238E27FC236}">
                <a16:creationId xmlns:a16="http://schemas.microsoft.com/office/drawing/2014/main" id="{9007C8DD-5DCE-614B-AD58-A6635DF9BDDF}"/>
              </a:ext>
            </a:extLst>
          </p:cNvPr>
          <p:cNvSpPr/>
          <p:nvPr/>
        </p:nvSpPr>
        <p:spPr>
          <a:xfrm>
            <a:off x="251680" y="226087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Partie </a:t>
            </a:r>
            <a:r>
              <a:rPr lang="fr-FR" dirty="0"/>
              <a:t>2</a:t>
            </a:r>
          </a:p>
        </p:txBody>
      </p:sp>
      <p:sp>
        <p:nvSpPr>
          <p:cNvPr id="7" name="Rectangle 6">
            <a:hlinkClick r:id="" action="ppaction://noaction"/>
            <a:extLst>
              <a:ext uri="{FF2B5EF4-FFF2-40B4-BE49-F238E27FC236}">
                <a16:creationId xmlns:a16="http://schemas.microsoft.com/office/drawing/2014/main" id="{6E9B11C4-F2FA-CD42-ADFF-3E7B2DE80F25}"/>
              </a:ext>
            </a:extLst>
          </p:cNvPr>
          <p:cNvSpPr/>
          <p:nvPr/>
        </p:nvSpPr>
        <p:spPr>
          <a:xfrm>
            <a:off x="251680" y="325298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4</a:t>
            </a:r>
          </a:p>
        </p:txBody>
      </p:sp>
      <p:sp>
        <p:nvSpPr>
          <p:cNvPr id="8" name="Rectangle 7">
            <a:hlinkClick r:id="" action="ppaction://noaction"/>
            <a:extLst>
              <a:ext uri="{FF2B5EF4-FFF2-40B4-BE49-F238E27FC236}">
                <a16:creationId xmlns:a16="http://schemas.microsoft.com/office/drawing/2014/main" id="{CF130137-CAAD-334A-9A37-93A29289745D}"/>
              </a:ext>
            </a:extLst>
          </p:cNvPr>
          <p:cNvSpPr/>
          <p:nvPr/>
        </p:nvSpPr>
        <p:spPr>
          <a:xfrm>
            <a:off x="251680" y="3749035"/>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5</a:t>
            </a:r>
          </a:p>
        </p:txBody>
      </p:sp>
      <p:sp>
        <p:nvSpPr>
          <p:cNvPr id="9" name="Rectangle 8">
            <a:hlinkClick r:id="rId6" action="ppaction://hlinksldjump"/>
            <a:extLst>
              <a:ext uri="{FF2B5EF4-FFF2-40B4-BE49-F238E27FC236}">
                <a16:creationId xmlns:a16="http://schemas.microsoft.com/office/drawing/2014/main" id="{F0CA574A-963C-BA4B-B492-6EA56C1E1D7D}"/>
              </a:ext>
            </a:extLst>
          </p:cNvPr>
          <p:cNvSpPr/>
          <p:nvPr/>
        </p:nvSpPr>
        <p:spPr>
          <a:xfrm>
            <a:off x="251680" y="4245090"/>
            <a:ext cx="144000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6</a:t>
            </a:r>
          </a:p>
        </p:txBody>
      </p:sp>
      <p:sp>
        <p:nvSpPr>
          <p:cNvPr id="10" name="Rectangle 9">
            <a:extLst>
              <a:ext uri="{FF2B5EF4-FFF2-40B4-BE49-F238E27FC236}">
                <a16:creationId xmlns:a16="http://schemas.microsoft.com/office/drawing/2014/main" id="{2A5A3656-9B0A-8A4A-9B88-79BEDE7D720F}"/>
              </a:ext>
            </a:extLst>
          </p:cNvPr>
          <p:cNvSpPr/>
          <p:nvPr/>
        </p:nvSpPr>
        <p:spPr>
          <a:xfrm>
            <a:off x="251680" y="274638"/>
            <a:ext cx="1440000" cy="10426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2/2</a:t>
            </a:r>
          </a:p>
        </p:txBody>
      </p:sp>
      <p:sp>
        <p:nvSpPr>
          <p:cNvPr id="11" name="Rectangle 10">
            <a:hlinkClick r:id="" action="ppaction://noaction"/>
            <a:extLst>
              <a:ext uri="{FF2B5EF4-FFF2-40B4-BE49-F238E27FC236}">
                <a16:creationId xmlns:a16="http://schemas.microsoft.com/office/drawing/2014/main" id="{1D5A69FC-1EC0-4249-B8D0-BCCE2F39DB68}"/>
              </a:ext>
            </a:extLst>
          </p:cNvPr>
          <p:cNvSpPr/>
          <p:nvPr/>
        </p:nvSpPr>
        <p:spPr>
          <a:xfrm>
            <a:off x="251680" y="4741145"/>
            <a:ext cx="1440000" cy="4320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Partie 7</a:t>
            </a:r>
          </a:p>
        </p:txBody>
      </p:sp>
      <p:sp>
        <p:nvSpPr>
          <p:cNvPr id="14" name="Espace réservé du contenu 13">
            <a:extLst>
              <a:ext uri="{FF2B5EF4-FFF2-40B4-BE49-F238E27FC236}">
                <a16:creationId xmlns:a16="http://schemas.microsoft.com/office/drawing/2014/main" id="{46DDEA7D-5D62-5A4D-A9D5-05D96DBDC0B0}"/>
              </a:ext>
            </a:extLst>
          </p:cNvPr>
          <p:cNvSpPr>
            <a:spLocks noGrp="1"/>
          </p:cNvSpPr>
          <p:nvPr>
            <p:ph idx="1"/>
          </p:nvPr>
        </p:nvSpPr>
        <p:spPr>
          <a:xfrm>
            <a:off x="1691680" y="1417638"/>
            <a:ext cx="7344816" cy="5440362"/>
          </a:xfrm>
        </p:spPr>
        <p:txBody>
          <a:bodyPr>
            <a:noAutofit/>
          </a:bodyPr>
          <a:lstStyle/>
          <a:p>
            <a:pPr marL="0" indent="0">
              <a:buNone/>
            </a:pPr>
            <a:r>
              <a:rPr lang="fr-FR" sz="2000" b="1" dirty="0">
                <a:solidFill>
                  <a:srgbClr val="FF0000"/>
                </a:solidFill>
              </a:rPr>
              <a:t>Les défis de la détection des pratiques de corruption</a:t>
            </a:r>
          </a:p>
          <a:p>
            <a:r>
              <a:rPr lang="fr-FR" sz="2000" b="1" dirty="0"/>
              <a:t>Défis 1: Créer un contexte favorable</a:t>
            </a:r>
            <a:r>
              <a:rPr lang="fr-FR" sz="2000" dirty="0"/>
              <a:t>. Pour détecter les infractions la première condition c’est l’existence d’un cadre juridique et institutionnelle cohérent au niveau national et international ( lois, conventions, traités, protocoles, etc.) </a:t>
            </a:r>
          </a:p>
          <a:p>
            <a:r>
              <a:rPr lang="fr-FR" sz="2000" b="1" dirty="0"/>
              <a:t>Défis 2: veiller à la sécurité des dénonciateurs/enquêteurs :</a:t>
            </a:r>
            <a:r>
              <a:rPr lang="fr-FR" sz="2000" dirty="0"/>
              <a:t> Comment assurer des mesures de protection sûres et adéquates, comment proposer des incitations et d’apporter un soutien (selon la source de détection) aux personnes qui dénoncent une infraction </a:t>
            </a:r>
          </a:p>
          <a:p>
            <a:r>
              <a:rPr lang="fr-FR" sz="2000" b="1" dirty="0"/>
              <a:t>Défis 3: Mettre en place un circuit sécurisé pour la réception des signalements</a:t>
            </a:r>
            <a:r>
              <a:rPr lang="fr-FR" sz="2000" dirty="0"/>
              <a:t>: comment mettre en place des circuits de signalement et de les faire connaitre afin que tous les faits présumés de corruption dans l’administration publique soient dénoncés.</a:t>
            </a:r>
          </a:p>
        </p:txBody>
      </p:sp>
    </p:spTree>
    <p:extLst>
      <p:ext uri="{BB962C8B-B14F-4D97-AF65-F5344CB8AC3E}">
        <p14:creationId xmlns:p14="http://schemas.microsoft.com/office/powerpoint/2010/main" val="2969350584"/>
      </p:ext>
    </p:extLst>
  </p:cSld>
  <p:clrMapOvr>
    <a:masterClrMapping/>
  </p:clrMapOvr>
</p:sld>
</file>

<file path=ppt/theme/theme1.xml><?xml version="1.0" encoding="utf-8"?>
<a:theme xmlns:a="http://schemas.openxmlformats.org/drawingml/2006/main" name="Thème Office">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7838</TotalTime>
  <Words>2978</Words>
  <Application>Microsoft Macintosh PowerPoint</Application>
  <PresentationFormat>Affichage à l'écran (4:3)</PresentationFormat>
  <Paragraphs>439</Paragraphs>
  <Slides>35</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Century Gothic</vt:lpstr>
      <vt:lpstr>Praxis LT Regular</vt:lpstr>
      <vt:lpstr>Wingdings</vt:lpstr>
      <vt:lpstr>Thème Office</vt:lpstr>
      <vt:lpstr>Présentation PowerPoint</vt:lpstr>
      <vt:lpstr>Séminaire «  Lutte contre la Corruption, l’Ethique, la Coordination et la Cohésion des Equipes  de Travail »     Destiné aux responsables publics </vt:lpstr>
      <vt:lpstr>Plan du module</vt:lpstr>
      <vt:lpstr>Présentation PowerPoint</vt:lpstr>
      <vt:lpstr>Objectifs d’apprentissage  du module</vt:lpstr>
      <vt:lpstr> Rappel: L’évolution de la lutte contre la corruption dans le monde </vt:lpstr>
      <vt:lpstr> Rappel: chaine-anti-corruption </vt:lpstr>
      <vt:lpstr>Les champs et défis de la détection</vt:lpstr>
      <vt:lpstr>Les champs et défis  de la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Les sources de détection</vt:lpstr>
      <vt:lpstr>Résumé des sources de détection de la corruption</vt:lpstr>
      <vt:lpstr>Les outils de détection</vt:lpstr>
      <vt:lpstr>Les outils de détection</vt:lpstr>
      <vt:lpstr>Les outils de détection</vt:lpstr>
      <vt:lpstr>Les outils de détection</vt:lpstr>
      <vt:lpstr>Les outils de détection</vt:lpstr>
      <vt:lpstr>Les outils de détection</vt:lpstr>
      <vt:lpstr>Les outils de détection</vt:lpstr>
      <vt:lpstr>Les outils de détection</vt:lpstr>
      <vt:lpstr>Exemples de détection de cas de grandes corruption</vt:lpstr>
      <vt:lpstr>Exemples de détection de cas de grandes corruption</vt:lpstr>
      <vt:lpstr>Conclusions</vt:lpstr>
      <vt:lpstr>partie 7: travaux pratiques et exercices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QUILLIARD</dc:creator>
  <cp:lastModifiedBy>damiba luc</cp:lastModifiedBy>
  <cp:revision>135</cp:revision>
  <dcterms:created xsi:type="dcterms:W3CDTF">2016-07-25T11:30:22Z</dcterms:created>
  <dcterms:modified xsi:type="dcterms:W3CDTF">2020-07-12T00:31:32Z</dcterms:modified>
</cp:coreProperties>
</file>