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7" r:id="rId2"/>
    <p:sldId id="259" r:id="rId3"/>
    <p:sldId id="261" r:id="rId4"/>
    <p:sldId id="262" r:id="rId5"/>
    <p:sldId id="263" r:id="rId6"/>
    <p:sldId id="264" r:id="rId7"/>
    <p:sldId id="265" r:id="rId8"/>
    <p:sldId id="288" r:id="rId9"/>
    <p:sldId id="266" r:id="rId10"/>
    <p:sldId id="279" r:id="rId11"/>
    <p:sldId id="280" r:id="rId12"/>
    <p:sldId id="282" r:id="rId13"/>
    <p:sldId id="267" r:id="rId14"/>
    <p:sldId id="268" r:id="rId15"/>
    <p:sldId id="269" r:id="rId16"/>
    <p:sldId id="278" r:id="rId17"/>
    <p:sldId id="270" r:id="rId18"/>
    <p:sldId id="271" r:id="rId19"/>
    <p:sldId id="272" r:id="rId20"/>
    <p:sldId id="273" r:id="rId21"/>
    <p:sldId id="274" r:id="rId22"/>
    <p:sldId id="275" r:id="rId23"/>
    <p:sldId id="276" r:id="rId24"/>
    <p:sldId id="277" r:id="rId25"/>
    <p:sldId id="283" r:id="rId26"/>
    <p:sldId id="284" r:id="rId27"/>
    <p:sldId id="285" r:id="rId28"/>
    <p:sldId id="286" r:id="rId29"/>
    <p:sldId id="294" r:id="rId30"/>
    <p:sldId id="258" r:id="rId31"/>
    <p:sldId id="296"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49"/>
    <p:restoredTop sz="69921"/>
  </p:normalViewPr>
  <p:slideViewPr>
    <p:cSldViewPr snapToGrid="0" snapToObjects="1">
      <p:cViewPr>
        <p:scale>
          <a:sx n="60" d="100"/>
          <a:sy n="60" d="100"/>
        </p:scale>
        <p:origin x="-2640" y="-5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49033-3BEF-7049-8AA6-69F5398DD2A0}" type="datetimeFigureOut">
              <a:rPr lang="fr-FR" smtClean="0"/>
              <a:t>10/07/20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411C6-3449-8248-A6F9-FB2BAB35A801}" type="slidenum">
              <a:rPr lang="fr-FR" smtClean="0"/>
              <a:t>‹#›</a:t>
            </a:fld>
            <a:endParaRPr lang="fr-FR"/>
          </a:p>
        </p:txBody>
      </p:sp>
    </p:spTree>
    <p:extLst>
      <p:ext uri="{BB962C8B-B14F-4D97-AF65-F5344CB8AC3E}">
        <p14:creationId xmlns:p14="http://schemas.microsoft.com/office/powerpoint/2010/main" val="191029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Ensemble d’activités corrélées ou en interaction qui transforme des éléments d’entrée en éléments de sortie</a:t>
            </a:r>
            <a:endParaRPr lang="fr-FR" b="1" dirty="0"/>
          </a:p>
        </p:txBody>
      </p:sp>
      <p:sp>
        <p:nvSpPr>
          <p:cNvPr id="4" name="Espace réservé du numéro de diapositive 3"/>
          <p:cNvSpPr>
            <a:spLocks noGrp="1"/>
          </p:cNvSpPr>
          <p:nvPr>
            <p:ph type="sldNum" sz="quarter" idx="10"/>
          </p:nvPr>
        </p:nvSpPr>
        <p:spPr/>
        <p:txBody>
          <a:bodyPr/>
          <a:lstStyle/>
          <a:p>
            <a:fld id="{0A4411C6-3449-8248-A6F9-FB2BAB35A801}" type="slidenum">
              <a:rPr lang="fr-FR" smtClean="0"/>
              <a:t>5</a:t>
            </a:fld>
            <a:endParaRPr lang="fr-FR"/>
          </a:p>
        </p:txBody>
      </p:sp>
    </p:spTree>
    <p:extLst>
      <p:ext uri="{BB962C8B-B14F-4D97-AF65-F5344CB8AC3E}">
        <p14:creationId xmlns:p14="http://schemas.microsoft.com/office/powerpoint/2010/main" val="145320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Il convient de faire la distinction entre </a:t>
            </a:r>
            <a:r>
              <a:rPr lang="fr-FR" sz="1200" b="1" kern="1200" dirty="0" smtClean="0">
                <a:solidFill>
                  <a:schemeClr val="tx1"/>
                </a:solidFill>
                <a:effectLst/>
                <a:latin typeface="+mn-lt"/>
                <a:ea typeface="+mn-ea"/>
                <a:cs typeface="+mn-cs"/>
              </a:rPr>
              <a:t>devoir de réserve</a:t>
            </a:r>
            <a:r>
              <a:rPr lang="fr-FR" sz="1200" kern="1200" dirty="0" smtClean="0">
                <a:solidFill>
                  <a:schemeClr val="tx1"/>
                </a:solidFill>
                <a:effectLst/>
                <a:latin typeface="+mn-lt"/>
                <a:ea typeface="+mn-ea"/>
                <a:cs typeface="+mn-cs"/>
              </a:rPr>
              <a:t>, </a:t>
            </a:r>
            <a:r>
              <a:rPr lang="fr-FR" sz="1200" b="1" kern="1200" dirty="0" smtClean="0">
                <a:solidFill>
                  <a:schemeClr val="tx1"/>
                </a:solidFill>
                <a:effectLst/>
                <a:latin typeface="+mn-lt"/>
                <a:ea typeface="+mn-ea"/>
                <a:cs typeface="+mn-cs"/>
              </a:rPr>
              <a:t>obligation de discrétion professionnelle et secret professionnel</a:t>
            </a:r>
            <a:r>
              <a:rPr lang="fr-FR" sz="1200" kern="1200" dirty="0" smtClean="0">
                <a:solidFill>
                  <a:schemeClr val="tx1"/>
                </a:solidFill>
                <a:effectLst/>
                <a:latin typeface="+mn-lt"/>
                <a:ea typeface="+mn-ea"/>
                <a:cs typeface="+mn-cs"/>
              </a:rPr>
              <a:t>. </a:t>
            </a:r>
          </a:p>
          <a:p>
            <a:pPr marL="0" marR="0" indent="0" algn="l" defTabSz="914400" rtl="0" eaLnBrk="1" fontAlgn="auto" latinLnBrk="0" hangingPunct="1">
              <a:lnSpc>
                <a:spcPct val="2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2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Les fonctionnaires et agents contractuels sont soumis au </a:t>
            </a:r>
            <a:r>
              <a:rPr lang="fr-FR" sz="1200" b="1" kern="1200" dirty="0" smtClean="0">
                <a:solidFill>
                  <a:schemeClr val="tx1"/>
                </a:solidFill>
                <a:effectLst/>
                <a:latin typeface="+mn-lt"/>
                <a:ea typeface="+mn-ea"/>
                <a:cs typeface="+mn-cs"/>
              </a:rPr>
              <a:t>devoir de réserve</a:t>
            </a:r>
            <a:r>
              <a:rPr lang="fr-FR" sz="1200" kern="1200" dirty="0" smtClean="0">
                <a:solidFill>
                  <a:schemeClr val="tx1"/>
                </a:solidFill>
                <a:effectLst/>
                <a:latin typeface="+mn-lt"/>
                <a:ea typeface="+mn-ea"/>
                <a:cs typeface="+mn-cs"/>
              </a:rPr>
              <a:t>. Cette obligation concerne le mode d'expression des opinions et non leur contenu. </a:t>
            </a:r>
          </a:p>
          <a:p>
            <a:pPr marL="0" marR="0" indent="0" algn="l" defTabSz="914400" rtl="0" eaLnBrk="1" fontAlgn="auto" latinLnBrk="0" hangingPunct="1">
              <a:lnSpc>
                <a:spcPct val="2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2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Par ailleurs, tout agent public est également soumis à </a:t>
            </a:r>
            <a:r>
              <a:rPr lang="fr-FR" sz="1200" b="1" kern="1200" dirty="0" smtClean="0">
                <a:solidFill>
                  <a:schemeClr val="tx1"/>
                </a:solidFill>
                <a:effectLst/>
                <a:latin typeface="+mn-lt"/>
                <a:ea typeface="+mn-ea"/>
                <a:cs typeface="+mn-cs"/>
              </a:rPr>
              <a:t>une obligation de discrétion professionnelle </a:t>
            </a:r>
            <a:r>
              <a:rPr lang="fr-FR" sz="1200" kern="1200" dirty="0" smtClean="0">
                <a:solidFill>
                  <a:schemeClr val="tx1"/>
                </a:solidFill>
                <a:effectLst/>
                <a:latin typeface="+mn-lt"/>
                <a:ea typeface="+mn-ea"/>
                <a:cs typeface="+mn-cs"/>
              </a:rPr>
              <a:t>concernant le fonctionnement de son administration. </a:t>
            </a:r>
          </a:p>
          <a:p>
            <a:pPr marL="0" marR="0" indent="0" algn="l" defTabSz="914400" rtl="0" eaLnBrk="1" fontAlgn="auto" latinLnBrk="0" hangingPunct="1">
              <a:lnSpc>
                <a:spcPct val="2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2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Enfin, certains agents sont tenus au </a:t>
            </a:r>
            <a:r>
              <a:rPr lang="fr-FR" sz="1200" b="1" kern="1200" dirty="0" smtClean="0">
                <a:solidFill>
                  <a:schemeClr val="tx1"/>
                </a:solidFill>
                <a:effectLst/>
                <a:latin typeface="+mn-lt"/>
                <a:ea typeface="+mn-ea"/>
                <a:cs typeface="+mn-cs"/>
              </a:rPr>
              <a:t>secret professionnel </a:t>
            </a:r>
            <a:r>
              <a:rPr lang="fr-FR" sz="1200" kern="1200" dirty="0" smtClean="0">
                <a:solidFill>
                  <a:schemeClr val="tx1"/>
                </a:solidFill>
                <a:effectLst/>
                <a:latin typeface="+mn-lt"/>
                <a:ea typeface="+mn-ea"/>
                <a:cs typeface="+mn-cs"/>
              </a:rPr>
              <a:t>concernant les informations touchant les usagers dont ils sont dépositaires dans le cadre de leurs fonctions. </a:t>
            </a:r>
          </a:p>
          <a:p>
            <a:endParaRPr lang="fr-FR" dirty="0"/>
          </a:p>
        </p:txBody>
      </p:sp>
      <p:sp>
        <p:nvSpPr>
          <p:cNvPr id="4" name="Espace réservé du numéro de diapositive 3"/>
          <p:cNvSpPr>
            <a:spLocks noGrp="1"/>
          </p:cNvSpPr>
          <p:nvPr>
            <p:ph type="sldNum" sz="quarter" idx="10"/>
          </p:nvPr>
        </p:nvSpPr>
        <p:spPr/>
        <p:txBody>
          <a:bodyPr/>
          <a:lstStyle/>
          <a:p>
            <a:fld id="{0A4411C6-3449-8248-A6F9-FB2BAB35A801}" type="slidenum">
              <a:rPr lang="fr-FR" smtClean="0"/>
              <a:t>6</a:t>
            </a:fld>
            <a:endParaRPr lang="fr-FR"/>
          </a:p>
        </p:txBody>
      </p:sp>
    </p:spTree>
    <p:extLst>
      <p:ext uri="{BB962C8B-B14F-4D97-AF65-F5344CB8AC3E}">
        <p14:creationId xmlns:p14="http://schemas.microsoft.com/office/powerpoint/2010/main" val="119649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avantages auxquels il est fait référence ici peuvent, par exemple, comprendre:   a) cadeaux, divertissements et marques d’hospitalité;   b) dons à des organisations politiques ou caritatives;   c) déplacement de représentants de clients ou de représentants publics;   d) frais promotionnels;  e) mécénat;  f) avantages pour la communauté;   g) formation;     h) adhésion à un club;     i) avantages personnels;</a:t>
            </a:r>
          </a:p>
          <a:p>
            <a:r>
              <a:rPr lang="fr-FR" dirty="0" smtClean="0"/>
              <a:t>j) informations confidentielles et protégées</a:t>
            </a:r>
            <a:endParaRPr lang="fr-FR" dirty="0"/>
          </a:p>
        </p:txBody>
      </p:sp>
      <p:sp>
        <p:nvSpPr>
          <p:cNvPr id="4" name="Espace réservé du numéro de diapositive 3"/>
          <p:cNvSpPr>
            <a:spLocks noGrp="1"/>
          </p:cNvSpPr>
          <p:nvPr>
            <p:ph type="sldNum" sz="quarter" idx="10"/>
          </p:nvPr>
        </p:nvSpPr>
        <p:spPr/>
        <p:txBody>
          <a:bodyPr/>
          <a:lstStyle/>
          <a:p>
            <a:fld id="{0A4411C6-3449-8248-A6F9-FB2BAB35A801}" type="slidenum">
              <a:rPr lang="fr-FR" smtClean="0"/>
              <a:t>19</a:t>
            </a:fld>
            <a:endParaRPr lang="fr-FR"/>
          </a:p>
        </p:txBody>
      </p:sp>
    </p:spTree>
    <p:extLst>
      <p:ext uri="{BB962C8B-B14F-4D97-AF65-F5344CB8AC3E}">
        <p14:creationId xmlns:p14="http://schemas.microsoft.com/office/powerpoint/2010/main" val="69196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4411C6-3449-8248-A6F9-FB2BAB35A801}" type="slidenum">
              <a:rPr lang="fr-FR" smtClean="0"/>
              <a:t>20</a:t>
            </a:fld>
            <a:endParaRPr lang="fr-FR"/>
          </a:p>
        </p:txBody>
      </p:sp>
    </p:spTree>
    <p:extLst>
      <p:ext uri="{BB962C8B-B14F-4D97-AF65-F5344CB8AC3E}">
        <p14:creationId xmlns:p14="http://schemas.microsoft.com/office/powerpoint/2010/main" val="181529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4411C6-3449-8248-A6F9-FB2BAB35A801}" type="slidenum">
              <a:rPr lang="fr-FR" smtClean="0"/>
              <a:t>28</a:t>
            </a:fld>
            <a:endParaRPr lang="fr-FR"/>
          </a:p>
        </p:txBody>
      </p:sp>
    </p:spTree>
    <p:extLst>
      <p:ext uri="{BB962C8B-B14F-4D97-AF65-F5344CB8AC3E}">
        <p14:creationId xmlns:p14="http://schemas.microsoft.com/office/powerpoint/2010/main" val="778347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A4411C6-3449-8248-A6F9-FB2BAB35A801}" type="slidenum">
              <a:rPr lang="fr-FR" smtClean="0"/>
              <a:t>30</a:t>
            </a:fld>
            <a:endParaRPr lang="fr-FR"/>
          </a:p>
        </p:txBody>
      </p:sp>
    </p:spTree>
    <p:extLst>
      <p:ext uri="{BB962C8B-B14F-4D97-AF65-F5344CB8AC3E}">
        <p14:creationId xmlns:p14="http://schemas.microsoft.com/office/powerpoint/2010/main" val="107962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70FC60-6FDC-8441-9E32-9E8F0E30CD57}" type="datetimeFigureOut">
              <a:rPr lang="fr-FR" smtClean="0"/>
              <a:t>10/07/20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5DA662-2B51-2149-9408-3540DD93AF35}" type="slidenum">
              <a:rPr lang="fr-FR" smtClean="0"/>
              <a:t>‹#›</a:t>
            </a:fld>
            <a:endParaRPr lang="fr-FR"/>
          </a:p>
        </p:txBody>
      </p:sp>
    </p:spTree>
    <p:extLst>
      <p:ext uri="{BB962C8B-B14F-4D97-AF65-F5344CB8AC3E}">
        <p14:creationId xmlns:p14="http://schemas.microsoft.com/office/powerpoint/2010/main" val="202243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70FC60-6FDC-8441-9E32-9E8F0E30CD57}" type="datetimeFigureOut">
              <a:rPr lang="fr-FR" smtClean="0"/>
              <a:t>10/07/20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5DA662-2B51-2149-9408-3540DD93AF35}" type="slidenum">
              <a:rPr lang="fr-FR" smtClean="0"/>
              <a:t>‹#›</a:t>
            </a:fld>
            <a:endParaRPr lang="fr-FR"/>
          </a:p>
        </p:txBody>
      </p:sp>
    </p:spTree>
    <p:extLst>
      <p:ext uri="{BB962C8B-B14F-4D97-AF65-F5344CB8AC3E}">
        <p14:creationId xmlns:p14="http://schemas.microsoft.com/office/powerpoint/2010/main" val="74897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70FC60-6FDC-8441-9E32-9E8F0E30CD57}" type="datetimeFigureOut">
              <a:rPr lang="fr-FR" smtClean="0"/>
              <a:t>10/07/20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5DA662-2B51-2149-9408-3540DD93AF35}" type="slidenum">
              <a:rPr lang="fr-FR" smtClean="0"/>
              <a:t>‹#›</a:t>
            </a:fld>
            <a:endParaRPr lang="fr-FR"/>
          </a:p>
        </p:txBody>
      </p:sp>
    </p:spTree>
    <p:extLst>
      <p:ext uri="{BB962C8B-B14F-4D97-AF65-F5344CB8AC3E}">
        <p14:creationId xmlns:p14="http://schemas.microsoft.com/office/powerpoint/2010/main" val="154563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70FC60-6FDC-8441-9E32-9E8F0E30CD57}" type="datetimeFigureOut">
              <a:rPr lang="fr-FR" smtClean="0"/>
              <a:t>10/07/20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5DA662-2B51-2149-9408-3540DD93AF35}" type="slidenum">
              <a:rPr lang="fr-FR" smtClean="0"/>
              <a:t>‹#›</a:t>
            </a:fld>
            <a:endParaRPr lang="fr-FR"/>
          </a:p>
        </p:txBody>
      </p:sp>
    </p:spTree>
    <p:extLst>
      <p:ext uri="{BB962C8B-B14F-4D97-AF65-F5344CB8AC3E}">
        <p14:creationId xmlns:p14="http://schemas.microsoft.com/office/powerpoint/2010/main" val="70604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70FC60-6FDC-8441-9E32-9E8F0E30CD57}" type="datetimeFigureOut">
              <a:rPr lang="fr-FR" smtClean="0"/>
              <a:t>10/07/20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F5DA662-2B51-2149-9408-3540DD93AF35}" type="slidenum">
              <a:rPr lang="fr-FR" smtClean="0"/>
              <a:t>‹#›</a:t>
            </a:fld>
            <a:endParaRPr lang="fr-FR"/>
          </a:p>
        </p:txBody>
      </p:sp>
    </p:spTree>
    <p:extLst>
      <p:ext uri="{BB962C8B-B14F-4D97-AF65-F5344CB8AC3E}">
        <p14:creationId xmlns:p14="http://schemas.microsoft.com/office/powerpoint/2010/main" val="171086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70FC60-6FDC-8441-9E32-9E8F0E30CD57}" type="datetimeFigureOut">
              <a:rPr lang="fr-FR" smtClean="0"/>
              <a:t>10/07/20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5DA662-2B51-2149-9408-3540DD93AF35}" type="slidenum">
              <a:rPr lang="fr-FR" smtClean="0"/>
              <a:t>‹#›</a:t>
            </a:fld>
            <a:endParaRPr lang="fr-FR"/>
          </a:p>
        </p:txBody>
      </p:sp>
    </p:spTree>
    <p:extLst>
      <p:ext uri="{BB962C8B-B14F-4D97-AF65-F5344CB8AC3E}">
        <p14:creationId xmlns:p14="http://schemas.microsoft.com/office/powerpoint/2010/main" val="182915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Cliquez et modifiez le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70FC60-6FDC-8441-9E32-9E8F0E30CD57}" type="datetimeFigureOut">
              <a:rPr lang="fr-FR" smtClean="0"/>
              <a:t>10/07/20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F5DA662-2B51-2149-9408-3540DD93AF35}" type="slidenum">
              <a:rPr lang="fr-FR" smtClean="0"/>
              <a:t>‹#›</a:t>
            </a:fld>
            <a:endParaRPr lang="fr-FR"/>
          </a:p>
        </p:txBody>
      </p:sp>
    </p:spTree>
    <p:extLst>
      <p:ext uri="{BB962C8B-B14F-4D97-AF65-F5344CB8AC3E}">
        <p14:creationId xmlns:p14="http://schemas.microsoft.com/office/powerpoint/2010/main" val="132992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70FC60-6FDC-8441-9E32-9E8F0E30CD57}" type="datetimeFigureOut">
              <a:rPr lang="fr-FR" smtClean="0"/>
              <a:t>10/07/20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F5DA662-2B51-2149-9408-3540DD93AF35}" type="slidenum">
              <a:rPr lang="fr-FR" smtClean="0"/>
              <a:t>‹#›</a:t>
            </a:fld>
            <a:endParaRPr lang="fr-FR"/>
          </a:p>
        </p:txBody>
      </p:sp>
    </p:spTree>
    <p:extLst>
      <p:ext uri="{BB962C8B-B14F-4D97-AF65-F5344CB8AC3E}">
        <p14:creationId xmlns:p14="http://schemas.microsoft.com/office/powerpoint/2010/main" val="111488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70FC60-6FDC-8441-9E32-9E8F0E30CD57}" type="datetimeFigureOut">
              <a:rPr lang="fr-FR" smtClean="0"/>
              <a:t>10/07/20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F5DA662-2B51-2149-9408-3540DD93AF35}" type="slidenum">
              <a:rPr lang="fr-FR" smtClean="0"/>
              <a:t>‹#›</a:t>
            </a:fld>
            <a:endParaRPr lang="fr-FR"/>
          </a:p>
        </p:txBody>
      </p:sp>
    </p:spTree>
    <p:extLst>
      <p:ext uri="{BB962C8B-B14F-4D97-AF65-F5344CB8AC3E}">
        <p14:creationId xmlns:p14="http://schemas.microsoft.com/office/powerpoint/2010/main" val="113366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70FC60-6FDC-8441-9E32-9E8F0E30CD57}" type="datetimeFigureOut">
              <a:rPr lang="fr-FR" smtClean="0"/>
              <a:t>10/07/20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5DA662-2B51-2149-9408-3540DD93AF35}" type="slidenum">
              <a:rPr lang="fr-FR" smtClean="0"/>
              <a:t>‹#›</a:t>
            </a:fld>
            <a:endParaRPr lang="fr-FR"/>
          </a:p>
        </p:txBody>
      </p:sp>
    </p:spTree>
    <p:extLst>
      <p:ext uri="{BB962C8B-B14F-4D97-AF65-F5344CB8AC3E}">
        <p14:creationId xmlns:p14="http://schemas.microsoft.com/office/powerpoint/2010/main" val="97505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70FC60-6FDC-8441-9E32-9E8F0E30CD57}" type="datetimeFigureOut">
              <a:rPr lang="fr-FR" smtClean="0"/>
              <a:t>10/07/20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F5DA662-2B51-2149-9408-3540DD93AF35}" type="slidenum">
              <a:rPr lang="fr-FR" smtClean="0"/>
              <a:t>‹#›</a:t>
            </a:fld>
            <a:endParaRPr lang="fr-FR"/>
          </a:p>
        </p:txBody>
      </p:sp>
    </p:spTree>
    <p:extLst>
      <p:ext uri="{BB962C8B-B14F-4D97-AF65-F5344CB8AC3E}">
        <p14:creationId xmlns:p14="http://schemas.microsoft.com/office/powerpoint/2010/main" val="3385156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0FC60-6FDC-8441-9E32-9E8F0E30CD57}" type="datetimeFigureOut">
              <a:rPr lang="fr-FR" smtClean="0"/>
              <a:t>10/07/20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DA662-2B51-2149-9408-3540DD93AF35}" type="slidenum">
              <a:rPr lang="fr-FR" smtClean="0"/>
              <a:t>‹#›</a:t>
            </a:fld>
            <a:endParaRPr lang="fr-FR"/>
          </a:p>
        </p:txBody>
      </p:sp>
    </p:spTree>
    <p:extLst>
      <p:ext uri="{BB962C8B-B14F-4D97-AF65-F5344CB8AC3E}">
        <p14:creationId xmlns:p14="http://schemas.microsoft.com/office/powerpoint/2010/main" val="1956072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66255" y="1077245"/>
            <a:ext cx="12025743" cy="2677656"/>
          </a:xfrm>
          <a:prstGeom prst="rect">
            <a:avLst/>
          </a:prstGeom>
          <a:noFill/>
        </p:spPr>
        <p:txBody>
          <a:bodyPr wrap="square" rtlCol="0">
            <a:spAutoFit/>
          </a:bodyPr>
          <a:lstStyle/>
          <a:p>
            <a:pPr algn="ctr"/>
            <a:endParaRPr lang="fr-FR" sz="2800" b="1" dirty="0" smtClean="0">
              <a:effectLst/>
            </a:endParaRPr>
          </a:p>
          <a:p>
            <a:pPr algn="ctr"/>
            <a:endParaRPr lang="fr-FR" sz="2800" b="1" dirty="0"/>
          </a:p>
          <a:p>
            <a:pPr algn="ctr"/>
            <a:endParaRPr lang="fr-FR" sz="2800" b="1" dirty="0" smtClean="0">
              <a:effectLst/>
            </a:endParaRPr>
          </a:p>
          <a:p>
            <a:pPr algn="ctr"/>
            <a:endParaRPr lang="fr-FR" sz="2800" b="1" dirty="0"/>
          </a:p>
          <a:p>
            <a:pPr algn="ctr"/>
            <a:r>
              <a:rPr lang="fr-FR" sz="2800" b="1" dirty="0" smtClean="0">
                <a:solidFill>
                  <a:srgbClr val="0070C0"/>
                </a:solidFill>
                <a:effectLst/>
              </a:rPr>
              <a:t>CHAPITRE 2: CONCEPTION, ELABORATION ET MISE EN ŒUVRE DES SYSTÈMES DE LUTTE CONTRE LA CORRUPTION DANS L’ADMINISTRATION PUBLIQUE </a:t>
            </a:r>
            <a:endParaRPr lang="fr-FR" sz="2800" b="1" dirty="0">
              <a:solidFill>
                <a:srgbClr val="0070C0"/>
              </a:solidFill>
            </a:endParaRPr>
          </a:p>
        </p:txBody>
      </p:sp>
    </p:spTree>
    <p:extLst>
      <p:ext uri="{BB962C8B-B14F-4D97-AF65-F5344CB8AC3E}">
        <p14:creationId xmlns:p14="http://schemas.microsoft.com/office/powerpoint/2010/main" val="1075260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10</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1077245"/>
            <a:ext cx="12191999" cy="5632311"/>
          </a:xfrm>
          <a:prstGeom prst="rect">
            <a:avLst/>
          </a:prstGeom>
          <a:noFill/>
        </p:spPr>
        <p:txBody>
          <a:bodyPr wrap="square" rtlCol="0">
            <a:spAutoFit/>
          </a:bodyPr>
          <a:lstStyle/>
          <a:p>
            <a:pPr algn="just"/>
            <a:r>
              <a:rPr lang="fr-FR" sz="2400" dirty="0"/>
              <a:t>  </a:t>
            </a:r>
            <a:r>
              <a:rPr lang="fr-FR" sz="2400" dirty="0" smtClean="0"/>
              <a:t>b) L’adoption d’ une loi définissant les règles d’éthique et de déontologie applicable à la Cour des Comptes;</a:t>
            </a:r>
          </a:p>
          <a:p>
            <a:pPr algn="just"/>
            <a:endParaRPr lang="fr-FR" sz="2400" dirty="0"/>
          </a:p>
          <a:p>
            <a:pPr algn="just"/>
            <a:r>
              <a:rPr lang="fr-FR" sz="2400" dirty="0" smtClean="0"/>
              <a:t>c) Initier</a:t>
            </a:r>
            <a:r>
              <a:rPr lang="fr-FR" sz="2400" dirty="0"/>
              <a:t>, suivant une procédure inclusive et participative, une loi définissant les règles </a:t>
            </a:r>
            <a:r>
              <a:rPr lang="fr-FR" sz="2400" dirty="0" smtClean="0"/>
              <a:t>éthiques et  déontologiques </a:t>
            </a:r>
            <a:r>
              <a:rPr lang="fr-FR" sz="2400" dirty="0"/>
              <a:t>applicables aux élus et candidats à une fonction </a:t>
            </a:r>
            <a:r>
              <a:rPr lang="fr-FR" sz="2400" dirty="0" smtClean="0"/>
              <a:t>élective pour lutter contre la corruption des titulaires de mandats électifs;</a:t>
            </a:r>
          </a:p>
          <a:p>
            <a:pPr algn="just"/>
            <a:endParaRPr lang="fr-FR" sz="2400" dirty="0" smtClean="0"/>
          </a:p>
          <a:p>
            <a:pPr algn="just"/>
            <a:r>
              <a:rPr lang="fr-FR" sz="2400" dirty="0" smtClean="0"/>
              <a:t>d) Compléter </a:t>
            </a:r>
            <a:r>
              <a:rPr lang="fr-FR" sz="2400" dirty="0"/>
              <a:t>la loi n°14/2005 du 8 août </a:t>
            </a:r>
            <a:r>
              <a:rPr lang="fr-FR" sz="2400" dirty="0" smtClean="0"/>
              <a:t>2005 portant </a:t>
            </a:r>
            <a:r>
              <a:rPr lang="fr-FR" sz="2400" dirty="0"/>
              <a:t>Code de Déontologie de la Fonction </a:t>
            </a:r>
            <a:r>
              <a:rPr lang="fr-FR" sz="2400" dirty="0" smtClean="0"/>
              <a:t>publique par </a:t>
            </a:r>
            <a:r>
              <a:rPr lang="fr-FR" sz="2400" dirty="0"/>
              <a:t>des règles déontologiques spéciales applicables aux membres de </a:t>
            </a:r>
            <a:r>
              <a:rPr lang="fr-FR" sz="2400" dirty="0" smtClean="0"/>
              <a:t>l’ANIF;</a:t>
            </a:r>
          </a:p>
          <a:p>
            <a:pPr algn="just"/>
            <a:endParaRPr lang="fr-FR" sz="2400" dirty="0" smtClean="0"/>
          </a:p>
          <a:p>
            <a:pPr algn="just"/>
            <a:r>
              <a:rPr lang="fr-FR" sz="2400" dirty="0" smtClean="0"/>
              <a:t>e) Initier une loi relative à  l’obligation de déclaration de patrimoine en début et en fin de mandat et de fonction pour toute autorité publique (élus, membres du Gouvernement, ou hauts fonctionnaires).</a:t>
            </a:r>
          </a:p>
          <a:p>
            <a:pPr algn="just"/>
            <a:endParaRPr lang="fr-FR" sz="2400" dirty="0" smtClean="0"/>
          </a:p>
          <a:p>
            <a:pPr marL="342900" indent="-342900" algn="just">
              <a:buAutoNum type="alphaLcParenR"/>
            </a:pPr>
            <a:endParaRPr lang="fr-FR" sz="2400" dirty="0"/>
          </a:p>
        </p:txBody>
      </p:sp>
    </p:spTree>
    <p:extLst>
      <p:ext uri="{BB962C8B-B14F-4D97-AF65-F5344CB8AC3E}">
        <p14:creationId xmlns:p14="http://schemas.microsoft.com/office/powerpoint/2010/main" val="199512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11</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6" name="ZoneTexte 5"/>
          <p:cNvSpPr txBox="1"/>
          <p:nvPr/>
        </p:nvSpPr>
        <p:spPr>
          <a:xfrm>
            <a:off x="1" y="1077245"/>
            <a:ext cx="12191998" cy="5262979"/>
          </a:xfrm>
          <a:prstGeom prst="rect">
            <a:avLst/>
          </a:prstGeom>
          <a:noFill/>
        </p:spPr>
        <p:txBody>
          <a:bodyPr wrap="square" rtlCol="0">
            <a:spAutoFit/>
          </a:bodyPr>
          <a:lstStyle/>
          <a:p>
            <a:pPr algn="just"/>
            <a:r>
              <a:rPr lang="fr-FR" sz="2400" dirty="0" smtClean="0"/>
              <a:t>f) </a:t>
            </a:r>
            <a:r>
              <a:rPr lang="fr-FR" sz="2400" dirty="0"/>
              <a:t>Renforcer les procédures disciplinaires et sanctions disciplinaires applicables  dans la fonction publique pour les infractions en matière de finances </a:t>
            </a:r>
            <a:r>
              <a:rPr lang="fr-FR" sz="2400" dirty="0" smtClean="0"/>
              <a:t>publiques;</a:t>
            </a:r>
          </a:p>
          <a:p>
            <a:pPr algn="just"/>
            <a:endParaRPr lang="fr-FR" sz="2400" dirty="0" smtClean="0"/>
          </a:p>
          <a:p>
            <a:pPr algn="just"/>
            <a:r>
              <a:rPr lang="fr-FR" sz="2400" dirty="0" smtClean="0"/>
              <a:t>g) </a:t>
            </a:r>
            <a:r>
              <a:rPr lang="fr-FR" sz="2400" dirty="0"/>
              <a:t>Initier une loi sanctionnant  la non dénonciation à la justice de toute infraction de caractère pénale en matière de gestion des deniers </a:t>
            </a:r>
            <a:r>
              <a:rPr lang="fr-FR" sz="2400" dirty="0" smtClean="0"/>
              <a:t>publics;</a:t>
            </a:r>
          </a:p>
          <a:p>
            <a:pPr algn="just"/>
            <a:endParaRPr lang="fr-FR" sz="2400" dirty="0" smtClean="0">
              <a:effectLst/>
            </a:endParaRPr>
          </a:p>
          <a:p>
            <a:pPr algn="just"/>
            <a:r>
              <a:rPr lang="fr-FR" sz="2400" dirty="0" smtClean="0">
                <a:effectLst/>
              </a:rPr>
              <a:t>h) </a:t>
            </a:r>
            <a:r>
              <a:rPr lang="fr-FR" sz="2400" dirty="0"/>
              <a:t>Insérer dans la loi n°021/2014 relative à la transparence et à la bonne gouvernance dans la gestion des finances </a:t>
            </a:r>
            <a:r>
              <a:rPr lang="fr-FR" sz="2400" dirty="0" smtClean="0"/>
              <a:t>publiques,  des </a:t>
            </a:r>
            <a:r>
              <a:rPr lang="fr-FR" sz="2400" dirty="0"/>
              <a:t>dispositions relatives à la transparence dans les procédures de recrutement et d’emploi dans la </a:t>
            </a:r>
            <a:r>
              <a:rPr lang="fr-FR" sz="2400" dirty="0" smtClean="0"/>
              <a:t>fonction publique, </a:t>
            </a:r>
            <a:r>
              <a:rPr lang="fr-FR" sz="2400" dirty="0"/>
              <a:t>notamment pour les postes comportant des responsabilités </a:t>
            </a:r>
            <a:r>
              <a:rPr lang="fr-FR" sz="2400" dirty="0" smtClean="0"/>
              <a:t>financières, </a:t>
            </a:r>
            <a:r>
              <a:rPr lang="fr-FR" sz="2400" dirty="0"/>
              <a:t>l’exigence de  compétences techniques, </a:t>
            </a:r>
            <a:r>
              <a:rPr lang="fr-FR" sz="2400" dirty="0" smtClean="0"/>
              <a:t>d’aptitudes </a:t>
            </a:r>
            <a:r>
              <a:rPr lang="fr-FR" sz="2400" dirty="0"/>
              <a:t>professionnelles et de garanties </a:t>
            </a:r>
            <a:r>
              <a:rPr lang="fr-FR" sz="2400" dirty="0" smtClean="0"/>
              <a:t>éthiques et déontologiques;</a:t>
            </a:r>
            <a:r>
              <a:rPr lang="fr-FR" sz="2400" dirty="0" smtClean="0">
                <a:effectLst/>
              </a:rPr>
              <a:t> </a:t>
            </a:r>
            <a:endParaRPr lang="fr-FR" sz="2400" dirty="0" smtClean="0"/>
          </a:p>
          <a:p>
            <a:pPr algn="just"/>
            <a:endParaRPr lang="fr-FR" sz="2400" dirty="0" smtClean="0">
              <a:effectLst/>
            </a:endParaRPr>
          </a:p>
          <a:p>
            <a:pPr algn="just"/>
            <a:r>
              <a:rPr lang="fr-FR" sz="2400" dirty="0" smtClean="0">
                <a:effectLst/>
              </a:rPr>
              <a:t>i)  Insérer dans la loi n°021/2014 des dispositions spéciales pour soustraire de toute influence ou pression, les administrations financières, fiscales et douanières.</a:t>
            </a:r>
            <a:endParaRPr lang="fr-FR" sz="2400" dirty="0"/>
          </a:p>
        </p:txBody>
      </p:sp>
    </p:spTree>
    <p:extLst>
      <p:ext uri="{BB962C8B-B14F-4D97-AF65-F5344CB8AC3E}">
        <p14:creationId xmlns:p14="http://schemas.microsoft.com/office/powerpoint/2010/main" val="124816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12</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8" name="ZoneTexte 7"/>
          <p:cNvSpPr txBox="1"/>
          <p:nvPr/>
        </p:nvSpPr>
        <p:spPr>
          <a:xfrm>
            <a:off x="1" y="1077245"/>
            <a:ext cx="12032672" cy="11726287"/>
          </a:xfrm>
          <a:prstGeom prst="rect">
            <a:avLst/>
          </a:prstGeom>
          <a:noFill/>
        </p:spPr>
        <p:txBody>
          <a:bodyPr wrap="square" rtlCol="0">
            <a:spAutoFit/>
          </a:bodyPr>
          <a:lstStyle/>
          <a:p>
            <a:pPr algn="just"/>
            <a:r>
              <a:rPr lang="fr-FR" sz="2400" dirty="0" smtClean="0"/>
              <a:t>Mettre à la charge de l’Administration, l’obligation de respecter les droits des contribuables et de veiller à informer régulièrement les usagers sur leurs activités.</a:t>
            </a:r>
          </a:p>
          <a:p>
            <a:pPr algn="just"/>
            <a:r>
              <a:rPr lang="fr-FR" sz="2400" dirty="0" smtClean="0"/>
              <a:t> j) Une direction du ministère en charge de la BG et de la LC (ou de la FP) doit spécifiquement s’occuper: </a:t>
            </a:r>
          </a:p>
          <a:p>
            <a:pPr algn="just">
              <a:lnSpc>
                <a:spcPct val="115000"/>
              </a:lnSpc>
              <a:spcAft>
                <a:spcPts val="0"/>
              </a:spcAft>
            </a:pPr>
            <a:r>
              <a:rPr lang="fr-FR" sz="2400" dirty="0" smtClean="0">
                <a:effectLst/>
              </a:rPr>
              <a:t>- de promouvoir l’éthique dans le secteur public par une campagne d’information et de communication appropriée;</a:t>
            </a:r>
          </a:p>
          <a:p>
            <a:pPr algn="just">
              <a:lnSpc>
                <a:spcPct val="115000"/>
              </a:lnSpc>
              <a:spcAft>
                <a:spcPts val="0"/>
              </a:spcAft>
            </a:pPr>
            <a:r>
              <a:rPr lang="fr-FR" sz="2400" dirty="0" smtClean="0">
                <a:effectLst/>
              </a:rPr>
              <a:t>- de conseiller les agents publics sur les meilleurs pratiques et les valeurs éthiques ;</a:t>
            </a:r>
          </a:p>
          <a:p>
            <a:pPr algn="just">
              <a:lnSpc>
                <a:spcPct val="115000"/>
              </a:lnSpc>
              <a:spcAft>
                <a:spcPts val="0"/>
              </a:spcAft>
            </a:pPr>
            <a:r>
              <a:rPr lang="fr-FR" sz="2400" dirty="0" smtClean="0">
                <a:effectLst/>
              </a:rPr>
              <a:t>- d’assurer le respect effectif des normes éthiques, en recueillant et en enquêtant sur les faits présumés constitutifs d’actes de corruption ;</a:t>
            </a:r>
          </a:p>
          <a:p>
            <a:pPr algn="just">
              <a:lnSpc>
                <a:spcPct val="115000"/>
              </a:lnSpc>
              <a:spcAft>
                <a:spcPts val="0"/>
              </a:spcAft>
            </a:pPr>
            <a:r>
              <a:rPr lang="fr-FR" sz="2400" dirty="0" smtClean="0">
                <a:effectLst/>
              </a:rPr>
              <a:t>-  de donner un avis sur le départ des agents publics et de certains agents de droit privé qui souhaitent exercer dans le secteur privé ou dans le secteur public concurrentiel ; </a:t>
            </a:r>
          </a:p>
          <a:p>
            <a:pPr algn="just">
              <a:lnSpc>
                <a:spcPct val="115000"/>
              </a:lnSpc>
              <a:spcAft>
                <a:spcPts val="0"/>
              </a:spcAft>
            </a:pPr>
            <a:r>
              <a:rPr lang="fr-FR" sz="2400" dirty="0" smtClean="0">
                <a:effectLst/>
              </a:rPr>
              <a:t>- donner un avis sur les situations des agents cumulant une activité privée dans une association ou une entreprise ; </a:t>
            </a:r>
          </a:p>
          <a:p>
            <a:pPr algn="just">
              <a:lnSpc>
                <a:spcPct val="115000"/>
              </a:lnSpc>
              <a:spcAft>
                <a:spcPts val="0"/>
              </a:spcAft>
            </a:pPr>
            <a:r>
              <a:rPr lang="fr-FR" sz="2400" dirty="0" smtClean="0">
                <a:effectLst/>
              </a:rPr>
              <a:t>- examiner les cas de détachement des personnels des services publics de recherche.</a:t>
            </a:r>
            <a:endParaRPr lang="fr-FR" sz="2400" dirty="0" smtClean="0">
              <a:effectLst/>
              <a:latin typeface="Cambria" charset="0"/>
              <a:ea typeface="ＭＳ 明朝" charset="-128"/>
              <a:cs typeface="Times New Roman" charset="0"/>
            </a:endParaRPr>
          </a:p>
          <a:p>
            <a:pPr algn="just"/>
            <a:endParaRPr lang="fr-FR" sz="2400" dirty="0"/>
          </a:p>
          <a:p>
            <a:pPr algn="just"/>
            <a:endParaRPr lang="fr-FR" sz="2400" dirty="0" smtClean="0"/>
          </a:p>
          <a:p>
            <a:pPr algn="just"/>
            <a:endParaRPr lang="fr-FR" sz="2400" dirty="0" smtClean="0"/>
          </a:p>
          <a:p>
            <a:pPr algn="just"/>
            <a:endParaRPr lang="fr-FR" sz="2400" dirty="0"/>
          </a:p>
          <a:p>
            <a:pPr algn="just"/>
            <a:endParaRPr lang="fr-FR" sz="2400" dirty="0" smtClean="0"/>
          </a:p>
          <a:p>
            <a:pPr algn="just"/>
            <a:endParaRPr lang="fr-FR" sz="2400" dirty="0"/>
          </a:p>
          <a:p>
            <a:pPr algn="just"/>
            <a:endParaRPr lang="fr-FR" sz="2400" dirty="0" smtClean="0"/>
          </a:p>
          <a:p>
            <a:pPr algn="just"/>
            <a:endParaRPr lang="fr-FR" sz="2400" dirty="0"/>
          </a:p>
          <a:p>
            <a:pPr algn="just"/>
            <a:endParaRPr lang="fr-FR" sz="2400" dirty="0" smtClean="0"/>
          </a:p>
          <a:p>
            <a:pPr algn="just"/>
            <a:endParaRPr lang="fr-FR" sz="2400" dirty="0"/>
          </a:p>
          <a:p>
            <a:pPr algn="just"/>
            <a:endParaRPr lang="fr-FR" sz="2400" dirty="0" smtClean="0"/>
          </a:p>
          <a:p>
            <a:pPr algn="just"/>
            <a:endParaRPr lang="fr-FR" sz="2400" dirty="0"/>
          </a:p>
          <a:p>
            <a:pPr algn="just"/>
            <a:endParaRPr lang="fr-FR" sz="2400" dirty="0" smtClean="0"/>
          </a:p>
          <a:p>
            <a:pPr algn="just"/>
            <a:endParaRPr lang="fr-FR" sz="2400" dirty="0"/>
          </a:p>
          <a:p>
            <a:pPr algn="just"/>
            <a:endParaRPr lang="fr-FR" sz="2400" dirty="0" smtClean="0"/>
          </a:p>
          <a:p>
            <a:pPr algn="just"/>
            <a:r>
              <a:rPr lang="fr-FR" sz="2400" dirty="0" smtClean="0"/>
              <a:t> </a:t>
            </a:r>
            <a:endParaRPr lang="fr-FR" sz="2400" dirty="0"/>
          </a:p>
        </p:txBody>
      </p:sp>
    </p:spTree>
    <p:extLst>
      <p:ext uri="{BB962C8B-B14F-4D97-AF65-F5344CB8AC3E}">
        <p14:creationId xmlns:p14="http://schemas.microsoft.com/office/powerpoint/2010/main" val="109396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13</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1077244"/>
            <a:ext cx="12191999" cy="8586966"/>
          </a:xfrm>
          <a:prstGeom prst="rect">
            <a:avLst/>
          </a:prstGeom>
          <a:noFill/>
        </p:spPr>
        <p:txBody>
          <a:bodyPr wrap="square" rtlCol="0">
            <a:spAutoFit/>
          </a:bodyPr>
          <a:lstStyle/>
          <a:p>
            <a:pPr algn="just"/>
            <a:r>
              <a:rPr lang="fr-FR" sz="2400" dirty="0" smtClean="0"/>
              <a:t>k) Initier </a:t>
            </a:r>
            <a:r>
              <a:rPr lang="fr-FR" sz="2400" dirty="0"/>
              <a:t>une loi définissant l’infraction d’enrichissement illicite et créer une cour pour réprimer cette </a:t>
            </a:r>
            <a:r>
              <a:rPr lang="fr-FR" sz="2400" dirty="0" smtClean="0"/>
              <a:t>infraction;</a:t>
            </a:r>
          </a:p>
          <a:p>
            <a:pPr algn="just"/>
            <a:r>
              <a:rPr lang="fr-FR" sz="2400" dirty="0" smtClean="0"/>
              <a:t>l) </a:t>
            </a:r>
            <a:r>
              <a:rPr lang="fr-FR" sz="2400" dirty="0"/>
              <a:t>Prévoir des campagnes de sensibilisation sur la </a:t>
            </a:r>
            <a:r>
              <a:rPr lang="fr-FR" sz="2400" dirty="0" smtClean="0"/>
              <a:t>BG et la LC dans </a:t>
            </a:r>
            <a:r>
              <a:rPr lang="fr-FR" sz="2400" dirty="0"/>
              <a:t>les budgets des ministères et institutions suivants : Ministère de la Fonction publique ; Ministère du Budget ; Cour des Comptes ; l’ARMP ; l’ANIF ; Contrôle </a:t>
            </a:r>
            <a:r>
              <a:rPr lang="fr-FR" sz="2400" dirty="0" smtClean="0"/>
              <a:t>d’Etat , etc. </a:t>
            </a:r>
            <a:r>
              <a:rPr lang="fr-FR" sz="2400" dirty="0"/>
              <a:t>Ces campagnes seront en français, en langues nationales et seront </a:t>
            </a:r>
            <a:r>
              <a:rPr lang="fr-FR" sz="2400" dirty="0" smtClean="0"/>
              <a:t>diffusées </a:t>
            </a:r>
            <a:r>
              <a:rPr lang="fr-FR" sz="2400" dirty="0"/>
              <a:t>dans les journaux, les radios et télévision et par voie d’affichage dans les lieux publics : écoles, universités, artères des villes, aéroports, services publics, </a:t>
            </a:r>
            <a:r>
              <a:rPr lang="fr-FR" sz="2400" dirty="0" smtClean="0"/>
              <a:t>etc.</a:t>
            </a:r>
            <a:r>
              <a:rPr lang="fr-FR" sz="2400" dirty="0" smtClean="0">
                <a:effectLst/>
              </a:rPr>
              <a:t> </a:t>
            </a:r>
            <a:endParaRPr lang="fr-FR" sz="2400" dirty="0" smtClean="0"/>
          </a:p>
          <a:p>
            <a:pPr algn="just"/>
            <a:r>
              <a:rPr lang="fr-FR" sz="2400" dirty="0" smtClean="0"/>
              <a:t>m) </a:t>
            </a:r>
            <a:r>
              <a:rPr lang="fr-FR" sz="2400" dirty="0"/>
              <a:t>Intégrer à partir de </a:t>
            </a:r>
            <a:r>
              <a:rPr lang="fr-FR" sz="2400" dirty="0" smtClean="0"/>
              <a:t>2021, </a:t>
            </a:r>
            <a:r>
              <a:rPr lang="fr-FR" sz="2400" dirty="0"/>
              <a:t>des modules sur l’éthique et la déontologie dans le cursus de formation dans toutes les écoles dédiées à la formation des agents de l’administration publique, </a:t>
            </a:r>
            <a:r>
              <a:rPr lang="fr-FR" sz="2400" dirty="0" smtClean="0"/>
              <a:t>quels que </a:t>
            </a:r>
            <a:r>
              <a:rPr lang="fr-FR" sz="2400" dirty="0"/>
              <a:t>soient le secteur et la hiérarchie.</a:t>
            </a:r>
            <a:r>
              <a:rPr lang="fr-FR" sz="2400" dirty="0" smtClean="0">
                <a:effectLst/>
              </a:rPr>
              <a:t> Et encourager les instituts privés de formation à le faire;</a:t>
            </a:r>
          </a:p>
          <a:p>
            <a:pPr algn="just"/>
            <a:r>
              <a:rPr lang="fr-FR" sz="2400" dirty="0" smtClean="0"/>
              <a:t>n)</a:t>
            </a:r>
            <a:r>
              <a:rPr lang="fr-FR" sz="2400" dirty="0"/>
              <a:t> L’article 36 du Code de Déontologie de la Fonction publique dispose : « La formation continue et le perfectionnement constituent un droit et un devoir pour l’agent public. L’administration doit assurer les conditions et les moyens nécessaires à</a:t>
            </a:r>
            <a:r>
              <a:rPr lang="fr-FR" sz="2400" dirty="0" smtClean="0"/>
              <a:t> </a:t>
            </a:r>
            <a:endParaRPr lang="fr-FR" sz="2400" dirty="0"/>
          </a:p>
          <a:p>
            <a:pPr algn="just"/>
            <a:endParaRPr lang="fr-FR" sz="2400" dirty="0" smtClean="0"/>
          </a:p>
          <a:p>
            <a:pPr algn="just"/>
            <a:endParaRPr lang="fr-FR" sz="2400" dirty="0"/>
          </a:p>
          <a:p>
            <a:pPr algn="just"/>
            <a:endParaRPr lang="fr-FR" sz="2400" dirty="0" smtClean="0"/>
          </a:p>
          <a:p>
            <a:pPr algn="just"/>
            <a:endParaRPr lang="fr-FR" sz="2400" dirty="0"/>
          </a:p>
          <a:p>
            <a:pPr algn="just"/>
            <a:endParaRPr lang="fr-FR" sz="2400" dirty="0" smtClean="0"/>
          </a:p>
          <a:p>
            <a:pPr algn="just"/>
            <a:endParaRPr lang="fr-FR" sz="2400" dirty="0"/>
          </a:p>
          <a:p>
            <a:pPr algn="just"/>
            <a:endParaRPr lang="fr-FR" sz="2400" dirty="0" smtClean="0"/>
          </a:p>
          <a:p>
            <a:pPr algn="just"/>
            <a:endParaRPr lang="fr-FR" sz="2400" dirty="0"/>
          </a:p>
          <a:p>
            <a:pPr algn="just"/>
            <a:endParaRPr lang="fr-FR" sz="2400" dirty="0"/>
          </a:p>
        </p:txBody>
      </p:sp>
    </p:spTree>
    <p:extLst>
      <p:ext uri="{BB962C8B-B14F-4D97-AF65-F5344CB8AC3E}">
        <p14:creationId xmlns:p14="http://schemas.microsoft.com/office/powerpoint/2010/main" val="1827262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14</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1077244"/>
            <a:ext cx="12191999" cy="5262979"/>
          </a:xfrm>
          <a:prstGeom prst="rect">
            <a:avLst/>
          </a:prstGeom>
          <a:noFill/>
        </p:spPr>
        <p:txBody>
          <a:bodyPr wrap="square" rtlCol="0">
            <a:spAutoFit/>
          </a:bodyPr>
          <a:lstStyle/>
          <a:p>
            <a:pPr algn="just"/>
            <a:r>
              <a:rPr lang="fr-FR" sz="2400" dirty="0"/>
              <a:t>l’amélioration et à l’adaptation permanentes aux besoins nouveaux du service public et aux aptitudes de l’agent public, notamment à travers la spécialisation et la polyvalence </a:t>
            </a:r>
            <a:r>
              <a:rPr lang="fr-FR" sz="2400" dirty="0" smtClean="0"/>
              <a:t>».</a:t>
            </a:r>
          </a:p>
          <a:p>
            <a:pPr algn="just"/>
            <a:r>
              <a:rPr lang="fr-FR" sz="2400" dirty="0"/>
              <a:t>Pour assurer la jouissance effective de ce droit à la formation de l’agent public, il sera ouvert pour chaque agent un compte « Formation professionnelle » qui sera crédité de 20 heures par an. Au bout de 6 ans le compte affichera un crédit de 120 heures qui devra obliger l’agent public à aller en formation sous peine de sanctions</a:t>
            </a:r>
            <a:r>
              <a:rPr lang="fr-FR" sz="2400" dirty="0" smtClean="0"/>
              <a:t>.</a:t>
            </a:r>
          </a:p>
          <a:p>
            <a:pPr algn="just"/>
            <a:r>
              <a:rPr lang="fr-FR" sz="2400" dirty="0" smtClean="0"/>
              <a:t>o) </a:t>
            </a:r>
            <a:r>
              <a:rPr lang="fr-FR" sz="2400" dirty="0"/>
              <a:t>Mettre en place un mécanisme de consultation de certaines institutions et organismes de contrôle, préalablement à la nomination de tout haut fonctionnaire à un nouveau poste (Cour des Comptes, ARMP et Contrôle d’Etat)</a:t>
            </a:r>
            <a:r>
              <a:rPr lang="fr-FR" sz="2400" dirty="0" smtClean="0">
                <a:effectLst/>
              </a:rPr>
              <a:t> pour s’assurer qu’il remplit les exigences éthiques et déontologiques.</a:t>
            </a:r>
          </a:p>
          <a:p>
            <a:pPr algn="just"/>
            <a:r>
              <a:rPr lang="fr-FR" sz="2400" dirty="0" smtClean="0"/>
              <a:t>p) </a:t>
            </a:r>
            <a:r>
              <a:rPr lang="fr-FR" sz="2400" dirty="0"/>
              <a:t>Instituer des canaux de dénonciation des actes de corruption dans l’administration (numéro vert, boites aux lettres) auprès de la Cour des Comptes, de l’ARMP, de la CNLEI, du Contrôle d’Etat. Garantir la confidentialité absolue pour les plaignants. Associer pleinement la société civile</a:t>
            </a:r>
            <a:r>
              <a:rPr lang="fr-FR" sz="2400" dirty="0" smtClean="0">
                <a:effectLst/>
              </a:rPr>
              <a:t> </a:t>
            </a:r>
            <a:endParaRPr lang="fr-FR" sz="2400" dirty="0"/>
          </a:p>
        </p:txBody>
      </p:sp>
    </p:spTree>
    <p:extLst>
      <p:ext uri="{BB962C8B-B14F-4D97-AF65-F5344CB8AC3E}">
        <p14:creationId xmlns:p14="http://schemas.microsoft.com/office/powerpoint/2010/main" val="178355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15</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5"/>
            <a:ext cx="12191998" cy="6740307"/>
          </a:xfrm>
          <a:prstGeom prst="rect">
            <a:avLst/>
          </a:prstGeom>
          <a:noFill/>
        </p:spPr>
        <p:txBody>
          <a:bodyPr wrap="square" rtlCol="0">
            <a:spAutoFit/>
          </a:bodyPr>
          <a:lstStyle/>
          <a:p>
            <a:pPr algn="just"/>
            <a:r>
              <a:rPr lang="fr-FR" sz="2400" dirty="0" smtClean="0"/>
              <a:t>q) Renforcer </a:t>
            </a:r>
            <a:r>
              <a:rPr lang="fr-FR" sz="2400" dirty="0"/>
              <a:t>les capacités et les moyens de la société civile en tant que structure de vigilance et animatrice principale du débat permanent sur la déontologie et l’éthique</a:t>
            </a:r>
            <a:r>
              <a:rPr lang="fr-FR" sz="2400" dirty="0" smtClean="0"/>
              <a:t>.</a:t>
            </a:r>
          </a:p>
          <a:p>
            <a:pPr algn="just"/>
            <a:r>
              <a:rPr lang="fr-FR" sz="2400" b="1" dirty="0" smtClean="0">
                <a:solidFill>
                  <a:srgbClr val="0070C0"/>
                </a:solidFill>
              </a:rPr>
              <a:t>3.2 Mesures et actions dont la mise en œuvre incombe au management de la structure</a:t>
            </a:r>
          </a:p>
          <a:p>
            <a:pPr algn="just"/>
            <a:r>
              <a:rPr lang="fr-FR" sz="2400" b="1" dirty="0" smtClean="0"/>
              <a:t> La structure doit disposer d’un organe de gouvernance (OG) </a:t>
            </a:r>
            <a:r>
              <a:rPr lang="fr-FR" sz="2400" dirty="0" smtClean="0"/>
              <a:t>à l’instar de la fonction audit (comité) ou contrôle (inspection des services). Le rôle de l’OG est: </a:t>
            </a:r>
          </a:p>
          <a:p>
            <a:pPr marL="457200" indent="-457200" algn="just">
              <a:buAutoNum type="alphaLcParenR"/>
            </a:pPr>
            <a:r>
              <a:rPr lang="fr-FR" sz="2400" b="1" dirty="0" smtClean="0"/>
              <a:t>d’approuver </a:t>
            </a:r>
            <a:r>
              <a:rPr lang="fr-FR" sz="2400" dirty="0" smtClean="0"/>
              <a:t>la politique anti-corruption de la structure; </a:t>
            </a:r>
          </a:p>
          <a:p>
            <a:pPr marL="457200" indent="-457200" algn="just">
              <a:buAutoNum type="alphaLcParenR"/>
            </a:pPr>
            <a:r>
              <a:rPr lang="fr-FR" sz="2400" b="1" dirty="0" smtClean="0"/>
              <a:t>de s’assurer </a:t>
            </a:r>
            <a:r>
              <a:rPr lang="fr-FR" sz="2400" dirty="0" smtClean="0"/>
              <a:t>que la stratégie de la structure et sa politique anti-corruption sont harmonisées et conformes à celles du Gouvernement; </a:t>
            </a:r>
          </a:p>
          <a:p>
            <a:pPr marL="457200" indent="-457200" algn="just">
              <a:buAutoNum type="alphaLcParenR"/>
            </a:pPr>
            <a:r>
              <a:rPr lang="fr-FR" sz="2400" b="1" dirty="0" smtClean="0"/>
              <a:t>de recevoir </a:t>
            </a:r>
            <a:r>
              <a:rPr lang="fr-FR" sz="2400" dirty="0" smtClean="0"/>
              <a:t>et passer en revue les informations sur le contenu et le fonctionnement du système de management anti-corruption de la structure à des intervalles planifiés;</a:t>
            </a:r>
            <a:endParaRPr lang="fr-FR" sz="2400" dirty="0"/>
          </a:p>
          <a:p>
            <a:pPr marL="457200" indent="-457200" algn="just">
              <a:buAutoNum type="alphaLcParenR"/>
            </a:pPr>
            <a:r>
              <a:rPr lang="fr-FR" sz="2400" b="1" dirty="0" smtClean="0"/>
              <a:t>d’exiger </a:t>
            </a:r>
            <a:r>
              <a:rPr lang="fr-FR" sz="2400" dirty="0" smtClean="0"/>
              <a:t>que les ressources adéquates et appropriées nécessaires au fonctionnement efficace du système de management anti-corruption sont allouées et affectées;</a:t>
            </a:r>
            <a:endParaRPr lang="fr-FR" sz="2400" dirty="0"/>
          </a:p>
          <a:p>
            <a:pPr algn="just"/>
            <a:endParaRPr lang="fr-FR" sz="2400" dirty="0" smtClean="0"/>
          </a:p>
          <a:p>
            <a:pPr algn="just"/>
            <a:endParaRPr lang="fr-FR" sz="2400" dirty="0"/>
          </a:p>
          <a:p>
            <a:pPr algn="just"/>
            <a:endParaRPr lang="fr-FR" sz="2400" dirty="0" smtClean="0"/>
          </a:p>
          <a:p>
            <a:pPr algn="just"/>
            <a:endParaRPr lang="fr-FR" sz="2400" dirty="0"/>
          </a:p>
          <a:p>
            <a:pPr algn="just"/>
            <a:endParaRPr lang="fr-FR" sz="2400" dirty="0" smtClean="0"/>
          </a:p>
          <a:p>
            <a:pPr algn="just"/>
            <a:endParaRPr lang="fr-FR" sz="2400" dirty="0"/>
          </a:p>
        </p:txBody>
      </p:sp>
    </p:spTree>
    <p:extLst>
      <p:ext uri="{BB962C8B-B14F-4D97-AF65-F5344CB8AC3E}">
        <p14:creationId xmlns:p14="http://schemas.microsoft.com/office/powerpoint/2010/main" val="170493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16</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1077245"/>
            <a:ext cx="12191999" cy="5632311"/>
          </a:xfrm>
          <a:prstGeom prst="rect">
            <a:avLst/>
          </a:prstGeom>
          <a:noFill/>
        </p:spPr>
        <p:txBody>
          <a:bodyPr wrap="square" rtlCol="0">
            <a:spAutoFit/>
          </a:bodyPr>
          <a:lstStyle/>
          <a:p>
            <a:r>
              <a:rPr lang="fr-FR" sz="2400" b="1" dirty="0" smtClean="0"/>
              <a:t>e) de superviser la mise en œuvre </a:t>
            </a:r>
            <a:r>
              <a:rPr lang="fr-FR" sz="2400" dirty="0" smtClean="0"/>
              <a:t>du système de management anti-corruption de l’organisme par la direction et son efficacité. </a:t>
            </a:r>
          </a:p>
          <a:p>
            <a:r>
              <a:rPr lang="fr-FR" sz="2400" dirty="0" smtClean="0"/>
              <a:t>Ces activités doivent être réalisées par la direction si la structure ne dispose pas d’un OG.</a:t>
            </a:r>
          </a:p>
          <a:p>
            <a:pPr algn="just"/>
            <a:r>
              <a:rPr lang="fr-FR" sz="2400" b="1" dirty="0" smtClean="0"/>
              <a:t>La direction de la structure doit faire preuve de leadership notamment</a:t>
            </a:r>
            <a:r>
              <a:rPr lang="fr-FR" sz="2400" dirty="0" smtClean="0"/>
              <a:t>:</a:t>
            </a:r>
          </a:p>
          <a:p>
            <a:pPr algn="just"/>
            <a:r>
              <a:rPr lang="fr-FR" sz="2400" dirty="0" smtClean="0"/>
              <a:t>a) En s’assurant que le dispositif anti-corruption, prend en compte tous les risques de corruption de l’organisme; b) que des ressources adéquates ont été dégagées pour le fonctionnement efficace du système anti-corruption; c) que le dispositif fait l’objet d’une appropriation par le personnel et d’une large diffusion parmi les usagers du SP; d) en veillant à ce qu’aucun membre du personnel ne soit l’objet de représailles pour avoir dénoncé de bonne foi un cas de corruption.</a:t>
            </a:r>
          </a:p>
          <a:p>
            <a:pPr algn="just"/>
            <a:r>
              <a:rPr lang="fr-FR" sz="2400" b="1" dirty="0" smtClean="0"/>
              <a:t>La direction doit initier ou faire prendre une série de textes</a:t>
            </a:r>
            <a:r>
              <a:rPr lang="fr-FR" sz="2400" dirty="0"/>
              <a:t> </a:t>
            </a:r>
            <a:r>
              <a:rPr lang="fr-FR" sz="2400" b="1" dirty="0" smtClean="0"/>
              <a:t>ou de mesures pour: </a:t>
            </a:r>
          </a:p>
          <a:p>
            <a:pPr lvl="0"/>
            <a:r>
              <a:rPr lang="fr-FR" sz="2400" dirty="0" smtClean="0"/>
              <a:t>a) Adopter une charte (ou une déclaration solennelle) pour le respect des règles d’éthiques et de déontologie. Cette charte doit rappeler les dispositions des principaux textes à portée éthique comme la </a:t>
            </a:r>
            <a:r>
              <a:rPr lang="fr-FR" sz="2400" dirty="0"/>
              <a:t>la loi n°1/2005 du 4 février 2005 portant Statut général de la Fonction </a:t>
            </a:r>
            <a:r>
              <a:rPr lang="fr-FR" sz="2400" dirty="0" smtClean="0"/>
              <a:t>publique, </a:t>
            </a:r>
            <a:endParaRPr lang="fr-FR" sz="2400" dirty="0"/>
          </a:p>
          <a:p>
            <a:pPr algn="just"/>
            <a:r>
              <a:rPr lang="fr-FR" sz="2400" dirty="0" smtClean="0"/>
              <a:t> </a:t>
            </a:r>
            <a:endParaRPr lang="fr-FR" sz="2400" dirty="0"/>
          </a:p>
        </p:txBody>
      </p:sp>
    </p:spTree>
    <p:extLst>
      <p:ext uri="{BB962C8B-B14F-4D97-AF65-F5344CB8AC3E}">
        <p14:creationId xmlns:p14="http://schemas.microsoft.com/office/powerpoint/2010/main" val="1410862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17</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4"/>
            <a:ext cx="11741726" cy="7478970"/>
          </a:xfrm>
          <a:prstGeom prst="rect">
            <a:avLst/>
          </a:prstGeom>
          <a:noFill/>
        </p:spPr>
        <p:txBody>
          <a:bodyPr wrap="square" rtlCol="0">
            <a:spAutoFit/>
          </a:bodyPr>
          <a:lstStyle/>
          <a:p>
            <a:pPr lvl="0" algn="just"/>
            <a:r>
              <a:rPr lang="fr-FR" sz="2400" dirty="0" smtClean="0"/>
              <a:t>la loi n°14/2005 du 8 août 2005 Portant Code de Déontologie de la Fonction publique,</a:t>
            </a:r>
          </a:p>
          <a:p>
            <a:pPr lvl="0" algn="just"/>
            <a:r>
              <a:rPr lang="fr-FR" sz="2400" dirty="0" smtClean="0"/>
              <a:t>la </a:t>
            </a:r>
            <a:r>
              <a:rPr lang="fr-FR" sz="2400" dirty="0"/>
              <a:t>loi n°021/2014 du 30 janvier 2015 relative à la transparence et à la bonne gouvernance dans la gestion des finances </a:t>
            </a:r>
            <a:r>
              <a:rPr lang="fr-FR" sz="2400" dirty="0" smtClean="0"/>
              <a:t>publiques.</a:t>
            </a:r>
          </a:p>
          <a:p>
            <a:pPr lvl="0" algn="just"/>
            <a:r>
              <a:rPr lang="fr-FR" sz="2400" dirty="0" smtClean="0"/>
              <a:t>b) Invoquer les dispositions légales impératives qui obligent le personnel à</a:t>
            </a:r>
          </a:p>
          <a:p>
            <a:pPr lvl="0" algn="just"/>
            <a:r>
              <a:rPr lang="fr-FR" sz="2400" dirty="0" smtClean="0"/>
              <a:t> respecter la politique anti-corruption et le système de management anti-corruption, et qui donnent le droit à l’organisme de prendre des sanctions disciplinaires à l’encontre du personnel s’il ne les respecte pas. Prévoir des procédures qui permettent à l’organisme de prendre les sanctions disciplinaires appropriées à l’encontre du personnel qui ne respecte pas la politique anti-corruption ou le système de management anti-corruption;</a:t>
            </a:r>
          </a:p>
          <a:p>
            <a:pPr lvl="0" algn="just"/>
            <a:r>
              <a:rPr lang="fr-FR" sz="2400" dirty="0" smtClean="0">
                <a:effectLst/>
              </a:rPr>
              <a:t> c) préparer et remettre à tout agent engagé un kit comprenant, entre autres, un exemplaire de la politique anti-corruption, et l’informant de l’existence de cursus de formation sur à ladite politique;</a:t>
            </a:r>
          </a:p>
          <a:p>
            <a:pPr lvl="0" algn="just"/>
            <a:r>
              <a:rPr lang="fr-FR" sz="2400" dirty="0" smtClean="0"/>
              <a:t>d) Promouvoir et </a:t>
            </a:r>
            <a:r>
              <a:rPr lang="fr-FR" sz="2400" dirty="0"/>
              <a:t>p</a:t>
            </a:r>
            <a:r>
              <a:rPr lang="fr-FR" sz="2400" dirty="0" smtClean="0"/>
              <a:t>rotéger le personnel contre les éventuelles sanctions disciplinaires pour:</a:t>
            </a:r>
          </a:p>
          <a:p>
            <a:pPr marL="342900" lvl="0" indent="-342900" algn="just">
              <a:buFontTx/>
              <a:buChar char="-"/>
            </a:pPr>
            <a:r>
              <a:rPr lang="fr-FR" sz="2400" dirty="0" smtClean="0"/>
              <a:t>Avoir refuser de céder à une tentative de corruption;</a:t>
            </a:r>
          </a:p>
          <a:p>
            <a:pPr marL="342900" lvl="0" indent="-342900" algn="just">
              <a:buFontTx/>
              <a:buChar char="-"/>
            </a:pPr>
            <a:endParaRPr lang="fr-FR" sz="2400" dirty="0"/>
          </a:p>
          <a:p>
            <a:pPr lvl="0" algn="just"/>
            <a:endParaRPr lang="fr-FR" sz="2400" dirty="0" smtClean="0"/>
          </a:p>
          <a:p>
            <a:pPr lvl="0" algn="just"/>
            <a:endParaRPr lang="fr-FR" sz="2400" dirty="0"/>
          </a:p>
          <a:p>
            <a:pPr lvl="0" algn="just"/>
            <a:endParaRPr lang="fr-FR" sz="2400" dirty="0" smtClean="0"/>
          </a:p>
          <a:p>
            <a:pPr lvl="0" algn="just"/>
            <a:endParaRPr lang="fr-FR" sz="2400" dirty="0"/>
          </a:p>
          <a:p>
            <a:pPr lvl="0" algn="just"/>
            <a:r>
              <a:rPr lang="fr-FR" sz="2400" dirty="0" smtClean="0"/>
              <a:t> </a:t>
            </a:r>
            <a:r>
              <a:rPr lang="fr-FR" sz="2400" b="1" dirty="0" smtClean="0"/>
              <a:t> </a:t>
            </a:r>
            <a:endParaRPr lang="fr-FR" sz="2400" dirty="0"/>
          </a:p>
        </p:txBody>
      </p:sp>
    </p:spTree>
    <p:extLst>
      <p:ext uri="{BB962C8B-B14F-4D97-AF65-F5344CB8AC3E}">
        <p14:creationId xmlns:p14="http://schemas.microsoft.com/office/powerpoint/2010/main" val="90590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18</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1077245"/>
            <a:ext cx="12191999" cy="5632311"/>
          </a:xfrm>
          <a:prstGeom prst="rect">
            <a:avLst/>
          </a:prstGeom>
          <a:noFill/>
        </p:spPr>
        <p:txBody>
          <a:bodyPr wrap="square" rtlCol="0">
            <a:spAutoFit/>
          </a:bodyPr>
          <a:lstStyle/>
          <a:p>
            <a:pPr marL="342900" indent="-342900" algn="just">
              <a:buFontTx/>
              <a:buChar char="-"/>
            </a:pPr>
            <a:r>
              <a:rPr lang="fr-FR" sz="2400" dirty="0" smtClean="0"/>
              <a:t>avoir révélé, de bonne foi,  des faits relatifs à une tentative de corruption, à un cas de corruption avéré ou à un cas de corruption suspecté, ou à une violation de la politique anti-corruption ou du système de management anti-corruption; </a:t>
            </a:r>
          </a:p>
          <a:p>
            <a:pPr algn="just"/>
            <a:r>
              <a:rPr lang="fr-FR" sz="2400" dirty="0" smtClean="0"/>
              <a:t>e) obliger que le personnel, la direction et l’organe de gouvernance (s’il existe) remplissent une déclaration, à intervalles réguliers définis en fonction des risques de corruption identifiés, pour confirmer leur conformité à la politique anti-corruption et mettre à jour les déclarations de conflits d’intérêt;</a:t>
            </a:r>
          </a:p>
          <a:p>
            <a:pPr algn="just"/>
            <a:r>
              <a:rPr lang="fr-FR" sz="2400" dirty="0" smtClean="0"/>
              <a:t>f)  Définir des modules de formations sur: 1) la politique anti-corruption, les procédures et le système de management anti-corruption de l’organisme, et l’obligation de s’y conformer; 2) le risque de corruption et les répercussions négatives pouvant découler de la corruption pour le personnel et pour l’organisme; 3) les circonstances de la survenance possible de la corruption dans le cadre des fonctions confiées et la façon d’identifier ces circonstances; 4) comment reconnaître les sollicitations ou offres de pots-de-vin et comment y faire face; 5) la façon dont le personnel peut prévenir et éviter la corruption, et reconnaître les indicateurs clés de risque de corruption  </a:t>
            </a:r>
            <a:endParaRPr lang="fr-FR" sz="2400" dirty="0"/>
          </a:p>
        </p:txBody>
      </p:sp>
    </p:spTree>
    <p:extLst>
      <p:ext uri="{BB962C8B-B14F-4D97-AF65-F5344CB8AC3E}">
        <p14:creationId xmlns:p14="http://schemas.microsoft.com/office/powerpoint/2010/main" val="2049156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19</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1077245"/>
            <a:ext cx="12191999" cy="5262979"/>
          </a:xfrm>
          <a:prstGeom prst="rect">
            <a:avLst/>
          </a:prstGeom>
          <a:noFill/>
        </p:spPr>
        <p:txBody>
          <a:bodyPr wrap="square" rtlCol="0">
            <a:spAutoFit/>
          </a:bodyPr>
          <a:lstStyle/>
          <a:p>
            <a:pPr algn="just"/>
            <a:r>
              <a:rPr lang="fr-FR" sz="2400" dirty="0" smtClean="0"/>
              <a:t>6) la façon de documenter des faits de corruption, de rapporter des préoccupations et la personne à contacter;</a:t>
            </a:r>
          </a:p>
          <a:p>
            <a:pPr algn="just"/>
            <a:endParaRPr lang="fr-FR" sz="2400" dirty="0" smtClean="0"/>
          </a:p>
          <a:p>
            <a:pPr algn="just"/>
            <a:r>
              <a:rPr lang="fr-FR" sz="2400" dirty="0" smtClean="0"/>
              <a:t>g) Communiquer sur les faits avérés de corruption en en veillant au préalables sur les aspects suivants: 1) sur quels sujets communiquer ; 2) à quels moments communiquer; 3) avec qui communiquer; 4) comment communiquer; 5) qui communiquera; 6f) les langues de communication.</a:t>
            </a:r>
          </a:p>
          <a:p>
            <a:pPr algn="just"/>
            <a:r>
              <a:rPr lang="fr-FR" sz="2400" b="1" dirty="0" smtClean="0"/>
              <a:t>Cadeaux, dons et actes similaires</a:t>
            </a:r>
          </a:p>
          <a:p>
            <a:pPr algn="just"/>
            <a:r>
              <a:rPr lang="fr-FR" sz="2400" b="1" dirty="0"/>
              <a:t>1</a:t>
            </a:r>
            <a:r>
              <a:rPr lang="fr-FR" sz="2400" b="1" dirty="0" smtClean="0"/>
              <a:t>) </a:t>
            </a:r>
            <a:r>
              <a:rPr lang="fr-FR" sz="2400" dirty="0" smtClean="0"/>
              <a:t>Les cadeaux, les marques d’hospitalité, les dons et autres avantages peuvent être assimilés, de part leur nature à une corruption, même si ni le donateur ni le bénéficiaire n’en avait pas l’intention. La direction de la structure doit instituer l’obligation de déclarer à l’organe de gouvernance (ou à la direction)les cadeaux, les marques d’hospitalité, les dons et autres avantages qui pourraient être raisonnablement considérés comme un acte de corruption;</a:t>
            </a:r>
            <a:endParaRPr lang="fr-FR" sz="2400" dirty="0"/>
          </a:p>
          <a:p>
            <a:pPr algn="just"/>
            <a:endParaRPr lang="fr-FR" sz="2400" dirty="0"/>
          </a:p>
        </p:txBody>
      </p:sp>
    </p:spTree>
    <p:extLst>
      <p:ext uri="{BB962C8B-B14F-4D97-AF65-F5344CB8AC3E}">
        <p14:creationId xmlns:p14="http://schemas.microsoft.com/office/powerpoint/2010/main" val="98021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5"/>
            <a:ext cx="11970326" cy="7478970"/>
          </a:xfrm>
          <a:prstGeom prst="rect">
            <a:avLst/>
          </a:prstGeom>
          <a:noFill/>
        </p:spPr>
        <p:txBody>
          <a:bodyPr wrap="square" rtlCol="0">
            <a:spAutoFit/>
          </a:bodyPr>
          <a:lstStyle/>
          <a:p>
            <a:pPr algn="ctr"/>
            <a:r>
              <a:rPr lang="fr-FR" sz="2400" b="1" dirty="0" smtClean="0">
                <a:solidFill>
                  <a:srgbClr val="0070C0"/>
                </a:solidFill>
              </a:rPr>
              <a:t>PLAN DE L’EXPOSÉ</a:t>
            </a:r>
          </a:p>
          <a:p>
            <a:pPr algn="ctr"/>
            <a:endParaRPr lang="fr-FR" sz="2400" b="1" dirty="0"/>
          </a:p>
          <a:p>
            <a:pPr algn="just"/>
            <a:r>
              <a:rPr lang="fr-FR" sz="2400" b="1" dirty="0" smtClean="0"/>
              <a:t>1 Introduction</a:t>
            </a:r>
          </a:p>
          <a:p>
            <a:pPr algn="just"/>
            <a:endParaRPr lang="fr-FR" sz="2400" b="1" dirty="0" smtClean="0"/>
          </a:p>
          <a:p>
            <a:pPr algn="just"/>
            <a:r>
              <a:rPr lang="fr-FR" sz="2400" b="1" dirty="0" smtClean="0"/>
              <a:t>2 Conception de systèmes de lutte contre la corruption</a:t>
            </a:r>
          </a:p>
          <a:p>
            <a:pPr algn="just"/>
            <a:endParaRPr lang="fr-FR" sz="2400" b="1" dirty="0" smtClean="0"/>
          </a:p>
          <a:p>
            <a:pPr algn="just"/>
            <a:r>
              <a:rPr lang="fr-FR" sz="2400" b="1" dirty="0" smtClean="0"/>
              <a:t>3 Elaboration de systèmes de lutte contre la corruption</a:t>
            </a:r>
          </a:p>
          <a:p>
            <a:pPr algn="just"/>
            <a:endParaRPr lang="fr-FR" sz="2400" b="1" dirty="0" smtClean="0"/>
          </a:p>
          <a:p>
            <a:pPr algn="just"/>
            <a:r>
              <a:rPr lang="fr-FR" sz="2400" b="1" dirty="0"/>
              <a:t>4</a:t>
            </a:r>
            <a:r>
              <a:rPr lang="fr-FR" sz="2400" b="1" dirty="0" smtClean="0"/>
              <a:t> Mise en œuvre de systèmes de lutte contre la corruption</a:t>
            </a:r>
            <a:endParaRPr lang="fr-FR" sz="2400" b="1" dirty="0"/>
          </a:p>
          <a:p>
            <a:pPr lvl="1" algn="just"/>
            <a:r>
              <a:rPr lang="fr-FR" sz="2400" b="1" dirty="0" smtClean="0"/>
              <a:t>A Mesures et actions incombant aux ministères en charge de la BG et de la LC et de la Fonction Publique.</a:t>
            </a:r>
          </a:p>
          <a:p>
            <a:pPr lvl="1" algn="just"/>
            <a:r>
              <a:rPr lang="fr-FR" sz="2400" b="1" dirty="0" smtClean="0"/>
              <a:t>B Mesures et actions incombant au management de la structure.</a:t>
            </a:r>
          </a:p>
          <a:p>
            <a:pPr lvl="1" algn="just"/>
            <a:endParaRPr lang="fr-FR" sz="2400" b="1" dirty="0"/>
          </a:p>
          <a:p>
            <a:pPr algn="ctr"/>
            <a:endParaRPr lang="fr-FR" sz="2400" b="1" dirty="0" smtClean="0"/>
          </a:p>
          <a:p>
            <a:pPr algn="ctr"/>
            <a:endParaRPr lang="fr-FR" sz="2400" b="1" dirty="0"/>
          </a:p>
          <a:p>
            <a:pPr algn="ctr"/>
            <a:endParaRPr lang="fr-FR" sz="2400" b="1" dirty="0" smtClean="0"/>
          </a:p>
          <a:p>
            <a:pPr algn="ctr"/>
            <a:endParaRPr lang="fr-FR" sz="2400" b="1" dirty="0"/>
          </a:p>
          <a:p>
            <a:pPr algn="ctr"/>
            <a:endParaRPr lang="fr-FR" sz="2400" b="1" dirty="0" smtClean="0"/>
          </a:p>
          <a:p>
            <a:pPr algn="ctr"/>
            <a:endParaRPr lang="fr-FR" sz="2400" b="1" dirty="0"/>
          </a:p>
          <a:p>
            <a:pPr algn="just"/>
            <a:endParaRPr lang="fr-FR" sz="2400" b="1" dirty="0"/>
          </a:p>
        </p:txBody>
      </p:sp>
    </p:spTree>
    <p:extLst>
      <p:ext uri="{BB962C8B-B14F-4D97-AF65-F5344CB8AC3E}">
        <p14:creationId xmlns:p14="http://schemas.microsoft.com/office/powerpoint/2010/main" val="23062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20</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1077245"/>
            <a:ext cx="12191999" cy="5262979"/>
          </a:xfrm>
          <a:prstGeom prst="rect">
            <a:avLst/>
          </a:prstGeom>
          <a:noFill/>
        </p:spPr>
        <p:txBody>
          <a:bodyPr wrap="square" rtlCol="0">
            <a:spAutoFit/>
          </a:bodyPr>
          <a:lstStyle/>
          <a:p>
            <a:r>
              <a:rPr lang="fr-FR" sz="2400" b="1" dirty="0" smtClean="0"/>
              <a:t>2) Concernant les cadeaux </a:t>
            </a:r>
            <a:r>
              <a:rPr lang="fr-FR" sz="2400" dirty="0" smtClean="0"/>
              <a:t>et marques d’hospitalité, les procédures mises en œuvre par la structure doivent être conçues pour: a) contrôler l’étendue et la fréquence des cadeaux et marques d’hospitalité:</a:t>
            </a:r>
          </a:p>
          <a:p>
            <a:pPr marL="342900" indent="-342900">
              <a:buFontTx/>
              <a:buChar char="-"/>
            </a:pPr>
            <a:r>
              <a:rPr lang="fr-FR" sz="2400" dirty="0"/>
              <a:t>e</a:t>
            </a:r>
            <a:r>
              <a:rPr lang="fr-FR" sz="2400" dirty="0" smtClean="0"/>
              <a:t>n interdisant totalement les cadeaux et marques d’hospitalité; </a:t>
            </a:r>
          </a:p>
          <a:p>
            <a:pPr marL="342900" indent="-342900">
              <a:buFontTx/>
              <a:buChar char="-"/>
            </a:pPr>
            <a:r>
              <a:rPr lang="fr-FR" sz="2400" dirty="0"/>
              <a:t>o</a:t>
            </a:r>
            <a:r>
              <a:rPr lang="fr-FR" sz="2400" dirty="0" smtClean="0"/>
              <a:t>u en autorisant les cadeaux et marques d’hospitalité, mais en les limitant.</a:t>
            </a:r>
          </a:p>
          <a:p>
            <a:r>
              <a:rPr lang="fr-FR" sz="2400" dirty="0" smtClean="0"/>
              <a:t>b) imposer d’obtenir une approbation avant d’accepter un cadeau ou une marque d’hospitalité d’une valeur ou à une fréquence supérieure à celle définie par l’organe de gouvernance compétent;</a:t>
            </a:r>
          </a:p>
          <a:p>
            <a:r>
              <a:rPr lang="fr-FR" sz="2400" dirty="0" smtClean="0"/>
              <a:t>c) imposer de documenter ouvertement et de façon efficace (par exemple, dans un registre ou dans un livre comptable) et de faire superviser un cadeau ou une marque d’hospitalité d’une valeur ou à une fréquence supérieure à celle définie.</a:t>
            </a:r>
            <a:endParaRPr lang="fr-FR" sz="2400" dirty="0"/>
          </a:p>
          <a:p>
            <a:r>
              <a:rPr lang="fr-FR" sz="2400" b="1" dirty="0" smtClean="0"/>
              <a:t>Concernant la fonction audit au sein de la structure</a:t>
            </a:r>
            <a:r>
              <a:rPr lang="fr-FR" sz="2400" dirty="0" smtClean="0"/>
              <a:t>, elle doit être mise en œuvre par le manager (ministre ou directeur) et être indépendante et lui être directement rattachée.</a:t>
            </a:r>
          </a:p>
          <a:p>
            <a:endParaRPr lang="fr-FR" sz="2400" dirty="0"/>
          </a:p>
        </p:txBody>
      </p:sp>
    </p:spTree>
    <p:extLst>
      <p:ext uri="{BB962C8B-B14F-4D97-AF65-F5344CB8AC3E}">
        <p14:creationId xmlns:p14="http://schemas.microsoft.com/office/powerpoint/2010/main" val="1154415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21</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5"/>
            <a:ext cx="12191998" cy="5262979"/>
          </a:xfrm>
          <a:prstGeom prst="rect">
            <a:avLst/>
          </a:prstGeom>
          <a:noFill/>
        </p:spPr>
        <p:txBody>
          <a:bodyPr wrap="square" rtlCol="0">
            <a:spAutoFit/>
          </a:bodyPr>
          <a:lstStyle/>
          <a:p>
            <a:pPr algn="just"/>
            <a:r>
              <a:rPr lang="fr-FR" sz="2400" dirty="0" smtClean="0"/>
              <a:t>L’organe de gouvernance (ou la direction) doit orienter la sélection et la fréquence des audits de la structure et garantir son indépendance . Il peut également demander à accéder à tous les rapports et résultats des audits, et à ce que tout audit identifiant certains types de problématiques associés à un risque de corruption élevé ou à des indicateurs de risques de corruption lui soit rapporté après réalisation de l’audit. L’audit a pour but d’offrir l’assurance raisonnable à l’organe de gouvernance s’il existe (et à la direction) que le système de management anti-corruption a été mis en œuvre et fonctionne de façon efficace pour aider à prévenir et détecter les cas de corruption et fournir un moyen de dissuasion pour tout le personnel potentiellement corrompu (il sera ainsi informé que son projet ou son service peut être sélectionné pour audit).</a:t>
            </a:r>
          </a:p>
          <a:p>
            <a:pPr algn="just"/>
            <a:r>
              <a:rPr lang="fr-FR" sz="2400" b="1" dirty="0" smtClean="0"/>
              <a:t>La structure doit mette en œuvre des procédures appropriées </a:t>
            </a:r>
            <a:r>
              <a:rPr lang="fr-FR" sz="2400" dirty="0" smtClean="0"/>
              <a:t>sur la façon d’enquêter et de gérer et documenter tout problème lié à la corruption ou toute violation des moyens de contrôle anti-corruption. Chaque cas signalé est différent et la structure doit réagir de façon raisonnable et proportionnée aux circonstances. </a:t>
            </a:r>
            <a:endParaRPr lang="fr-FR" sz="2400" dirty="0"/>
          </a:p>
        </p:txBody>
      </p:sp>
    </p:spTree>
    <p:extLst>
      <p:ext uri="{BB962C8B-B14F-4D97-AF65-F5344CB8AC3E}">
        <p14:creationId xmlns:p14="http://schemas.microsoft.com/office/powerpoint/2010/main" val="1897587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22</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5"/>
            <a:ext cx="12191998" cy="6001643"/>
          </a:xfrm>
          <a:prstGeom prst="rect">
            <a:avLst/>
          </a:prstGeom>
          <a:noFill/>
        </p:spPr>
        <p:txBody>
          <a:bodyPr wrap="square" rtlCol="0">
            <a:spAutoFit/>
          </a:bodyPr>
          <a:lstStyle/>
          <a:p>
            <a:pPr algn="just"/>
            <a:r>
              <a:rPr lang="fr-FR" sz="2400" dirty="0"/>
              <a:t>T</a:t>
            </a:r>
            <a:r>
              <a:rPr lang="fr-FR" sz="2400" dirty="0" smtClean="0"/>
              <a:t>out rapport sur un cas de corruption suspectée ou avérée ou une violation des moyens de contrôle anti-corruption doit être remis à l’organe de gouvernance. La structure doit déterminer le responsable chargé de décider dont le rapport sera étudié et géré. Dans le cas d’une petite structure, l’organe de gouvernance sera la direction. Dans une grande structure ce sera un organe spécifique.</a:t>
            </a:r>
          </a:p>
          <a:p>
            <a:pPr algn="just"/>
            <a:r>
              <a:rPr lang="fr-FR" sz="2400" b="1" dirty="0" smtClean="0"/>
              <a:t>Il convient que l’enquête soit menée </a:t>
            </a:r>
            <a:r>
              <a:rPr lang="fr-FR" sz="2400" dirty="0" smtClean="0"/>
              <a:t>par une personne qui n’est pas impliquée dans le problème. Il peut s’agir de l’organe de gouvernance, d’un auditeur, d’un autre dirigeant compétent ou d’une tierce partie appropriée. Il convient que la direction octroie à la personne qui réalise l’enquête l’autorité, les ressources et l’accès nécessaires à la réalisation efficace de l’enquête. Il est recommandé que la personne qui réalise l’enquête ait suivi une formation ou dispose d’une expérience antérieure dans la réalisation d’enquêtes. Il convient que l’enquête établisse promptement les faits et recueille toute preuve nécessaire, par exemple en: a) formulant des demandes pour établir les faits; b) réunissant tous les documents et autres preuves pertinents; c) obtenant des témoignages; d) dans la mesure du possible et du raisonnable, demandant à ce que les rapports sur le problème soient rédigés et signés par les auteurs.</a:t>
            </a:r>
            <a:endParaRPr lang="fr-FR" sz="2400" dirty="0"/>
          </a:p>
        </p:txBody>
      </p:sp>
    </p:spTree>
    <p:extLst>
      <p:ext uri="{BB962C8B-B14F-4D97-AF65-F5344CB8AC3E}">
        <p14:creationId xmlns:p14="http://schemas.microsoft.com/office/powerpoint/2010/main" val="478160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23</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6" name="ZoneTexte 5"/>
          <p:cNvSpPr txBox="1"/>
          <p:nvPr/>
        </p:nvSpPr>
        <p:spPr>
          <a:xfrm>
            <a:off x="1" y="1077245"/>
            <a:ext cx="12191998" cy="4893647"/>
          </a:xfrm>
          <a:prstGeom prst="rect">
            <a:avLst/>
          </a:prstGeom>
          <a:noFill/>
        </p:spPr>
        <p:txBody>
          <a:bodyPr wrap="square" rtlCol="0">
            <a:spAutoFit/>
          </a:bodyPr>
          <a:lstStyle/>
          <a:p>
            <a:pPr algn="just"/>
            <a:r>
              <a:rPr lang="fr-FR" sz="2400" b="1" dirty="0" smtClean="0"/>
              <a:t>Lors de la réalisation de l’enquête et pour toute action de suivi</a:t>
            </a:r>
            <a:r>
              <a:rPr lang="fr-FR" sz="2400" dirty="0" smtClean="0"/>
              <a:t>, l’organisme doit tenir compte de facteurs pertinents, par exemple: a) les lois applicables (faire appel à un conseiller juridique si nécessaire. b) la sécurité du personnel; c) le risque de diffamation lors des déclarations; d) la protection des auteurs des rapports et des autres personnes impliquées ou mentionnées dans le rapport e) la responsabilité pénale, civile et administrative, les pertes financières et les dommages à la réputation potentiels pour l’organisme et les individus; f) toute obligation légale, ou faveur accordée à la structure, à rapporter aux autorités; g) la confidentialité du problème et de l’enquête jusqu’à l’établissement des faits; h) la nécessité pour la direction d’exiger l’entière coopération du personnel dans le cadre de l’enquête.</a:t>
            </a:r>
          </a:p>
          <a:p>
            <a:pPr algn="just"/>
            <a:r>
              <a:rPr lang="fr-FR" sz="2400" dirty="0" smtClean="0"/>
              <a:t>7) Lorsque l’enquête est terminée et/ou on dispose de suffisamment d’informations pour prendre une décision, il convient que la structure mette en œuvre les actions de suivi appropriées. En fonction des circonstances et de la gravité du problème, ces dernières peuvent comprendre un ou plusieurs des éléments suivants:</a:t>
            </a:r>
            <a:endParaRPr lang="fr-FR" sz="2400" dirty="0"/>
          </a:p>
        </p:txBody>
      </p:sp>
    </p:spTree>
    <p:extLst>
      <p:ext uri="{BB962C8B-B14F-4D97-AF65-F5344CB8AC3E}">
        <p14:creationId xmlns:p14="http://schemas.microsoft.com/office/powerpoint/2010/main" val="552254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24</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1077245"/>
            <a:ext cx="12191999" cy="5632311"/>
          </a:xfrm>
          <a:prstGeom prst="rect">
            <a:avLst/>
          </a:prstGeom>
          <a:noFill/>
        </p:spPr>
        <p:txBody>
          <a:bodyPr wrap="square" rtlCol="0">
            <a:spAutoFit/>
          </a:bodyPr>
          <a:lstStyle/>
          <a:p>
            <a:pPr algn="just"/>
            <a:r>
              <a:rPr lang="fr-FR" sz="2400" b="1" i="1" dirty="0" smtClean="0"/>
              <a:t>1) sanctions disciplinaires à l’encontre du personnel responsable  </a:t>
            </a:r>
          </a:p>
          <a:p>
            <a:pPr algn="just"/>
            <a:r>
              <a:rPr lang="fr-FR" sz="2400" b="1" i="1" dirty="0" smtClean="0"/>
              <a:t>2) signalement du problème aux autorités</a:t>
            </a:r>
            <a:r>
              <a:rPr lang="fr-FR" sz="2400" dirty="0" smtClean="0"/>
              <a:t>;</a:t>
            </a:r>
          </a:p>
          <a:p>
            <a:pPr algn="just"/>
            <a:r>
              <a:rPr lang="fr-FR" sz="2400" b="1" i="1" dirty="0" smtClean="0"/>
              <a:t>3) si un cas de corruption se produit</a:t>
            </a:r>
            <a:r>
              <a:rPr lang="fr-FR" sz="2400" dirty="0" smtClean="0"/>
              <a:t>, mise en œuvre d’actions pour éviter ou gérer toute infraction légale possible en découlant (par exemple, la falsification de comptabilité qui peut avoir lieu lorsqu’un pot-de-vin est décrit de façon incorrecte dans la comptabilité, une infraction fiscale lorsqu’un pot-de-vin est déduit à tort du chiffre d’affaires ou le blanchiment d’argent lorsqu’il s’agit de la gestion d’avoirs d’origine criminelle).</a:t>
            </a:r>
          </a:p>
          <a:p>
            <a:pPr algn="just"/>
            <a:r>
              <a:rPr lang="fr-FR" sz="2400" b="1" i="1" dirty="0" smtClean="0"/>
              <a:t>4) Il convient que la structure revoie ses procédures </a:t>
            </a:r>
            <a:r>
              <a:rPr lang="fr-FR" sz="2400" dirty="0" smtClean="0"/>
              <a:t>anti-corruption pour étudier si le problème est survenu en raison d’une certaine inadéquation de ses procédures et, dans ce cas, il convient qu’il prenne des mesures immédiates et appropriées pour améliorer ses procédures</a:t>
            </a:r>
            <a:r>
              <a:rPr lang="fr-FR" dirty="0" smtClean="0"/>
              <a:t>.</a:t>
            </a:r>
          </a:p>
          <a:p>
            <a:pPr algn="just"/>
            <a:r>
              <a:rPr lang="fr-FR" sz="2400" b="1" i="1" dirty="0" smtClean="0"/>
              <a:t>5) Le dispositif doit faire l’objet d’une surveillance</a:t>
            </a:r>
            <a:r>
              <a:rPr lang="fr-FR" sz="2400" dirty="0" smtClean="0"/>
              <a:t> permanente et appuyée sur les points suivants: a) efficacité de la formation; b) efficacité des moyens de contrôle, par exemple en réalisant des essais échantillonnés des résultats; c) efficacité de la répartition des responsabilités pour satisfaire aux exigences du système anti-corruption; d) suivi de la mise en œuvre des recommandations des rapports précédents  e) fréquence des audits internes non respectée.</a:t>
            </a:r>
            <a:endParaRPr lang="fr-FR" sz="2400" dirty="0"/>
          </a:p>
        </p:txBody>
      </p:sp>
    </p:spTree>
    <p:extLst>
      <p:ext uri="{BB962C8B-B14F-4D97-AF65-F5344CB8AC3E}">
        <p14:creationId xmlns:p14="http://schemas.microsoft.com/office/powerpoint/2010/main" val="310638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25</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4"/>
            <a:ext cx="12191998" cy="5632311"/>
          </a:xfrm>
          <a:prstGeom prst="rect">
            <a:avLst/>
          </a:prstGeom>
          <a:noFill/>
        </p:spPr>
        <p:txBody>
          <a:bodyPr wrap="square" rtlCol="0">
            <a:spAutoFit/>
          </a:bodyPr>
          <a:lstStyle/>
          <a:p>
            <a:pPr algn="just"/>
            <a:r>
              <a:rPr lang="fr-FR" sz="2400" b="1" dirty="0">
                <a:solidFill>
                  <a:srgbClr val="0070C0"/>
                </a:solidFill>
              </a:rPr>
              <a:t>4</a:t>
            </a:r>
            <a:r>
              <a:rPr lang="fr-FR" sz="2400" b="1" dirty="0" smtClean="0">
                <a:solidFill>
                  <a:srgbClr val="0070C0"/>
                </a:solidFill>
              </a:rPr>
              <a:t> Mise en œuvre du dispositif de lutte anti corruption</a:t>
            </a:r>
          </a:p>
          <a:p>
            <a:pPr algn="just"/>
            <a:r>
              <a:rPr lang="fr-FR" sz="2400" b="1" dirty="0" smtClean="0">
                <a:solidFill>
                  <a:srgbClr val="0070C0"/>
                </a:solidFill>
              </a:rPr>
              <a:t>4.1 Attributions des acteurs</a:t>
            </a:r>
          </a:p>
          <a:p>
            <a:pPr algn="just"/>
            <a:r>
              <a:rPr lang="fr-FR" sz="2400" dirty="0" smtClean="0"/>
              <a:t>Les mesures de la section « </a:t>
            </a:r>
            <a:r>
              <a:rPr lang="fr-FR" sz="2400" i="1" dirty="0" smtClean="0"/>
              <a:t>A  Mesures et actions incombant aux ministères en charge de la BG et de la LC et de la Fonction Publique » </a:t>
            </a:r>
            <a:r>
              <a:rPr lang="fr-FR" sz="2400" dirty="0" smtClean="0"/>
              <a:t>ont pour but de renforcer l’environnement global de transparence et l’ancrage des comportements </a:t>
            </a:r>
            <a:r>
              <a:rPr lang="fr-FR" sz="2400" dirty="0"/>
              <a:t>é</a:t>
            </a:r>
            <a:r>
              <a:rPr lang="fr-FR" sz="2400" dirty="0" smtClean="0"/>
              <a:t>thiques dans l’Administration publique. Elles ont vocation à être mises en œuvre par les ministères centraux.</a:t>
            </a:r>
          </a:p>
          <a:p>
            <a:pPr algn="just"/>
            <a:r>
              <a:rPr lang="fr-FR" sz="2400" dirty="0" smtClean="0"/>
              <a:t>En revanche les mesures relevant de la </a:t>
            </a:r>
            <a:r>
              <a:rPr lang="fr-FR" sz="2400" i="1" dirty="0" smtClean="0"/>
              <a:t>« section B Mesures et actions incombant au management de la structure » </a:t>
            </a:r>
            <a:r>
              <a:rPr lang="fr-FR" sz="2400" dirty="0" smtClean="0"/>
              <a:t>sont des déclinaisons au niveau déconcentré des mesures édictées à la section A. Toutefois pour un souci de cohérence des dispositifs déconcentrés appartenant à la même administration publique et de meilleur articulation entre ces dispositifs déconcentrés et le dispositif global national, il est conseillé que le Ministère en charge de la BG et de la LC, en concertation avec le Ministère de la Fonction publique, initie les textes légaux et réglementaires dont devront obligatoirement s’inspirer les managers des structures déconcentrées de l’Etat pour mettre en place leurs dispositifs anti corruption respectifs. </a:t>
            </a:r>
          </a:p>
          <a:p>
            <a:pPr algn="just"/>
            <a:endParaRPr lang="fr-FR" sz="2400" b="1" dirty="0"/>
          </a:p>
        </p:txBody>
      </p:sp>
    </p:spTree>
    <p:extLst>
      <p:ext uri="{BB962C8B-B14F-4D97-AF65-F5344CB8AC3E}">
        <p14:creationId xmlns:p14="http://schemas.microsoft.com/office/powerpoint/2010/main" val="1825399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26</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1077244"/>
            <a:ext cx="12191999" cy="5262979"/>
          </a:xfrm>
          <a:prstGeom prst="rect">
            <a:avLst/>
          </a:prstGeom>
          <a:noFill/>
        </p:spPr>
        <p:txBody>
          <a:bodyPr wrap="square" rtlCol="0">
            <a:spAutoFit/>
          </a:bodyPr>
          <a:lstStyle/>
          <a:p>
            <a:pPr algn="just"/>
            <a:r>
              <a:rPr lang="fr-FR" sz="2400" dirty="0" smtClean="0"/>
              <a:t>Pour mettre en place ces dispositifs, les managers seront habilités à prendre des notes de services qui devront être rigoureusement conformes à la réglementation (arrêtés interministériels ) fixée par les Ministères chargés de la LC et de la FP.</a:t>
            </a:r>
          </a:p>
          <a:p>
            <a:pPr algn="just"/>
            <a:r>
              <a:rPr lang="fr-FR" sz="2400" b="1" dirty="0" smtClean="0">
                <a:solidFill>
                  <a:srgbClr val="0070C0"/>
                </a:solidFill>
              </a:rPr>
              <a:t>4.2 Programmation des activités</a:t>
            </a:r>
            <a:r>
              <a:rPr lang="fr-FR" sz="2400" dirty="0" smtClean="0">
                <a:solidFill>
                  <a:srgbClr val="0070C0"/>
                </a:solidFill>
              </a:rPr>
              <a:t>. </a:t>
            </a:r>
          </a:p>
          <a:p>
            <a:pPr algn="just"/>
            <a:r>
              <a:rPr lang="fr-FR" sz="2400" dirty="0" smtClean="0"/>
              <a:t>Les deux ministères doivent définir un horizon temporel pour la mise en œuvre des mesures et actions. Un horizon de trois ans, à compter de 2021, est raisonnable. Il est possible alors de définir sur cette base, une programmation triennale glissante de toutes les actions des sections A et B. La programmation de chaque action dans cet intervalle sera fonction: </a:t>
            </a:r>
          </a:p>
          <a:p>
            <a:pPr marL="457200" indent="-457200" algn="just">
              <a:buAutoNum type="arabicParenR"/>
            </a:pPr>
            <a:r>
              <a:rPr lang="fr-FR" sz="2400" dirty="0"/>
              <a:t>d</a:t>
            </a:r>
            <a:r>
              <a:rPr lang="fr-FR" sz="2400" dirty="0" smtClean="0"/>
              <a:t>e la finalité des changements et de leurs conséquences potentielles; </a:t>
            </a:r>
          </a:p>
          <a:p>
            <a:pPr marL="457200" indent="-457200" algn="just">
              <a:buAutoNum type="arabicParenR"/>
            </a:pPr>
            <a:r>
              <a:rPr lang="fr-FR" sz="2400" dirty="0"/>
              <a:t>d</a:t>
            </a:r>
            <a:r>
              <a:rPr lang="fr-FR" sz="2400" dirty="0" smtClean="0"/>
              <a:t>e l’intégrité du système de management anti-corruption; </a:t>
            </a:r>
          </a:p>
          <a:p>
            <a:pPr marL="457200" indent="-457200" algn="just">
              <a:buAutoNum type="arabicParenR"/>
            </a:pPr>
            <a:r>
              <a:rPr lang="fr-FR" sz="2400" dirty="0"/>
              <a:t>d</a:t>
            </a:r>
            <a:r>
              <a:rPr lang="fr-FR" sz="2400" dirty="0" smtClean="0"/>
              <a:t>es ressources disponibles; </a:t>
            </a:r>
            <a:endParaRPr lang="fr-FR" sz="2400" dirty="0"/>
          </a:p>
          <a:p>
            <a:pPr marL="457200" indent="-457200" algn="just">
              <a:buAutoNum type="arabicParenR"/>
            </a:pPr>
            <a:r>
              <a:rPr lang="fr-FR" sz="2400" dirty="0"/>
              <a:t>d</a:t>
            </a:r>
            <a:r>
              <a:rPr lang="fr-FR" sz="2400" dirty="0" smtClean="0"/>
              <a:t>e l’affectation ou la réaffectation des responsabilités et de l’autorité responsable  de la LC; </a:t>
            </a:r>
          </a:p>
          <a:p>
            <a:pPr marL="457200" indent="-457200" algn="just">
              <a:buAutoNum type="arabicParenR"/>
            </a:pPr>
            <a:r>
              <a:rPr lang="fr-FR" sz="2400" dirty="0"/>
              <a:t>d</a:t>
            </a:r>
            <a:r>
              <a:rPr lang="fr-FR" sz="2400" dirty="0" smtClean="0"/>
              <a:t>e la rapidité, de l’étendue et du calendrier de mise en œuvre des changements dans leur ensemble et de la nécessité de procéder de façon ordonnée, cohérente et maitrisée. </a:t>
            </a:r>
            <a:endParaRPr lang="fr-FR" sz="2400" dirty="0"/>
          </a:p>
        </p:txBody>
      </p:sp>
    </p:spTree>
    <p:extLst>
      <p:ext uri="{BB962C8B-B14F-4D97-AF65-F5344CB8AC3E}">
        <p14:creationId xmlns:p14="http://schemas.microsoft.com/office/powerpoint/2010/main" val="534855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27</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4"/>
            <a:ext cx="12191998" cy="7848302"/>
          </a:xfrm>
          <a:prstGeom prst="rect">
            <a:avLst/>
          </a:prstGeom>
          <a:noFill/>
        </p:spPr>
        <p:txBody>
          <a:bodyPr wrap="square" rtlCol="0">
            <a:spAutoFit/>
          </a:bodyPr>
          <a:lstStyle/>
          <a:p>
            <a:pPr algn="just"/>
            <a:r>
              <a:rPr lang="fr-FR" sz="2400" b="1" dirty="0" smtClean="0">
                <a:solidFill>
                  <a:srgbClr val="0070C0"/>
                </a:solidFill>
              </a:rPr>
              <a:t>4.3 Allocations de ressources</a:t>
            </a:r>
          </a:p>
          <a:p>
            <a:pPr algn="just"/>
            <a:r>
              <a:rPr lang="fr-FR" sz="2400" dirty="0" smtClean="0"/>
              <a:t>En fonction de l’envergure de la structure, la nature de ses activités et les risques de corruption encourus, des ressources sont allouées.</a:t>
            </a:r>
          </a:p>
          <a:p>
            <a:pPr algn="just"/>
            <a:r>
              <a:rPr lang="fr-FR" sz="2400" b="1" dirty="0" smtClean="0"/>
              <a:t>Ressources humaines</a:t>
            </a:r>
            <a:r>
              <a:rPr lang="fr-FR" sz="2400" dirty="0" smtClean="0"/>
              <a:t>: elles doivent être suffisantes pour garantir le fonctionnement efficace du dispositif.</a:t>
            </a:r>
          </a:p>
          <a:p>
            <a:pPr algn="just"/>
            <a:r>
              <a:rPr lang="fr-FR" sz="2400" b="1" dirty="0" smtClean="0"/>
              <a:t>Ressources matérielles</a:t>
            </a:r>
            <a:r>
              <a:rPr lang="fr-FR" sz="2400" dirty="0" smtClean="0"/>
              <a:t>: par exemple: bureau, mobilier, matériel et logiciels informatiques, supports de formation, téléphones, papeterie.</a:t>
            </a:r>
          </a:p>
          <a:p>
            <a:pPr algn="just"/>
            <a:r>
              <a:rPr lang="fr-FR" sz="2400" b="1" dirty="0" smtClean="0"/>
              <a:t>Ressources financières</a:t>
            </a:r>
            <a:r>
              <a:rPr lang="fr-FR" sz="2400" dirty="0" smtClean="0"/>
              <a:t>: budget suffisant et disponible à bonne date.</a:t>
            </a:r>
            <a:endParaRPr lang="fr-FR" sz="2400" dirty="0"/>
          </a:p>
          <a:p>
            <a:pPr algn="just"/>
            <a:r>
              <a:rPr lang="fr-FR" sz="2400" b="1" dirty="0" smtClean="0"/>
              <a:t>4.4 Primes de performance.</a:t>
            </a:r>
          </a:p>
          <a:p>
            <a:pPr algn="just"/>
            <a:r>
              <a:rPr lang="fr-FR" sz="2400" dirty="0"/>
              <a:t>L</a:t>
            </a:r>
            <a:r>
              <a:rPr lang="fr-FR" sz="2400" dirty="0" smtClean="0"/>
              <a:t>e respect des règles de la comptabilité publique et de la législation budgétaire et financière est difficilement compatible avec l’octroi de rémunérations (primes et bonus) qui ne font qu’encourager les pratiques corruptives. Mieux vaut s’orienter vers des modes d’évaluations, de promotions, et autres récompenses du personnel comme mécanismes d’incitation pour l’encourager à se comporter conformément à la politique anti-corruption.</a:t>
            </a:r>
          </a:p>
          <a:p>
            <a:endParaRPr lang="fr-FR" sz="2400" b="1" dirty="0"/>
          </a:p>
          <a:p>
            <a:endParaRPr lang="fr-FR" sz="2400" b="1" dirty="0" smtClean="0"/>
          </a:p>
          <a:p>
            <a:endParaRPr lang="fr-FR" sz="2400" b="1" dirty="0"/>
          </a:p>
          <a:p>
            <a:endParaRPr lang="fr-FR" sz="2400" b="1" dirty="0" smtClean="0"/>
          </a:p>
          <a:p>
            <a:endParaRPr lang="fr-FR" sz="2400" b="1" dirty="0"/>
          </a:p>
          <a:p>
            <a:endParaRPr lang="fr-FR" sz="2400" b="1" dirty="0" smtClean="0"/>
          </a:p>
          <a:p>
            <a:endParaRPr lang="fr-FR" sz="2400" b="1" dirty="0"/>
          </a:p>
        </p:txBody>
      </p:sp>
    </p:spTree>
    <p:extLst>
      <p:ext uri="{BB962C8B-B14F-4D97-AF65-F5344CB8AC3E}">
        <p14:creationId xmlns:p14="http://schemas.microsoft.com/office/powerpoint/2010/main" val="2101393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28</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5"/>
            <a:ext cx="12191998" cy="3416320"/>
          </a:xfrm>
          <a:prstGeom prst="rect">
            <a:avLst/>
          </a:prstGeom>
          <a:noFill/>
        </p:spPr>
        <p:txBody>
          <a:bodyPr wrap="square" rtlCol="0">
            <a:spAutoFit/>
          </a:bodyPr>
          <a:lstStyle/>
          <a:p>
            <a:pPr algn="just"/>
            <a:r>
              <a:rPr lang="fr-FR" sz="2400" b="1" dirty="0" smtClean="0">
                <a:solidFill>
                  <a:srgbClr val="0070C0"/>
                </a:solidFill>
              </a:rPr>
              <a:t>4.5 Organes de suivi</a:t>
            </a:r>
          </a:p>
          <a:p>
            <a:pPr algn="just"/>
            <a:r>
              <a:rPr lang="fr-FR" sz="2400" dirty="0" smtClean="0"/>
              <a:t>Il est recommandé la mise en place d’organes de suivi du déploiement du dispositif au niveau national et au niveau déconcentré. Ces organes comprennent:</a:t>
            </a:r>
          </a:p>
          <a:p>
            <a:pPr marL="342900" indent="-342900" algn="just">
              <a:buFontTx/>
              <a:buChar char="-"/>
            </a:pPr>
            <a:r>
              <a:rPr lang="fr-FR" sz="2400" b="1" dirty="0" smtClean="0"/>
              <a:t>Un comité de pilotage </a:t>
            </a:r>
            <a:r>
              <a:rPr lang="fr-FR" sz="2400" dirty="0" smtClean="0"/>
              <a:t>composé des ministres intéressés (GB et LC, FP, Economie, Finances et SG du Gouvernement);</a:t>
            </a:r>
          </a:p>
          <a:p>
            <a:pPr marL="342900" indent="-342900" algn="just">
              <a:buFontTx/>
              <a:buChar char="-"/>
            </a:pPr>
            <a:r>
              <a:rPr lang="fr-FR" sz="2400" b="1" dirty="0" smtClean="0"/>
              <a:t>Un comité de suivi </a:t>
            </a:r>
            <a:r>
              <a:rPr lang="fr-FR" sz="2400" dirty="0" smtClean="0"/>
              <a:t>composé d’experts, chargé de la mise en œuvre des orientations fixées par le comité de pilotage.</a:t>
            </a:r>
          </a:p>
          <a:p>
            <a:pPr algn="just"/>
            <a:r>
              <a:rPr lang="fr-FR" sz="2400" dirty="0" smtClean="0"/>
              <a:t>Le Ministère chargé de la BG et de la LC assure les secrétariats des deux structures.</a:t>
            </a:r>
          </a:p>
          <a:p>
            <a:pPr algn="just"/>
            <a:endParaRPr lang="fr-FR" sz="2400" dirty="0"/>
          </a:p>
        </p:txBody>
      </p:sp>
    </p:spTree>
    <p:extLst>
      <p:ext uri="{BB962C8B-B14F-4D97-AF65-F5344CB8AC3E}">
        <p14:creationId xmlns:p14="http://schemas.microsoft.com/office/powerpoint/2010/main" val="597756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29</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Rectangle 3"/>
          <p:cNvSpPr/>
          <p:nvPr/>
        </p:nvSpPr>
        <p:spPr>
          <a:xfrm>
            <a:off x="3048000" y="1305342"/>
            <a:ext cx="6096000" cy="369332"/>
          </a:xfrm>
          <a:prstGeom prst="rect">
            <a:avLst/>
          </a:prstGeom>
        </p:spPr>
        <p:txBody>
          <a:bodyPr>
            <a:spAutoFit/>
          </a:bodyPr>
          <a:lstStyle/>
          <a:p>
            <a:pPr algn="just">
              <a:spcAft>
                <a:spcPts val="0"/>
              </a:spcAft>
            </a:pPr>
            <a:endParaRPr lang="fr-FR" dirty="0"/>
          </a:p>
        </p:txBody>
      </p:sp>
    </p:spTree>
    <p:extLst>
      <p:ext uri="{BB962C8B-B14F-4D97-AF65-F5344CB8AC3E}">
        <p14:creationId xmlns:p14="http://schemas.microsoft.com/office/powerpoint/2010/main" val="42166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3</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5"/>
            <a:ext cx="12191998" cy="8402300"/>
          </a:xfrm>
          <a:prstGeom prst="rect">
            <a:avLst/>
          </a:prstGeom>
          <a:noFill/>
        </p:spPr>
        <p:txBody>
          <a:bodyPr wrap="square" rtlCol="0">
            <a:spAutoFit/>
          </a:bodyPr>
          <a:lstStyle/>
          <a:p>
            <a:r>
              <a:rPr lang="fr-FR" sz="2400" b="1" dirty="0" smtClean="0">
                <a:solidFill>
                  <a:srgbClr val="0070C0"/>
                </a:solidFill>
              </a:rPr>
              <a:t>1 Introduction</a:t>
            </a:r>
          </a:p>
          <a:p>
            <a:pPr algn="just"/>
            <a:r>
              <a:rPr lang="fr-FR" sz="2400" b="1" dirty="0"/>
              <a:t>L</a:t>
            </a:r>
            <a:r>
              <a:rPr lang="fr-FR" sz="2400" b="1" dirty="0" smtClean="0"/>
              <a:t>e </a:t>
            </a:r>
            <a:r>
              <a:rPr lang="fr-FR" sz="2400" b="1" dirty="0"/>
              <a:t>Code pénal Gabonais </a:t>
            </a:r>
            <a:r>
              <a:rPr lang="fr-FR" sz="2400" dirty="0" smtClean="0"/>
              <a:t>définit </a:t>
            </a:r>
            <a:r>
              <a:rPr lang="fr-FR" sz="2400" dirty="0"/>
              <a:t>la corruption comme le fait pour </a:t>
            </a:r>
            <a:r>
              <a:rPr lang="fr-FR" sz="2400" b="1" dirty="0"/>
              <a:t>« </a:t>
            </a:r>
            <a:r>
              <a:rPr lang="fr-FR" sz="2400" b="1" i="1" dirty="0"/>
              <a:t>tout agent public qui, pour lui-même ou pour un tiers, sollicite, agrée ou reçoit des offres, promesses, dons ou présents pour faire, s’abstenir de faire ou ajourner un acte de sa fonction </a:t>
            </a:r>
            <a:r>
              <a:rPr lang="fr-FR" sz="2400" b="1" dirty="0"/>
              <a:t>» </a:t>
            </a:r>
            <a:r>
              <a:rPr lang="fr-FR" sz="2400" dirty="0"/>
              <a:t>(article 144). Les articles 146 à 148 élargissent le champ d’application à tout usager des services publics qui, </a:t>
            </a:r>
            <a:r>
              <a:rPr lang="fr-FR" sz="2400" b="1" dirty="0"/>
              <a:t>« </a:t>
            </a:r>
            <a:r>
              <a:rPr lang="fr-FR" sz="2400" b="1" i="1" dirty="0"/>
              <a:t>pour obtenir soit l’accomplissement, l’exécution ou l’abstention d’un acte, soit une faveur ou avantages, corrompt ou tente de corrompre un agent </a:t>
            </a:r>
            <a:r>
              <a:rPr lang="fr-FR" sz="2400" b="1" i="1" dirty="0" smtClean="0"/>
              <a:t>public ».</a:t>
            </a:r>
          </a:p>
          <a:p>
            <a:pPr algn="just"/>
            <a:r>
              <a:rPr lang="fr-FR" sz="2400" dirty="0" smtClean="0"/>
              <a:t>L’article 2 de la Loi N°001/2005 du 4 février 2005, portant Statut général de la Fonction publique définit la notion de fonction publique (FP): « </a:t>
            </a:r>
            <a:r>
              <a:rPr lang="fr-FR" sz="2400" b="1" i="1" dirty="0" smtClean="0"/>
              <a:t>La Fonction publique est l’ensemble des activités d’intérêt général exercées par des agents publics qui, soumis à un régime de droit public, sauf en ce qui concerne les agents de certains organismes publics personnalisés et les agents occupant certains emplois, concourent au fonctionnement des services publics. Elle a pour mission, dans le respect de l’intérêt général et de l’égalité des personnes auxquelles elle s’adresse ou s’applique, de fournir au public, d’une façon régulière et continue, les services d’intérêt général conformément aux politiques publiques arrêtées.</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a:p>
        </p:txBody>
      </p:sp>
    </p:spTree>
    <p:extLst>
      <p:ext uri="{BB962C8B-B14F-4D97-AF65-F5344CB8AC3E}">
        <p14:creationId xmlns:p14="http://schemas.microsoft.com/office/powerpoint/2010/main" val="1725350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30</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pic>
        <p:nvPicPr>
          <p:cNvPr id="1032" name="Picture 8" descr="in presentation - Research paper Sample - Academic Writing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0064" y="1077245"/>
            <a:ext cx="8463517" cy="48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930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31</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4" name="ZoneTexte 3"/>
          <p:cNvSpPr txBox="1"/>
          <p:nvPr/>
        </p:nvSpPr>
        <p:spPr>
          <a:xfrm>
            <a:off x="0" y="1077245"/>
            <a:ext cx="12036055" cy="4893647"/>
          </a:xfrm>
          <a:prstGeom prst="rect">
            <a:avLst/>
          </a:prstGeom>
          <a:noFill/>
        </p:spPr>
        <p:txBody>
          <a:bodyPr wrap="square" rtlCol="0">
            <a:spAutoFit/>
          </a:bodyPr>
          <a:lstStyle/>
          <a:p>
            <a:pPr lvl="0" algn="ctr"/>
            <a:r>
              <a:rPr lang="fr-FR" sz="2400" b="1" dirty="0" smtClean="0"/>
              <a:t>EXERCICES PRATIQUES</a:t>
            </a:r>
          </a:p>
          <a:p>
            <a:pPr lvl="0" algn="just"/>
            <a:endParaRPr lang="fr-FR" sz="2400" b="1" dirty="0" smtClean="0"/>
          </a:p>
          <a:p>
            <a:pPr lvl="0" algn="just"/>
            <a:r>
              <a:rPr lang="fr-FR" sz="2400" b="1" dirty="0" smtClean="0"/>
              <a:t>1  La </a:t>
            </a:r>
            <a:r>
              <a:rPr lang="fr-FR" sz="2400" b="1" dirty="0"/>
              <a:t>valeur de la parole par rapport à l’écrit;</a:t>
            </a:r>
            <a:endParaRPr lang="fr-FR" sz="2400" dirty="0"/>
          </a:p>
          <a:p>
            <a:pPr lvl="0" algn="just"/>
            <a:endParaRPr lang="fr-FR" sz="2400" b="1" dirty="0" smtClean="0"/>
          </a:p>
          <a:p>
            <a:pPr lvl="0" algn="just"/>
            <a:r>
              <a:rPr lang="fr-FR" sz="2400" b="1" dirty="0" smtClean="0"/>
              <a:t>2  La </a:t>
            </a:r>
            <a:r>
              <a:rPr lang="fr-FR" sz="2400" b="1" dirty="0"/>
              <a:t>distribution de cadeaux à l’occasion de grandes fêtes est-elle un acte de corruption?</a:t>
            </a:r>
            <a:endParaRPr lang="fr-FR" sz="2400" dirty="0"/>
          </a:p>
          <a:p>
            <a:pPr lvl="0" algn="just"/>
            <a:endParaRPr lang="fr-FR" sz="2400" b="1" dirty="0" smtClean="0"/>
          </a:p>
          <a:p>
            <a:pPr lvl="0" algn="just"/>
            <a:r>
              <a:rPr lang="fr-FR" sz="2400" b="1" dirty="0" smtClean="0"/>
              <a:t>3  Le </a:t>
            </a:r>
            <a:r>
              <a:rPr lang="fr-FR" sz="2400" b="1" dirty="0"/>
              <a:t>respect des plus anciens dans l’exercice du commandement;</a:t>
            </a:r>
            <a:endParaRPr lang="fr-FR" sz="2400" dirty="0"/>
          </a:p>
          <a:p>
            <a:pPr lvl="0" algn="just"/>
            <a:endParaRPr lang="fr-FR" sz="2400" b="1" dirty="0" smtClean="0"/>
          </a:p>
          <a:p>
            <a:pPr lvl="0" algn="just"/>
            <a:r>
              <a:rPr lang="fr-FR" sz="2400" b="1" dirty="0" smtClean="0"/>
              <a:t>4. Solidarité </a:t>
            </a:r>
            <a:r>
              <a:rPr lang="fr-FR" sz="2400" b="1" dirty="0"/>
              <a:t>familiale et gestion transparente des ressources humaines;</a:t>
            </a:r>
            <a:endParaRPr lang="fr-FR" sz="2400" dirty="0"/>
          </a:p>
          <a:p>
            <a:pPr lvl="0" algn="just"/>
            <a:endParaRPr lang="fr-FR" sz="2400" b="1" dirty="0" smtClean="0"/>
          </a:p>
          <a:p>
            <a:pPr lvl="0" algn="just"/>
            <a:r>
              <a:rPr lang="fr-FR" sz="2400" b="1" dirty="0" smtClean="0"/>
              <a:t>5  Engagement </a:t>
            </a:r>
            <a:r>
              <a:rPr lang="fr-FR" sz="2400" b="1" dirty="0"/>
              <a:t>politique et engagement au service de l’Etat;</a:t>
            </a:r>
            <a:endParaRPr lang="fr-FR" sz="2400" dirty="0"/>
          </a:p>
          <a:p>
            <a:pPr algn="just"/>
            <a:endParaRPr lang="fr-FR" sz="2400" b="1" dirty="0" smtClean="0"/>
          </a:p>
          <a:p>
            <a:pPr algn="just"/>
            <a:r>
              <a:rPr lang="fr-FR" sz="2400" b="1" dirty="0" smtClean="0"/>
              <a:t>6  Autorité </a:t>
            </a:r>
            <a:r>
              <a:rPr lang="fr-FR" sz="2400" b="1" dirty="0"/>
              <a:t>et pouvoir hiérarchique dans l’administration</a:t>
            </a:r>
            <a:r>
              <a:rPr lang="fr-FR" sz="2400" dirty="0" smtClean="0">
                <a:effectLst/>
              </a:rPr>
              <a:t> </a:t>
            </a:r>
            <a:endParaRPr lang="fr-FR" sz="2400" dirty="0"/>
          </a:p>
        </p:txBody>
      </p:sp>
    </p:spTree>
    <p:extLst>
      <p:ext uri="{BB962C8B-B14F-4D97-AF65-F5344CB8AC3E}">
        <p14:creationId xmlns:p14="http://schemas.microsoft.com/office/powerpoint/2010/main" val="56787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4</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1077244"/>
            <a:ext cx="12191999" cy="7848302"/>
          </a:xfrm>
          <a:prstGeom prst="rect">
            <a:avLst/>
          </a:prstGeom>
          <a:noFill/>
        </p:spPr>
        <p:txBody>
          <a:bodyPr wrap="square" rtlCol="0">
            <a:spAutoFit/>
          </a:bodyPr>
          <a:lstStyle/>
          <a:p>
            <a:pPr algn="just"/>
            <a:r>
              <a:rPr lang="fr-FR" sz="2400" dirty="0" smtClean="0"/>
              <a:t>La corruption est un phénomène </a:t>
            </a:r>
            <a:r>
              <a:rPr lang="fr-FR" sz="2400" b="1" dirty="0" smtClean="0"/>
              <a:t>répandu dans le monde</a:t>
            </a:r>
            <a:r>
              <a:rPr lang="fr-FR" sz="2400" dirty="0" smtClean="0"/>
              <a:t>. Elle fait obstacle à la </a:t>
            </a:r>
            <a:r>
              <a:rPr lang="fr-FR" sz="2400" b="1" dirty="0" smtClean="0"/>
              <a:t>bonne gouvernance, au développement, à la lutte contre la pauvreté et fausse la concurrence</a:t>
            </a:r>
            <a:r>
              <a:rPr lang="fr-FR" sz="2400" dirty="0" smtClean="0"/>
              <a:t>. Elle nuit au bon fonctionnement du service public de la justice et au respect des droits de l’homme. </a:t>
            </a:r>
          </a:p>
          <a:p>
            <a:pPr algn="just"/>
            <a:r>
              <a:rPr lang="fr-FR" sz="2400" dirty="0" smtClean="0"/>
              <a:t>S’agissant des activités contractuelles de la puissance publique (marchés publics, délégation de services publics et contrat de PPP), elle augmente le coût des transactions, fausse le bon fonctionnement des marchés et nuit gravement à la qualité des biens et services surtout dans les secteurs sensibles (santé, éducation, environnement).</a:t>
            </a:r>
          </a:p>
          <a:p>
            <a:pPr algn="just"/>
            <a:r>
              <a:rPr lang="fr-FR" sz="2400" dirty="0" smtClean="0"/>
              <a:t>La volonté des Hautes Autorités Gabonaises de lutter contre la corruption s’est illustrée plusieurs fois, notamment avec la création d’un </a:t>
            </a:r>
            <a:r>
              <a:rPr lang="fr-FR" sz="2400" b="1" dirty="0" smtClean="0"/>
              <a:t>Ministère spécifiquement dédié à la LC et à la promotion de la BG</a:t>
            </a:r>
            <a:r>
              <a:rPr lang="fr-FR" sz="2400" dirty="0" smtClean="0"/>
              <a:t>. Des mesures législatives, réglementaires et institutionnelles ont été prises au niveau central. L’enjeu est de relayer cette volonté au niveau déconcentré, celui des ministères, grandes administrations et institutions constitutionnelles. Ces structures devraient concevoir, élaborer et mettre en œuvre des systèmes de LC. Mais ces systèmes ne peuvent prospérer que dans un écosystème de transparence et d’éthique qu’il appartient aux pouvoirs publics de mettre en place.</a:t>
            </a:r>
          </a:p>
          <a:p>
            <a:pPr algn="just"/>
            <a:endParaRPr lang="fr-FR" sz="2400" dirty="0"/>
          </a:p>
          <a:p>
            <a:pPr algn="just"/>
            <a:endParaRPr lang="fr-FR" sz="2400" dirty="0" smtClean="0"/>
          </a:p>
          <a:p>
            <a:pPr algn="just"/>
            <a:endParaRPr lang="fr-FR" sz="2400" dirty="0"/>
          </a:p>
          <a:p>
            <a:pPr algn="just"/>
            <a:endParaRPr lang="fr-FR" sz="2400" dirty="0" smtClean="0"/>
          </a:p>
          <a:p>
            <a:pPr algn="just"/>
            <a:endParaRPr lang="fr-FR" sz="2400" dirty="0"/>
          </a:p>
          <a:p>
            <a:pPr algn="just"/>
            <a:endParaRPr lang="fr-FR" sz="2400" dirty="0"/>
          </a:p>
        </p:txBody>
      </p:sp>
    </p:spTree>
    <p:extLst>
      <p:ext uri="{BB962C8B-B14F-4D97-AF65-F5344CB8AC3E}">
        <p14:creationId xmlns:p14="http://schemas.microsoft.com/office/powerpoint/2010/main" val="48835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5</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5"/>
            <a:ext cx="12191998" cy="6370975"/>
          </a:xfrm>
          <a:prstGeom prst="rect">
            <a:avLst/>
          </a:prstGeom>
          <a:noFill/>
        </p:spPr>
        <p:txBody>
          <a:bodyPr wrap="square" rtlCol="0">
            <a:spAutoFit/>
          </a:bodyPr>
          <a:lstStyle/>
          <a:p>
            <a:pPr algn="just"/>
            <a:r>
              <a:rPr lang="fr-FR" sz="2400" b="1" dirty="0" smtClean="0">
                <a:solidFill>
                  <a:srgbClr val="0070C0"/>
                </a:solidFill>
              </a:rPr>
              <a:t>2 Conception de systèmes de lutte contre la corruption (LC)</a:t>
            </a:r>
          </a:p>
          <a:p>
            <a:pPr algn="just"/>
            <a:r>
              <a:rPr lang="fr-FR" sz="2400" b="1" dirty="0" smtClean="0">
                <a:solidFill>
                  <a:srgbClr val="0070C0"/>
                </a:solidFill>
              </a:rPr>
              <a:t>2.1 Il s’agit pour chaque structure (ministère et grande direction)</a:t>
            </a:r>
            <a:r>
              <a:rPr lang="fr-FR" sz="2400" dirty="0" smtClean="0">
                <a:solidFill>
                  <a:srgbClr val="0070C0"/>
                </a:solidFill>
              </a:rPr>
              <a:t>, </a:t>
            </a:r>
            <a:r>
              <a:rPr lang="fr-FR" sz="2400" dirty="0" smtClean="0"/>
              <a:t>de mettre en place et de corréler des </a:t>
            </a:r>
            <a:r>
              <a:rPr lang="fr-FR" sz="2400" b="1" dirty="0" smtClean="0"/>
              <a:t>processus</a:t>
            </a:r>
            <a:r>
              <a:rPr lang="fr-FR" sz="2400" dirty="0" smtClean="0"/>
              <a:t> lui permettant d’atteindre les objectifs du Gouvernement en matière de LC, dans son domaine de compétence spécifique. Il s’agit donc d’une déclinaison au niveau déconcentré (CAD périmètre de compétence du ministère ou de la direction) des orientations et intentions du Gouvernement dans le domaine de la LC. </a:t>
            </a:r>
          </a:p>
          <a:p>
            <a:pPr algn="just"/>
            <a:r>
              <a:rPr lang="fr-FR" sz="2400" b="1" dirty="0" smtClean="0">
                <a:solidFill>
                  <a:srgbClr val="0070C0"/>
                </a:solidFill>
              </a:rPr>
              <a:t>2.2 La conception d’un système de LC passe par:</a:t>
            </a:r>
          </a:p>
          <a:p>
            <a:pPr marL="342900" indent="-342900" algn="just">
              <a:buFont typeface="Arial" charset="0"/>
              <a:buChar char="•"/>
            </a:pPr>
            <a:r>
              <a:rPr lang="fr-FR" sz="2400" dirty="0" smtClean="0"/>
              <a:t>La définition de la structure administrative par l’identification de ses différentes composantes;</a:t>
            </a:r>
          </a:p>
          <a:p>
            <a:pPr marL="342900" indent="-342900" algn="just">
              <a:buFont typeface="Arial" charset="0"/>
              <a:buChar char="•"/>
            </a:pPr>
            <a:r>
              <a:rPr lang="fr-FR" sz="2400" dirty="0" smtClean="0"/>
              <a:t>Les rôles et responsabilités de chaque dirigeant;</a:t>
            </a:r>
          </a:p>
          <a:p>
            <a:pPr marL="342900" indent="-342900" algn="just">
              <a:buFont typeface="Arial" charset="0"/>
              <a:buChar char="•"/>
            </a:pPr>
            <a:r>
              <a:rPr lang="fr-FR" sz="2400" dirty="0" smtClean="0"/>
              <a:t>La planification des activités;</a:t>
            </a:r>
          </a:p>
          <a:p>
            <a:pPr marL="342900" indent="-342900" algn="just">
              <a:buFont typeface="Arial" charset="0"/>
              <a:buChar char="•"/>
            </a:pPr>
            <a:r>
              <a:rPr lang="fr-FR" sz="2400" dirty="0" smtClean="0"/>
              <a:t>Le fonctionnement de la structure et les interactions de ses différentes composantes. </a:t>
            </a:r>
          </a:p>
          <a:p>
            <a:pPr algn="just"/>
            <a:r>
              <a:rPr lang="fr-FR" sz="2400" b="1" dirty="0" smtClean="0">
                <a:solidFill>
                  <a:srgbClr val="0070C0"/>
                </a:solidFill>
              </a:rPr>
              <a:t>2.3 Le dispositif doit être proportionné</a:t>
            </a:r>
            <a:r>
              <a:rPr lang="fr-FR" sz="2400" dirty="0" smtClean="0"/>
              <a:t>. Les structures d’envergure (grands ministères, grandes DG) doivent avoir des systèmes plus détaillés. De même les structures évoluant dans des secteurs à risque de corruption élevé devrait avoir des processus de contrôle anti corruption renforcés.</a:t>
            </a:r>
          </a:p>
          <a:p>
            <a:pPr algn="just"/>
            <a:endParaRPr lang="fr-FR" sz="2400" dirty="0" smtClean="0"/>
          </a:p>
          <a:p>
            <a:pPr algn="just"/>
            <a:endParaRPr lang="fr-FR" sz="2400" b="1" dirty="0"/>
          </a:p>
        </p:txBody>
      </p:sp>
    </p:spTree>
    <p:extLst>
      <p:ext uri="{BB962C8B-B14F-4D97-AF65-F5344CB8AC3E}">
        <p14:creationId xmlns:p14="http://schemas.microsoft.com/office/powerpoint/2010/main" val="6363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3">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6</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8" name="ZoneTexte 7"/>
          <p:cNvSpPr txBox="1"/>
          <p:nvPr/>
        </p:nvSpPr>
        <p:spPr>
          <a:xfrm>
            <a:off x="1" y="1077245"/>
            <a:ext cx="12191998" cy="7109639"/>
          </a:xfrm>
          <a:prstGeom prst="rect">
            <a:avLst/>
          </a:prstGeom>
          <a:noFill/>
        </p:spPr>
        <p:txBody>
          <a:bodyPr wrap="square" rtlCol="0">
            <a:spAutoFit/>
          </a:bodyPr>
          <a:lstStyle/>
          <a:p>
            <a:pPr algn="just"/>
            <a:r>
              <a:rPr lang="fr-FR" sz="2400" dirty="0" smtClean="0">
                <a:solidFill>
                  <a:srgbClr val="0070C0"/>
                </a:solidFill>
              </a:rPr>
              <a:t>2.4 </a:t>
            </a:r>
            <a:r>
              <a:rPr lang="fr-FR" sz="2400" b="1" dirty="0" smtClean="0">
                <a:solidFill>
                  <a:srgbClr val="0070C0"/>
                </a:solidFill>
              </a:rPr>
              <a:t>Pour certaines activités particulières (exemple marchés publics),  </a:t>
            </a:r>
            <a:r>
              <a:rPr lang="fr-FR" sz="2400" dirty="0" smtClean="0"/>
              <a:t>des processus de contrôle plus complet et plus adaptés seront nécessaires.</a:t>
            </a:r>
          </a:p>
          <a:p>
            <a:pPr algn="just"/>
            <a:r>
              <a:rPr lang="fr-FR" sz="2400" dirty="0" smtClean="0"/>
              <a:t>Il convient que l’organisme identifie et évalue le risque de conflits d’intérêts internes et externes. </a:t>
            </a:r>
            <a:r>
              <a:rPr lang="fr-FR" sz="2400" b="1" dirty="0" smtClean="0">
                <a:solidFill>
                  <a:srgbClr val="0070C0"/>
                </a:solidFill>
              </a:rPr>
              <a:t>2.5 L’ensemble du personnel de la structure </a:t>
            </a:r>
            <a:r>
              <a:rPr lang="fr-FR" sz="2400" dirty="0" smtClean="0"/>
              <a:t>a l’obligation de rendre compte de tout conflit d’intérêts avéré ou potentiel (par exemple: familial, financier ou autre) directement ou indirectement lié à son domaine d’activité. </a:t>
            </a:r>
            <a:r>
              <a:rPr lang="fr-FR" sz="2400" dirty="0"/>
              <a:t>L</a:t>
            </a:r>
            <a:r>
              <a:rPr lang="fr-FR" sz="2400" dirty="0" smtClean="0"/>
              <a:t>es cas de conflit d’intérêts avérés ou potentiels, précisant également si des actions ont été entreprises pour atténuer le conflit, doivent être archivés.</a:t>
            </a:r>
          </a:p>
          <a:p>
            <a:pPr algn="just"/>
            <a:r>
              <a:rPr lang="fr-FR" sz="2400" b="1" dirty="0" smtClean="0">
                <a:solidFill>
                  <a:srgbClr val="0070C0"/>
                </a:solidFill>
              </a:rPr>
              <a:t>2.6 Dans l’Administration publique</a:t>
            </a:r>
            <a:r>
              <a:rPr lang="fr-FR" sz="2400" dirty="0" smtClean="0"/>
              <a:t>, la forme de corruption la plus répandue est la La corruption du personnel ou corruption passive, contrairement à la corruption active, CAD par le personnel de la structure pour le compte de la structure. Or, certains principes (secret professionnel, obligation de réserve, obligation de discrétion professionnelle) rendent difficile la détection de la corruption passive. La corruption passive concerne surtout le personnel dirigeant en mesure de prendre ou d’influencer des décisions pour le compte de la structure (responsables marchés publics, agents d’assiette des impôts et de la douane, etc.) </a:t>
            </a:r>
            <a:endParaRPr lang="fr-FR" sz="2400" dirty="0"/>
          </a:p>
          <a:p>
            <a:pPr algn="just"/>
            <a:endParaRPr lang="fr-FR" sz="2400" dirty="0" smtClean="0"/>
          </a:p>
          <a:p>
            <a:pPr algn="just"/>
            <a:endParaRPr lang="fr-FR" sz="2400" dirty="0"/>
          </a:p>
          <a:p>
            <a:pPr algn="just"/>
            <a:endParaRPr lang="fr-FR" sz="2400" dirty="0" smtClean="0"/>
          </a:p>
          <a:p>
            <a:pPr algn="just"/>
            <a:endParaRPr lang="fr-FR" sz="2400" dirty="0"/>
          </a:p>
        </p:txBody>
      </p:sp>
    </p:spTree>
    <p:extLst>
      <p:ext uri="{BB962C8B-B14F-4D97-AF65-F5344CB8AC3E}">
        <p14:creationId xmlns:p14="http://schemas.microsoft.com/office/powerpoint/2010/main" val="2667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7</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4"/>
            <a:ext cx="12191998" cy="4154984"/>
          </a:xfrm>
          <a:prstGeom prst="rect">
            <a:avLst/>
          </a:prstGeom>
          <a:noFill/>
        </p:spPr>
        <p:txBody>
          <a:bodyPr wrap="square" rtlCol="0">
            <a:spAutoFit/>
          </a:bodyPr>
          <a:lstStyle/>
          <a:p>
            <a:pPr algn="just"/>
            <a:r>
              <a:rPr lang="fr-FR" sz="2400" b="1" dirty="0" smtClean="0">
                <a:solidFill>
                  <a:srgbClr val="0070C0"/>
                </a:solidFill>
              </a:rPr>
              <a:t>2.7 Positionnement du dispositif anti corruption</a:t>
            </a:r>
            <a:r>
              <a:rPr lang="fr-FR" sz="2400" b="1" dirty="0" smtClean="0"/>
              <a:t>: </a:t>
            </a:r>
            <a:r>
              <a:rPr lang="fr-FR" sz="2400" dirty="0" smtClean="0"/>
              <a:t>il doit être intégré aux dispositifs de contrôle, notamment de contrôle interne (contrôle de gestion, budgétaire et comptable) d’inspection et d’audit recommandés par les directives financières de la CEMAC.</a:t>
            </a:r>
          </a:p>
          <a:p>
            <a:pPr algn="just"/>
            <a:r>
              <a:rPr lang="fr-FR" sz="2400" b="1" dirty="0" smtClean="0">
                <a:solidFill>
                  <a:srgbClr val="0070C0"/>
                </a:solidFill>
              </a:rPr>
              <a:t>2.8 La direction de la structure doit établir, tenir à jour et passer en revue une politique anti-corruption qui</a:t>
            </a:r>
            <a:r>
              <a:rPr lang="fr-FR" sz="2400" dirty="0" smtClean="0"/>
              <a:t>: </a:t>
            </a:r>
          </a:p>
          <a:p>
            <a:pPr marL="457200" indent="-457200" algn="just">
              <a:buAutoNum type="alphaLcParenR"/>
            </a:pPr>
            <a:r>
              <a:rPr lang="fr-FR" sz="2400" dirty="0" smtClean="0"/>
              <a:t>interdit la corruption; </a:t>
            </a:r>
          </a:p>
          <a:p>
            <a:pPr marL="457200" indent="-457200" algn="just">
              <a:buAutoNum type="alphaLcParenR"/>
            </a:pPr>
            <a:r>
              <a:rPr lang="fr-FR" sz="2400" dirty="0" smtClean="0"/>
              <a:t>impose le respect des lois anti-corruption applicables à l’organisme; </a:t>
            </a:r>
          </a:p>
          <a:p>
            <a:pPr marL="457200" indent="-457200" algn="just">
              <a:buAutoNum type="alphaLcParenR"/>
            </a:pPr>
            <a:r>
              <a:rPr lang="fr-FR" sz="2400" dirty="0" smtClean="0"/>
              <a:t>fournit un cadre pour l’établissement, la revue et l’atteinte des objectifs anti-corruption; </a:t>
            </a:r>
          </a:p>
          <a:p>
            <a:pPr marL="457200" indent="-457200" algn="just">
              <a:buAutoNum type="alphaLcParenR"/>
            </a:pPr>
            <a:r>
              <a:rPr lang="fr-FR" sz="2400" dirty="0" smtClean="0"/>
              <a:t>inclut l’engagement de satisfaire aux exigences du système de management anti-corruption; encourage le signalement d’inquiétudes, de bonne foi ou sur des motifs qui ont raisonnablement poussé à le croire, en toute confiance et sans peur de représailles; </a:t>
            </a:r>
          </a:p>
        </p:txBody>
      </p:sp>
    </p:spTree>
    <p:extLst>
      <p:ext uri="{BB962C8B-B14F-4D97-AF65-F5344CB8AC3E}">
        <p14:creationId xmlns:p14="http://schemas.microsoft.com/office/powerpoint/2010/main" val="160254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8</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1" y="1077244"/>
            <a:ext cx="12191998" cy="3416320"/>
          </a:xfrm>
          <a:prstGeom prst="rect">
            <a:avLst/>
          </a:prstGeom>
          <a:noFill/>
        </p:spPr>
        <p:txBody>
          <a:bodyPr wrap="square" rtlCol="0">
            <a:spAutoFit/>
          </a:bodyPr>
          <a:lstStyle/>
          <a:p>
            <a:pPr algn="just"/>
            <a:r>
              <a:rPr lang="fr-FR" sz="2400" dirty="0"/>
              <a:t> </a:t>
            </a:r>
            <a:r>
              <a:rPr lang="fr-FR" sz="2400" dirty="0" smtClean="0"/>
              <a:t> </a:t>
            </a:r>
          </a:p>
          <a:p>
            <a:pPr algn="just"/>
            <a:r>
              <a:rPr lang="fr-FR" sz="2400" dirty="0"/>
              <a:t> </a:t>
            </a:r>
            <a:r>
              <a:rPr lang="fr-FR" sz="2400" dirty="0" smtClean="0"/>
              <a:t>         e) inclut l’engagement pour l’amélioration continue du système de management anti-corruption; h) explique l’autorité et l’indépendance des organes de gouvernance anti-corruption;</a:t>
            </a:r>
          </a:p>
          <a:p>
            <a:pPr algn="just"/>
            <a:r>
              <a:rPr lang="fr-FR" sz="2400" dirty="0"/>
              <a:t> </a:t>
            </a:r>
            <a:r>
              <a:rPr lang="fr-FR" sz="2400" dirty="0" smtClean="0"/>
              <a:t>        f) détaille les conséquences du non-respect de la politique anti-corruption. </a:t>
            </a:r>
          </a:p>
          <a:p>
            <a:pPr algn="just"/>
            <a:r>
              <a:rPr lang="fr-FR" sz="2400" dirty="0" smtClean="0"/>
              <a:t>La politique anti-corruption doit:</a:t>
            </a:r>
          </a:p>
          <a:p>
            <a:pPr algn="just"/>
            <a:r>
              <a:rPr lang="fr-FR" sz="2400" dirty="0" smtClean="0"/>
              <a:t>— exister et être présentée sous la forme d’une information documentée;</a:t>
            </a:r>
          </a:p>
          <a:p>
            <a:pPr algn="just"/>
            <a:r>
              <a:rPr lang="fr-FR" sz="2400" dirty="0" smtClean="0"/>
              <a:t>— être communiquée dans la langue appropriée au sein de l’organisme et aux usagers du service public; </a:t>
            </a:r>
          </a:p>
          <a:p>
            <a:pPr algn="just"/>
            <a:r>
              <a:rPr lang="fr-FR" sz="2400" dirty="0" smtClean="0"/>
              <a:t>— être disponible pour les acteurs extérieurs et surtout pour les OSC.</a:t>
            </a:r>
            <a:endParaRPr lang="fr-FR" sz="2400" dirty="0"/>
          </a:p>
        </p:txBody>
      </p:sp>
    </p:spTree>
    <p:extLst>
      <p:ext uri="{BB962C8B-B14F-4D97-AF65-F5344CB8AC3E}">
        <p14:creationId xmlns:p14="http://schemas.microsoft.com/office/powerpoint/2010/main" val="211263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RG.jpg"/>
          <p:cNvPicPr/>
          <p:nvPr/>
        </p:nvPicPr>
        <p:blipFill>
          <a:blip r:embed="rId2">
            <a:extLst>
              <a:ext uri="{28A0092B-C50C-407E-A947-70E740481C1C}">
                <a14:useLocalDpi xmlns:a14="http://schemas.microsoft.com/office/drawing/2010/main" val="0"/>
              </a:ext>
            </a:extLst>
          </a:blip>
          <a:srcRect/>
          <a:stretch>
            <a:fillRect/>
          </a:stretch>
        </p:blipFill>
        <p:spPr bwMode="auto">
          <a:xfrm>
            <a:off x="0" y="81916"/>
            <a:ext cx="1062355" cy="995330"/>
          </a:xfrm>
          <a:prstGeom prst="rect">
            <a:avLst/>
          </a:prstGeom>
          <a:noFill/>
          <a:ln>
            <a:noFill/>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0" y="0"/>
            <a:ext cx="1396999" cy="1077245"/>
          </a:xfrm>
          <a:prstGeom prst="rect">
            <a:avLst/>
          </a:prstGeom>
        </p:spPr>
      </p:pic>
      <p:sp>
        <p:nvSpPr>
          <p:cNvPr id="2" name="Espace réservé du numéro de diapositive 1"/>
          <p:cNvSpPr>
            <a:spLocks noGrp="1"/>
          </p:cNvSpPr>
          <p:nvPr>
            <p:ph type="sldNum" sz="quarter" idx="12"/>
          </p:nvPr>
        </p:nvSpPr>
        <p:spPr/>
        <p:txBody>
          <a:bodyPr/>
          <a:lstStyle/>
          <a:p>
            <a:fld id="{F6D479A8-CDDE-B64B-948A-36B9E2EAB09F}" type="slidenum">
              <a:rPr lang="fr-FR" smtClean="0"/>
              <a:t>9</a:t>
            </a:fld>
            <a:endParaRPr lang="fr-FR"/>
          </a:p>
        </p:txBody>
      </p:sp>
      <p:sp>
        <p:nvSpPr>
          <p:cNvPr id="3" name="Espace réservé du pied de page 2"/>
          <p:cNvSpPr>
            <a:spLocks noGrp="1"/>
          </p:cNvSpPr>
          <p:nvPr>
            <p:ph type="ftr" sz="quarter" idx="11"/>
          </p:nvPr>
        </p:nvSpPr>
        <p:spPr/>
        <p:txBody>
          <a:bodyPr/>
          <a:lstStyle/>
          <a:p>
            <a:r>
              <a:rPr lang="fr-FR" smtClean="0"/>
              <a:t>Séminaire de Formation des responsables publics sur la Lutte contre la Corruption, l’Ethique, la Coordination et la Cohésion des Equipes de travail</a:t>
            </a:r>
            <a:endParaRPr lang="fr-FR"/>
          </a:p>
        </p:txBody>
      </p:sp>
      <p:sp>
        <p:nvSpPr>
          <p:cNvPr id="10" name="ZoneTexte 9"/>
          <p:cNvSpPr txBox="1"/>
          <p:nvPr/>
        </p:nvSpPr>
        <p:spPr>
          <a:xfrm>
            <a:off x="4635795" y="2870791"/>
            <a:ext cx="10831032" cy="4593265"/>
          </a:xfrm>
          <a:prstGeom prst="rect">
            <a:avLst/>
          </a:prstGeom>
          <a:noFill/>
        </p:spPr>
        <p:txBody>
          <a:bodyPr wrap="square" rtlCol="0">
            <a:spAutoFit/>
          </a:bodyPr>
          <a:lstStyle/>
          <a:p>
            <a:endParaRPr lang="fr-FR"/>
          </a:p>
        </p:txBody>
      </p:sp>
      <p:sp>
        <p:nvSpPr>
          <p:cNvPr id="4" name="ZoneTexte 3"/>
          <p:cNvSpPr txBox="1"/>
          <p:nvPr/>
        </p:nvSpPr>
        <p:spPr>
          <a:xfrm>
            <a:off x="0" y="893619"/>
            <a:ext cx="12191999" cy="10802957"/>
          </a:xfrm>
          <a:prstGeom prst="rect">
            <a:avLst/>
          </a:prstGeom>
          <a:noFill/>
        </p:spPr>
        <p:txBody>
          <a:bodyPr wrap="square" rtlCol="0">
            <a:spAutoFit/>
          </a:bodyPr>
          <a:lstStyle/>
          <a:p>
            <a:r>
              <a:rPr lang="fr-FR" sz="2400" b="1" dirty="0" smtClean="0">
                <a:solidFill>
                  <a:srgbClr val="0070C0"/>
                </a:solidFill>
              </a:rPr>
              <a:t>3 Elaboration du système de LC dans l’Administration publique</a:t>
            </a:r>
          </a:p>
          <a:p>
            <a:pPr algn="just"/>
            <a:r>
              <a:rPr lang="fr-FR" sz="2400" dirty="0" smtClean="0"/>
              <a:t>En gardant à l’esprit qu’en matière de corruption, le </a:t>
            </a:r>
            <a:r>
              <a:rPr lang="fr-FR" sz="2400" dirty="0" smtClean="0">
                <a:solidFill>
                  <a:srgbClr val="0070C0"/>
                </a:solidFill>
              </a:rPr>
              <a:t>risque</a:t>
            </a:r>
            <a:r>
              <a:rPr lang="fr-FR" sz="2400" dirty="0" smtClean="0"/>
              <a:t> zéro n’existe pas, l’élaboration d’un dispositif anti corruption passe par les étapes ci-après. Certaines mesures incombent concurremment au ministère en charge de la BG et de la LC assisté de celui chargé de la FP. Elles visent à instituer au niveau national un écosystème d’éthique et de transparence qui promeut les comportements anti corruption. </a:t>
            </a:r>
            <a:r>
              <a:rPr lang="fr-FR" sz="2400" b="1" dirty="0" smtClean="0">
                <a:solidFill>
                  <a:srgbClr val="00B0F0"/>
                </a:solidFill>
              </a:rPr>
              <a:t>LE MINISTÈRE ENCHARGE DE LA BG ET DE LA LC DOIT DEMEURER LE CENTRE OPÉRATIONNEL, D’IMPULSION ET DE MISE EN ŒUVRE DES POLITIQUES DE PROMOTION DE LA BG ET DE LC. </a:t>
            </a:r>
          </a:p>
          <a:p>
            <a:r>
              <a:rPr lang="fr-FR" sz="2400" dirty="0" smtClean="0"/>
              <a:t>D’autres mesures incombent aux responsables des ministères et directions générales.</a:t>
            </a:r>
          </a:p>
          <a:p>
            <a:r>
              <a:rPr lang="fr-FR" sz="2400" b="1" dirty="0" smtClean="0">
                <a:solidFill>
                  <a:srgbClr val="0070C0"/>
                </a:solidFill>
              </a:rPr>
              <a:t>3.1 Mesures et actions incombant aux ministères en charge de la BG et de la LC et de la Fonction Publique</a:t>
            </a:r>
            <a:r>
              <a:rPr lang="fr-FR" sz="2400" dirty="0" smtClean="0">
                <a:solidFill>
                  <a:srgbClr val="0070C0"/>
                </a:solidFill>
              </a:rPr>
              <a:t> </a:t>
            </a:r>
            <a:endParaRPr lang="fr-FR" sz="2400" dirty="0">
              <a:solidFill>
                <a:srgbClr val="0070C0"/>
              </a:solidFill>
            </a:endParaRPr>
          </a:p>
          <a:p>
            <a:pPr algn="just"/>
            <a:r>
              <a:rPr lang="fr-FR" sz="2400" dirty="0" smtClean="0"/>
              <a:t>Les ministères en charge de la BG et de la LC et de la Fonction Publique doivent initie</a:t>
            </a:r>
            <a:r>
              <a:rPr lang="fr-FR" sz="2400" dirty="0" smtClean="0">
                <a:solidFill>
                  <a:srgbClr val="0070C0"/>
                </a:solidFill>
              </a:rPr>
              <a:t>r</a:t>
            </a:r>
            <a:r>
              <a:rPr lang="fr-FR" sz="2400" dirty="0" smtClean="0"/>
              <a:t>: </a:t>
            </a:r>
          </a:p>
          <a:p>
            <a:pPr marL="342900" indent="-342900" algn="just">
              <a:buAutoNum type="alphaLcParenR"/>
            </a:pPr>
            <a:r>
              <a:rPr lang="fr-FR" sz="2400" dirty="0" smtClean="0"/>
              <a:t>La révision des dispositions du </a:t>
            </a:r>
            <a:r>
              <a:rPr lang="fr-FR" sz="2400" b="1" dirty="0" smtClean="0"/>
              <a:t> </a:t>
            </a:r>
            <a:r>
              <a:rPr lang="fr-FR" sz="2400" dirty="0" smtClean="0"/>
              <a:t>DECRET n° 000374/PR/MFPRAME du 26 mai 2000 réglementant la notation des fonctionnaires et des agents contractuels de l’Etat dans le sens d’une prise en compte plus importante des critères d’éthiques, de probité et de déontologie dans une optique anti corruption;</a:t>
            </a:r>
          </a:p>
          <a:p>
            <a:endParaRPr lang="fr-FR" sz="2400" b="1" dirty="0" smtClean="0"/>
          </a:p>
          <a:p>
            <a:endParaRPr lang="fr-FR" sz="2400" b="1" dirty="0"/>
          </a:p>
          <a:p>
            <a:endParaRPr lang="fr-FR" sz="2400" b="1" dirty="0" smtClean="0"/>
          </a:p>
          <a:p>
            <a:endParaRPr lang="fr-FR" sz="2400" b="1" dirty="0"/>
          </a:p>
          <a:p>
            <a:endParaRPr lang="fr-FR" sz="2400" b="1" dirty="0" smtClean="0"/>
          </a:p>
          <a:p>
            <a:endParaRPr lang="fr-FR" sz="2400" b="1" dirty="0"/>
          </a:p>
          <a:p>
            <a:endParaRPr lang="fr-FR" sz="2400" b="1" dirty="0" smtClean="0"/>
          </a:p>
          <a:p>
            <a:endParaRPr lang="fr-FR" sz="2400" b="1" dirty="0"/>
          </a:p>
          <a:p>
            <a:endParaRPr lang="fr-FR" sz="2400" b="1" dirty="0" smtClean="0"/>
          </a:p>
          <a:p>
            <a:endParaRPr lang="fr-FR" sz="2400" b="1" dirty="0"/>
          </a:p>
          <a:p>
            <a:endParaRPr lang="fr-FR" sz="2400" b="1" dirty="0" smtClean="0"/>
          </a:p>
          <a:p>
            <a:endParaRPr lang="fr-FR" sz="2400" b="1" dirty="0"/>
          </a:p>
          <a:p>
            <a:endParaRPr lang="fr-FR" sz="2400" b="1" dirty="0"/>
          </a:p>
        </p:txBody>
      </p:sp>
    </p:spTree>
    <p:extLst>
      <p:ext uri="{BB962C8B-B14F-4D97-AF65-F5344CB8AC3E}">
        <p14:creationId xmlns:p14="http://schemas.microsoft.com/office/powerpoint/2010/main" val="247477575"/>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6337</TotalTime>
  <Words>5168</Words>
  <Application>Microsoft Macintosh PowerPoint</Application>
  <PresentationFormat>Personnalisé</PresentationFormat>
  <Paragraphs>312</Paragraphs>
  <Slides>31</Slides>
  <Notes>6</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 SAKHO</dc:creator>
  <cp:lastModifiedBy>Serge  Armand MBOULA</cp:lastModifiedBy>
  <cp:revision>116</cp:revision>
  <dcterms:created xsi:type="dcterms:W3CDTF">2020-07-04T18:14:16Z</dcterms:created>
  <dcterms:modified xsi:type="dcterms:W3CDTF">2020-07-10T05:21:55Z</dcterms:modified>
</cp:coreProperties>
</file>