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at" ContentType="text/plai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c30b9b9be0e74dd1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21" r:id="rId3"/>
    <p:sldId id="367" r:id="rId4"/>
    <p:sldId id="368" r:id="rId5"/>
    <p:sldId id="371" r:id="rId6"/>
    <p:sldId id="369" r:id="rId7"/>
    <p:sldId id="370" r:id="rId8"/>
    <p:sldId id="372" r:id="rId9"/>
    <p:sldId id="373" r:id="rId10"/>
    <p:sldId id="374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61A"/>
    <a:srgbClr val="E22419"/>
    <a:srgbClr val="E2241A"/>
    <a:srgbClr val="960303"/>
    <a:srgbClr val="C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/>
    <p:restoredTop sz="94655"/>
  </p:normalViewPr>
  <p:slideViewPr>
    <p:cSldViewPr snapToGrid="0" snapToObjects="1">
      <p:cViewPr varScale="1">
        <p:scale>
          <a:sx n="68" d="100"/>
          <a:sy n="68" d="100"/>
        </p:scale>
        <p:origin x="9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207AF-09F0-A84D-9EA0-92785B568756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133D-6695-7B45-97D6-DDD772CFF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93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0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3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791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4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80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44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7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EF704-74C8-4641-8BEF-A9D180D5F3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8F0F-51BF-5146-9292-967A0458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F4987-5684-E74D-A476-2F34647F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6FB4A-2CB5-B845-A985-6071B2D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F1AFB-4752-C540-AFBA-3A5249AF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DE5C7-3E34-0E4E-AB93-D2BA5396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7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0C73-F615-1D43-8D9C-DDC918B4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BFC85-3988-DE48-A1DA-3802119B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D0340-AE4A-7848-B113-76993DE5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C2A55-3D46-474B-BCAE-93D6D8B6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56911-CB07-6649-AE71-49D0ECD8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41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CDB763-813A-F44A-86D7-3D58A5B5C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AA62D-0AD9-FE41-99D1-66D22801F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DC161-8DF8-E746-8358-BA2FA659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A4514-9342-6240-9BF1-2ECB971C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4091C-45F6-D24C-87F9-C80B9C7F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28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图片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7"/>
            <a:ext cx="12192000" cy="68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Desktop\未标题-1-0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6987" y="6117299"/>
            <a:ext cx="1920213" cy="585503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+mn-lt"/>
                <a:ea typeface="+mn-ea"/>
              </a:defRPr>
            </a:lvl1pPr>
            <a:lvl2pPr>
              <a:defRPr sz="2667">
                <a:latin typeface="+mn-lt"/>
                <a:ea typeface="+mn-ea"/>
              </a:defRPr>
            </a:lvl2pPr>
            <a:lvl3pPr>
              <a:defRPr sz="2400">
                <a:latin typeface="+mn-lt"/>
                <a:ea typeface="+mn-ea"/>
              </a:defRPr>
            </a:lvl3pPr>
            <a:lvl4pPr>
              <a:defRPr sz="2133">
                <a:latin typeface="+mn-lt"/>
                <a:ea typeface="+mn-ea"/>
              </a:defRPr>
            </a:lvl4pPr>
            <a:lvl5pPr>
              <a:defRPr sz="2133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31371" y="274640"/>
            <a:ext cx="10972800" cy="85010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577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0FE59-E60D-684B-8A43-C8FCDCCE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6710F-AA45-5A4C-934A-1FED22C29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00A4-CAB6-854B-B2AD-5C0896B1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7A5F8-DB0E-494C-9AA1-A3D437BE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02DD5-3CF5-4345-B00E-718CB1D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5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0F1E0-1E4A-8147-AF9C-FD81FF1C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819D12-B352-C749-A864-EDA3626FB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7F3F0-D2E5-0E41-B03E-CD7D25E9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15013-D67B-5241-8585-02210986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94462-9E5A-0143-9F5E-8042C138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2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8F4B8-4BB1-B84C-8E51-3B7F09F8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21F3-CF1F-6649-95C4-AC3192772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5296E-AF05-8947-B04B-A6D45697B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BC1F1-9B78-5D48-ABB7-C030ED39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CBB5A4-E4E0-BA46-9ADD-A5134A95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8FB85-6B5A-6143-82DA-70645C1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2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3550-EC89-1D4B-9087-8C8419E4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9609B-333F-3B4C-A366-1FE988676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493BAB-FEA1-B641-9A90-FE798F3C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FB87DD-E34A-3D46-8206-F0166751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4AE15-788D-184C-BA08-5B6854E4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34E8E-8D59-914B-A231-3AAEC917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5CCBB5-23B4-524E-A13C-79AC5AA0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552DE2-BE39-9F4B-90A7-9F8FE7B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5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88A8027-BC41-F647-94E4-EB7762764D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224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17128-6BBB-1F47-B58F-D48780676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1898" y="461380"/>
            <a:ext cx="1683025" cy="2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t="38338" r="4225" b="36761"/>
          <a:stretch/>
        </p:blipFill>
        <p:spPr>
          <a:xfrm>
            <a:off x="10009148" y="461380"/>
            <a:ext cx="1729770" cy="2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7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D5DEE-1909-3447-8765-0E853543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81D33-5AC4-2D48-AF21-B376EA5B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9349F-575E-9F46-B21B-35909172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15830-9D60-994F-B7EF-E4FD217B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48B3A-C14C-6140-85E3-18C069B3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79BAD-6770-6A4D-B8FE-43AE275A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5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2814-BDFA-1545-B963-3FD5E595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9A9BC-6213-6942-A94C-673111997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85A6F-ECB6-6242-A3B5-E370B67E8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9CBA6-F1D7-DB44-B749-F6640E1D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0200C4-2278-BF41-BD51-95DA4D5B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1A93EB-1DFC-4744-B2A0-09F68551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21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E7B94-5ABA-864D-919D-A7A9FD6EB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25C5F7-283C-2240-B9AB-386B0042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5515-BB1E-6641-A676-BDA0B0EFF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8CEF-3E57-E44E-9CA9-F3ED7E16FBF6}" type="datetimeFigureOut">
              <a:rPr kumimoji="1" lang="zh-CN" altLang="en-US" smtClean="0"/>
              <a:t>2023/8/3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21E08-23CA-AF42-A3D3-26FC04203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B1304-4911-824A-A50B-A9DFA891C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5EC70-03D5-3046-BFC8-31997727C0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1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BE498E22-6FD1-4E41-AA2D-DCFF8C8BD74C}"/>
              </a:ext>
            </a:extLst>
          </p:cNvPr>
          <p:cNvSpPr txBox="1">
            <a:spLocks/>
          </p:cNvSpPr>
          <p:nvPr/>
        </p:nvSpPr>
        <p:spPr>
          <a:xfrm>
            <a:off x="1143418" y="1473767"/>
            <a:ext cx="8198545" cy="1511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b="1" dirty="0">
                <a:solidFill>
                  <a:schemeClr val="bg1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IGW</a:t>
            </a:r>
            <a:r>
              <a:rPr lang="zh-CN" altLang="en-US" sz="4400" b="1" dirty="0">
                <a:solidFill>
                  <a:schemeClr val="bg1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网关</a:t>
            </a:r>
            <a:r>
              <a:rPr lang="en-US" altLang="zh-CN" sz="4400" b="1" dirty="0">
                <a:solidFill>
                  <a:schemeClr val="bg1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sz="4400" b="1" dirty="0">
                <a:solidFill>
                  <a:schemeClr val="bg1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配置文件设计</a:t>
            </a:r>
          </a:p>
        </p:txBody>
      </p:sp>
      <p:sp>
        <p:nvSpPr>
          <p:cNvPr id="8" name="Body Level One…">
            <a:extLst>
              <a:ext uri="{FF2B5EF4-FFF2-40B4-BE49-F238E27FC236}">
                <a16:creationId xmlns:a16="http://schemas.microsoft.com/office/drawing/2014/main" id="{AEEEDC5B-607C-7946-BAEA-5F57ADD0548E}"/>
              </a:ext>
            </a:extLst>
          </p:cNvPr>
          <p:cNvSpPr txBox="1">
            <a:spLocks/>
          </p:cNvSpPr>
          <p:nvPr/>
        </p:nvSpPr>
        <p:spPr>
          <a:xfrm>
            <a:off x="1143418" y="4403176"/>
            <a:ext cx="6780212" cy="306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21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1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3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4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3ECF67F8-2912-584E-AD8C-96CFCF065E6C}"/>
              </a:ext>
            </a:extLst>
          </p:cNvPr>
          <p:cNvSpPr txBox="1">
            <a:spLocks/>
          </p:cNvSpPr>
          <p:nvPr/>
        </p:nvSpPr>
        <p:spPr>
          <a:xfrm>
            <a:off x="1143418" y="4797362"/>
            <a:ext cx="6780212" cy="306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500" b="0" i="0" kern="120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457201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914400" algn="l" defTabSz="914400" rtl="0" eaLnBrk="1" latinLnBrk="0" hangingPunct="1"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indent="1371603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indent="1828804" algn="l" defTabSz="914400" rtl="0" eaLnBrk="1" latinLnBrk="0" hangingPunct="1">
              <a:buSzTx/>
              <a:buNone/>
              <a:defRPr sz="3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bg1"/>
                </a:solidFill>
                <a:latin typeface="京东朗正体 玲珑" panose="02000400000000000000" pitchFamily="2" charset="-122"/>
                <a:ea typeface="京东朗正体 玲珑" panose="02000400000000000000" pitchFamily="2" charset="-122"/>
              </a:rPr>
              <a:t>2023</a:t>
            </a:r>
            <a:r>
              <a:rPr lang="zh-CN" altLang="en-US" sz="2000" dirty="0">
                <a:solidFill>
                  <a:schemeClr val="bg1"/>
                </a:solidFill>
                <a:latin typeface="京东朗正体 玲珑" panose="02000400000000000000" pitchFamily="2" charset="-122"/>
                <a:ea typeface="京东朗正体 玲珑" panose="02000400000000000000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京东朗正体 玲珑" panose="02000400000000000000" pitchFamily="2" charset="-122"/>
                <a:ea typeface="京东朗正体 玲珑" panose="02000400000000000000" pitchFamily="2" charset="-122"/>
              </a:rPr>
              <a:t>8</a:t>
            </a:r>
            <a:r>
              <a:rPr lang="zh-CN" altLang="en-US" sz="2000" dirty="0">
                <a:solidFill>
                  <a:schemeClr val="bg1"/>
                </a:solidFill>
                <a:latin typeface="京东朗正体 玲珑" panose="02000400000000000000" pitchFamily="2" charset="-122"/>
                <a:ea typeface="京东朗正体 玲珑" panose="02000400000000000000" pitchFamily="2" charset="-122"/>
              </a:rPr>
              <a:t>月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A673F9-BA0F-4B42-96EC-F61B3E1F462C}"/>
              </a:ext>
            </a:extLst>
          </p:cNvPr>
          <p:cNvSpPr/>
          <p:nvPr/>
        </p:nvSpPr>
        <p:spPr>
          <a:xfrm>
            <a:off x="1188950" y="42885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京东朗正体 玲珑" panose="02000400000000000000" pitchFamily="2" charset="-122"/>
                <a:ea typeface="京东朗正体 玲珑" panose="02000400000000000000" pitchFamily="2" charset="-122"/>
              </a:rPr>
              <a:t>李伟伟</a:t>
            </a:r>
            <a:r>
              <a:rPr lang="en-US" altLang="zh-CN" dirty="0">
                <a:solidFill>
                  <a:schemeClr val="bg1"/>
                </a:solidFill>
                <a:latin typeface="京东朗正体 玲珑" panose="02000400000000000000" pitchFamily="2" charset="-122"/>
                <a:ea typeface="京东朗正体 玲珑" panose="02000400000000000000" pitchFamily="2" charset="-122"/>
              </a:rPr>
              <a:t>	</a:t>
            </a:r>
            <a:endParaRPr lang="zh-CN" altLang="en-US" dirty="0">
              <a:solidFill>
                <a:schemeClr val="bg1"/>
              </a:solidFill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1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控制面升级模式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8897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718699" y="3846633"/>
            <a:ext cx="94247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mgt_ip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用于控制面使用，断开全部的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BGP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连接会导致控制面失联，因此引入升级模式，不断开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BGP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，只修改路由策略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通过修改路由策略，只放行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mgt_ip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，其它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V4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V6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的网段路由和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全部不给放行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升级完控制面，放行全部的网段路由和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，引入流量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将管理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地址和全部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V4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V6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路由做成路由策略的两个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node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掉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all-ipv4-route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 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all-ipv6-route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两个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前缀列表，只放行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mgt_ip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恢复上述两个前缀列表，放行全部路由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DD9D39-C844-42FE-A57D-AFDEF014704C}"/>
              </a:ext>
            </a:extLst>
          </p:cNvPr>
          <p:cNvSpPr/>
          <p:nvPr/>
        </p:nvSpPr>
        <p:spPr>
          <a:xfrm>
            <a:off x="431371" y="6161633"/>
            <a:ext cx="11041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京东朗正体 巍峨" panose="02000700000000000000" pitchFamily="2" charset="-122"/>
                <a:ea typeface="京东朗正体 巍峨" panose="02000700000000000000" pitchFamily="2" charset="-122"/>
              </a:rPr>
              <a:t>只放行</a:t>
            </a:r>
            <a:r>
              <a:rPr lang="en-US" altLang="zh-CN" sz="2400" b="1" dirty="0">
                <a:solidFill>
                  <a:srgbClr val="FF0000"/>
                </a:solidFill>
                <a:latin typeface="京东朗正体 巍峨" panose="02000700000000000000" pitchFamily="2" charset="-122"/>
                <a:ea typeface="京东朗正体 巍峨" panose="02000700000000000000" pitchFamily="2" charset="-122"/>
              </a:rPr>
              <a:t>mgt_ip</a:t>
            </a:r>
            <a:r>
              <a:rPr lang="zh-CN" altLang="en-US" sz="2400" b="1" dirty="0">
                <a:solidFill>
                  <a:srgbClr val="FF0000"/>
                </a:solidFill>
                <a:latin typeface="京东朗正体 巍峨" panose="02000700000000000000" pitchFamily="2" charset="-122"/>
                <a:ea typeface="京东朗正体 巍峨" panose="02000700000000000000" pitchFamily="2" charset="-122"/>
              </a:rPr>
              <a:t>，用于控制面升级，撤销业务流量，控制面升级完，引入业务流量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F2A4E8-2553-4B5D-A2BB-B39F173C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64" y="2546771"/>
            <a:ext cx="5741364" cy="10763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BE43E2-E602-4499-87E6-03940D5171EA}"/>
              </a:ext>
            </a:extLst>
          </p:cNvPr>
          <p:cNvSpPr/>
          <p:nvPr/>
        </p:nvSpPr>
        <p:spPr>
          <a:xfrm>
            <a:off x="5526176" y="1018428"/>
            <a:ext cx="5116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1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不断开</a:t>
            </a:r>
            <a:r>
              <a:rPr lang="en-US" altLang="zh-CN" sz="2400" b="1" dirty="0">
                <a:solidFill>
                  <a:srgbClr val="FF0000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sz="2400" b="1" dirty="0">
                <a:solidFill>
                  <a:srgbClr val="FF0000"/>
                </a:solidFill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，只修改路由策略</a:t>
            </a:r>
            <a:endParaRPr lang="en-US" altLang="zh-CN" sz="2400" b="1" dirty="0">
              <a:solidFill>
                <a:srgbClr val="FF0000"/>
              </a:solidFill>
              <a:latin typeface="京东朗正体 苍穹" panose="02000800000000000000" pitchFamily="2" charset="-122"/>
              <a:ea typeface="京东朗正体 苍穹" panose="020008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9A4BFD-5863-4012-A146-7B7225C61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2" y="1240023"/>
            <a:ext cx="5225152" cy="24232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367F6A-E4DF-4BB0-A1B2-2E2CC7022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336" y="1518043"/>
            <a:ext cx="5741364" cy="80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Text">
            <a:extLst>
              <a:ext uri="{FF2B5EF4-FFF2-40B4-BE49-F238E27FC236}">
                <a16:creationId xmlns:a16="http://schemas.microsoft.com/office/drawing/2014/main" id="{03728E13-39C4-C944-9F9C-E79B0151C2A7}"/>
              </a:ext>
            </a:extLst>
          </p:cNvPr>
          <p:cNvSpPr txBox="1">
            <a:spLocks/>
          </p:cNvSpPr>
          <p:nvPr/>
        </p:nvSpPr>
        <p:spPr>
          <a:xfrm>
            <a:off x="1897399" y="2823409"/>
            <a:ext cx="2466056" cy="8199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300" b="0" i="0" kern="1200">
                <a:solidFill>
                  <a:srgbClr val="4040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4400" b="1" dirty="0">
                <a:solidFill>
                  <a:schemeClr val="bg1"/>
                </a:solidFill>
              </a:rPr>
              <a:t>Thanks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  <a:cs typeface="Times New Roman" panose="02020603050405020304" pitchFamily="18" charset="0"/>
              </a:rPr>
              <a:t>IGW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  <a:cs typeface="Times New Roman" panose="02020603050405020304" pitchFamily="18" charset="0"/>
              </a:rPr>
              <a:t>网关组网架构</a:t>
            </a:r>
            <a:endParaRPr lang="zh-CN" altLang="en-US" dirty="0">
              <a:latin typeface="京东朗正体 苍穹" panose="02000800000000000000" pitchFamily="2" charset="-122"/>
              <a:ea typeface="京东朗正体 苍穹" panose="020008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3E5CEA-EE6A-49E6-BE10-FDB93D67C0FF}"/>
              </a:ext>
            </a:extLst>
          </p:cNvPr>
          <p:cNvSpPr/>
          <p:nvPr/>
        </p:nvSpPr>
        <p:spPr>
          <a:xfrm>
            <a:off x="479083" y="4423363"/>
            <a:ext cx="10948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Pipe0 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 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pipe2 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上都必须接线，每个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Pipe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上的端口接线必须覆盖全部的上联交换机</a:t>
            </a:r>
            <a:endParaRPr lang="en-US" altLang="zh-CN" b="1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双平面接入或四平面接入，单个交换机故障网关仍然可以工作</a:t>
            </a: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网关集群通过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eBGP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发布相同的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VIP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link down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掉，机器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down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，毫秒级别自动止损，无需控制器干预</a:t>
            </a:r>
            <a:endParaRPr lang="en-US" altLang="zh-CN" b="1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单台网关的单个端口故障，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ECMP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收敛，流量自动切到剩余路径</a:t>
            </a: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单台网关整体挂掉，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ECMP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收敛，流量自动切到剩余路径</a:t>
            </a: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通过发布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VIP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大小段，可以达到集群间自动容灾的目的</a:t>
            </a:r>
            <a:endParaRPr lang="en-US" altLang="zh-CN" b="1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支持</a:t>
            </a:r>
            <a:r>
              <a:rPr lang="en-US" altLang="zh-CN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IPV6</a:t>
            </a: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，支持集群内导流，对不同的交换机，发布大小不同的导流网段</a:t>
            </a:r>
            <a:endParaRPr lang="en-US" altLang="zh-CN" b="1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支持主动下线一个端口，主动恢复一个端口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78509B-95A8-442A-A95A-645470CC3975}"/>
              </a:ext>
            </a:extLst>
          </p:cNvPr>
          <p:cNvSpPr/>
          <p:nvPr/>
        </p:nvSpPr>
        <p:spPr>
          <a:xfrm>
            <a:off x="8403980" y="2430417"/>
            <a:ext cx="2616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0493FB-893D-4619-890D-E695771F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42" y="1081033"/>
            <a:ext cx="6249603" cy="33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  <a:cs typeface="Times New Roman" panose="02020603050405020304" pitchFamily="18" charset="0"/>
              </a:rPr>
              <a:t>FRR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架构及其路由策略功能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altLang="zh-CN" sz="1867" dirty="0"/>
          </a:p>
          <a:p>
            <a:pPr lvl="1"/>
            <a:endParaRPr lang="en-US" altLang="zh-CN" sz="1867" dirty="0"/>
          </a:p>
          <a:p>
            <a:pPr marL="609585" lvl="1" indent="0">
              <a:buNone/>
            </a:pPr>
            <a:endParaRPr lang="en-US" altLang="zh-CN" sz="1867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685077-407F-4CF3-A947-1ECC8EC4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3" y="1060947"/>
            <a:ext cx="4224469" cy="4736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69532F-C760-4940-A6EA-FCEEF2DD9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65" y="1385684"/>
            <a:ext cx="5099840" cy="37336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A1D1B4-E509-4485-A735-74F7FAB3A761}"/>
              </a:ext>
            </a:extLst>
          </p:cNvPr>
          <p:cNvSpPr/>
          <p:nvPr/>
        </p:nvSpPr>
        <p:spPr>
          <a:xfrm>
            <a:off x="6317670" y="5384088"/>
            <a:ext cx="5204068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主要在</a:t>
            </a:r>
            <a:r>
              <a:rPr lang="en-US" altLang="zh-CN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</a:t>
            </a:r>
            <a:r>
              <a:rPr lang="zh-CN" altLang="en-US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</a:t>
            </a:r>
            <a:r>
              <a:rPr lang="en-US" altLang="zh-CN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层面绑定路由策略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322533" y="5720694"/>
            <a:ext cx="510139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Wingdings" panose="05000000000000000000" pitchFamily="2" charset="2"/>
              <a:buChar char="p"/>
            </a:pPr>
            <a:r>
              <a:rPr lang="zh-CN" altLang="en-US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一个</a:t>
            </a:r>
            <a:r>
              <a:rPr lang="en-US" altLang="zh-CN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BGP</a:t>
            </a:r>
            <a:r>
              <a:rPr lang="zh-CN" altLang="en-US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进程就可以同时支持</a:t>
            </a:r>
            <a:r>
              <a:rPr lang="en-US" altLang="zh-CN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IPV4</a:t>
            </a:r>
            <a:r>
              <a:rPr lang="zh-CN" altLang="en-US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及</a:t>
            </a:r>
            <a:r>
              <a:rPr lang="en-US" altLang="zh-CN" sz="1867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IPV6</a:t>
            </a:r>
            <a:endParaRPr lang="zh-CN" altLang="en-US" sz="1867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84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配置文件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-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建立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peer</a:t>
            </a:r>
            <a:endParaRPr lang="zh-CN" altLang="en-US" dirty="0">
              <a:latin typeface="京东朗正体 苍穹" panose="02000800000000000000" pitchFamily="2" charset="-122"/>
              <a:ea typeface="京东朗正体 苍穹" panose="02000800000000000000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altLang="zh-CN" sz="1867" dirty="0"/>
          </a:p>
          <a:p>
            <a:pPr lvl="1"/>
            <a:endParaRPr lang="en-US" altLang="zh-CN" sz="1867" dirty="0"/>
          </a:p>
          <a:p>
            <a:pPr marL="609585" lvl="1" indent="0">
              <a:buNone/>
            </a:pPr>
            <a:endParaRPr lang="en-US" altLang="zh-CN" sz="1867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609600" y="5534561"/>
            <a:ext cx="1151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通过配置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 bgp network import-check 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，没有本地静态路由或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IGP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路由，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也可以宣告</a:t>
            </a:r>
            <a:endParaRPr lang="en-US" altLang="zh-CN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通过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 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简化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BGP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的配置</a:t>
            </a:r>
            <a:endParaRPr lang="en-US" altLang="zh-CN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双平面接入就划分两个 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，四平面接入就划分四个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IPV6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单独划一个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Router-id 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采用带外网卡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ma1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</a:t>
            </a:r>
            <a:r>
              <a:rPr lang="en-US" altLang="zh-CN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地址</a:t>
            </a:r>
            <a:endParaRPr lang="en-US" altLang="zh-CN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B2A009-C2C0-422C-B878-DB040CA3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70" y="1161758"/>
            <a:ext cx="8487266" cy="42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配置文件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-IPV6</a:t>
            </a:r>
            <a:endParaRPr lang="zh-CN" altLang="en-US" dirty="0">
              <a:latin typeface="京东朗正体 苍穹" panose="02000800000000000000" pitchFamily="2" charset="-122"/>
              <a:ea typeface="京东朗正体 苍穹" panose="02000800000000000000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altLang="zh-CN" sz="1867" dirty="0"/>
          </a:p>
          <a:p>
            <a:pPr lvl="1"/>
            <a:endParaRPr lang="en-US" altLang="zh-CN" sz="1867" dirty="0"/>
          </a:p>
          <a:p>
            <a:pPr marL="609585" lvl="1" indent="0">
              <a:buNone/>
            </a:pPr>
            <a:endParaRPr lang="en-US" altLang="zh-CN" sz="1867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431371" y="3545722"/>
            <a:ext cx="11511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每个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都必须绑定入和出的路由策略，其中入策略放行全部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宣告路由的时候，如果不绑定路由策略，正常行为；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的时候也可以绑定不同的路由策略来追加不同长度的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as-path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，从而调整不同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pop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点集群的路由优先级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IPV6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出方向默认放行全部，但是通过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前缀列表实现，便于后面控制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2B4C19-6753-4CC7-8A4E-4CE1B58F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04" y="1330996"/>
            <a:ext cx="9201150" cy="19335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DD6A4C-EA30-4F60-88D4-BF3C452B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1" y="5870560"/>
            <a:ext cx="4622833" cy="656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6F67A6-37FF-4790-B444-D1F1F8C66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33" y="5784523"/>
            <a:ext cx="6334125" cy="828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6B1D1A-DA39-4099-8426-A38C70F40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508" y="5156138"/>
            <a:ext cx="7943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配置文件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-IPV4</a:t>
            </a:r>
            <a:endParaRPr lang="zh-CN" altLang="en-US" dirty="0">
              <a:latin typeface="京东朗正体 苍穹" panose="02000800000000000000" pitchFamily="2" charset="-122"/>
              <a:ea typeface="京东朗正体 苍穹" panose="02000800000000000000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altLang="zh-CN" sz="1867" dirty="0"/>
          </a:p>
          <a:p>
            <a:pPr lvl="1"/>
            <a:endParaRPr lang="en-US" altLang="zh-CN" sz="1867" dirty="0"/>
          </a:p>
          <a:p>
            <a:pPr marL="609585" lvl="1" indent="0">
              <a:buNone/>
            </a:pPr>
            <a:endParaRPr lang="en-US" altLang="zh-CN" sz="1867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609600" y="5534561"/>
            <a:ext cx="115112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每个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都必须绑定入和出的路由策略，其中入策略放行全部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宣告路由的时候，如果不绑定路由策略，正常行为；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的时候也可以绑定不同的路由策略来追加不同长度的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as-path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，从而调整不同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pop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点集群的路由优先级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每个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group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出方向需要配置路由策略用于配合导流网段的发布，同时单独放行管理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83F8DB-E0B1-4ED4-BF37-07DDB13C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29" y="1086045"/>
            <a:ext cx="7616465" cy="43228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CAE168-BFFC-49FE-BD4E-5B1681D23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523" y="2049642"/>
            <a:ext cx="3456944" cy="590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917828-F7C5-4BE3-AE62-CC5BFAEBA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523" y="3088710"/>
            <a:ext cx="3538325" cy="5905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510308A-5096-4F53-82CD-F6009AF81255}"/>
              </a:ext>
            </a:extLst>
          </p:cNvPr>
          <p:cNvSpPr/>
          <p:nvPr/>
        </p:nvSpPr>
        <p:spPr>
          <a:xfrm>
            <a:off x="9249278" y="390271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入策略放行全部</a:t>
            </a:r>
          </a:p>
        </p:txBody>
      </p:sp>
    </p:spTree>
    <p:extLst>
      <p:ext uri="{BB962C8B-B14F-4D97-AF65-F5344CB8AC3E}">
        <p14:creationId xmlns:p14="http://schemas.microsoft.com/office/powerpoint/2010/main" val="44979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配置文件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-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通过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AS-PATH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调整路由优先级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altLang="zh-CN" sz="1867" dirty="0"/>
          </a:p>
          <a:p>
            <a:pPr lvl="1"/>
            <a:endParaRPr lang="en-US" altLang="zh-CN" sz="1867" dirty="0"/>
          </a:p>
          <a:p>
            <a:pPr marL="609585" lvl="1" indent="0">
              <a:buNone/>
            </a:pPr>
            <a:endParaRPr lang="en-US" altLang="zh-CN" sz="1867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680752" y="5279802"/>
            <a:ext cx="1151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通过</a:t>
            </a:r>
            <a:r>
              <a:rPr lang="en-US" altLang="zh-CN" sz="28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as-patch</a:t>
            </a:r>
            <a:r>
              <a:rPr lang="zh-CN" altLang="en-US" sz="28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调整路由优先级，</a:t>
            </a:r>
            <a:r>
              <a:rPr lang="en-US" altLang="zh-CN" sz="28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28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的时候调用路由策略</a:t>
            </a:r>
            <a:endParaRPr lang="en-US" altLang="zh-CN" sz="28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5C63A-7539-44FD-9F8E-07E1F8EB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40" y="2667217"/>
            <a:ext cx="7943850" cy="2305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E960AE-667A-44EA-8A68-DC34ADAA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02" y="1336646"/>
            <a:ext cx="7705725" cy="685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96B5FC-02CA-4C03-905F-D6C7C134F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51" y="2200684"/>
            <a:ext cx="89630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5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BGP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配置文件</a:t>
            </a:r>
            <a:r>
              <a:rPr lang="en-US" altLang="zh-CN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-</a:t>
            </a:r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配置路由策略用于配合导流网段的发布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endParaRPr lang="en-US" altLang="zh-CN" sz="1867" dirty="0"/>
          </a:p>
          <a:p>
            <a:pPr lvl="1"/>
            <a:endParaRPr lang="en-US" altLang="zh-CN" sz="1867" dirty="0"/>
          </a:p>
          <a:p>
            <a:pPr marL="609585" lvl="1" indent="0">
              <a:buNone/>
            </a:pPr>
            <a:endParaRPr lang="en-US" altLang="zh-CN" sz="1867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643765" y="3883003"/>
            <a:ext cx="11215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假设宣告给上联交换机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lsw1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的导流网段为 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A.A.A.A/24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，宣告给上联交换机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LSW2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的导流网段为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B.B.B.B/25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C.C.C.C/25, 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这两个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B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C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网段加一起实际上是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A.A.A.A/24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的时候，三条路由都发布，但是对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lsw1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和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lsw2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的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peer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绑定路由策略的是做过滤，从而达到发布导流网段的目的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 prefix-list lsw1-dlip-prefix seq 5 permit 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A.A.A.A/24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prefix-list lsw2-dlip-prefix seq 5  permit B.B.B.B/25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prefix-list lsw2-dlip-prefix seq 10 permit C.C.C.C/25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同时将管理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地址和放行全部路由做成两个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node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，便于后续控制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C31682-4F7C-46B2-97B9-37493E2A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54449"/>
            <a:ext cx="5367244" cy="2335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5E8B42-291F-4679-9FA8-9C9B12693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03" y="1454449"/>
            <a:ext cx="5330697" cy="23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京东朗正体 苍穹" panose="02000800000000000000" pitchFamily="2" charset="-122"/>
                <a:ea typeface="京东朗正体 苍穹" panose="02000800000000000000" pitchFamily="2" charset="-122"/>
              </a:rPr>
              <a:t>如何下线一个端口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F7F18D-0F6B-4674-8E92-5FF2027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35536"/>
            <a:ext cx="10972800" cy="3733625"/>
          </a:xfrm>
        </p:spPr>
        <p:txBody>
          <a:bodyPr>
            <a:normAutofit/>
          </a:bodyPr>
          <a:lstStyle/>
          <a:p>
            <a:pPr marL="609585" lvl="1" indent="0">
              <a:buNone/>
            </a:pPr>
            <a:r>
              <a:rPr lang="en-US" altLang="zh-CN" sz="1867" dirty="0"/>
              <a:t>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D08E6-824C-416C-AFA5-8176AEE465F7}"/>
              </a:ext>
            </a:extLst>
          </p:cNvPr>
          <p:cNvSpPr/>
          <p:nvPr/>
        </p:nvSpPr>
        <p:spPr>
          <a:xfrm>
            <a:off x="1152092" y="3421142"/>
            <a:ext cx="93305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neighbor 100.125.50.9 shutdown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下线一个端口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 neighbor 100.125.50.9 shutdown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恢复一个端口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下线端口，恢复端口，会做成运维工具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下线整机做成工具，连续下掉全部端口，但是只能通过带外口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ma1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登陆时执行该命令，如果通过管理口登录执行，执行完会断连。</a:t>
            </a:r>
            <a:endParaRPr lang="en-US" altLang="zh-CN" sz="2000" dirty="0">
              <a:latin typeface="京东朗正体 纤秀" panose="02000300000000000000" pitchFamily="2" charset="-122"/>
              <a:ea typeface="京东朗正体 纤秀" panose="020003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network_vip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宣告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VIP  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no_network_vip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撤销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VIP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network_mgt_ip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宣告管理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 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 err="1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no_network_mgt_ip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 </a:t>
            </a:r>
            <a:r>
              <a:rPr lang="zh-CN" altLang="en-US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撤销管理</a:t>
            </a:r>
            <a:r>
              <a:rPr lang="en-US" altLang="zh-CN" sz="2000" dirty="0">
                <a:latin typeface="京东朗正体 纤秀" panose="02000300000000000000" pitchFamily="2" charset="-122"/>
                <a:ea typeface="京东朗正体 纤秀" panose="02000300000000000000" pitchFamily="2" charset="-122"/>
              </a:rPr>
              <a:t>IP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F78C27-CA20-47BC-BDDB-C745A90F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1" y="1856488"/>
            <a:ext cx="10687050" cy="12573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B13651A-8565-4A6F-9CC2-9E25CC3CB25B}"/>
              </a:ext>
            </a:extLst>
          </p:cNvPr>
          <p:cNvSpPr/>
          <p:nvPr/>
        </p:nvSpPr>
        <p:spPr>
          <a:xfrm>
            <a:off x="3591547" y="1217601"/>
            <a:ext cx="4480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京东朗正体 巍峨" panose="02000700000000000000" pitchFamily="2" charset="-122"/>
                <a:ea typeface="京东朗正体 巍峨" panose="02000700000000000000" pitchFamily="2" charset="-122"/>
              </a:rPr>
              <a:t>断开</a:t>
            </a:r>
            <a:r>
              <a:rPr lang="en-US" altLang="zh-CN" sz="2800" b="1" dirty="0">
                <a:solidFill>
                  <a:srgbClr val="FF0000"/>
                </a:solidFill>
                <a:latin typeface="京东朗正体 巍峨" panose="02000700000000000000" pitchFamily="2" charset="-122"/>
                <a:ea typeface="京东朗正体 巍峨" panose="02000700000000000000" pitchFamily="2" charset="-122"/>
              </a:rPr>
              <a:t>BGP</a:t>
            </a:r>
            <a:r>
              <a:rPr lang="zh-CN" altLang="en-US" sz="2800" b="1" dirty="0">
                <a:solidFill>
                  <a:srgbClr val="FF0000"/>
                </a:solidFill>
                <a:latin typeface="京东朗正体 巍峨" panose="02000700000000000000" pitchFamily="2" charset="-122"/>
                <a:ea typeface="京东朗正体 巍峨" panose="02000700000000000000" pitchFamily="2" charset="-122"/>
              </a:rPr>
              <a:t>，不更改路由配置</a:t>
            </a:r>
          </a:p>
        </p:txBody>
      </p:sp>
    </p:spTree>
    <p:extLst>
      <p:ext uri="{BB962C8B-B14F-4D97-AF65-F5344CB8AC3E}">
        <p14:creationId xmlns:p14="http://schemas.microsoft.com/office/powerpoint/2010/main" val="25201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1432034</TotalTime>
  <Words>906</Words>
  <Application>Microsoft Office PowerPoint</Application>
  <PresentationFormat>宽屏</PresentationFormat>
  <Paragraphs>77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等线</vt:lpstr>
      <vt:lpstr>等线 Light</vt:lpstr>
      <vt:lpstr>华文楷体</vt:lpstr>
      <vt:lpstr>京东朗正体 苍穹</vt:lpstr>
      <vt:lpstr>京东朗正体 玲珑</vt:lpstr>
      <vt:lpstr>京东朗正体 巍峨</vt:lpstr>
      <vt:lpstr>京东朗正体 纤秀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IGW网关组网架构</vt:lpstr>
      <vt:lpstr>FRR架构及其路由策略功能</vt:lpstr>
      <vt:lpstr>BGP配置文件-建立peer</vt:lpstr>
      <vt:lpstr>BGP配置文件-IPV6</vt:lpstr>
      <vt:lpstr>BGP配置文件-IPV4</vt:lpstr>
      <vt:lpstr>BGP配置文件-通过AS-PATH调整路由优先级</vt:lpstr>
      <vt:lpstr>BGP配置文件-配置路由策略用于配合导流网段的发布</vt:lpstr>
      <vt:lpstr>如何下线一个端口</vt:lpstr>
      <vt:lpstr>控制面升级模式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liweiwei118</cp:lastModifiedBy>
  <cp:revision>256</cp:revision>
  <cp:lastPrinted>2021-01-17T11:48:34Z</cp:lastPrinted>
  <dcterms:created xsi:type="dcterms:W3CDTF">2021-01-16T04:57:45Z</dcterms:created>
  <dcterms:modified xsi:type="dcterms:W3CDTF">2023-08-03T07:09:21Z</dcterms:modified>
</cp:coreProperties>
</file>