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61" r:id="rId5"/>
    <p:sldId id="262" r:id="rId6"/>
    <p:sldId id="259" r:id="rId7"/>
    <p:sldId id="257" r:id="rId8"/>
    <p:sldId id="264" r:id="rId9"/>
    <p:sldId id="266" r:id="rId10"/>
    <p:sldId id="268" r:id="rId11"/>
    <p:sldId id="269" r:id="rId12"/>
    <p:sldId id="270" r:id="rId13"/>
    <p:sldId id="271" r:id="rId14"/>
    <p:sldId id="272" r:id="rId15"/>
    <p:sldId id="273" r:id="rId16"/>
    <p:sldId id="274" r:id="rId17"/>
    <p:sldId id="275" r:id="rId18"/>
    <p:sldId id="276" r:id="rId19"/>
    <p:sldId id="277" r:id="rId20"/>
    <p:sldId id="279" r:id="rId21"/>
    <p:sldId id="278" r:id="rId22"/>
    <p:sldId id="280" r:id="rId23"/>
    <p:sldId id="281" r:id="rId24"/>
    <p:sldId id="282" r:id="rId25"/>
    <p:sldId id="283" r:id="rId26"/>
    <p:sldId id="284" r:id="rId27"/>
    <p:sldId id="285" r:id="rId28"/>
    <p:sldId id="287" r:id="rId29"/>
    <p:sldId id="286" r:id="rId30"/>
    <p:sldId id="288" r:id="rId31"/>
    <p:sldId id="289" r:id="rId32"/>
    <p:sldId id="290" r:id="rId33"/>
    <p:sldId id="291" r:id="rId34"/>
    <p:sldId id="292" r:id="rId35"/>
    <p:sldId id="293" r:id="rId36"/>
    <p:sldId id="294" r:id="rId37"/>
    <p:sldId id="296" r:id="rId38"/>
    <p:sldId id="297" r:id="rId39"/>
    <p:sldId id="299" r:id="rId40"/>
    <p:sldId id="300" r:id="rId41"/>
    <p:sldId id="301" r:id="rId42"/>
    <p:sldId id="30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09" autoAdjust="0"/>
    <p:restoredTop sz="94660"/>
  </p:normalViewPr>
  <p:slideViewPr>
    <p:cSldViewPr>
      <p:cViewPr varScale="1">
        <p:scale>
          <a:sx n="70" d="100"/>
          <a:sy n="70" d="100"/>
        </p:scale>
        <p:origin x="-13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EFAA1F-0FBD-4871-A0D4-590668F4F115}"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5BC70-AA1E-40E2-AF67-D565C847C3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FAA1F-0FBD-4871-A0D4-590668F4F115}"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5BC70-AA1E-40E2-AF67-D565C847C3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FAA1F-0FBD-4871-A0D4-590668F4F115}"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5BC70-AA1E-40E2-AF67-D565C847C3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FAA1F-0FBD-4871-A0D4-590668F4F115}"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5BC70-AA1E-40E2-AF67-D565C847C3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EFAA1F-0FBD-4871-A0D4-590668F4F115}"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5BC70-AA1E-40E2-AF67-D565C847C3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EFAA1F-0FBD-4871-A0D4-590668F4F115}" type="datetimeFigureOut">
              <a:rPr lang="en-US" smtClean="0"/>
              <a:pPr/>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5BC70-AA1E-40E2-AF67-D565C847C3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EFAA1F-0FBD-4871-A0D4-590668F4F115}" type="datetimeFigureOut">
              <a:rPr lang="en-US" smtClean="0"/>
              <a:pPr/>
              <a:t>3/4/2018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85BC70-AA1E-40E2-AF67-D565C847C3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EFAA1F-0FBD-4871-A0D4-590668F4F115}" type="datetimeFigureOut">
              <a:rPr lang="en-US" smtClean="0"/>
              <a:pPr/>
              <a:t>3/4/2018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85BC70-AA1E-40E2-AF67-D565C847C3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FAA1F-0FBD-4871-A0D4-590668F4F115}" type="datetimeFigureOut">
              <a:rPr lang="en-US" smtClean="0"/>
              <a:pPr/>
              <a:t>3/4/2018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85BC70-AA1E-40E2-AF67-D565C847C3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FAA1F-0FBD-4871-A0D4-590668F4F115}" type="datetimeFigureOut">
              <a:rPr lang="en-US" smtClean="0"/>
              <a:pPr/>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5BC70-AA1E-40E2-AF67-D565C847C3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FAA1F-0FBD-4871-A0D4-590668F4F115}" type="datetimeFigureOut">
              <a:rPr lang="en-US" smtClean="0"/>
              <a:pPr/>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5BC70-AA1E-40E2-AF67-D565C847C3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FAA1F-0FBD-4871-A0D4-590668F4F115}" type="datetimeFigureOut">
              <a:rPr lang="en-US" smtClean="0"/>
              <a:pPr/>
              <a:t>3/4/2018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85BC70-AA1E-40E2-AF67-D565C847C3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inggih\Downloads\download.png"/>
          <p:cNvPicPr>
            <a:picLocks noChangeAspect="1" noChangeArrowheads="1"/>
          </p:cNvPicPr>
          <p:nvPr/>
        </p:nvPicPr>
        <p:blipFill>
          <a:blip r:embed="rId2"/>
          <a:srcRect/>
          <a:stretch>
            <a:fillRect/>
          </a:stretch>
        </p:blipFill>
        <p:spPr bwMode="auto">
          <a:xfrm>
            <a:off x="1828800" y="1447800"/>
            <a:ext cx="5257800" cy="3938275"/>
          </a:xfrm>
          <a:prstGeom prst="rect">
            <a:avLst/>
          </a:prstGeom>
          <a:noFill/>
        </p:spPr>
      </p:pic>
      <p:sp>
        <p:nvSpPr>
          <p:cNvPr id="3" name="Subtitle 2"/>
          <p:cNvSpPr>
            <a:spLocks noGrp="1"/>
          </p:cNvSpPr>
          <p:nvPr>
            <p:ph type="subTitle" idx="1"/>
          </p:nvPr>
        </p:nvSpPr>
        <p:spPr>
          <a:xfrm>
            <a:off x="2286000" y="5105400"/>
            <a:ext cx="4419600" cy="609600"/>
          </a:xfrm>
        </p:spPr>
        <p:txBody>
          <a:bodyPr>
            <a:normAutofit/>
          </a:bodyPr>
          <a:lstStyle/>
          <a:p>
            <a:r>
              <a:rPr lang="en-US" dirty="0" smtClean="0"/>
              <a:t>Basic </a:t>
            </a:r>
            <a:r>
              <a:rPr lang="en-US" dirty="0" smtClean="0"/>
              <a:t>OSB Basic Overview</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3" name="Content Placeholder 2"/>
          <p:cNvSpPr>
            <a:spLocks noGrp="1"/>
          </p:cNvSpPr>
          <p:nvPr>
            <p:ph idx="1"/>
          </p:nvPr>
        </p:nvSpPr>
        <p:spPr>
          <a:xfrm>
            <a:off x="457200" y="1600200"/>
            <a:ext cx="8229600" cy="4525963"/>
          </a:xfrm>
        </p:spPr>
        <p:txBody>
          <a:bodyPr>
            <a:normAutofit/>
          </a:bodyPr>
          <a:lstStyle/>
          <a:p>
            <a:r>
              <a:rPr lang="en-US" sz="2000" dirty="0" smtClean="0"/>
              <a:t>The definition </a:t>
            </a:r>
            <a:r>
              <a:rPr lang="en-US" sz="2000" dirty="0"/>
              <a:t>of a business service is similar to that of a proxy service, however, the business services does not have a message </a:t>
            </a:r>
            <a:r>
              <a:rPr lang="en-US" sz="2000" dirty="0" smtClean="0"/>
              <a:t>flow definition.</a:t>
            </a:r>
          </a:p>
          <a:p>
            <a:r>
              <a:rPr lang="en-US" sz="2000" dirty="0" smtClean="0"/>
              <a:t>Proxy Service  exposed to source system or calling applications or services, which means, this is the service provided to the source system. Business service used to connect to target system, which means it's used to fetch the data from JMS, DB or any other third party system etc. and provide the data to the proxy service.</a:t>
            </a:r>
            <a:endParaRPr lang="en-US" sz="2000" dirty="0" smtClean="0">
              <a:ea typeface="Tahoma" pitchFamily="34" charset="0"/>
              <a:cs typeface="Tahoma" pitchFamily="34" charset="0"/>
            </a:endParaRPr>
          </a:p>
          <a:p>
            <a:endParaRPr lang="en-US" sz="2000" dirty="0" smtClean="0">
              <a:ea typeface="Tahoma" pitchFamily="34" charset="0"/>
              <a:cs typeface="Tahoma" pitchFamily="34" charset="0"/>
            </a:endParaRPr>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Day 1</a:t>
            </a: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Business Service</a:t>
            </a:r>
          </a:p>
        </p:txBody>
      </p:sp>
      <p:pic>
        <p:nvPicPr>
          <p:cNvPr id="3074" name="Picture 2" descr="https://www.packtpub.com/sites/default/files/Article-Images/introservice_09_02.png"/>
          <p:cNvPicPr>
            <a:picLocks noChangeAspect="1" noChangeArrowheads="1"/>
          </p:cNvPicPr>
          <p:nvPr/>
        </p:nvPicPr>
        <p:blipFill>
          <a:blip r:embed="rId3"/>
          <a:srcRect/>
          <a:stretch>
            <a:fillRect/>
          </a:stretch>
        </p:blipFill>
        <p:spPr bwMode="auto">
          <a:xfrm>
            <a:off x="1905000" y="4114800"/>
            <a:ext cx="5238750" cy="1600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3" name="Content Placeholder 2"/>
          <p:cNvSpPr>
            <a:spLocks noGrp="1"/>
          </p:cNvSpPr>
          <p:nvPr>
            <p:ph idx="1"/>
          </p:nvPr>
        </p:nvSpPr>
        <p:spPr>
          <a:xfrm>
            <a:off x="457200" y="1600200"/>
            <a:ext cx="8229600" cy="4525963"/>
          </a:xfrm>
        </p:spPr>
        <p:txBody>
          <a:bodyPr>
            <a:normAutofit/>
          </a:bodyPr>
          <a:lstStyle/>
          <a:p>
            <a:r>
              <a:rPr lang="en-US" sz="2000" dirty="0" smtClean="0"/>
              <a:t>Java callouts are static operations implemented in Java and packaged in a jar file. The jar file and all dependencies have to be included into the OSB project. Then it is possible to select the operation in the java callout node.</a:t>
            </a:r>
          </a:p>
          <a:p>
            <a:r>
              <a:rPr lang="en-US" sz="2000" dirty="0" smtClean="0"/>
              <a:t>Basic types like </a:t>
            </a:r>
            <a:r>
              <a:rPr lang="en-US" sz="2000" dirty="0" err="1" smtClean="0"/>
              <a:t>int</a:t>
            </a:r>
            <a:r>
              <a:rPr lang="en-US" sz="2000" dirty="0" smtClean="0"/>
              <a:t> and String are supported for the parameters and the return value of the callout</a:t>
            </a:r>
          </a:p>
          <a:p>
            <a:r>
              <a:rPr lang="en-US" sz="2000" dirty="0" smtClean="0"/>
              <a:t>OSB everything is about XML processing, is to use XML snippets for parameter and return value.</a:t>
            </a:r>
            <a:endParaRPr lang="en-US" sz="2000" dirty="0" smtClean="0">
              <a:ea typeface="Tahoma" pitchFamily="34" charset="0"/>
              <a:cs typeface="Tahoma" pitchFamily="34" charset="0"/>
            </a:endParaRPr>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Day 1 –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Chapte</a:t>
            </a:r>
            <a:r>
              <a:rPr lang="en-US" baseline="0" dirty="0" smtClean="0">
                <a:latin typeface="+mj-lt"/>
                <a:ea typeface="+mj-ea"/>
                <a:cs typeface="+mj-cs"/>
              </a:rPr>
              <a:t>r</a:t>
            </a:r>
            <a:r>
              <a:rPr lang="en-US" dirty="0" smtClean="0">
                <a:latin typeface="+mj-lt"/>
                <a:ea typeface="+mj-ea"/>
                <a:cs typeface="+mj-cs"/>
              </a:rPr>
              <a:t> 1</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Java Callout</a:t>
            </a:r>
          </a:p>
        </p:txBody>
      </p:sp>
      <p:pic>
        <p:nvPicPr>
          <p:cNvPr id="1026" name="Picture 2"/>
          <p:cNvPicPr>
            <a:picLocks noChangeAspect="1" noChangeArrowheads="1"/>
          </p:cNvPicPr>
          <p:nvPr/>
        </p:nvPicPr>
        <p:blipFill>
          <a:blip r:embed="rId3"/>
          <a:srcRect/>
          <a:stretch>
            <a:fillRect/>
          </a:stretch>
        </p:blipFill>
        <p:spPr bwMode="auto">
          <a:xfrm>
            <a:off x="990599" y="4114800"/>
            <a:ext cx="3177209" cy="1066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648200" y="4114800"/>
            <a:ext cx="3571875" cy="45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Day 1 –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Chapte</a:t>
            </a:r>
            <a:r>
              <a:rPr lang="en-US" baseline="0" dirty="0" smtClean="0">
                <a:latin typeface="+mj-lt"/>
                <a:ea typeface="+mj-ea"/>
                <a:cs typeface="+mj-cs"/>
              </a:rPr>
              <a:t>r</a:t>
            </a:r>
            <a:r>
              <a:rPr lang="en-US" dirty="0" smtClean="0">
                <a:latin typeface="+mj-lt"/>
                <a:ea typeface="+mj-ea"/>
                <a:cs typeface="+mj-cs"/>
              </a:rPr>
              <a:t> 1</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Java Callout</a:t>
            </a:r>
          </a:p>
        </p:txBody>
      </p:sp>
      <p:pic>
        <p:nvPicPr>
          <p:cNvPr id="1026" name="Picture 2"/>
          <p:cNvPicPr>
            <a:picLocks noChangeAspect="1" noChangeArrowheads="1"/>
          </p:cNvPicPr>
          <p:nvPr/>
        </p:nvPicPr>
        <p:blipFill>
          <a:blip r:embed="rId3"/>
          <a:srcRect/>
          <a:stretch>
            <a:fillRect/>
          </a:stretch>
        </p:blipFill>
        <p:spPr bwMode="auto">
          <a:xfrm>
            <a:off x="1219200" y="3048000"/>
            <a:ext cx="3429000" cy="1066800"/>
          </a:xfrm>
          <a:prstGeom prst="rect">
            <a:avLst/>
          </a:prstGeom>
          <a:noFill/>
          <a:ln w="9525">
            <a:solidFill>
              <a:srgbClr val="C00000"/>
            </a:solid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5105400" y="3048000"/>
            <a:ext cx="3571875" cy="457200"/>
          </a:xfrm>
          <a:prstGeom prst="rect">
            <a:avLst/>
          </a:prstGeom>
          <a:noFill/>
          <a:ln w="9525">
            <a:solidFill>
              <a:srgbClr val="C00000"/>
            </a:solidFill>
            <a:miter lim="800000"/>
            <a:headEnd/>
            <a:tailEnd/>
          </a:ln>
          <a:effectLst/>
        </p:spPr>
      </p:pic>
      <p:pic>
        <p:nvPicPr>
          <p:cNvPr id="2050" name="Picture 2"/>
          <p:cNvPicPr>
            <a:picLocks noChangeAspect="1" noChangeArrowheads="1"/>
          </p:cNvPicPr>
          <p:nvPr/>
        </p:nvPicPr>
        <p:blipFill>
          <a:blip r:embed="rId5"/>
          <a:srcRect/>
          <a:stretch>
            <a:fillRect/>
          </a:stretch>
        </p:blipFill>
        <p:spPr bwMode="auto">
          <a:xfrm>
            <a:off x="1600200" y="4343400"/>
            <a:ext cx="6229350" cy="1638300"/>
          </a:xfrm>
          <a:prstGeom prst="rect">
            <a:avLst/>
          </a:prstGeom>
          <a:noFill/>
          <a:ln w="9525" cmpd="thinThick">
            <a:solidFill>
              <a:srgbClr val="C00000"/>
            </a:solidFill>
            <a:miter lim="800000"/>
            <a:headEnd/>
            <a:tailEnd/>
          </a:ln>
          <a:effectLst/>
        </p:spPr>
      </p:pic>
      <p:pic>
        <p:nvPicPr>
          <p:cNvPr id="2051" name="Picture 3"/>
          <p:cNvPicPr>
            <a:picLocks noChangeAspect="1" noChangeArrowheads="1"/>
          </p:cNvPicPr>
          <p:nvPr/>
        </p:nvPicPr>
        <p:blipFill>
          <a:blip r:embed="rId6"/>
          <a:srcRect/>
          <a:stretch>
            <a:fillRect/>
          </a:stretch>
        </p:blipFill>
        <p:spPr bwMode="auto">
          <a:xfrm>
            <a:off x="1600200" y="1600200"/>
            <a:ext cx="6381750" cy="1152525"/>
          </a:xfrm>
          <a:prstGeom prst="rect">
            <a:avLst/>
          </a:prstGeom>
          <a:noFill/>
          <a:ln w="9525">
            <a:solidFill>
              <a:srgbClr val="C00000"/>
            </a:solidFill>
            <a:miter lim="800000"/>
            <a:headEnd/>
            <a:tailEnd/>
          </a:ln>
          <a:effectLst/>
        </p:spPr>
      </p:pic>
      <p:sp>
        <p:nvSpPr>
          <p:cNvPr id="12" name="Title 1"/>
          <p:cNvSpPr txBox="1">
            <a:spLocks/>
          </p:cNvSpPr>
          <p:nvPr/>
        </p:nvSpPr>
        <p:spPr>
          <a:xfrm>
            <a:off x="838200" y="19812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1</a:t>
            </a:r>
          </a:p>
        </p:txBody>
      </p:sp>
      <p:sp>
        <p:nvSpPr>
          <p:cNvPr id="13" name="Title 1"/>
          <p:cNvSpPr txBox="1">
            <a:spLocks/>
          </p:cNvSpPr>
          <p:nvPr/>
        </p:nvSpPr>
        <p:spPr>
          <a:xfrm>
            <a:off x="533400" y="33528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0000"/>
                </a:solidFill>
                <a:latin typeface="+mj-lt"/>
                <a:ea typeface="+mj-ea"/>
                <a:cs typeface="+mj-cs"/>
              </a:rPr>
              <a:t>2</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14" name="Title 1"/>
          <p:cNvSpPr txBox="1">
            <a:spLocks/>
          </p:cNvSpPr>
          <p:nvPr/>
        </p:nvSpPr>
        <p:spPr>
          <a:xfrm>
            <a:off x="6172200" y="36576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3</a:t>
            </a:r>
          </a:p>
        </p:txBody>
      </p:sp>
      <p:sp>
        <p:nvSpPr>
          <p:cNvPr id="15" name="Title 1"/>
          <p:cNvSpPr txBox="1">
            <a:spLocks/>
          </p:cNvSpPr>
          <p:nvPr/>
        </p:nvSpPr>
        <p:spPr>
          <a:xfrm>
            <a:off x="7924800" y="54102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4</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Day 1 –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Chapte</a:t>
            </a:r>
            <a:r>
              <a:rPr lang="en-US" baseline="0" dirty="0" smtClean="0">
                <a:latin typeface="+mj-lt"/>
                <a:ea typeface="+mj-ea"/>
                <a:cs typeface="+mj-cs"/>
              </a:rPr>
              <a:t>r</a:t>
            </a:r>
            <a:r>
              <a:rPr lang="en-US" dirty="0" smtClean="0">
                <a:latin typeface="+mj-lt"/>
                <a:ea typeface="+mj-ea"/>
                <a:cs typeface="+mj-cs"/>
              </a:rPr>
              <a:t> 1</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Java Callout</a:t>
            </a:r>
          </a:p>
        </p:txBody>
      </p:sp>
      <p:pic>
        <p:nvPicPr>
          <p:cNvPr id="3074" name="Picture 2"/>
          <p:cNvPicPr>
            <a:picLocks noChangeAspect="1" noChangeArrowheads="1"/>
          </p:cNvPicPr>
          <p:nvPr/>
        </p:nvPicPr>
        <p:blipFill>
          <a:blip r:embed="rId2"/>
          <a:srcRect/>
          <a:stretch>
            <a:fillRect/>
          </a:stretch>
        </p:blipFill>
        <p:spPr bwMode="auto">
          <a:xfrm>
            <a:off x="3048000" y="1524000"/>
            <a:ext cx="3276600" cy="44259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3" name="Content Placeholder 2"/>
          <p:cNvSpPr>
            <a:spLocks noGrp="1"/>
          </p:cNvSpPr>
          <p:nvPr>
            <p:ph idx="1"/>
          </p:nvPr>
        </p:nvSpPr>
        <p:spPr>
          <a:xfrm>
            <a:off x="457200" y="1600200"/>
            <a:ext cx="8229600" cy="4525963"/>
          </a:xfrm>
        </p:spPr>
        <p:txBody>
          <a:bodyPr>
            <a:normAutofit/>
          </a:bodyPr>
          <a:lstStyle/>
          <a:p>
            <a:r>
              <a:rPr lang="en-US" sz="2000" dirty="0" err="1" smtClean="0"/>
              <a:t>XPath</a:t>
            </a:r>
            <a:r>
              <a:rPr lang="en-US" sz="2000" dirty="0" smtClean="0"/>
              <a:t> is a syntax for defining parts of an XML document</a:t>
            </a:r>
          </a:p>
          <a:p>
            <a:r>
              <a:rPr lang="en-US" sz="2000" dirty="0" err="1" smtClean="0"/>
              <a:t>XPath</a:t>
            </a:r>
            <a:r>
              <a:rPr lang="en-US" sz="2000" dirty="0" smtClean="0"/>
              <a:t> contains a library of standard functions</a:t>
            </a:r>
          </a:p>
          <a:p>
            <a:r>
              <a:rPr lang="en-US" sz="2000" dirty="0" err="1" smtClean="0"/>
              <a:t>XPath</a:t>
            </a:r>
            <a:r>
              <a:rPr lang="en-US" sz="2000" dirty="0" smtClean="0"/>
              <a:t> is a major element in XSLT and in </a:t>
            </a:r>
            <a:r>
              <a:rPr lang="en-US" sz="2000" dirty="0" err="1" smtClean="0"/>
              <a:t>XQuery</a:t>
            </a:r>
            <a:endParaRPr lang="en-US" sz="2000" dirty="0" smtClean="0"/>
          </a:p>
          <a:p>
            <a:r>
              <a:rPr lang="en-US" sz="2000" dirty="0" err="1" smtClean="0"/>
              <a:t>XPath</a:t>
            </a:r>
            <a:r>
              <a:rPr lang="en-US" sz="2000" dirty="0" smtClean="0"/>
              <a:t> is a W3C recommendation</a:t>
            </a:r>
          </a:p>
          <a:p>
            <a:r>
              <a:rPr lang="en-US" sz="2000" dirty="0" err="1" smtClean="0"/>
              <a:t>XPath</a:t>
            </a:r>
            <a:r>
              <a:rPr lang="en-US" sz="2000" dirty="0" smtClean="0"/>
              <a:t> uses path expressions to select nodes or node-sets in an XML document. 	</a:t>
            </a:r>
          </a:p>
          <a:p>
            <a:r>
              <a:rPr lang="en-US" sz="2000" dirty="0" err="1" smtClean="0"/>
              <a:t>XPath</a:t>
            </a:r>
            <a:r>
              <a:rPr lang="en-US" sz="2000" dirty="0" smtClean="0"/>
              <a:t> expressions can be used in JavaScript, Java, XML Schema, PHP, Python, C and C++, and lots of other languages.</a:t>
            </a:r>
            <a:endParaRPr lang="en-US" sz="20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Day 1 –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Chapte</a:t>
            </a:r>
            <a:r>
              <a:rPr lang="en-US" baseline="0" dirty="0" smtClean="0">
                <a:latin typeface="+mj-lt"/>
                <a:ea typeface="+mj-ea"/>
                <a:cs typeface="+mj-cs"/>
              </a:rPr>
              <a:t>r</a:t>
            </a:r>
            <a:r>
              <a:rPr lang="en-US" dirty="0" smtClean="0">
                <a:latin typeface="+mj-lt"/>
                <a:ea typeface="+mj-ea"/>
                <a:cs typeface="+mj-cs"/>
              </a:rPr>
              <a:t> 2</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lvl="0" algn="ctr">
              <a:spcBef>
                <a:spcPct val="0"/>
              </a:spcBef>
              <a:defRPr/>
            </a:pPr>
            <a:r>
              <a:rPr lang="en-US" sz="3600" dirty="0" smtClean="0">
                <a:latin typeface="+mj-lt"/>
                <a:ea typeface="+mj-ea"/>
                <a:cs typeface="+mj-cs"/>
              </a:rPr>
              <a:t>XML and </a:t>
            </a:r>
            <a:r>
              <a:rPr lang="en-US" sz="3600" dirty="0" err="1" smtClean="0">
                <a:latin typeface="+mj-lt"/>
                <a:ea typeface="+mj-ea"/>
                <a:cs typeface="+mj-cs"/>
              </a:rPr>
              <a:t>XPath</a:t>
            </a:r>
            <a:endParaRPr lang="en-US" sz="3600" dirty="0" smtClean="0">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Day 1 –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Chapte</a:t>
            </a:r>
            <a:r>
              <a:rPr lang="en-US" baseline="0" dirty="0" smtClean="0">
                <a:latin typeface="+mj-lt"/>
                <a:ea typeface="+mj-ea"/>
                <a:cs typeface="+mj-cs"/>
              </a:rPr>
              <a:t>r</a:t>
            </a:r>
            <a:r>
              <a:rPr lang="en-US" dirty="0" smtClean="0">
                <a:latin typeface="+mj-lt"/>
                <a:ea typeface="+mj-ea"/>
                <a:cs typeface="+mj-cs"/>
              </a:rPr>
              <a:t> 2</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lvl="0" algn="ctr">
              <a:spcBef>
                <a:spcPct val="0"/>
              </a:spcBef>
              <a:defRPr/>
            </a:pPr>
            <a:r>
              <a:rPr lang="en-US" sz="3600" dirty="0" smtClean="0">
                <a:latin typeface="+mj-lt"/>
                <a:ea typeface="+mj-ea"/>
                <a:cs typeface="+mj-cs"/>
              </a:rPr>
              <a:t>XML and </a:t>
            </a:r>
            <a:r>
              <a:rPr lang="en-US" sz="3600" dirty="0" err="1" smtClean="0">
                <a:latin typeface="+mj-lt"/>
                <a:ea typeface="+mj-ea"/>
                <a:cs typeface="+mj-cs"/>
              </a:rPr>
              <a:t>XPath</a:t>
            </a:r>
            <a:endParaRPr lang="en-US" sz="3600" dirty="0" smtClean="0">
              <a:latin typeface="+mj-lt"/>
              <a:ea typeface="+mj-ea"/>
              <a:cs typeface="+mj-cs"/>
            </a:endParaRPr>
          </a:p>
        </p:txBody>
      </p:sp>
      <p:pic>
        <p:nvPicPr>
          <p:cNvPr id="4098" name="Picture 2"/>
          <p:cNvPicPr>
            <a:picLocks noChangeAspect="1" noChangeArrowheads="1"/>
          </p:cNvPicPr>
          <p:nvPr/>
        </p:nvPicPr>
        <p:blipFill>
          <a:blip r:embed="rId3"/>
          <a:srcRect/>
          <a:stretch>
            <a:fillRect/>
          </a:stretch>
        </p:blipFill>
        <p:spPr bwMode="auto">
          <a:xfrm>
            <a:off x="609600" y="2057400"/>
            <a:ext cx="3749423" cy="3200400"/>
          </a:xfrm>
          <a:prstGeom prst="rect">
            <a:avLst/>
          </a:prstGeom>
          <a:noFill/>
          <a:ln w="9525">
            <a:noFill/>
            <a:miter lim="800000"/>
            <a:headEnd/>
            <a:tailEnd/>
          </a:ln>
          <a:effectLst/>
        </p:spPr>
      </p:pic>
      <p:sp>
        <p:nvSpPr>
          <p:cNvPr id="11" name="Content Placeholder 2"/>
          <p:cNvSpPr>
            <a:spLocks noGrp="1"/>
          </p:cNvSpPr>
          <p:nvPr>
            <p:ph idx="1"/>
          </p:nvPr>
        </p:nvSpPr>
        <p:spPr>
          <a:xfrm>
            <a:off x="4495800" y="1828800"/>
            <a:ext cx="4038600" cy="1828800"/>
          </a:xfrm>
        </p:spPr>
        <p:txBody>
          <a:bodyPr>
            <a:normAutofit/>
          </a:bodyPr>
          <a:lstStyle/>
          <a:p>
            <a:pPr>
              <a:buNone/>
            </a:pPr>
            <a:r>
              <a:rPr lang="en-US" sz="2000" dirty="0" smtClean="0"/>
              <a:t>Question are :</a:t>
            </a:r>
          </a:p>
          <a:p>
            <a:r>
              <a:rPr lang="en-US" sz="2000" dirty="0" smtClean="0"/>
              <a:t>How we can get student name?</a:t>
            </a:r>
          </a:p>
          <a:p>
            <a:r>
              <a:rPr lang="en-US" sz="2000" dirty="0" smtClean="0"/>
              <a:t>How we can get mark of class with name “math”?</a:t>
            </a:r>
          </a:p>
          <a:p>
            <a:r>
              <a:rPr lang="en-US" sz="2000" dirty="0" smtClean="0"/>
              <a:t>How we can get first row of class?</a:t>
            </a:r>
            <a:endParaRPr lang="en-US" sz="2000" dirty="0"/>
          </a:p>
        </p:txBody>
      </p:sp>
      <p:sp>
        <p:nvSpPr>
          <p:cNvPr id="13" name="Title 1"/>
          <p:cNvSpPr txBox="1">
            <a:spLocks/>
          </p:cNvSpPr>
          <p:nvPr/>
        </p:nvSpPr>
        <p:spPr>
          <a:xfrm>
            <a:off x="609600" y="1676400"/>
            <a:ext cx="2286000" cy="2286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mj-lt"/>
                <a:ea typeface="+mj-ea"/>
                <a:cs typeface="+mj-cs"/>
              </a:rPr>
              <a:t>XML Example </a:t>
            </a:r>
            <a:r>
              <a:rPr lang="en-US" dirty="0" smtClean="0">
                <a:latin typeface="+mj-lt"/>
                <a:ea typeface="+mj-ea"/>
                <a:cs typeface="+mj-cs"/>
              </a:rPr>
              <a:t>:</a:t>
            </a:r>
            <a:endParaRPr kumimoji="0" lang="en-US" sz="1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Content Placeholder 2"/>
          <p:cNvSpPr txBox="1">
            <a:spLocks/>
          </p:cNvSpPr>
          <p:nvPr/>
        </p:nvSpPr>
        <p:spPr>
          <a:xfrm>
            <a:off x="4495800" y="3962400"/>
            <a:ext cx="4038600" cy="1828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Answer :</a:t>
            </a:r>
          </a:p>
          <a:p>
            <a:pPr marL="342900" lvl="0" indent="-342900">
              <a:spcBef>
                <a:spcPct val="20000"/>
              </a:spcBef>
              <a:buFont typeface="Arial" pitchFamily="34" charset="0"/>
              <a:buChar char="•"/>
            </a:pPr>
            <a:r>
              <a:rPr lang="en-US" dirty="0" smtClean="0"/>
              <a:t>/student/name </a:t>
            </a:r>
          </a:p>
          <a:p>
            <a:pPr marL="342900" lvl="0" indent="-342900">
              <a:spcBef>
                <a:spcPct val="20000"/>
              </a:spcBef>
              <a:buFont typeface="Arial" pitchFamily="34" charset="0"/>
              <a:buChar char="•"/>
            </a:pPr>
            <a:r>
              <a:rPr lang="en-US" dirty="0" smtClean="0"/>
              <a:t>//student/classes/class[name='math']/mark </a:t>
            </a:r>
          </a:p>
          <a:p>
            <a:pPr marL="342900" lvl="0" indent="-342900">
              <a:spcBef>
                <a:spcPct val="20000"/>
              </a:spcBef>
              <a:buFont typeface="Arial" pitchFamily="34" charset="0"/>
              <a:buChar char="•"/>
            </a:pPr>
            <a:r>
              <a:rPr lang="en-US" dirty="0" smtClean="0"/>
              <a:t>/student/classes/class[1]/name</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Day 1 –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Chapte</a:t>
            </a:r>
            <a:r>
              <a:rPr lang="en-US" baseline="0" dirty="0" smtClean="0">
                <a:latin typeface="+mj-lt"/>
                <a:ea typeface="+mj-ea"/>
                <a:cs typeface="+mj-cs"/>
              </a:rPr>
              <a:t>r</a:t>
            </a:r>
            <a:r>
              <a:rPr lang="en-US" dirty="0" smtClean="0">
                <a:latin typeface="+mj-lt"/>
                <a:ea typeface="+mj-ea"/>
                <a:cs typeface="+mj-cs"/>
              </a:rPr>
              <a:t> 2</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lvl="0" algn="ctr">
              <a:spcBef>
                <a:spcPct val="0"/>
              </a:spcBef>
              <a:defRPr/>
            </a:pPr>
            <a:r>
              <a:rPr lang="en-US" sz="3600" dirty="0" smtClean="0">
                <a:latin typeface="+mj-lt"/>
                <a:ea typeface="+mj-ea"/>
                <a:cs typeface="+mj-cs"/>
              </a:rPr>
              <a:t>Message Flow Control</a:t>
            </a:r>
          </a:p>
        </p:txBody>
      </p:sp>
      <p:pic>
        <p:nvPicPr>
          <p:cNvPr id="5122" name="Picture 2"/>
          <p:cNvPicPr>
            <a:picLocks noChangeAspect="1" noChangeArrowheads="1"/>
          </p:cNvPicPr>
          <p:nvPr/>
        </p:nvPicPr>
        <p:blipFill>
          <a:blip r:embed="rId3"/>
          <a:srcRect/>
          <a:stretch>
            <a:fillRect/>
          </a:stretch>
        </p:blipFill>
        <p:spPr bwMode="auto">
          <a:xfrm>
            <a:off x="533399" y="1600200"/>
            <a:ext cx="2543117" cy="2438400"/>
          </a:xfrm>
          <a:prstGeom prst="rect">
            <a:avLst/>
          </a:prstGeom>
          <a:noFill/>
          <a:ln w="9525">
            <a:noFill/>
            <a:miter lim="800000"/>
            <a:headEnd/>
            <a:tailEnd/>
          </a:ln>
          <a:effectLst/>
        </p:spPr>
      </p:pic>
      <p:sp>
        <p:nvSpPr>
          <p:cNvPr id="10" name="Rectangle 9"/>
          <p:cNvSpPr/>
          <p:nvPr/>
        </p:nvSpPr>
        <p:spPr>
          <a:xfrm>
            <a:off x="4800600" y="1371600"/>
            <a:ext cx="35814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Iterate over a sequence of values and execute a block of actions</a:t>
            </a:r>
            <a:endParaRPr lang="en-US" dirty="0"/>
          </a:p>
        </p:txBody>
      </p:sp>
      <p:cxnSp>
        <p:nvCxnSpPr>
          <p:cNvPr id="12" name="Straight Arrow Connector 11"/>
          <p:cNvCxnSpPr/>
          <p:nvPr/>
        </p:nvCxnSpPr>
        <p:spPr>
          <a:xfrm rot="10800000" flipV="1">
            <a:off x="2057400" y="1676400"/>
            <a:ext cx="2667000" cy="3810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6" name="Rectangle 15"/>
          <p:cNvSpPr/>
          <p:nvPr/>
        </p:nvSpPr>
        <p:spPr>
          <a:xfrm>
            <a:off x="4800600" y="2133600"/>
            <a:ext cx="3581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Perform an action or set of actions conditionally, based on the Boolean result of an </a:t>
            </a:r>
            <a:r>
              <a:rPr lang="en-US" dirty="0" err="1" smtClean="0"/>
              <a:t>XQuery</a:t>
            </a:r>
            <a:r>
              <a:rPr lang="en-US" dirty="0" smtClean="0"/>
              <a:t> expression.</a:t>
            </a:r>
            <a:endParaRPr lang="en-US" dirty="0"/>
          </a:p>
        </p:txBody>
      </p:sp>
      <p:cxnSp>
        <p:nvCxnSpPr>
          <p:cNvPr id="17" name="Straight Arrow Connector 16"/>
          <p:cNvCxnSpPr/>
          <p:nvPr/>
        </p:nvCxnSpPr>
        <p:spPr>
          <a:xfrm rot="10800000">
            <a:off x="1828800" y="2438400"/>
            <a:ext cx="28956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8" name="Rectangle 17"/>
          <p:cNvSpPr/>
          <p:nvPr/>
        </p:nvSpPr>
        <p:spPr>
          <a:xfrm>
            <a:off x="4800600" y="3124200"/>
            <a:ext cx="3581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Raise an exception with a specified error code (a string) and description.</a:t>
            </a:r>
            <a:endParaRPr lang="en-US" dirty="0"/>
          </a:p>
        </p:txBody>
      </p:sp>
      <p:cxnSp>
        <p:nvCxnSpPr>
          <p:cNvPr id="19" name="Straight Arrow Connector 18"/>
          <p:cNvCxnSpPr/>
          <p:nvPr/>
        </p:nvCxnSpPr>
        <p:spPr>
          <a:xfrm rot="10800000">
            <a:off x="2057400" y="2743200"/>
            <a:ext cx="2667000" cy="685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0" name="Rectangle 19"/>
          <p:cNvSpPr/>
          <p:nvPr/>
        </p:nvSpPr>
        <p:spPr>
          <a:xfrm>
            <a:off x="4800601" y="4114800"/>
            <a:ext cx="3581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Specify that an immediate reply be sent to the invoker.</a:t>
            </a:r>
            <a:endParaRPr lang="en-US" dirty="0"/>
          </a:p>
        </p:txBody>
      </p:sp>
      <p:cxnSp>
        <p:nvCxnSpPr>
          <p:cNvPr id="21" name="Straight Arrow Connector 20"/>
          <p:cNvCxnSpPr/>
          <p:nvPr/>
        </p:nvCxnSpPr>
        <p:spPr>
          <a:xfrm rot="10800000">
            <a:off x="1828801" y="3124200"/>
            <a:ext cx="2895603" cy="12954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2" name="Rectangle 21"/>
          <p:cNvSpPr/>
          <p:nvPr/>
        </p:nvSpPr>
        <p:spPr>
          <a:xfrm>
            <a:off x="4800600" y="4800600"/>
            <a:ext cx="3581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Resume message flow after an error is handled by an error handler.</a:t>
            </a:r>
            <a:endParaRPr lang="en-US" dirty="0"/>
          </a:p>
        </p:txBody>
      </p:sp>
      <p:cxnSp>
        <p:nvCxnSpPr>
          <p:cNvPr id="23" name="Straight Arrow Connector 22"/>
          <p:cNvCxnSpPr/>
          <p:nvPr/>
        </p:nvCxnSpPr>
        <p:spPr>
          <a:xfrm rot="10800000">
            <a:off x="1676400" y="3505200"/>
            <a:ext cx="3048000" cy="16002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4" name="Rectangle 23"/>
          <p:cNvSpPr/>
          <p:nvPr/>
        </p:nvSpPr>
        <p:spPr>
          <a:xfrm>
            <a:off x="4800600" y="5486400"/>
            <a:ext cx="35814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execution of the current stage is skipped and the processing proceeds to the next stage</a:t>
            </a:r>
            <a:endParaRPr lang="en-US" dirty="0"/>
          </a:p>
        </p:txBody>
      </p:sp>
      <p:cxnSp>
        <p:nvCxnSpPr>
          <p:cNvPr id="25" name="Straight Arrow Connector 24"/>
          <p:cNvCxnSpPr/>
          <p:nvPr/>
        </p:nvCxnSpPr>
        <p:spPr>
          <a:xfrm rot="10800000">
            <a:off x="1905000" y="3886200"/>
            <a:ext cx="2819400" cy="19050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Day 1 –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Chapte</a:t>
            </a:r>
            <a:r>
              <a:rPr lang="en-US" baseline="0" dirty="0" smtClean="0">
                <a:latin typeface="+mj-lt"/>
                <a:ea typeface="+mj-ea"/>
                <a:cs typeface="+mj-cs"/>
              </a:rPr>
              <a:t>r</a:t>
            </a:r>
            <a:r>
              <a:rPr lang="en-US" dirty="0" smtClean="0">
                <a:latin typeface="+mj-lt"/>
                <a:ea typeface="+mj-ea"/>
                <a:cs typeface="+mj-cs"/>
              </a:rPr>
              <a:t> 2</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lvl="0" algn="ctr">
              <a:spcBef>
                <a:spcPct val="0"/>
              </a:spcBef>
              <a:defRPr/>
            </a:pPr>
            <a:r>
              <a:rPr lang="en-US" sz="3600" dirty="0" smtClean="0">
                <a:latin typeface="+mj-lt"/>
                <a:ea typeface="+mj-ea"/>
                <a:cs typeface="+mj-cs"/>
              </a:rPr>
              <a:t>Message Flow Control</a:t>
            </a:r>
          </a:p>
        </p:txBody>
      </p:sp>
      <p:sp>
        <p:nvSpPr>
          <p:cNvPr id="10" name="Rectangle 9"/>
          <p:cNvSpPr/>
          <p:nvPr/>
        </p:nvSpPr>
        <p:spPr>
          <a:xfrm>
            <a:off x="4800600" y="1371600"/>
            <a:ext cx="35814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Assign the result of an </a:t>
            </a:r>
            <a:r>
              <a:rPr lang="en-US" sz="1400" dirty="0" err="1" smtClean="0"/>
              <a:t>XQuery</a:t>
            </a:r>
            <a:r>
              <a:rPr lang="en-US" sz="1400" dirty="0" smtClean="0"/>
              <a:t> expression to a context variable.</a:t>
            </a:r>
            <a:endParaRPr lang="en-US" sz="1400" dirty="0"/>
          </a:p>
        </p:txBody>
      </p:sp>
      <p:sp>
        <p:nvSpPr>
          <p:cNvPr id="16" name="Rectangle 15"/>
          <p:cNvSpPr/>
          <p:nvPr/>
        </p:nvSpPr>
        <p:spPr>
          <a:xfrm>
            <a:off x="4800600" y="1981200"/>
            <a:ext cx="35814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Delete a context variable or a set of nodes specified by an </a:t>
            </a:r>
            <a:r>
              <a:rPr lang="en-US" sz="1400" dirty="0" err="1" smtClean="0"/>
              <a:t>XPath</a:t>
            </a:r>
            <a:r>
              <a:rPr lang="en-US" sz="1400" dirty="0" smtClean="0"/>
              <a:t> expression.</a:t>
            </a:r>
            <a:endParaRPr lang="en-US" sz="1400" dirty="0"/>
          </a:p>
        </p:txBody>
      </p:sp>
      <p:sp>
        <p:nvSpPr>
          <p:cNvPr id="18" name="Rectangle 17"/>
          <p:cNvSpPr/>
          <p:nvPr/>
        </p:nvSpPr>
        <p:spPr>
          <a:xfrm>
            <a:off x="4800600" y="2590800"/>
            <a:ext cx="3581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Insert the result of an </a:t>
            </a:r>
            <a:r>
              <a:rPr lang="en-US" sz="1400" dirty="0" err="1" smtClean="0"/>
              <a:t>XQuery</a:t>
            </a:r>
            <a:r>
              <a:rPr lang="en-US" sz="1400" dirty="0" smtClean="0"/>
              <a:t> expression at an identified place relative to nodes selected by an </a:t>
            </a:r>
            <a:r>
              <a:rPr lang="en-US" sz="1400" dirty="0" err="1" smtClean="0"/>
              <a:t>XPath</a:t>
            </a:r>
            <a:r>
              <a:rPr lang="en-US" sz="1400" dirty="0" smtClean="0"/>
              <a:t> expression</a:t>
            </a:r>
            <a:endParaRPr lang="en-US" sz="1400" dirty="0"/>
          </a:p>
        </p:txBody>
      </p:sp>
      <p:sp>
        <p:nvSpPr>
          <p:cNvPr id="20" name="Rectangle 19"/>
          <p:cNvSpPr/>
          <p:nvPr/>
        </p:nvSpPr>
        <p:spPr>
          <a:xfrm>
            <a:off x="4800601" y="3276600"/>
            <a:ext cx="35814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Invoke a Java method from the pipeline.</a:t>
            </a:r>
            <a:endParaRPr lang="en-US" sz="1400" dirty="0"/>
          </a:p>
        </p:txBody>
      </p:sp>
      <p:sp>
        <p:nvSpPr>
          <p:cNvPr id="22" name="Rectangle 21"/>
          <p:cNvSpPr/>
          <p:nvPr/>
        </p:nvSpPr>
        <p:spPr>
          <a:xfrm>
            <a:off x="4800600" y="3733800"/>
            <a:ext cx="35814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Convert non-XML to XML or XML to non-XML in the pipeline.</a:t>
            </a:r>
            <a:endParaRPr lang="en-US" sz="1400" dirty="0"/>
          </a:p>
        </p:txBody>
      </p:sp>
      <p:sp>
        <p:nvSpPr>
          <p:cNvPr id="24" name="Rectangle 23"/>
          <p:cNvSpPr/>
          <p:nvPr/>
        </p:nvSpPr>
        <p:spPr>
          <a:xfrm>
            <a:off x="4800600" y="4343400"/>
            <a:ext cx="3581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Rename elements selected by an </a:t>
            </a:r>
            <a:r>
              <a:rPr lang="en-US" sz="1400" dirty="0" err="1" smtClean="0"/>
              <a:t>XPath</a:t>
            </a:r>
            <a:r>
              <a:rPr lang="en-US" sz="1400" dirty="0" smtClean="0"/>
              <a:t> expression without modifying the contents of the element.</a:t>
            </a:r>
            <a:endParaRPr lang="en-US" sz="1400" dirty="0"/>
          </a:p>
        </p:txBody>
      </p:sp>
      <p:pic>
        <p:nvPicPr>
          <p:cNvPr id="6147" name="Picture 3"/>
          <p:cNvPicPr>
            <a:picLocks noChangeAspect="1" noChangeArrowheads="1"/>
          </p:cNvPicPr>
          <p:nvPr/>
        </p:nvPicPr>
        <p:blipFill>
          <a:blip r:embed="rId3"/>
          <a:srcRect/>
          <a:stretch>
            <a:fillRect/>
          </a:stretch>
        </p:blipFill>
        <p:spPr bwMode="auto">
          <a:xfrm>
            <a:off x="609600" y="1752600"/>
            <a:ext cx="2338004" cy="2971800"/>
          </a:xfrm>
          <a:prstGeom prst="rect">
            <a:avLst/>
          </a:prstGeom>
          <a:noFill/>
          <a:ln w="9525">
            <a:noFill/>
            <a:miter lim="800000"/>
            <a:headEnd/>
            <a:tailEnd/>
          </a:ln>
          <a:effectLst/>
        </p:spPr>
      </p:pic>
      <p:cxnSp>
        <p:nvCxnSpPr>
          <p:cNvPr id="12" name="Straight Arrow Connector 11"/>
          <p:cNvCxnSpPr>
            <a:stCxn id="10" idx="1"/>
          </p:cNvCxnSpPr>
          <p:nvPr/>
        </p:nvCxnSpPr>
        <p:spPr>
          <a:xfrm rot="10800000" flipV="1">
            <a:off x="1752600" y="1638300"/>
            <a:ext cx="3048000" cy="5715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stCxn id="16" idx="1"/>
          </p:cNvCxnSpPr>
          <p:nvPr/>
        </p:nvCxnSpPr>
        <p:spPr>
          <a:xfrm rot="10800000" flipV="1">
            <a:off x="1752600" y="2247900"/>
            <a:ext cx="3048000" cy="3429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stCxn id="18" idx="1"/>
          </p:cNvCxnSpPr>
          <p:nvPr/>
        </p:nvCxnSpPr>
        <p:spPr>
          <a:xfrm rot="10800000">
            <a:off x="1752600" y="2895600"/>
            <a:ext cx="30480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a:stCxn id="20" idx="1"/>
          </p:cNvCxnSpPr>
          <p:nvPr/>
        </p:nvCxnSpPr>
        <p:spPr>
          <a:xfrm rot="10800000">
            <a:off x="2209801" y="3200400"/>
            <a:ext cx="2590801" cy="2667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a:stCxn id="22" idx="1"/>
          </p:cNvCxnSpPr>
          <p:nvPr/>
        </p:nvCxnSpPr>
        <p:spPr>
          <a:xfrm rot="10800000">
            <a:off x="2362200" y="3581400"/>
            <a:ext cx="2438400" cy="4191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stCxn id="24" idx="1"/>
          </p:cNvCxnSpPr>
          <p:nvPr/>
        </p:nvCxnSpPr>
        <p:spPr>
          <a:xfrm rot="10800000">
            <a:off x="1905000" y="3886200"/>
            <a:ext cx="2895600" cy="7620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6" name="Rectangle 25"/>
          <p:cNvSpPr/>
          <p:nvPr/>
        </p:nvSpPr>
        <p:spPr>
          <a:xfrm>
            <a:off x="4800600" y="5029200"/>
            <a:ext cx="35814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Replace a node or the contents of a node specified by an </a:t>
            </a:r>
            <a:r>
              <a:rPr lang="en-US" sz="1400" dirty="0" err="1" smtClean="0"/>
              <a:t>XPath</a:t>
            </a:r>
            <a:r>
              <a:rPr lang="en-US" sz="1400" dirty="0" smtClean="0"/>
              <a:t> expression</a:t>
            </a:r>
            <a:endParaRPr lang="en-US" sz="1400" dirty="0"/>
          </a:p>
        </p:txBody>
      </p:sp>
      <p:sp>
        <p:nvSpPr>
          <p:cNvPr id="27" name="Rectangle 26"/>
          <p:cNvSpPr/>
          <p:nvPr/>
        </p:nvSpPr>
        <p:spPr>
          <a:xfrm>
            <a:off x="4800600" y="5562600"/>
            <a:ext cx="35814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Validate elements selected by an </a:t>
            </a:r>
            <a:r>
              <a:rPr lang="en-US" sz="1400" dirty="0" err="1" smtClean="0"/>
              <a:t>XPath</a:t>
            </a:r>
            <a:r>
              <a:rPr lang="en-US" sz="1400" dirty="0" smtClean="0"/>
              <a:t> expression against an XML schema element or a WSDL resource.</a:t>
            </a:r>
            <a:endParaRPr lang="en-US" sz="1400" dirty="0"/>
          </a:p>
        </p:txBody>
      </p:sp>
      <p:cxnSp>
        <p:nvCxnSpPr>
          <p:cNvPr id="38" name="Straight Arrow Connector 37"/>
          <p:cNvCxnSpPr>
            <a:stCxn id="26" idx="1"/>
          </p:cNvCxnSpPr>
          <p:nvPr/>
        </p:nvCxnSpPr>
        <p:spPr>
          <a:xfrm rot="10800000">
            <a:off x="1828802" y="4191000"/>
            <a:ext cx="2971799" cy="1066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1" name="Straight Arrow Connector 40"/>
          <p:cNvCxnSpPr>
            <a:stCxn id="27" idx="1"/>
          </p:cNvCxnSpPr>
          <p:nvPr/>
        </p:nvCxnSpPr>
        <p:spPr>
          <a:xfrm rot="10800000">
            <a:off x="1828802" y="4495800"/>
            <a:ext cx="2971799" cy="14097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normAutofit/>
          </a:bodyPr>
          <a:lstStyle/>
          <a:p>
            <a:pPr>
              <a:lnSpc>
                <a:spcPct val="150000"/>
              </a:lnSpc>
              <a:buNone/>
            </a:pPr>
            <a:r>
              <a:rPr lang="en-US" sz="2400" dirty="0" smtClean="0">
                <a:ea typeface="Tahoma" pitchFamily="34" charset="0"/>
                <a:cs typeface="Tahoma" pitchFamily="34" charset="0"/>
              </a:rPr>
              <a:t>Objectives</a:t>
            </a:r>
          </a:p>
          <a:p>
            <a:pPr>
              <a:lnSpc>
                <a:spcPct val="150000"/>
              </a:lnSpc>
            </a:pPr>
            <a:r>
              <a:rPr lang="en-US" sz="2400" dirty="0" smtClean="0">
                <a:ea typeface="Tahoma" pitchFamily="34" charset="0"/>
                <a:cs typeface="Tahoma" pitchFamily="34" charset="0"/>
              </a:rPr>
              <a:t>Create  SOAP Web Services using OSB</a:t>
            </a:r>
          </a:p>
          <a:p>
            <a:pPr>
              <a:lnSpc>
                <a:spcPct val="150000"/>
              </a:lnSpc>
            </a:pPr>
            <a:r>
              <a:rPr lang="en-US" sz="2400" dirty="0" smtClean="0">
                <a:ea typeface="Tahoma" pitchFamily="34" charset="0"/>
                <a:cs typeface="Tahoma" pitchFamily="34" charset="0"/>
              </a:rPr>
              <a:t>Create multiple SOAP Web Services using OSB</a:t>
            </a:r>
          </a:p>
          <a:p>
            <a:pPr>
              <a:lnSpc>
                <a:spcPct val="150000"/>
              </a:lnSpc>
            </a:pPr>
            <a:r>
              <a:rPr lang="en-US" sz="2400" dirty="0" smtClean="0">
                <a:ea typeface="Tahoma" pitchFamily="34" charset="0"/>
                <a:cs typeface="Tahoma" pitchFamily="34" charset="0"/>
              </a:rPr>
              <a:t>Call SOAP Web Services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Day 2 –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Chapte</a:t>
            </a:r>
            <a:r>
              <a:rPr lang="en-US" baseline="0" dirty="0" smtClean="0">
                <a:latin typeface="+mj-lt"/>
                <a:ea typeface="+mj-ea"/>
                <a:cs typeface="+mj-cs"/>
              </a:rPr>
              <a:t>r</a:t>
            </a:r>
            <a:r>
              <a:rPr lang="en-US" dirty="0" smtClean="0">
                <a:latin typeface="+mj-lt"/>
                <a:ea typeface="+mj-ea"/>
                <a:cs typeface="+mj-cs"/>
              </a:rPr>
              <a:t> 1</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WSDL Web Services</a:t>
            </a:r>
          </a:p>
        </p:txBody>
      </p:sp>
      <p:sp>
        <p:nvSpPr>
          <p:cNvPr id="12" name="Title 1"/>
          <p:cNvSpPr txBox="1">
            <a:spLocks/>
          </p:cNvSpPr>
          <p:nvPr/>
        </p:nvSpPr>
        <p:spPr>
          <a:xfrm>
            <a:off x="838200" y="19812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1</a:t>
            </a:r>
          </a:p>
        </p:txBody>
      </p:sp>
      <p:sp>
        <p:nvSpPr>
          <p:cNvPr id="13" name="Title 1"/>
          <p:cNvSpPr txBox="1">
            <a:spLocks/>
          </p:cNvSpPr>
          <p:nvPr/>
        </p:nvSpPr>
        <p:spPr>
          <a:xfrm>
            <a:off x="838200" y="37338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0000"/>
                </a:solidFill>
                <a:latin typeface="+mj-lt"/>
                <a:ea typeface="+mj-ea"/>
                <a:cs typeface="+mj-cs"/>
              </a:rPr>
              <a:t>2</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14" name="Title 1"/>
          <p:cNvSpPr txBox="1">
            <a:spLocks/>
          </p:cNvSpPr>
          <p:nvPr/>
        </p:nvSpPr>
        <p:spPr>
          <a:xfrm>
            <a:off x="838200" y="54864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3</a:t>
            </a:r>
          </a:p>
        </p:txBody>
      </p:sp>
      <p:pic>
        <p:nvPicPr>
          <p:cNvPr id="7170" name="Picture 2"/>
          <p:cNvPicPr>
            <a:picLocks noChangeAspect="1" noChangeArrowheads="1"/>
          </p:cNvPicPr>
          <p:nvPr/>
        </p:nvPicPr>
        <p:blipFill>
          <a:blip r:embed="rId3"/>
          <a:srcRect/>
          <a:stretch>
            <a:fillRect/>
          </a:stretch>
        </p:blipFill>
        <p:spPr bwMode="auto">
          <a:xfrm>
            <a:off x="1447800" y="1524000"/>
            <a:ext cx="5295900" cy="1400175"/>
          </a:xfrm>
          <a:prstGeom prst="rect">
            <a:avLst/>
          </a:prstGeom>
          <a:noFill/>
          <a:ln w="9525">
            <a:solidFill>
              <a:srgbClr val="C00000"/>
            </a:solid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1485900" y="5095875"/>
            <a:ext cx="4610100" cy="1076325"/>
          </a:xfrm>
          <a:prstGeom prst="rect">
            <a:avLst/>
          </a:prstGeom>
          <a:noFill/>
          <a:ln w="9525">
            <a:solidFill>
              <a:srgbClr val="C00000"/>
            </a:solidFill>
            <a:miter lim="800000"/>
            <a:headEnd/>
            <a:tailEnd/>
          </a:ln>
          <a:effectLst/>
        </p:spPr>
      </p:pic>
      <p:pic>
        <p:nvPicPr>
          <p:cNvPr id="7172" name="Picture 4"/>
          <p:cNvPicPr>
            <a:picLocks noChangeAspect="1" noChangeArrowheads="1"/>
          </p:cNvPicPr>
          <p:nvPr/>
        </p:nvPicPr>
        <p:blipFill>
          <a:blip r:embed="rId5"/>
          <a:srcRect/>
          <a:stretch>
            <a:fillRect/>
          </a:stretch>
        </p:blipFill>
        <p:spPr bwMode="auto">
          <a:xfrm>
            <a:off x="1447800" y="3048000"/>
            <a:ext cx="3238500" cy="1952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a:lnSpc>
                <a:spcPct val="150000"/>
              </a:lnSpc>
            </a:pPr>
            <a:r>
              <a:rPr lang="en-US" sz="2400" dirty="0" smtClean="0">
                <a:latin typeface="Tahoma" pitchFamily="34" charset="0"/>
                <a:ea typeface="Tahoma" pitchFamily="34" charset="0"/>
                <a:cs typeface="Tahoma" pitchFamily="34" charset="0"/>
              </a:rPr>
              <a:t>Introduction OSB</a:t>
            </a:r>
          </a:p>
          <a:p>
            <a:pPr>
              <a:lnSpc>
                <a:spcPct val="150000"/>
              </a:lnSpc>
            </a:pPr>
            <a:r>
              <a:rPr lang="en-US" sz="2400" dirty="0" smtClean="0">
                <a:latin typeface="Tahoma" pitchFamily="34" charset="0"/>
                <a:ea typeface="Tahoma" pitchFamily="34" charset="0"/>
                <a:cs typeface="Tahoma" pitchFamily="34" charset="0"/>
              </a:rPr>
              <a:t>OSB Installation within integrated server</a:t>
            </a:r>
          </a:p>
          <a:p>
            <a:pPr>
              <a:lnSpc>
                <a:spcPct val="150000"/>
              </a:lnSpc>
            </a:pPr>
            <a:r>
              <a:rPr lang="en-US" sz="2400" dirty="0" smtClean="0">
                <a:latin typeface="Tahoma" pitchFamily="34" charset="0"/>
                <a:ea typeface="Tahoma" pitchFamily="34" charset="0"/>
                <a:cs typeface="Tahoma" pitchFamily="34" charset="0"/>
              </a:rPr>
              <a:t>Introduction to proxy services</a:t>
            </a:r>
          </a:p>
          <a:p>
            <a:pPr>
              <a:lnSpc>
                <a:spcPct val="150000"/>
              </a:lnSpc>
            </a:pPr>
            <a:r>
              <a:rPr lang="en-US" sz="2400" dirty="0" smtClean="0">
                <a:latin typeface="Tahoma" pitchFamily="34" charset="0"/>
                <a:ea typeface="Tahoma" pitchFamily="34" charset="0"/>
                <a:cs typeface="Tahoma" pitchFamily="34" charset="0"/>
              </a:rPr>
              <a:t>Introduction to business services</a:t>
            </a:r>
          </a:p>
          <a:p>
            <a:pPr>
              <a:lnSpc>
                <a:spcPct val="150000"/>
              </a:lnSpc>
            </a:pPr>
            <a:r>
              <a:rPr lang="en-US" sz="2400" dirty="0" smtClean="0">
                <a:latin typeface="Tahoma" pitchFamily="34" charset="0"/>
                <a:ea typeface="Tahoma" pitchFamily="34" charset="0"/>
                <a:cs typeface="Tahoma" pitchFamily="34" charset="0"/>
              </a:rPr>
              <a:t>OSB Integration between Java Library, SOAP </a:t>
            </a:r>
            <a:r>
              <a:rPr lang="en-US" sz="2400" dirty="0" err="1" smtClean="0">
                <a:latin typeface="Tahoma" pitchFamily="34" charset="0"/>
                <a:ea typeface="Tahoma" pitchFamily="34" charset="0"/>
                <a:cs typeface="Tahoma" pitchFamily="34" charset="0"/>
              </a:rPr>
              <a:t>Webservices</a:t>
            </a:r>
            <a:r>
              <a:rPr lang="en-US" sz="2400" dirty="0" smtClean="0">
                <a:latin typeface="Tahoma" pitchFamily="34" charset="0"/>
                <a:ea typeface="Tahoma" pitchFamily="34" charset="0"/>
                <a:cs typeface="Tahoma" pitchFamily="34" charset="0"/>
              </a:rPr>
              <a:t>, EJB, JMS </a:t>
            </a:r>
          </a:p>
          <a:p>
            <a:pPr>
              <a:lnSpc>
                <a:spcPct val="150000"/>
              </a:lnSpc>
            </a:pPr>
            <a:r>
              <a:rPr lang="en-US" sz="2400" dirty="0" smtClean="0">
                <a:latin typeface="Tahoma" pitchFamily="34" charset="0"/>
                <a:ea typeface="Tahoma" pitchFamily="34" charset="0"/>
                <a:cs typeface="Tahoma" pitchFamily="34" charset="0"/>
              </a:rPr>
              <a:t>Basic message transformation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Day 2 –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Chapte</a:t>
            </a:r>
            <a:r>
              <a:rPr lang="en-US" baseline="0" dirty="0" smtClean="0">
                <a:latin typeface="+mj-lt"/>
                <a:ea typeface="+mj-ea"/>
                <a:cs typeface="+mj-cs"/>
              </a:rPr>
              <a:t>r</a:t>
            </a:r>
            <a:r>
              <a:rPr lang="en-US" dirty="0" smtClean="0">
                <a:latin typeface="+mj-lt"/>
                <a:ea typeface="+mj-ea"/>
                <a:cs typeface="+mj-cs"/>
              </a:rPr>
              <a:t> 1</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WSDL Web Services</a:t>
            </a:r>
          </a:p>
        </p:txBody>
      </p:sp>
      <p:sp>
        <p:nvSpPr>
          <p:cNvPr id="12" name="Title 1"/>
          <p:cNvSpPr txBox="1">
            <a:spLocks/>
          </p:cNvSpPr>
          <p:nvPr/>
        </p:nvSpPr>
        <p:spPr>
          <a:xfrm>
            <a:off x="838200" y="19812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4</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pic>
        <p:nvPicPr>
          <p:cNvPr id="1026" name="Picture 2"/>
          <p:cNvPicPr>
            <a:picLocks noChangeAspect="1" noChangeArrowheads="1"/>
          </p:cNvPicPr>
          <p:nvPr/>
        </p:nvPicPr>
        <p:blipFill>
          <a:blip r:embed="rId3"/>
          <a:srcRect/>
          <a:stretch>
            <a:fillRect/>
          </a:stretch>
        </p:blipFill>
        <p:spPr bwMode="auto">
          <a:xfrm>
            <a:off x="2667000" y="1676400"/>
            <a:ext cx="4133850" cy="4638675"/>
          </a:xfrm>
          <a:prstGeom prst="rect">
            <a:avLst/>
          </a:prstGeom>
          <a:noFill/>
          <a:ln w="9525">
            <a:solidFill>
              <a:srgbClr val="C00000"/>
            </a:solid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Day 2 –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Chapte</a:t>
            </a:r>
            <a:r>
              <a:rPr lang="en-US" baseline="0" dirty="0" smtClean="0">
                <a:latin typeface="+mj-lt"/>
                <a:ea typeface="+mj-ea"/>
                <a:cs typeface="+mj-cs"/>
              </a:rPr>
              <a:t>r</a:t>
            </a:r>
            <a:r>
              <a:rPr lang="en-US" dirty="0" smtClean="0">
                <a:latin typeface="+mj-lt"/>
                <a:ea typeface="+mj-ea"/>
                <a:cs typeface="+mj-cs"/>
              </a:rPr>
              <a:t> 2</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WSDL Web Services</a:t>
            </a:r>
          </a:p>
        </p:txBody>
      </p:sp>
      <p:sp>
        <p:nvSpPr>
          <p:cNvPr id="12" name="Title 1"/>
          <p:cNvSpPr txBox="1">
            <a:spLocks/>
          </p:cNvSpPr>
          <p:nvPr/>
        </p:nvSpPr>
        <p:spPr>
          <a:xfrm>
            <a:off x="838200" y="16764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1</a:t>
            </a:r>
          </a:p>
        </p:txBody>
      </p:sp>
      <p:sp>
        <p:nvSpPr>
          <p:cNvPr id="13" name="Title 1"/>
          <p:cNvSpPr txBox="1">
            <a:spLocks/>
          </p:cNvSpPr>
          <p:nvPr/>
        </p:nvSpPr>
        <p:spPr>
          <a:xfrm>
            <a:off x="838200" y="27432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0000"/>
                </a:solidFill>
                <a:latin typeface="+mj-lt"/>
                <a:ea typeface="+mj-ea"/>
                <a:cs typeface="+mj-cs"/>
              </a:rPr>
              <a:t>2</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14" name="Title 1"/>
          <p:cNvSpPr txBox="1">
            <a:spLocks/>
          </p:cNvSpPr>
          <p:nvPr/>
        </p:nvSpPr>
        <p:spPr>
          <a:xfrm>
            <a:off x="838200" y="36576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3</a:t>
            </a:r>
          </a:p>
        </p:txBody>
      </p:sp>
      <p:pic>
        <p:nvPicPr>
          <p:cNvPr id="8194" name="Picture 2"/>
          <p:cNvPicPr>
            <a:picLocks noChangeAspect="1" noChangeArrowheads="1"/>
          </p:cNvPicPr>
          <p:nvPr/>
        </p:nvPicPr>
        <p:blipFill>
          <a:blip r:embed="rId3"/>
          <a:srcRect/>
          <a:stretch>
            <a:fillRect/>
          </a:stretch>
        </p:blipFill>
        <p:spPr bwMode="auto">
          <a:xfrm>
            <a:off x="1447800" y="1581150"/>
            <a:ext cx="5553075" cy="781050"/>
          </a:xfrm>
          <a:prstGeom prst="rect">
            <a:avLst/>
          </a:prstGeom>
          <a:noFill/>
          <a:ln w="9525">
            <a:solidFill>
              <a:srgbClr val="C00000"/>
            </a:solidFill>
            <a:miter lim="800000"/>
            <a:headEnd/>
            <a:tailEnd/>
          </a:ln>
          <a:effectLst/>
        </p:spPr>
      </p:pic>
      <p:pic>
        <p:nvPicPr>
          <p:cNvPr id="8195" name="Picture 3"/>
          <p:cNvPicPr>
            <a:picLocks noChangeAspect="1" noChangeArrowheads="1"/>
          </p:cNvPicPr>
          <p:nvPr/>
        </p:nvPicPr>
        <p:blipFill>
          <a:blip r:embed="rId4"/>
          <a:srcRect/>
          <a:stretch>
            <a:fillRect/>
          </a:stretch>
        </p:blipFill>
        <p:spPr bwMode="auto">
          <a:xfrm>
            <a:off x="1447800" y="2552700"/>
            <a:ext cx="5362575" cy="876300"/>
          </a:xfrm>
          <a:prstGeom prst="rect">
            <a:avLst/>
          </a:prstGeom>
          <a:noFill/>
          <a:ln w="9525">
            <a:solidFill>
              <a:srgbClr val="C00000"/>
            </a:solidFill>
            <a:miter lim="800000"/>
            <a:headEnd/>
            <a:tailEnd/>
          </a:ln>
          <a:effectLst/>
        </p:spPr>
      </p:pic>
      <p:pic>
        <p:nvPicPr>
          <p:cNvPr id="8196" name="Picture 4"/>
          <p:cNvPicPr>
            <a:picLocks noChangeAspect="1" noChangeArrowheads="1"/>
          </p:cNvPicPr>
          <p:nvPr/>
        </p:nvPicPr>
        <p:blipFill>
          <a:blip r:embed="rId5"/>
          <a:srcRect/>
          <a:stretch>
            <a:fillRect/>
          </a:stretch>
        </p:blipFill>
        <p:spPr bwMode="auto">
          <a:xfrm>
            <a:off x="1371600" y="3581400"/>
            <a:ext cx="1438275" cy="1457325"/>
          </a:xfrm>
          <a:prstGeom prst="rect">
            <a:avLst/>
          </a:prstGeom>
          <a:noFill/>
          <a:ln w="9525">
            <a:solidFill>
              <a:srgbClr val="C00000"/>
            </a:solidFill>
            <a:miter lim="800000"/>
            <a:headEnd/>
            <a:tailEnd/>
          </a:ln>
          <a:effectLst/>
        </p:spPr>
      </p:pic>
      <p:pic>
        <p:nvPicPr>
          <p:cNvPr id="8197" name="Picture 5"/>
          <p:cNvPicPr>
            <a:picLocks noChangeAspect="1" noChangeArrowheads="1"/>
          </p:cNvPicPr>
          <p:nvPr/>
        </p:nvPicPr>
        <p:blipFill>
          <a:blip r:embed="rId6"/>
          <a:srcRect/>
          <a:stretch>
            <a:fillRect/>
          </a:stretch>
        </p:blipFill>
        <p:spPr bwMode="auto">
          <a:xfrm>
            <a:off x="4191000" y="3962400"/>
            <a:ext cx="4143375" cy="2219325"/>
          </a:xfrm>
          <a:prstGeom prst="rect">
            <a:avLst/>
          </a:prstGeom>
          <a:noFill/>
          <a:ln w="9525">
            <a:solidFill>
              <a:srgbClr val="C00000"/>
            </a:solidFill>
            <a:miter lim="800000"/>
            <a:headEnd/>
            <a:tailEnd/>
          </a:ln>
          <a:effectLst/>
        </p:spPr>
      </p:pic>
      <p:sp>
        <p:nvSpPr>
          <p:cNvPr id="17" name="Title 1"/>
          <p:cNvSpPr txBox="1">
            <a:spLocks/>
          </p:cNvSpPr>
          <p:nvPr/>
        </p:nvSpPr>
        <p:spPr>
          <a:xfrm>
            <a:off x="3429000" y="46482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4</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Day 2 –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Chapte</a:t>
            </a:r>
            <a:r>
              <a:rPr lang="en-US" baseline="0" dirty="0" smtClean="0">
                <a:latin typeface="+mj-lt"/>
                <a:ea typeface="+mj-ea"/>
                <a:cs typeface="+mj-cs"/>
              </a:rPr>
              <a:t>r</a:t>
            </a:r>
            <a:r>
              <a:rPr lang="en-US" dirty="0" smtClean="0">
                <a:latin typeface="+mj-lt"/>
                <a:ea typeface="+mj-ea"/>
                <a:cs typeface="+mj-cs"/>
              </a:rPr>
              <a:t> 2</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WSDL Web Services</a:t>
            </a:r>
          </a:p>
        </p:txBody>
      </p:sp>
      <p:sp>
        <p:nvSpPr>
          <p:cNvPr id="12" name="Title 1"/>
          <p:cNvSpPr txBox="1">
            <a:spLocks/>
          </p:cNvSpPr>
          <p:nvPr/>
        </p:nvSpPr>
        <p:spPr>
          <a:xfrm>
            <a:off x="838200" y="16764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0000"/>
                </a:solidFill>
                <a:latin typeface="+mj-lt"/>
                <a:ea typeface="+mj-ea"/>
                <a:cs typeface="+mj-cs"/>
              </a:rPr>
              <a:t>5</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pic>
        <p:nvPicPr>
          <p:cNvPr id="2050" name="Picture 2"/>
          <p:cNvPicPr>
            <a:picLocks noChangeAspect="1" noChangeArrowheads="1"/>
          </p:cNvPicPr>
          <p:nvPr/>
        </p:nvPicPr>
        <p:blipFill>
          <a:blip r:embed="rId3"/>
          <a:srcRect/>
          <a:stretch>
            <a:fillRect/>
          </a:stretch>
        </p:blipFill>
        <p:spPr bwMode="auto">
          <a:xfrm>
            <a:off x="1905000" y="1524000"/>
            <a:ext cx="5924550" cy="45907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p:txBody>
          <a:bodyPr/>
          <a:lstStyle/>
          <a:p>
            <a:r>
              <a:rPr lang="en-US" dirty="0" smtClean="0"/>
              <a:t>Day </a:t>
            </a:r>
            <a:r>
              <a:rPr lang="en-US" dirty="0" smtClean="0"/>
              <a:t>3</a:t>
            </a:r>
            <a:endParaRPr lang="en-US" dirty="0"/>
          </a:p>
        </p:txBody>
      </p:sp>
      <p:sp>
        <p:nvSpPr>
          <p:cNvPr id="3" name="Content Placeholder 2"/>
          <p:cNvSpPr>
            <a:spLocks noGrp="1"/>
          </p:cNvSpPr>
          <p:nvPr>
            <p:ph idx="1"/>
          </p:nvPr>
        </p:nvSpPr>
        <p:spPr/>
        <p:txBody>
          <a:bodyPr>
            <a:normAutofit/>
          </a:bodyPr>
          <a:lstStyle/>
          <a:p>
            <a:pPr>
              <a:lnSpc>
                <a:spcPct val="150000"/>
              </a:lnSpc>
              <a:buNone/>
            </a:pPr>
            <a:r>
              <a:rPr lang="en-US" sz="2400" dirty="0" smtClean="0">
                <a:ea typeface="Tahoma" pitchFamily="34" charset="0"/>
                <a:cs typeface="Tahoma" pitchFamily="34" charset="0"/>
              </a:rPr>
              <a:t>Objectives</a:t>
            </a:r>
          </a:p>
          <a:p>
            <a:pPr>
              <a:lnSpc>
                <a:spcPct val="150000"/>
              </a:lnSpc>
            </a:pPr>
            <a:r>
              <a:rPr lang="en-US" sz="2400" dirty="0" smtClean="0">
                <a:ea typeface="Tahoma" pitchFamily="34" charset="0"/>
                <a:cs typeface="Tahoma" pitchFamily="34" charset="0"/>
              </a:rPr>
              <a:t>Introduction to JNDI Provider</a:t>
            </a:r>
            <a:endParaRPr lang="en-US" sz="2400" dirty="0" smtClean="0">
              <a:ea typeface="Tahoma" pitchFamily="34" charset="0"/>
              <a:cs typeface="Tahoma" pitchFamily="34" charset="0"/>
            </a:endParaRPr>
          </a:p>
          <a:p>
            <a:pPr>
              <a:lnSpc>
                <a:spcPct val="150000"/>
              </a:lnSpc>
            </a:pPr>
            <a:r>
              <a:rPr lang="en-US" sz="2400" dirty="0" smtClean="0">
                <a:ea typeface="Tahoma" pitchFamily="34" charset="0"/>
                <a:cs typeface="Tahoma" pitchFamily="34" charset="0"/>
              </a:rPr>
              <a:t>Create Call EJB Business Service, Publish To JMS Business Service</a:t>
            </a:r>
            <a:endParaRPr lang="en-US" sz="2400" dirty="0" smtClean="0">
              <a:ea typeface="Tahoma" pitchFamily="34" charset="0"/>
              <a:cs typeface="Tahoma" pitchFamily="34" charset="0"/>
            </a:endParaRPr>
          </a:p>
          <a:p>
            <a:pPr>
              <a:lnSpc>
                <a:spcPct val="150000"/>
              </a:lnSpc>
            </a:pPr>
            <a:r>
              <a:rPr lang="en-US" sz="2400" dirty="0" smtClean="0">
                <a:ea typeface="Tahoma" pitchFamily="34" charset="0"/>
                <a:cs typeface="Tahoma" pitchFamily="34" charset="0"/>
              </a:rPr>
              <a:t>Call EJB Proxy, Publish and Subscribe Message through JMS</a:t>
            </a:r>
            <a:endParaRPr lang="en-US" sz="2400" dirty="0" smtClean="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3" name="Content Placeholder 2"/>
          <p:cNvSpPr>
            <a:spLocks noGrp="1"/>
          </p:cNvSpPr>
          <p:nvPr>
            <p:ph idx="1"/>
          </p:nvPr>
        </p:nvSpPr>
        <p:spPr>
          <a:xfrm>
            <a:off x="457200" y="1600200"/>
            <a:ext cx="8229600" cy="4525963"/>
          </a:xfrm>
        </p:spPr>
        <p:txBody>
          <a:bodyPr>
            <a:normAutofit/>
          </a:bodyPr>
          <a:lstStyle/>
          <a:p>
            <a:r>
              <a:rPr lang="en-US" sz="2000" dirty="0" smtClean="0"/>
              <a:t>JNDI provider resources perform the JNDI lookups for Service Bus projects, providing the protocols and security credentials required for accessing remote servers</a:t>
            </a:r>
            <a:r>
              <a:rPr lang="en-US" sz="2000" dirty="0" smtClean="0"/>
              <a:t>.</a:t>
            </a:r>
            <a:endParaRPr lang="en-US" sz="2000" dirty="0" smtClean="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Day </a:t>
            </a:r>
            <a:r>
              <a:rPr kumimoji="0" lang="en-US" b="0" i="0" u="none" strike="noStrike" kern="1200" cap="none" spc="0" normalizeH="0" baseline="0" noProof="0" dirty="0" smtClean="0">
                <a:ln>
                  <a:noFill/>
                </a:ln>
                <a:solidFill>
                  <a:schemeClr val="tx1"/>
                </a:solidFill>
                <a:effectLst/>
                <a:uLnTx/>
                <a:uFillTx/>
                <a:latin typeface="+mj-lt"/>
                <a:ea typeface="+mj-ea"/>
                <a:cs typeface="+mj-cs"/>
              </a:rPr>
              <a:t>3 </a:t>
            </a:r>
            <a:r>
              <a:rPr kumimoji="0" lang="en-US" b="0" i="0" u="none" strike="noStrike" kern="1200" cap="none" spc="0" normalizeH="0" baseline="0" noProof="0" dirty="0" smtClean="0">
                <a:ln>
                  <a:noFill/>
                </a:ln>
                <a:solidFill>
                  <a:schemeClr val="tx1"/>
                </a:solidFill>
                <a:effectLst/>
                <a:uLnTx/>
                <a:uFillTx/>
                <a:latin typeface="+mj-lt"/>
                <a:ea typeface="+mj-ea"/>
                <a:cs typeface="+mj-cs"/>
              </a:rPr>
              <a:t>–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Chapte</a:t>
            </a:r>
            <a:r>
              <a:rPr lang="en-US" baseline="0" dirty="0" smtClean="0">
                <a:latin typeface="+mj-lt"/>
                <a:ea typeface="+mj-ea"/>
                <a:cs typeface="+mj-cs"/>
              </a:rPr>
              <a:t>r</a:t>
            </a:r>
            <a:r>
              <a:rPr lang="en-US" dirty="0" smtClean="0">
                <a:latin typeface="+mj-lt"/>
                <a:ea typeface="+mj-ea"/>
                <a:cs typeface="+mj-cs"/>
              </a:rPr>
              <a:t> 1</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err="1" smtClean="0">
                <a:ln>
                  <a:noFill/>
                </a:ln>
                <a:solidFill>
                  <a:schemeClr val="tx1"/>
                </a:solidFill>
                <a:effectLst/>
                <a:uLnTx/>
                <a:uFillTx/>
                <a:latin typeface="+mj-lt"/>
                <a:ea typeface="+mj-ea"/>
                <a:cs typeface="+mj-cs"/>
              </a:rPr>
              <a:t>JNDIProvider</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3074" name="Picture 2"/>
          <p:cNvPicPr>
            <a:picLocks noChangeAspect="1" noChangeArrowheads="1"/>
          </p:cNvPicPr>
          <p:nvPr/>
        </p:nvPicPr>
        <p:blipFill>
          <a:blip r:embed="rId3"/>
          <a:srcRect/>
          <a:stretch>
            <a:fillRect/>
          </a:stretch>
        </p:blipFill>
        <p:spPr bwMode="auto">
          <a:xfrm>
            <a:off x="1524000" y="2743200"/>
            <a:ext cx="6324600" cy="2647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lvl="0">
              <a:spcBef>
                <a:spcPct val="0"/>
              </a:spcBef>
              <a:defRPr/>
            </a:pPr>
            <a:r>
              <a:rPr lang="en-US" dirty="0" smtClean="0"/>
              <a:t>Day 3 – Chapter 1</a:t>
            </a: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EJB</a:t>
            </a:r>
            <a:r>
              <a:rPr kumimoji="0" lang="en-US" sz="3600" b="0" i="0" u="none" strike="noStrike" kern="1200" cap="none" spc="0" normalizeH="0" noProof="0" dirty="0" smtClean="0">
                <a:ln>
                  <a:noFill/>
                </a:ln>
                <a:solidFill>
                  <a:schemeClr val="tx1"/>
                </a:solidFill>
                <a:effectLst/>
                <a:uLnTx/>
                <a:uFillTx/>
                <a:latin typeface="+mj-lt"/>
                <a:ea typeface="+mj-ea"/>
                <a:cs typeface="+mj-cs"/>
              </a:rPr>
              <a:t> Business Service</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Title 1"/>
          <p:cNvSpPr txBox="1">
            <a:spLocks/>
          </p:cNvSpPr>
          <p:nvPr/>
        </p:nvSpPr>
        <p:spPr>
          <a:xfrm>
            <a:off x="838200" y="16764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1</a:t>
            </a:r>
          </a:p>
        </p:txBody>
      </p:sp>
      <p:sp>
        <p:nvSpPr>
          <p:cNvPr id="13" name="Title 1"/>
          <p:cNvSpPr txBox="1">
            <a:spLocks/>
          </p:cNvSpPr>
          <p:nvPr/>
        </p:nvSpPr>
        <p:spPr>
          <a:xfrm>
            <a:off x="838200" y="27432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0000"/>
                </a:solidFill>
                <a:latin typeface="+mj-lt"/>
                <a:ea typeface="+mj-ea"/>
                <a:cs typeface="+mj-cs"/>
              </a:rPr>
              <a:t>2</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14" name="Title 1"/>
          <p:cNvSpPr txBox="1">
            <a:spLocks/>
          </p:cNvSpPr>
          <p:nvPr/>
        </p:nvSpPr>
        <p:spPr>
          <a:xfrm>
            <a:off x="838200" y="36576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3</a:t>
            </a:r>
          </a:p>
        </p:txBody>
      </p:sp>
      <p:pic>
        <p:nvPicPr>
          <p:cNvPr id="4099" name="Picture 3"/>
          <p:cNvPicPr>
            <a:picLocks noChangeAspect="1" noChangeArrowheads="1"/>
          </p:cNvPicPr>
          <p:nvPr/>
        </p:nvPicPr>
        <p:blipFill>
          <a:blip r:embed="rId3"/>
          <a:srcRect/>
          <a:stretch>
            <a:fillRect/>
          </a:stretch>
        </p:blipFill>
        <p:spPr bwMode="auto">
          <a:xfrm>
            <a:off x="1457325" y="1600200"/>
            <a:ext cx="5553075" cy="771525"/>
          </a:xfrm>
          <a:prstGeom prst="rect">
            <a:avLst/>
          </a:prstGeom>
          <a:noFill/>
          <a:ln w="9525">
            <a:solidFill>
              <a:srgbClr val="C00000"/>
            </a:solid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1457325" y="2438400"/>
            <a:ext cx="5705475" cy="1076325"/>
          </a:xfrm>
          <a:prstGeom prst="rect">
            <a:avLst/>
          </a:prstGeom>
          <a:noFill/>
          <a:ln w="9525">
            <a:solidFill>
              <a:srgbClr val="C00000"/>
            </a:solidFill>
            <a:miter lim="800000"/>
            <a:headEnd/>
            <a:tailEnd/>
          </a:ln>
          <a:effectLst/>
        </p:spPr>
      </p:pic>
      <p:pic>
        <p:nvPicPr>
          <p:cNvPr id="4105" name="Picture 9"/>
          <p:cNvPicPr>
            <a:picLocks noChangeAspect="1" noChangeArrowheads="1"/>
          </p:cNvPicPr>
          <p:nvPr/>
        </p:nvPicPr>
        <p:blipFill>
          <a:blip r:embed="rId5"/>
          <a:srcRect/>
          <a:stretch>
            <a:fillRect/>
          </a:stretch>
        </p:blipFill>
        <p:spPr bwMode="auto">
          <a:xfrm>
            <a:off x="1447800" y="3733800"/>
            <a:ext cx="3028950" cy="2524125"/>
          </a:xfrm>
          <a:prstGeom prst="rect">
            <a:avLst/>
          </a:prstGeom>
          <a:noFill/>
          <a:ln w="9525">
            <a:solidFill>
              <a:srgbClr val="C00000"/>
            </a:solid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lvl="0">
              <a:spcBef>
                <a:spcPct val="0"/>
              </a:spcBef>
              <a:defRPr/>
            </a:pPr>
            <a:r>
              <a:rPr lang="en-US" dirty="0" smtClean="0"/>
              <a:t>Day 3 – Chapter 1</a:t>
            </a: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EJB</a:t>
            </a:r>
            <a:r>
              <a:rPr kumimoji="0" lang="en-US" sz="3600" b="0" i="0" u="none" strike="noStrike" kern="1200" cap="none" spc="0" normalizeH="0" noProof="0" dirty="0" smtClean="0">
                <a:ln>
                  <a:noFill/>
                </a:ln>
                <a:solidFill>
                  <a:schemeClr val="tx1"/>
                </a:solidFill>
                <a:effectLst/>
                <a:uLnTx/>
                <a:uFillTx/>
                <a:latin typeface="+mj-lt"/>
                <a:ea typeface="+mj-ea"/>
                <a:cs typeface="+mj-cs"/>
              </a:rPr>
              <a:t> Business Service</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Title 1"/>
          <p:cNvSpPr txBox="1">
            <a:spLocks/>
          </p:cNvSpPr>
          <p:nvPr/>
        </p:nvSpPr>
        <p:spPr>
          <a:xfrm>
            <a:off x="838200" y="16764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4</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pic>
        <p:nvPicPr>
          <p:cNvPr id="5122" name="Picture 2"/>
          <p:cNvPicPr>
            <a:picLocks noChangeAspect="1" noChangeArrowheads="1"/>
          </p:cNvPicPr>
          <p:nvPr/>
        </p:nvPicPr>
        <p:blipFill>
          <a:blip r:embed="rId3"/>
          <a:srcRect/>
          <a:stretch>
            <a:fillRect/>
          </a:stretch>
        </p:blipFill>
        <p:spPr bwMode="auto">
          <a:xfrm>
            <a:off x="1569551" y="1447800"/>
            <a:ext cx="5059849" cy="4495800"/>
          </a:xfrm>
          <a:prstGeom prst="rect">
            <a:avLst/>
          </a:prstGeom>
          <a:noFill/>
          <a:ln w="9525">
            <a:solidFill>
              <a:srgbClr val="C00000"/>
            </a:solid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lvl="0">
              <a:spcBef>
                <a:spcPct val="0"/>
              </a:spcBef>
              <a:defRPr/>
            </a:pPr>
            <a:r>
              <a:rPr lang="en-US" dirty="0" smtClean="0"/>
              <a:t>Day 3 – Chapter 1</a:t>
            </a: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Messaging</a:t>
            </a:r>
            <a:r>
              <a:rPr kumimoji="0" lang="en-US" sz="3600" b="0" i="0" u="none" strike="noStrike" kern="1200" cap="none" spc="0" normalizeH="0" noProof="0" dirty="0" smtClean="0">
                <a:ln>
                  <a:noFill/>
                </a:ln>
                <a:solidFill>
                  <a:schemeClr val="tx1"/>
                </a:solidFill>
                <a:effectLst/>
                <a:uLnTx/>
                <a:uFillTx/>
                <a:latin typeface="+mj-lt"/>
                <a:ea typeface="+mj-ea"/>
                <a:cs typeface="+mj-cs"/>
              </a:rPr>
              <a:t> Business Service</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Title 1"/>
          <p:cNvSpPr txBox="1">
            <a:spLocks/>
          </p:cNvSpPr>
          <p:nvPr/>
        </p:nvSpPr>
        <p:spPr>
          <a:xfrm>
            <a:off x="838200" y="16764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1</a:t>
            </a:r>
          </a:p>
        </p:txBody>
      </p:sp>
      <p:sp>
        <p:nvSpPr>
          <p:cNvPr id="13" name="Title 1"/>
          <p:cNvSpPr txBox="1">
            <a:spLocks/>
          </p:cNvSpPr>
          <p:nvPr/>
        </p:nvSpPr>
        <p:spPr>
          <a:xfrm>
            <a:off x="838200" y="31242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0000"/>
                </a:solidFill>
                <a:latin typeface="+mj-lt"/>
                <a:ea typeface="+mj-ea"/>
                <a:cs typeface="+mj-cs"/>
              </a:rPr>
              <a:t>2</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14" name="Title 1"/>
          <p:cNvSpPr txBox="1">
            <a:spLocks/>
          </p:cNvSpPr>
          <p:nvPr/>
        </p:nvSpPr>
        <p:spPr>
          <a:xfrm>
            <a:off x="838200" y="43434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3</a:t>
            </a:r>
          </a:p>
        </p:txBody>
      </p:sp>
      <p:pic>
        <p:nvPicPr>
          <p:cNvPr id="6146" name="Picture 2"/>
          <p:cNvPicPr>
            <a:picLocks noChangeAspect="1" noChangeArrowheads="1"/>
          </p:cNvPicPr>
          <p:nvPr/>
        </p:nvPicPr>
        <p:blipFill>
          <a:blip r:embed="rId3"/>
          <a:srcRect/>
          <a:stretch>
            <a:fillRect/>
          </a:stretch>
        </p:blipFill>
        <p:spPr bwMode="auto">
          <a:xfrm>
            <a:off x="1371600" y="1552575"/>
            <a:ext cx="4772025" cy="885825"/>
          </a:xfrm>
          <a:prstGeom prst="rect">
            <a:avLst/>
          </a:prstGeom>
          <a:noFill/>
          <a:ln w="9525">
            <a:solidFill>
              <a:srgbClr val="C00000"/>
            </a:solid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1400175" y="2809875"/>
            <a:ext cx="5229225" cy="1076325"/>
          </a:xfrm>
          <a:prstGeom prst="rect">
            <a:avLst/>
          </a:prstGeom>
          <a:noFill/>
          <a:ln w="9525">
            <a:solidFill>
              <a:srgbClr val="C00000"/>
            </a:solidFill>
            <a:miter lim="800000"/>
            <a:headEnd/>
            <a:tailEnd/>
          </a:ln>
          <a:effectLst/>
        </p:spPr>
      </p:pic>
      <p:pic>
        <p:nvPicPr>
          <p:cNvPr id="6148" name="Picture 4"/>
          <p:cNvPicPr>
            <a:picLocks noChangeAspect="1" noChangeArrowheads="1"/>
          </p:cNvPicPr>
          <p:nvPr/>
        </p:nvPicPr>
        <p:blipFill>
          <a:blip r:embed="rId5"/>
          <a:srcRect/>
          <a:stretch>
            <a:fillRect/>
          </a:stretch>
        </p:blipFill>
        <p:spPr bwMode="auto">
          <a:xfrm>
            <a:off x="1409700" y="4200525"/>
            <a:ext cx="5067300" cy="1362075"/>
          </a:xfrm>
          <a:prstGeom prst="rect">
            <a:avLst/>
          </a:prstGeom>
          <a:noFill/>
          <a:ln w="9525">
            <a:solidFill>
              <a:srgbClr val="C00000"/>
            </a:solid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lvl="0">
              <a:spcBef>
                <a:spcPct val="0"/>
              </a:spcBef>
              <a:defRPr/>
            </a:pPr>
            <a:r>
              <a:rPr lang="en-US" dirty="0" smtClean="0"/>
              <a:t>Day 3 – Chapter 1</a:t>
            </a: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EJB Service Callout</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Title 1"/>
          <p:cNvSpPr txBox="1">
            <a:spLocks/>
          </p:cNvSpPr>
          <p:nvPr/>
        </p:nvSpPr>
        <p:spPr>
          <a:xfrm>
            <a:off x="838200" y="16764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1</a:t>
            </a:r>
          </a:p>
        </p:txBody>
      </p:sp>
      <p:sp>
        <p:nvSpPr>
          <p:cNvPr id="13" name="Title 1"/>
          <p:cNvSpPr txBox="1">
            <a:spLocks/>
          </p:cNvSpPr>
          <p:nvPr/>
        </p:nvSpPr>
        <p:spPr>
          <a:xfrm>
            <a:off x="838200" y="25908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0000"/>
                </a:solidFill>
                <a:latin typeface="+mj-lt"/>
                <a:ea typeface="+mj-ea"/>
                <a:cs typeface="+mj-cs"/>
              </a:rPr>
              <a:t>2</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14" name="Title 1"/>
          <p:cNvSpPr txBox="1">
            <a:spLocks/>
          </p:cNvSpPr>
          <p:nvPr/>
        </p:nvSpPr>
        <p:spPr>
          <a:xfrm>
            <a:off x="838200" y="43434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3</a:t>
            </a:r>
          </a:p>
        </p:txBody>
      </p:sp>
      <p:pic>
        <p:nvPicPr>
          <p:cNvPr id="8194" name="Picture 2"/>
          <p:cNvPicPr>
            <a:picLocks noChangeAspect="1" noChangeArrowheads="1"/>
          </p:cNvPicPr>
          <p:nvPr/>
        </p:nvPicPr>
        <p:blipFill>
          <a:blip r:embed="rId3"/>
          <a:srcRect/>
          <a:stretch>
            <a:fillRect/>
          </a:stretch>
        </p:blipFill>
        <p:spPr bwMode="auto">
          <a:xfrm>
            <a:off x="1371600" y="1600200"/>
            <a:ext cx="4381500" cy="742950"/>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a:srcRect/>
          <a:stretch>
            <a:fillRect/>
          </a:stretch>
        </p:blipFill>
        <p:spPr bwMode="auto">
          <a:xfrm>
            <a:off x="1466850" y="2514600"/>
            <a:ext cx="4629150" cy="1066800"/>
          </a:xfrm>
          <a:prstGeom prst="rect">
            <a:avLst/>
          </a:prstGeom>
          <a:noFill/>
          <a:ln w="9525">
            <a:noFill/>
            <a:miter lim="800000"/>
            <a:headEnd/>
            <a:tailEnd/>
          </a:ln>
          <a:effectLst/>
        </p:spPr>
      </p:pic>
      <p:pic>
        <p:nvPicPr>
          <p:cNvPr id="8196" name="Picture 4"/>
          <p:cNvPicPr>
            <a:picLocks noChangeAspect="1" noChangeArrowheads="1"/>
          </p:cNvPicPr>
          <p:nvPr/>
        </p:nvPicPr>
        <p:blipFill>
          <a:blip r:embed="rId5"/>
          <a:srcRect/>
          <a:stretch>
            <a:fillRect/>
          </a:stretch>
        </p:blipFill>
        <p:spPr bwMode="auto">
          <a:xfrm>
            <a:off x="1295400" y="3657600"/>
            <a:ext cx="2257425" cy="1400175"/>
          </a:xfrm>
          <a:prstGeom prst="rect">
            <a:avLst/>
          </a:prstGeom>
          <a:noFill/>
          <a:ln w="9525">
            <a:noFill/>
            <a:miter lim="800000"/>
            <a:headEnd/>
            <a:tailEnd/>
          </a:ln>
          <a:effectLst/>
        </p:spPr>
      </p:pic>
      <p:pic>
        <p:nvPicPr>
          <p:cNvPr id="8197" name="Picture 5"/>
          <p:cNvPicPr>
            <a:picLocks noChangeAspect="1" noChangeArrowheads="1"/>
          </p:cNvPicPr>
          <p:nvPr/>
        </p:nvPicPr>
        <p:blipFill>
          <a:blip r:embed="rId6"/>
          <a:srcRect/>
          <a:stretch>
            <a:fillRect/>
          </a:stretch>
        </p:blipFill>
        <p:spPr bwMode="auto">
          <a:xfrm>
            <a:off x="1371600" y="5181600"/>
            <a:ext cx="2495550" cy="666750"/>
          </a:xfrm>
          <a:prstGeom prst="rect">
            <a:avLst/>
          </a:prstGeom>
          <a:noFill/>
          <a:ln w="9525">
            <a:noFill/>
            <a:miter lim="800000"/>
            <a:headEnd/>
            <a:tailEnd/>
          </a:ln>
          <a:effectLst/>
        </p:spPr>
      </p:pic>
      <p:sp>
        <p:nvSpPr>
          <p:cNvPr id="17" name="Title 1"/>
          <p:cNvSpPr txBox="1">
            <a:spLocks/>
          </p:cNvSpPr>
          <p:nvPr/>
        </p:nvSpPr>
        <p:spPr>
          <a:xfrm>
            <a:off x="838200" y="51816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4</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pic>
        <p:nvPicPr>
          <p:cNvPr id="8198" name="Picture 6"/>
          <p:cNvPicPr>
            <a:picLocks noChangeAspect="1" noChangeArrowheads="1"/>
          </p:cNvPicPr>
          <p:nvPr/>
        </p:nvPicPr>
        <p:blipFill>
          <a:blip r:embed="rId7"/>
          <a:srcRect/>
          <a:stretch>
            <a:fillRect/>
          </a:stretch>
        </p:blipFill>
        <p:spPr bwMode="auto">
          <a:xfrm>
            <a:off x="3762375" y="3962400"/>
            <a:ext cx="4772025" cy="1276350"/>
          </a:xfrm>
          <a:prstGeom prst="rect">
            <a:avLst/>
          </a:prstGeom>
          <a:noFill/>
          <a:ln w="9525">
            <a:noFill/>
            <a:miter lim="800000"/>
            <a:headEnd/>
            <a:tailEnd/>
          </a:ln>
          <a:effectLst/>
        </p:spPr>
      </p:pic>
      <p:sp>
        <p:nvSpPr>
          <p:cNvPr id="19" name="Title 1"/>
          <p:cNvSpPr txBox="1">
            <a:spLocks/>
          </p:cNvSpPr>
          <p:nvPr/>
        </p:nvSpPr>
        <p:spPr>
          <a:xfrm>
            <a:off x="5638800" y="54102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0000"/>
                </a:solidFill>
                <a:latin typeface="+mj-lt"/>
                <a:ea typeface="+mj-ea"/>
                <a:cs typeface="+mj-cs"/>
              </a:rPr>
              <a:t>5</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Day 2 –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Chapte</a:t>
            </a:r>
            <a:r>
              <a:rPr lang="en-US" baseline="0" dirty="0" smtClean="0">
                <a:latin typeface="+mj-lt"/>
                <a:ea typeface="+mj-ea"/>
                <a:cs typeface="+mj-cs"/>
              </a:rPr>
              <a:t>r</a:t>
            </a:r>
            <a:r>
              <a:rPr lang="en-US" dirty="0" smtClean="0">
                <a:latin typeface="+mj-lt"/>
                <a:ea typeface="+mj-ea"/>
                <a:cs typeface="+mj-cs"/>
              </a:rPr>
              <a:t> 2</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lvl="0" algn="ctr">
              <a:spcBef>
                <a:spcPct val="0"/>
              </a:spcBef>
              <a:defRPr/>
            </a:pPr>
            <a:r>
              <a:rPr lang="en-US" sz="3600" dirty="0" smtClean="0"/>
              <a:t>EJB Service Callout</a:t>
            </a:r>
          </a:p>
        </p:txBody>
      </p:sp>
      <p:sp>
        <p:nvSpPr>
          <p:cNvPr id="12" name="Title 1"/>
          <p:cNvSpPr txBox="1">
            <a:spLocks/>
          </p:cNvSpPr>
          <p:nvPr/>
        </p:nvSpPr>
        <p:spPr>
          <a:xfrm>
            <a:off x="838200" y="16764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4</a:t>
            </a:r>
          </a:p>
        </p:txBody>
      </p:sp>
      <p:pic>
        <p:nvPicPr>
          <p:cNvPr id="7171" name="Picture 3"/>
          <p:cNvPicPr>
            <a:picLocks noChangeAspect="1" noChangeArrowheads="1"/>
          </p:cNvPicPr>
          <p:nvPr/>
        </p:nvPicPr>
        <p:blipFill>
          <a:blip r:embed="rId3"/>
          <a:srcRect/>
          <a:stretch>
            <a:fillRect/>
          </a:stretch>
        </p:blipFill>
        <p:spPr bwMode="auto">
          <a:xfrm>
            <a:off x="1524000" y="1524000"/>
            <a:ext cx="5692689" cy="2362200"/>
          </a:xfrm>
          <a:prstGeom prst="rect">
            <a:avLst/>
          </a:prstGeom>
          <a:noFill/>
          <a:ln w="9525">
            <a:solidFill>
              <a:srgbClr val="C00000"/>
            </a:solid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3" name="Content Placeholder 2"/>
          <p:cNvSpPr>
            <a:spLocks noGrp="1"/>
          </p:cNvSpPr>
          <p:nvPr>
            <p:ph idx="1"/>
          </p:nvPr>
        </p:nvSpPr>
        <p:spPr>
          <a:xfrm>
            <a:off x="457200" y="1447800"/>
            <a:ext cx="8229600" cy="4678363"/>
          </a:xfrm>
        </p:spPr>
        <p:txBody>
          <a:bodyPr/>
          <a:lstStyle/>
          <a:p>
            <a:r>
              <a:rPr lang="en-US" sz="2400" dirty="0" smtClean="0">
                <a:latin typeface="+mj-lt"/>
                <a:ea typeface="Tahoma" pitchFamily="34" charset="0"/>
                <a:cs typeface="Tahoma" pitchFamily="34" charset="0"/>
              </a:rPr>
              <a:t>A service-oriented architecture (SOA) is a style of software design where services are provided to the other components by application components</a:t>
            </a:r>
          </a:p>
          <a:p>
            <a:r>
              <a:rPr lang="en-US" sz="2400" dirty="0" smtClean="0">
                <a:latin typeface="+mj-lt"/>
                <a:ea typeface="Tahoma" pitchFamily="34" charset="0"/>
                <a:cs typeface="Tahoma" pitchFamily="34" charset="0"/>
              </a:rPr>
              <a:t>A paradigm to organizing and utilizing distributed functions that may be under the control of different ownership domains in enterprise applications. These functions will be interoperable, standard-based services to be combined and reused.</a:t>
            </a:r>
          </a:p>
          <a:p>
            <a:r>
              <a:rPr lang="en-US" sz="2400" dirty="0" smtClean="0">
                <a:latin typeface="+mj-lt"/>
                <a:ea typeface="Tahoma" pitchFamily="34" charset="0"/>
                <a:cs typeface="Tahoma" pitchFamily="34" charset="0"/>
              </a:rPr>
              <a:t>SOA are a way to “properly” evolve from semi-monoliths to a more diversified architecture</a:t>
            </a:r>
          </a:p>
        </p:txBody>
      </p:sp>
      <p:sp>
        <p:nvSpPr>
          <p:cNvPr id="5"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Service</a:t>
            </a:r>
            <a:r>
              <a:rPr kumimoji="0" lang="en-US" sz="3600" b="0" i="0" u="none" strike="noStrike" kern="1200" cap="none" spc="0" normalizeH="0" noProof="0" dirty="0" smtClean="0">
                <a:ln>
                  <a:noFill/>
                </a:ln>
                <a:solidFill>
                  <a:schemeClr val="tx1"/>
                </a:solidFill>
                <a:effectLst/>
                <a:uLnTx/>
                <a:uFillTx/>
                <a:latin typeface="+mj-lt"/>
                <a:ea typeface="+mj-ea"/>
                <a:cs typeface="+mj-cs"/>
              </a:rPr>
              <a:t> Oriented Architecture</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Service</a:t>
            </a:r>
            <a:r>
              <a:rPr kumimoji="0" lang="en-US" b="0" i="0" u="none" strike="noStrike" kern="1200" cap="none" spc="0" normalizeH="0" noProof="0" dirty="0" smtClean="0">
                <a:ln>
                  <a:noFill/>
                </a:ln>
                <a:solidFill>
                  <a:schemeClr val="tx1"/>
                </a:solidFill>
                <a:effectLst/>
                <a:uLnTx/>
                <a:uFillTx/>
                <a:latin typeface="+mj-lt"/>
                <a:ea typeface="+mj-ea"/>
                <a:cs typeface="+mj-cs"/>
              </a:rPr>
              <a:t> Oriented Architecture</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lvl="0">
              <a:spcBef>
                <a:spcPct val="0"/>
              </a:spcBef>
              <a:defRPr/>
            </a:pPr>
            <a:r>
              <a:rPr lang="en-US" dirty="0" smtClean="0"/>
              <a:t>Day 3 – Chapter 1</a:t>
            </a: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lvl="0" algn="ctr">
              <a:spcBef>
                <a:spcPct val="0"/>
              </a:spcBef>
              <a:defRPr/>
            </a:pPr>
            <a:r>
              <a:rPr lang="en-US" sz="3600" dirty="0" smtClean="0"/>
              <a:t>EJB Service Callout</a:t>
            </a:r>
          </a:p>
        </p:txBody>
      </p:sp>
      <p:pic>
        <p:nvPicPr>
          <p:cNvPr id="9218" name="Picture 2" descr="C:\Users\singgih\Desktop\sbconfig\chapter2.png"/>
          <p:cNvPicPr>
            <a:picLocks noChangeAspect="1" noChangeArrowheads="1"/>
          </p:cNvPicPr>
          <p:nvPr/>
        </p:nvPicPr>
        <p:blipFill>
          <a:blip r:embed="rId3"/>
          <a:srcRect/>
          <a:stretch>
            <a:fillRect/>
          </a:stretch>
        </p:blipFill>
        <p:spPr bwMode="auto">
          <a:xfrm>
            <a:off x="990600" y="1399129"/>
            <a:ext cx="7162800" cy="4721973"/>
          </a:xfrm>
          <a:prstGeom prst="rect">
            <a:avLst/>
          </a:prstGeom>
          <a:noFill/>
          <a:ln>
            <a:solidFill>
              <a:srgbClr val="C00000"/>
            </a:solid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lvl="0">
              <a:spcBef>
                <a:spcPct val="0"/>
              </a:spcBef>
              <a:defRPr/>
            </a:pPr>
            <a:r>
              <a:rPr lang="en-US" dirty="0" smtClean="0"/>
              <a:t>Day 3 – Chapter </a:t>
            </a:r>
            <a:r>
              <a:rPr lang="en-US" dirty="0" smtClean="0"/>
              <a:t>2</a:t>
            </a:r>
            <a:endParaRPr lang="en-US" dirty="0" smtClean="0"/>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Publish to JMS</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Title 1"/>
          <p:cNvSpPr txBox="1">
            <a:spLocks/>
          </p:cNvSpPr>
          <p:nvPr/>
        </p:nvSpPr>
        <p:spPr>
          <a:xfrm>
            <a:off x="838200" y="16764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1</a:t>
            </a:r>
          </a:p>
        </p:txBody>
      </p:sp>
      <p:sp>
        <p:nvSpPr>
          <p:cNvPr id="13" name="Title 1"/>
          <p:cNvSpPr txBox="1">
            <a:spLocks/>
          </p:cNvSpPr>
          <p:nvPr/>
        </p:nvSpPr>
        <p:spPr>
          <a:xfrm>
            <a:off x="838200" y="29718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0000"/>
                </a:solidFill>
                <a:latin typeface="+mj-lt"/>
                <a:ea typeface="+mj-ea"/>
                <a:cs typeface="+mj-cs"/>
              </a:rPr>
              <a:t>2</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14" name="Title 1"/>
          <p:cNvSpPr txBox="1">
            <a:spLocks/>
          </p:cNvSpPr>
          <p:nvPr/>
        </p:nvSpPr>
        <p:spPr>
          <a:xfrm>
            <a:off x="838200" y="40386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3</a:t>
            </a:r>
          </a:p>
        </p:txBody>
      </p:sp>
      <p:pic>
        <p:nvPicPr>
          <p:cNvPr id="10242" name="Picture 2"/>
          <p:cNvPicPr>
            <a:picLocks noChangeAspect="1" noChangeArrowheads="1"/>
          </p:cNvPicPr>
          <p:nvPr/>
        </p:nvPicPr>
        <p:blipFill>
          <a:blip r:embed="rId3"/>
          <a:srcRect/>
          <a:stretch>
            <a:fillRect/>
          </a:stretch>
        </p:blipFill>
        <p:spPr bwMode="auto">
          <a:xfrm>
            <a:off x="1524000" y="1743075"/>
            <a:ext cx="6029325" cy="923925"/>
          </a:xfrm>
          <a:prstGeom prst="rect">
            <a:avLst/>
          </a:prstGeom>
          <a:noFill/>
          <a:ln w="9525">
            <a:solidFill>
              <a:srgbClr val="C00000"/>
            </a:solidFill>
            <a:miter lim="800000"/>
            <a:headEnd/>
            <a:tailEnd/>
          </a:ln>
          <a:effectLst/>
        </p:spPr>
      </p:pic>
      <p:pic>
        <p:nvPicPr>
          <p:cNvPr id="10243" name="Picture 3"/>
          <p:cNvPicPr>
            <a:picLocks noChangeAspect="1" noChangeArrowheads="1"/>
          </p:cNvPicPr>
          <p:nvPr/>
        </p:nvPicPr>
        <p:blipFill>
          <a:blip r:embed="rId4"/>
          <a:srcRect/>
          <a:stretch>
            <a:fillRect/>
          </a:stretch>
        </p:blipFill>
        <p:spPr bwMode="auto">
          <a:xfrm>
            <a:off x="1600200" y="2819400"/>
            <a:ext cx="4152900" cy="523875"/>
          </a:xfrm>
          <a:prstGeom prst="rect">
            <a:avLst/>
          </a:prstGeom>
          <a:noFill/>
          <a:ln w="9525">
            <a:solidFill>
              <a:srgbClr val="C00000"/>
            </a:solidFill>
            <a:miter lim="800000"/>
            <a:headEnd/>
            <a:tailEnd/>
          </a:ln>
          <a:effectLst/>
        </p:spPr>
      </p:pic>
      <p:pic>
        <p:nvPicPr>
          <p:cNvPr id="10244" name="Picture 4"/>
          <p:cNvPicPr>
            <a:picLocks noChangeAspect="1" noChangeArrowheads="1"/>
          </p:cNvPicPr>
          <p:nvPr/>
        </p:nvPicPr>
        <p:blipFill>
          <a:blip r:embed="rId5"/>
          <a:srcRect/>
          <a:stretch>
            <a:fillRect/>
          </a:stretch>
        </p:blipFill>
        <p:spPr bwMode="auto">
          <a:xfrm>
            <a:off x="1600200" y="3886200"/>
            <a:ext cx="4752975" cy="685800"/>
          </a:xfrm>
          <a:prstGeom prst="rect">
            <a:avLst/>
          </a:prstGeom>
          <a:noFill/>
          <a:ln w="9525">
            <a:solidFill>
              <a:srgbClr val="C00000"/>
            </a:solid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lvl="0">
              <a:spcBef>
                <a:spcPct val="0"/>
              </a:spcBef>
              <a:defRPr/>
            </a:pPr>
            <a:r>
              <a:rPr lang="en-US" dirty="0" smtClean="0"/>
              <a:t>Day 3 – Chapter </a:t>
            </a:r>
            <a:r>
              <a:rPr lang="en-US" dirty="0" smtClean="0"/>
              <a:t>2</a:t>
            </a:r>
            <a:endParaRPr lang="en-US" dirty="0" smtClean="0"/>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Publish to JMS</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Title 1"/>
          <p:cNvSpPr txBox="1">
            <a:spLocks/>
          </p:cNvSpPr>
          <p:nvPr/>
        </p:nvSpPr>
        <p:spPr>
          <a:xfrm>
            <a:off x="838200" y="16764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0000"/>
                </a:solidFill>
                <a:latin typeface="+mj-lt"/>
                <a:ea typeface="+mj-ea"/>
                <a:cs typeface="+mj-cs"/>
              </a:rPr>
              <a:t>4</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13" name="Title 1"/>
          <p:cNvSpPr txBox="1">
            <a:spLocks/>
          </p:cNvSpPr>
          <p:nvPr/>
        </p:nvSpPr>
        <p:spPr>
          <a:xfrm>
            <a:off x="3886200" y="17526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5</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pic>
        <p:nvPicPr>
          <p:cNvPr id="11266" name="Picture 2"/>
          <p:cNvPicPr>
            <a:picLocks noChangeAspect="1" noChangeArrowheads="1"/>
          </p:cNvPicPr>
          <p:nvPr/>
        </p:nvPicPr>
        <p:blipFill>
          <a:blip r:embed="rId3"/>
          <a:srcRect/>
          <a:stretch>
            <a:fillRect/>
          </a:stretch>
        </p:blipFill>
        <p:spPr bwMode="auto">
          <a:xfrm>
            <a:off x="4495800" y="1676400"/>
            <a:ext cx="1790700" cy="2762250"/>
          </a:xfrm>
          <a:prstGeom prst="rect">
            <a:avLst/>
          </a:prstGeom>
          <a:noFill/>
          <a:ln w="9525">
            <a:solidFill>
              <a:srgbClr val="C00000"/>
            </a:solidFill>
            <a:miter lim="800000"/>
            <a:headEnd/>
            <a:tailEnd/>
          </a:ln>
          <a:effectLst/>
        </p:spPr>
      </p:pic>
      <p:pic>
        <p:nvPicPr>
          <p:cNvPr id="11267" name="Picture 3"/>
          <p:cNvPicPr>
            <a:picLocks noChangeAspect="1" noChangeArrowheads="1"/>
          </p:cNvPicPr>
          <p:nvPr/>
        </p:nvPicPr>
        <p:blipFill>
          <a:blip r:embed="rId4"/>
          <a:srcRect/>
          <a:stretch>
            <a:fillRect/>
          </a:stretch>
        </p:blipFill>
        <p:spPr bwMode="auto">
          <a:xfrm>
            <a:off x="1524000" y="1676400"/>
            <a:ext cx="2276475" cy="1562100"/>
          </a:xfrm>
          <a:prstGeom prst="rect">
            <a:avLst/>
          </a:prstGeom>
          <a:noFill/>
          <a:ln w="9525">
            <a:solidFill>
              <a:srgbClr val="C00000"/>
            </a:solid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lvl="0">
              <a:spcBef>
                <a:spcPct val="0"/>
              </a:spcBef>
              <a:defRPr/>
            </a:pPr>
            <a:r>
              <a:rPr lang="en-US" dirty="0" smtClean="0"/>
              <a:t>Day 3 – Chapter </a:t>
            </a:r>
            <a:r>
              <a:rPr lang="en-US" dirty="0" smtClean="0"/>
              <a:t>2</a:t>
            </a:r>
            <a:endParaRPr lang="en-US" dirty="0" smtClean="0"/>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Publish to JMS</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Title 1"/>
          <p:cNvSpPr txBox="1">
            <a:spLocks/>
          </p:cNvSpPr>
          <p:nvPr/>
        </p:nvSpPr>
        <p:spPr>
          <a:xfrm>
            <a:off x="838200" y="16764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0000"/>
                </a:solidFill>
                <a:latin typeface="+mj-lt"/>
                <a:ea typeface="+mj-ea"/>
                <a:cs typeface="+mj-cs"/>
              </a:rPr>
              <a:t>6</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pic>
        <p:nvPicPr>
          <p:cNvPr id="12290" name="Picture 2"/>
          <p:cNvPicPr>
            <a:picLocks noChangeAspect="1" noChangeArrowheads="1"/>
          </p:cNvPicPr>
          <p:nvPr/>
        </p:nvPicPr>
        <p:blipFill>
          <a:blip r:embed="rId3"/>
          <a:srcRect/>
          <a:stretch>
            <a:fillRect/>
          </a:stretch>
        </p:blipFill>
        <p:spPr bwMode="auto">
          <a:xfrm>
            <a:off x="2819400" y="1447800"/>
            <a:ext cx="3881437" cy="4756584"/>
          </a:xfrm>
          <a:prstGeom prst="rect">
            <a:avLst/>
          </a:prstGeom>
          <a:noFill/>
          <a:ln w="9525">
            <a:solidFill>
              <a:srgbClr val="C00000"/>
            </a:solid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lvl="0">
              <a:spcBef>
                <a:spcPct val="0"/>
              </a:spcBef>
              <a:defRPr/>
            </a:pPr>
            <a:r>
              <a:rPr lang="en-US" dirty="0" smtClean="0"/>
              <a:t>Day 3 – Chapter </a:t>
            </a:r>
            <a:r>
              <a:rPr lang="en-US" dirty="0" smtClean="0"/>
              <a:t>2</a:t>
            </a:r>
            <a:endParaRPr lang="en-US" dirty="0" smtClean="0"/>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JMS Listener</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Title 1"/>
          <p:cNvSpPr txBox="1">
            <a:spLocks/>
          </p:cNvSpPr>
          <p:nvPr/>
        </p:nvSpPr>
        <p:spPr>
          <a:xfrm>
            <a:off x="838200" y="16764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1</a:t>
            </a:r>
          </a:p>
        </p:txBody>
      </p:sp>
      <p:sp>
        <p:nvSpPr>
          <p:cNvPr id="13" name="Title 1"/>
          <p:cNvSpPr txBox="1">
            <a:spLocks/>
          </p:cNvSpPr>
          <p:nvPr/>
        </p:nvSpPr>
        <p:spPr>
          <a:xfrm>
            <a:off x="838200" y="29718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0000"/>
                </a:solidFill>
                <a:latin typeface="+mj-lt"/>
                <a:ea typeface="+mj-ea"/>
                <a:cs typeface="+mj-cs"/>
              </a:rPr>
              <a:t>2</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14" name="Title 1"/>
          <p:cNvSpPr txBox="1">
            <a:spLocks/>
          </p:cNvSpPr>
          <p:nvPr/>
        </p:nvSpPr>
        <p:spPr>
          <a:xfrm>
            <a:off x="838200" y="49530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3</a:t>
            </a:r>
          </a:p>
        </p:txBody>
      </p:sp>
      <p:pic>
        <p:nvPicPr>
          <p:cNvPr id="13314" name="Picture 2"/>
          <p:cNvPicPr>
            <a:picLocks noChangeAspect="1" noChangeArrowheads="1"/>
          </p:cNvPicPr>
          <p:nvPr/>
        </p:nvPicPr>
        <p:blipFill>
          <a:blip r:embed="rId3"/>
          <a:srcRect/>
          <a:stretch>
            <a:fillRect/>
          </a:stretch>
        </p:blipFill>
        <p:spPr bwMode="auto">
          <a:xfrm>
            <a:off x="1524000" y="1600200"/>
            <a:ext cx="5648325" cy="895350"/>
          </a:xfrm>
          <a:prstGeom prst="rect">
            <a:avLst/>
          </a:prstGeom>
          <a:noFill/>
          <a:ln w="9525">
            <a:solidFill>
              <a:srgbClr val="C00000"/>
            </a:solidFill>
            <a:miter lim="800000"/>
            <a:headEnd/>
            <a:tailEnd/>
          </a:ln>
          <a:effectLst/>
        </p:spPr>
      </p:pic>
      <p:pic>
        <p:nvPicPr>
          <p:cNvPr id="13315" name="Picture 3"/>
          <p:cNvPicPr>
            <a:picLocks noChangeAspect="1" noChangeArrowheads="1"/>
          </p:cNvPicPr>
          <p:nvPr/>
        </p:nvPicPr>
        <p:blipFill>
          <a:blip r:embed="rId4"/>
          <a:srcRect/>
          <a:stretch>
            <a:fillRect/>
          </a:stretch>
        </p:blipFill>
        <p:spPr bwMode="auto">
          <a:xfrm>
            <a:off x="1481138" y="2667000"/>
            <a:ext cx="6181725" cy="1781175"/>
          </a:xfrm>
          <a:prstGeom prst="rect">
            <a:avLst/>
          </a:prstGeom>
          <a:noFill/>
          <a:ln w="9525">
            <a:solidFill>
              <a:srgbClr val="C00000"/>
            </a:solidFill>
            <a:miter lim="800000"/>
            <a:headEnd/>
            <a:tailEnd/>
          </a:ln>
          <a:effectLst/>
        </p:spPr>
      </p:pic>
      <p:pic>
        <p:nvPicPr>
          <p:cNvPr id="13316" name="Picture 4"/>
          <p:cNvPicPr>
            <a:picLocks noChangeAspect="1" noChangeArrowheads="1"/>
          </p:cNvPicPr>
          <p:nvPr/>
        </p:nvPicPr>
        <p:blipFill>
          <a:blip r:embed="rId5"/>
          <a:srcRect/>
          <a:stretch>
            <a:fillRect/>
          </a:stretch>
        </p:blipFill>
        <p:spPr bwMode="auto">
          <a:xfrm>
            <a:off x="1524000" y="4648200"/>
            <a:ext cx="4010025" cy="1104900"/>
          </a:xfrm>
          <a:prstGeom prst="rect">
            <a:avLst/>
          </a:prstGeom>
          <a:noFill/>
          <a:ln w="9525">
            <a:solidFill>
              <a:srgbClr val="C00000"/>
            </a:solid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lvl="0">
              <a:spcBef>
                <a:spcPct val="0"/>
              </a:spcBef>
              <a:defRPr/>
            </a:pPr>
            <a:r>
              <a:rPr lang="en-US" dirty="0" smtClean="0"/>
              <a:t>Day 3 – Chapter </a:t>
            </a:r>
            <a:r>
              <a:rPr lang="en-US" dirty="0" smtClean="0"/>
              <a:t>2</a:t>
            </a:r>
            <a:endParaRPr lang="en-US" dirty="0" smtClean="0"/>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
          <p:cNvSpPr txBox="1">
            <a:spLocks/>
          </p:cNvSpPr>
          <p:nvPr/>
        </p:nvSpPr>
        <p:spPr>
          <a:xfrm>
            <a:off x="838200" y="16764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0000"/>
                </a:solidFill>
                <a:latin typeface="+mj-lt"/>
                <a:ea typeface="+mj-ea"/>
                <a:cs typeface="+mj-cs"/>
              </a:rPr>
              <a:t>3</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pic>
        <p:nvPicPr>
          <p:cNvPr id="14338" name="Picture 2"/>
          <p:cNvPicPr>
            <a:picLocks noChangeAspect="1" noChangeArrowheads="1"/>
          </p:cNvPicPr>
          <p:nvPr/>
        </p:nvPicPr>
        <p:blipFill>
          <a:blip r:embed="rId3"/>
          <a:srcRect/>
          <a:stretch>
            <a:fillRect/>
          </a:stretch>
        </p:blipFill>
        <p:spPr bwMode="auto">
          <a:xfrm>
            <a:off x="2209800" y="1625750"/>
            <a:ext cx="4191000" cy="4546450"/>
          </a:xfrm>
          <a:prstGeom prst="rect">
            <a:avLst/>
          </a:prstGeom>
          <a:noFill/>
          <a:ln w="9525">
            <a:solidFill>
              <a:srgbClr val="C00000"/>
            </a:solidFill>
            <a:miter lim="800000"/>
            <a:headEnd/>
            <a:tailEnd/>
          </a:ln>
          <a:effectLst/>
        </p:spPr>
      </p:pic>
      <p:sp>
        <p:nvSpPr>
          <p:cNvPr id="10" name="Title 1"/>
          <p:cNvSpPr txBox="1">
            <a:spLocks/>
          </p:cNvSpPr>
          <p:nvPr/>
        </p:nvSpPr>
        <p:spPr>
          <a:xfrm>
            <a:off x="1600200" y="8382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JMS Listener</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p:txBody>
          <a:bodyPr/>
          <a:lstStyle/>
          <a:p>
            <a:r>
              <a:rPr lang="en-US" dirty="0" smtClean="0"/>
              <a:t>Day </a:t>
            </a:r>
            <a:r>
              <a:rPr lang="en-US" dirty="0" smtClean="0"/>
              <a:t>4</a:t>
            </a:r>
            <a:endParaRPr lang="en-US" dirty="0"/>
          </a:p>
        </p:txBody>
      </p:sp>
      <p:sp>
        <p:nvSpPr>
          <p:cNvPr id="3" name="Content Placeholder 2"/>
          <p:cNvSpPr>
            <a:spLocks noGrp="1"/>
          </p:cNvSpPr>
          <p:nvPr>
            <p:ph idx="1"/>
          </p:nvPr>
        </p:nvSpPr>
        <p:spPr/>
        <p:txBody>
          <a:bodyPr>
            <a:normAutofit/>
          </a:bodyPr>
          <a:lstStyle/>
          <a:p>
            <a:pPr>
              <a:lnSpc>
                <a:spcPct val="150000"/>
              </a:lnSpc>
              <a:buNone/>
            </a:pPr>
            <a:r>
              <a:rPr lang="en-US" sz="2400" dirty="0" smtClean="0">
                <a:ea typeface="Tahoma" pitchFamily="34" charset="0"/>
                <a:cs typeface="Tahoma" pitchFamily="34" charset="0"/>
              </a:rPr>
              <a:t>Objectives</a:t>
            </a:r>
          </a:p>
          <a:p>
            <a:pPr>
              <a:lnSpc>
                <a:spcPct val="150000"/>
              </a:lnSpc>
            </a:pPr>
            <a:r>
              <a:rPr lang="en-US" sz="2400" dirty="0" smtClean="0">
                <a:ea typeface="Tahoma" pitchFamily="34" charset="0"/>
                <a:cs typeface="Tahoma" pitchFamily="34" charset="0"/>
              </a:rPr>
              <a:t>Introduction to </a:t>
            </a:r>
            <a:r>
              <a:rPr lang="en-US" sz="2400" dirty="0" err="1" smtClean="0">
                <a:ea typeface="Tahoma" pitchFamily="34" charset="0"/>
                <a:cs typeface="Tahoma" pitchFamily="34" charset="0"/>
              </a:rPr>
              <a:t>Xquery</a:t>
            </a:r>
            <a:r>
              <a:rPr lang="en-US" sz="2400" dirty="0" smtClean="0">
                <a:ea typeface="Tahoma" pitchFamily="34" charset="0"/>
                <a:cs typeface="Tahoma" pitchFamily="34" charset="0"/>
              </a:rPr>
              <a:t> Transformation</a:t>
            </a:r>
            <a:endParaRPr lang="en-US" sz="2400" dirty="0" smtClean="0">
              <a:ea typeface="Tahoma" pitchFamily="34" charset="0"/>
              <a:cs typeface="Tahoma" pitchFamily="34" charset="0"/>
            </a:endParaRPr>
          </a:p>
          <a:p>
            <a:pPr>
              <a:lnSpc>
                <a:spcPct val="150000"/>
              </a:lnSpc>
            </a:pPr>
            <a:r>
              <a:rPr lang="en-US" sz="2400" dirty="0" smtClean="0">
                <a:ea typeface="Tahoma" pitchFamily="34" charset="0"/>
                <a:cs typeface="Tahoma" pitchFamily="34" charset="0"/>
              </a:rPr>
              <a:t>Introduction to MFL Transformation</a:t>
            </a:r>
          </a:p>
          <a:p>
            <a:pPr>
              <a:lnSpc>
                <a:spcPct val="150000"/>
              </a:lnSpc>
            </a:pPr>
            <a:r>
              <a:rPr lang="en-US" sz="2400" dirty="0" smtClean="0">
                <a:ea typeface="Tahoma" pitchFamily="34" charset="0"/>
                <a:cs typeface="Tahoma" pitchFamily="34" charset="0"/>
              </a:rPr>
              <a:t>Convert MFT to XML, vice versa</a:t>
            </a:r>
            <a:endParaRPr lang="en-US" sz="2400" dirty="0" smtClean="0">
              <a:ea typeface="Tahoma" pitchFamily="34" charset="0"/>
              <a:cs typeface="Tahoma" pitchFamily="34" charset="0"/>
            </a:endParaRPr>
          </a:p>
          <a:p>
            <a:pPr>
              <a:lnSpc>
                <a:spcPct val="150000"/>
              </a:lnSpc>
            </a:pPr>
            <a:r>
              <a:rPr lang="en-US" sz="2400" dirty="0" smtClean="0">
                <a:ea typeface="Tahoma" pitchFamily="34" charset="0"/>
                <a:cs typeface="Tahoma" pitchFamily="34" charset="0"/>
              </a:rPr>
              <a:t>Publish to file</a:t>
            </a:r>
            <a:endParaRPr lang="en-US" sz="2400" dirty="0" smtClean="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3" name="Content Placeholder 2"/>
          <p:cNvSpPr>
            <a:spLocks noGrp="1"/>
          </p:cNvSpPr>
          <p:nvPr>
            <p:ph idx="1"/>
          </p:nvPr>
        </p:nvSpPr>
        <p:spPr>
          <a:xfrm>
            <a:off x="457200" y="1600200"/>
            <a:ext cx="8229600" cy="4525963"/>
          </a:xfrm>
        </p:spPr>
        <p:txBody>
          <a:bodyPr>
            <a:normAutofit/>
          </a:bodyPr>
          <a:lstStyle/>
          <a:p>
            <a:r>
              <a:rPr lang="en-US" sz="2000" dirty="0" err="1" smtClean="0"/>
              <a:t>XQuery</a:t>
            </a:r>
            <a:r>
              <a:rPr lang="en-US" sz="2000" dirty="0" smtClean="0"/>
              <a:t> helps in querying XML data from XML </a:t>
            </a:r>
            <a:r>
              <a:rPr lang="en-US" sz="2000" dirty="0" smtClean="0"/>
              <a:t>documents</a:t>
            </a:r>
            <a:endParaRPr lang="en-US" sz="2000" dirty="0" smtClean="0"/>
          </a:p>
          <a:p>
            <a:r>
              <a:rPr lang="en-US" sz="2000" dirty="0" err="1" smtClean="0"/>
              <a:t>XQuery</a:t>
            </a:r>
            <a:r>
              <a:rPr lang="en-US" sz="2000" dirty="0" smtClean="0"/>
              <a:t> transformation maps describe the mapping between two data types. </a:t>
            </a:r>
            <a:r>
              <a:rPr lang="en-US" sz="2000" dirty="0" err="1" smtClean="0"/>
              <a:t>XQuery</a:t>
            </a:r>
            <a:r>
              <a:rPr lang="en-US" sz="2000" dirty="0" smtClean="0"/>
              <a:t> maps describe mappings between XML documents with different schemas</a:t>
            </a:r>
            <a:r>
              <a:rPr lang="en-US" sz="2000" dirty="0" smtClean="0"/>
              <a:t>.</a:t>
            </a:r>
          </a:p>
          <a:p>
            <a:r>
              <a:rPr lang="en-US" sz="2000" dirty="0" smtClean="0"/>
              <a:t>Service Bus can process XML documents and transform document data from one XML schema to another</a:t>
            </a:r>
            <a:endParaRPr lang="en-US" sz="2000" dirty="0" smtClean="0"/>
          </a:p>
          <a:p>
            <a:r>
              <a:rPr lang="en-US" sz="2000" dirty="0" smtClean="0"/>
              <a:t>You use </a:t>
            </a:r>
            <a:r>
              <a:rPr lang="en-US" sz="2000" dirty="0" err="1" smtClean="0"/>
              <a:t>XQuery</a:t>
            </a:r>
            <a:r>
              <a:rPr lang="en-US" sz="2000" dirty="0" smtClean="0"/>
              <a:t> expressions to create the data content for the message context variables (or part of a message context variable) during the execution of the message flow</a:t>
            </a:r>
            <a:endParaRPr lang="en-US" sz="2000" dirty="0" smtClean="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Day </a:t>
            </a:r>
            <a:r>
              <a:rPr kumimoji="0" lang="en-US" b="0" i="0" u="none" strike="noStrike" kern="1200" cap="none" spc="0" normalizeH="0" baseline="0" noProof="0" dirty="0" smtClean="0">
                <a:ln>
                  <a:noFill/>
                </a:ln>
                <a:solidFill>
                  <a:schemeClr val="tx1"/>
                </a:solidFill>
                <a:effectLst/>
                <a:uLnTx/>
                <a:uFillTx/>
                <a:latin typeface="+mj-lt"/>
                <a:ea typeface="+mj-ea"/>
                <a:cs typeface="+mj-cs"/>
              </a:rPr>
              <a:t>4–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Chapte</a:t>
            </a:r>
            <a:r>
              <a:rPr lang="en-US" baseline="0" dirty="0" smtClean="0">
                <a:latin typeface="+mj-lt"/>
                <a:ea typeface="+mj-ea"/>
                <a:cs typeface="+mj-cs"/>
              </a:rPr>
              <a:t>r</a:t>
            </a:r>
            <a:r>
              <a:rPr lang="en-US" dirty="0" smtClean="0">
                <a:latin typeface="+mj-lt"/>
                <a:ea typeface="+mj-ea"/>
                <a:cs typeface="+mj-cs"/>
              </a:rPr>
              <a:t> 1</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err="1" smtClean="0">
                <a:ln>
                  <a:noFill/>
                </a:ln>
                <a:solidFill>
                  <a:schemeClr val="tx1"/>
                </a:solidFill>
                <a:effectLst/>
                <a:uLnTx/>
                <a:uFillTx/>
                <a:latin typeface="+mj-lt"/>
                <a:ea typeface="+mj-ea"/>
                <a:cs typeface="+mj-cs"/>
              </a:rPr>
              <a:t>Xquery</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Transformation</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Day </a:t>
            </a:r>
            <a:r>
              <a:rPr kumimoji="0" lang="en-US" b="0" i="0" u="none" strike="noStrike" kern="1200" cap="none" spc="0" normalizeH="0" baseline="0" noProof="0" dirty="0" smtClean="0">
                <a:ln>
                  <a:noFill/>
                </a:ln>
                <a:solidFill>
                  <a:schemeClr val="tx1"/>
                </a:solidFill>
                <a:effectLst/>
                <a:uLnTx/>
                <a:uFillTx/>
                <a:latin typeface="+mj-lt"/>
                <a:ea typeface="+mj-ea"/>
                <a:cs typeface="+mj-cs"/>
              </a:rPr>
              <a:t>4–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Chapte</a:t>
            </a:r>
            <a:r>
              <a:rPr lang="en-US" baseline="0" dirty="0" smtClean="0">
                <a:latin typeface="+mj-lt"/>
                <a:ea typeface="+mj-ea"/>
                <a:cs typeface="+mj-cs"/>
              </a:rPr>
              <a:t>r</a:t>
            </a:r>
            <a:r>
              <a:rPr lang="en-US" dirty="0" smtClean="0">
                <a:latin typeface="+mj-lt"/>
                <a:ea typeface="+mj-ea"/>
                <a:cs typeface="+mj-cs"/>
              </a:rPr>
              <a:t> 1</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err="1" smtClean="0">
                <a:ln>
                  <a:noFill/>
                </a:ln>
                <a:solidFill>
                  <a:schemeClr val="tx1"/>
                </a:solidFill>
                <a:effectLst/>
                <a:uLnTx/>
                <a:uFillTx/>
                <a:latin typeface="+mj-lt"/>
                <a:ea typeface="+mj-ea"/>
                <a:cs typeface="+mj-cs"/>
              </a:rPr>
              <a:t>Xquery</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Transformation</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5362" name="Picture 2"/>
          <p:cNvPicPr>
            <a:picLocks noChangeAspect="1" noChangeArrowheads="1"/>
          </p:cNvPicPr>
          <p:nvPr/>
        </p:nvPicPr>
        <p:blipFill>
          <a:blip r:embed="rId3"/>
          <a:srcRect/>
          <a:stretch>
            <a:fillRect/>
          </a:stretch>
        </p:blipFill>
        <p:spPr bwMode="auto">
          <a:xfrm>
            <a:off x="3505200" y="3886200"/>
            <a:ext cx="5076825" cy="1971675"/>
          </a:xfrm>
          <a:prstGeom prst="rect">
            <a:avLst/>
          </a:prstGeom>
          <a:noFill/>
          <a:ln w="9525">
            <a:solidFill>
              <a:srgbClr val="C00000"/>
            </a:solid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533400" y="1676400"/>
            <a:ext cx="5105400" cy="2105025"/>
          </a:xfrm>
          <a:prstGeom prst="rect">
            <a:avLst/>
          </a:prstGeom>
          <a:noFill/>
          <a:ln w="9525">
            <a:solidFill>
              <a:srgbClr val="C00000"/>
            </a:solidFill>
            <a:miter lim="800000"/>
            <a:headEnd/>
            <a:tailEnd/>
          </a:ln>
          <a:effectLst/>
        </p:spPr>
      </p:pic>
      <p:sp>
        <p:nvSpPr>
          <p:cNvPr id="14" name="Bent-Up Arrow 13"/>
          <p:cNvSpPr/>
          <p:nvPr/>
        </p:nvSpPr>
        <p:spPr>
          <a:xfrm rot="5400000">
            <a:off x="1981200" y="4114800"/>
            <a:ext cx="990600" cy="8382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1752600" y="5105400"/>
            <a:ext cx="1447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0000"/>
                </a:solidFill>
                <a:latin typeface="+mj-lt"/>
                <a:ea typeface="+mj-ea"/>
                <a:cs typeface="+mj-cs"/>
              </a:rPr>
              <a:t>???</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lvl="0">
              <a:spcBef>
                <a:spcPct val="0"/>
              </a:spcBef>
              <a:defRPr/>
            </a:pPr>
            <a:r>
              <a:rPr lang="en-US" dirty="0" smtClean="0"/>
              <a:t>Day </a:t>
            </a:r>
            <a:r>
              <a:rPr lang="en-US" dirty="0" smtClean="0"/>
              <a:t>4 </a:t>
            </a:r>
            <a:r>
              <a:rPr lang="en-US" dirty="0" smtClean="0"/>
              <a:t>– Chapter </a:t>
            </a:r>
            <a:r>
              <a:rPr lang="en-US" dirty="0" smtClean="0"/>
              <a:t>1</a:t>
            </a:r>
            <a:endParaRPr lang="en-US" dirty="0" smtClean="0"/>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lvl="0" algn="ctr">
              <a:spcBef>
                <a:spcPct val="0"/>
              </a:spcBef>
              <a:defRPr/>
            </a:pPr>
            <a:r>
              <a:rPr lang="en-US" sz="3600" dirty="0" err="1" smtClean="0"/>
              <a:t>Xquery</a:t>
            </a:r>
            <a:r>
              <a:rPr lang="en-US" sz="3600" dirty="0" smtClean="0"/>
              <a:t> Transformation</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Title 1"/>
          <p:cNvSpPr txBox="1">
            <a:spLocks/>
          </p:cNvSpPr>
          <p:nvPr/>
        </p:nvSpPr>
        <p:spPr>
          <a:xfrm>
            <a:off x="838200" y="16764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1</a:t>
            </a:r>
          </a:p>
        </p:txBody>
      </p:sp>
      <p:sp>
        <p:nvSpPr>
          <p:cNvPr id="13" name="Title 1"/>
          <p:cNvSpPr txBox="1">
            <a:spLocks/>
          </p:cNvSpPr>
          <p:nvPr/>
        </p:nvSpPr>
        <p:spPr>
          <a:xfrm>
            <a:off x="838200" y="38862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0000"/>
                </a:solidFill>
                <a:latin typeface="+mj-lt"/>
                <a:ea typeface="+mj-ea"/>
                <a:cs typeface="+mj-cs"/>
              </a:rPr>
              <a:t>2</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14" name="Title 1"/>
          <p:cNvSpPr txBox="1">
            <a:spLocks/>
          </p:cNvSpPr>
          <p:nvPr/>
        </p:nvSpPr>
        <p:spPr>
          <a:xfrm>
            <a:off x="838200" y="49530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3</a:t>
            </a:r>
          </a:p>
        </p:txBody>
      </p:sp>
      <p:pic>
        <p:nvPicPr>
          <p:cNvPr id="16388" name="Picture 4"/>
          <p:cNvPicPr>
            <a:picLocks noChangeAspect="1" noChangeArrowheads="1"/>
          </p:cNvPicPr>
          <p:nvPr/>
        </p:nvPicPr>
        <p:blipFill>
          <a:blip r:embed="rId3"/>
          <a:srcRect/>
          <a:stretch>
            <a:fillRect/>
          </a:stretch>
        </p:blipFill>
        <p:spPr bwMode="auto">
          <a:xfrm>
            <a:off x="1600200" y="1600200"/>
            <a:ext cx="4600575" cy="1771650"/>
          </a:xfrm>
          <a:prstGeom prst="rect">
            <a:avLst/>
          </a:prstGeom>
          <a:noFill/>
          <a:ln w="9525">
            <a:solidFill>
              <a:srgbClr val="C00000"/>
            </a:solidFill>
            <a:miter lim="800000"/>
            <a:headEnd/>
            <a:tailEnd/>
          </a:ln>
          <a:effectLst/>
        </p:spPr>
      </p:pic>
      <p:pic>
        <p:nvPicPr>
          <p:cNvPr id="16389" name="Picture 5"/>
          <p:cNvPicPr>
            <a:picLocks noChangeAspect="1" noChangeArrowheads="1"/>
          </p:cNvPicPr>
          <p:nvPr/>
        </p:nvPicPr>
        <p:blipFill>
          <a:blip r:embed="rId4"/>
          <a:srcRect/>
          <a:stretch>
            <a:fillRect/>
          </a:stretch>
        </p:blipFill>
        <p:spPr bwMode="auto">
          <a:xfrm>
            <a:off x="1600200" y="3581400"/>
            <a:ext cx="3990975" cy="2105025"/>
          </a:xfrm>
          <a:prstGeom prst="rect">
            <a:avLst/>
          </a:prstGeom>
          <a:noFill/>
          <a:ln w="9525">
            <a:solidFill>
              <a:srgbClr val="C00000"/>
            </a:solid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3" name="Content Placeholder 2"/>
          <p:cNvSpPr>
            <a:spLocks noGrp="1"/>
          </p:cNvSpPr>
          <p:nvPr>
            <p:ph idx="1"/>
          </p:nvPr>
        </p:nvSpPr>
        <p:spPr>
          <a:xfrm>
            <a:off x="457200" y="1447800"/>
            <a:ext cx="8229600" cy="4678363"/>
          </a:xfrm>
        </p:spPr>
        <p:txBody>
          <a:bodyPr/>
          <a:lstStyle/>
          <a:p>
            <a:r>
              <a:rPr lang="en-US" sz="2400" dirty="0" smtClean="0">
                <a:latin typeface="+mj-lt"/>
                <a:ea typeface="Tahoma" pitchFamily="34" charset="0"/>
                <a:cs typeface="Tahoma" pitchFamily="34" charset="0"/>
              </a:rPr>
              <a:t>Reuse of functionality across different organization and processes.</a:t>
            </a:r>
          </a:p>
          <a:p>
            <a:r>
              <a:rPr lang="en-US" sz="2400" dirty="0" smtClean="0">
                <a:latin typeface="+mj-lt"/>
                <a:ea typeface="Tahoma" pitchFamily="34" charset="0"/>
                <a:cs typeface="Tahoma" pitchFamily="34" charset="0"/>
              </a:rPr>
              <a:t>Integration between different system by following a standard-based approach.</a:t>
            </a:r>
          </a:p>
          <a:p>
            <a:r>
              <a:rPr lang="en-US" sz="2400" dirty="0" smtClean="0">
                <a:latin typeface="+mj-lt"/>
                <a:ea typeface="Tahoma" pitchFamily="34" charset="0"/>
                <a:cs typeface="Tahoma" pitchFamily="34" charset="0"/>
              </a:rPr>
              <a:t>Agile development that adapts business changes through discrete functions and standardized interfaces</a:t>
            </a:r>
          </a:p>
        </p:txBody>
      </p:sp>
      <p:sp>
        <p:nvSpPr>
          <p:cNvPr id="5"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Why ??</a:t>
            </a: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Service</a:t>
            </a:r>
            <a:r>
              <a:rPr kumimoji="0" lang="en-US" b="0" i="0" u="none" strike="noStrike" kern="1200" cap="none" spc="0" normalizeH="0" noProof="0" dirty="0" smtClean="0">
                <a:ln>
                  <a:noFill/>
                </a:ln>
                <a:solidFill>
                  <a:schemeClr val="tx1"/>
                </a:solidFill>
                <a:effectLst/>
                <a:uLnTx/>
                <a:uFillTx/>
                <a:latin typeface="+mj-lt"/>
                <a:ea typeface="+mj-ea"/>
                <a:cs typeface="+mj-cs"/>
              </a:rPr>
              <a:t> Oriented Architecture</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lvl="0">
              <a:spcBef>
                <a:spcPct val="0"/>
              </a:spcBef>
              <a:defRPr/>
            </a:pPr>
            <a:r>
              <a:rPr lang="en-US" dirty="0" smtClean="0"/>
              <a:t>Day </a:t>
            </a:r>
            <a:r>
              <a:rPr lang="en-US" dirty="0" smtClean="0"/>
              <a:t>4 </a:t>
            </a:r>
            <a:r>
              <a:rPr lang="en-US" dirty="0" smtClean="0"/>
              <a:t>– Chapter </a:t>
            </a:r>
            <a:r>
              <a:rPr lang="en-US" dirty="0" smtClean="0"/>
              <a:t>1</a:t>
            </a:r>
            <a:endParaRPr lang="en-US" dirty="0" smtClean="0"/>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lvl="0" algn="ctr">
              <a:spcBef>
                <a:spcPct val="0"/>
              </a:spcBef>
              <a:defRPr/>
            </a:pPr>
            <a:r>
              <a:rPr lang="en-US" sz="3600" dirty="0" err="1" smtClean="0"/>
              <a:t>Xquery</a:t>
            </a:r>
            <a:r>
              <a:rPr lang="en-US" sz="3600" dirty="0" smtClean="0"/>
              <a:t> Transformation</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Title 1"/>
          <p:cNvSpPr txBox="1">
            <a:spLocks/>
          </p:cNvSpPr>
          <p:nvPr/>
        </p:nvSpPr>
        <p:spPr>
          <a:xfrm>
            <a:off x="685800" y="15240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mj-lt"/>
                <a:ea typeface="+mj-ea"/>
                <a:cs typeface="+mj-cs"/>
              </a:rPr>
              <a:t>3</a:t>
            </a:r>
          </a:p>
        </p:txBody>
      </p:sp>
      <p:pic>
        <p:nvPicPr>
          <p:cNvPr id="17410" name="Picture 2"/>
          <p:cNvPicPr>
            <a:picLocks noChangeAspect="1" noChangeArrowheads="1"/>
          </p:cNvPicPr>
          <p:nvPr/>
        </p:nvPicPr>
        <p:blipFill>
          <a:blip r:embed="rId3"/>
          <a:srcRect/>
          <a:stretch>
            <a:fillRect/>
          </a:stretch>
        </p:blipFill>
        <p:spPr bwMode="auto">
          <a:xfrm>
            <a:off x="1447800" y="1543050"/>
            <a:ext cx="4448175" cy="1276350"/>
          </a:xfrm>
          <a:prstGeom prst="rect">
            <a:avLst/>
          </a:prstGeom>
          <a:noFill/>
          <a:ln w="9525">
            <a:solidFill>
              <a:srgbClr val="C00000"/>
            </a:solidFill>
            <a:miter lim="800000"/>
            <a:headEnd/>
            <a:tailEnd/>
          </a:ln>
          <a:effectLst/>
        </p:spPr>
      </p:pic>
      <p:pic>
        <p:nvPicPr>
          <p:cNvPr id="17411" name="Picture 3"/>
          <p:cNvPicPr>
            <a:picLocks noChangeAspect="1" noChangeArrowheads="1"/>
          </p:cNvPicPr>
          <p:nvPr/>
        </p:nvPicPr>
        <p:blipFill>
          <a:blip r:embed="rId4"/>
          <a:srcRect/>
          <a:stretch>
            <a:fillRect/>
          </a:stretch>
        </p:blipFill>
        <p:spPr bwMode="auto">
          <a:xfrm>
            <a:off x="1514475" y="4343400"/>
            <a:ext cx="2828925" cy="1114425"/>
          </a:xfrm>
          <a:prstGeom prst="rect">
            <a:avLst/>
          </a:prstGeom>
          <a:noFill/>
          <a:ln w="9525">
            <a:solidFill>
              <a:srgbClr val="C00000"/>
            </a:solidFill>
            <a:miter lim="800000"/>
            <a:headEnd/>
            <a:tailEnd/>
          </a:ln>
          <a:effectLst/>
        </p:spPr>
      </p:pic>
      <p:pic>
        <p:nvPicPr>
          <p:cNvPr id="17412" name="Picture 4"/>
          <p:cNvPicPr>
            <a:picLocks noChangeAspect="1" noChangeArrowheads="1"/>
          </p:cNvPicPr>
          <p:nvPr/>
        </p:nvPicPr>
        <p:blipFill>
          <a:blip r:embed="rId5"/>
          <a:srcRect/>
          <a:stretch>
            <a:fillRect/>
          </a:stretch>
        </p:blipFill>
        <p:spPr bwMode="auto">
          <a:xfrm>
            <a:off x="4572000" y="4343400"/>
            <a:ext cx="4162425" cy="1123950"/>
          </a:xfrm>
          <a:prstGeom prst="rect">
            <a:avLst/>
          </a:prstGeom>
          <a:noFill/>
          <a:ln w="9525">
            <a:solidFill>
              <a:srgbClr val="C00000"/>
            </a:solidFill>
            <a:miter lim="800000"/>
            <a:headEnd/>
            <a:tailEnd/>
          </a:ln>
          <a:effectLst/>
        </p:spPr>
      </p:pic>
      <p:pic>
        <p:nvPicPr>
          <p:cNvPr id="17413" name="Picture 5"/>
          <p:cNvPicPr>
            <a:picLocks noChangeAspect="1" noChangeArrowheads="1"/>
          </p:cNvPicPr>
          <p:nvPr/>
        </p:nvPicPr>
        <p:blipFill>
          <a:blip r:embed="rId6"/>
          <a:srcRect/>
          <a:stretch>
            <a:fillRect/>
          </a:stretch>
        </p:blipFill>
        <p:spPr bwMode="auto">
          <a:xfrm>
            <a:off x="1533525" y="3124200"/>
            <a:ext cx="5553075" cy="809625"/>
          </a:xfrm>
          <a:prstGeom prst="rect">
            <a:avLst/>
          </a:prstGeom>
          <a:noFill/>
          <a:ln w="9525">
            <a:solidFill>
              <a:srgbClr val="C00000"/>
            </a:solidFill>
            <a:miter lim="800000"/>
            <a:headEnd/>
            <a:tailEnd/>
          </a:ln>
          <a:effectLst/>
        </p:spPr>
      </p:pic>
      <p:sp>
        <p:nvSpPr>
          <p:cNvPr id="16" name="Title 1"/>
          <p:cNvSpPr txBox="1">
            <a:spLocks/>
          </p:cNvSpPr>
          <p:nvPr/>
        </p:nvSpPr>
        <p:spPr>
          <a:xfrm>
            <a:off x="685800" y="31242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0000"/>
                </a:solidFill>
                <a:latin typeface="+mj-lt"/>
                <a:ea typeface="+mj-ea"/>
                <a:cs typeface="+mj-cs"/>
              </a:rPr>
              <a:t>4</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17" name="Title 1"/>
          <p:cNvSpPr txBox="1">
            <a:spLocks/>
          </p:cNvSpPr>
          <p:nvPr/>
        </p:nvSpPr>
        <p:spPr>
          <a:xfrm>
            <a:off x="685800" y="44196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0000"/>
                </a:solidFill>
                <a:latin typeface="+mj-lt"/>
                <a:ea typeface="+mj-ea"/>
                <a:cs typeface="+mj-cs"/>
              </a:rPr>
              <a:t>5</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18" name="Title 1"/>
          <p:cNvSpPr txBox="1">
            <a:spLocks/>
          </p:cNvSpPr>
          <p:nvPr/>
        </p:nvSpPr>
        <p:spPr>
          <a:xfrm>
            <a:off x="6400800" y="5562600"/>
            <a:ext cx="685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0000"/>
                </a:solidFill>
                <a:latin typeface="+mj-lt"/>
                <a:ea typeface="+mj-ea"/>
                <a:cs typeface="+mj-cs"/>
              </a:rPr>
              <a:t>6</a:t>
            </a:r>
            <a:endParaRPr kumimoji="0" lang="en-US" sz="3600" b="0" i="0" u="none" strike="noStrike" kern="1200" cap="none" spc="0" normalizeH="0" baseline="0" noProof="0" dirty="0" smtClean="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3" name="Content Placeholder 2"/>
          <p:cNvSpPr>
            <a:spLocks noGrp="1"/>
          </p:cNvSpPr>
          <p:nvPr>
            <p:ph idx="1"/>
          </p:nvPr>
        </p:nvSpPr>
        <p:spPr>
          <a:xfrm>
            <a:off x="457200" y="1600200"/>
            <a:ext cx="8229600" cy="4525963"/>
          </a:xfrm>
        </p:spPr>
        <p:txBody>
          <a:bodyPr>
            <a:normAutofit/>
          </a:bodyPr>
          <a:lstStyle/>
          <a:p>
            <a:r>
              <a:rPr lang="en-US" sz="2000" dirty="0" smtClean="0"/>
              <a:t>Message Format Language (MFL) document is a specialized XML document used to describe the layout of binary data </a:t>
            </a:r>
            <a:endParaRPr lang="en-US" sz="2000" dirty="0" smtClean="0"/>
          </a:p>
          <a:p>
            <a:r>
              <a:rPr lang="en-US" sz="2000" dirty="0" smtClean="0"/>
              <a:t>Oracle </a:t>
            </a:r>
            <a:r>
              <a:rPr lang="en-US" sz="2000" dirty="0" smtClean="0"/>
              <a:t>proprietary </a:t>
            </a:r>
            <a:r>
              <a:rPr lang="en-US" sz="2000" dirty="0" smtClean="0"/>
              <a:t>language. </a:t>
            </a:r>
          </a:p>
          <a:p>
            <a:r>
              <a:rPr lang="en-US" sz="2000" dirty="0" smtClean="0"/>
              <a:t>You </a:t>
            </a:r>
            <a:r>
              <a:rPr lang="en-US" sz="2000" dirty="0" smtClean="0"/>
              <a:t>can select MFL types as the request message type or the response message type of the service</a:t>
            </a:r>
            <a:r>
              <a:rPr lang="en-US" sz="2000" dirty="0" smtClean="0"/>
              <a:t>.</a:t>
            </a:r>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Day </a:t>
            </a:r>
            <a:r>
              <a:rPr kumimoji="0" lang="en-US" b="0" i="0" u="none" strike="noStrike" kern="1200" cap="none" spc="0" normalizeH="0" baseline="0" noProof="0" dirty="0" smtClean="0">
                <a:ln>
                  <a:noFill/>
                </a:ln>
                <a:solidFill>
                  <a:schemeClr val="tx1"/>
                </a:solidFill>
                <a:effectLst/>
                <a:uLnTx/>
                <a:uFillTx/>
                <a:latin typeface="+mj-lt"/>
                <a:ea typeface="+mj-ea"/>
                <a:cs typeface="+mj-cs"/>
              </a:rPr>
              <a:t>4–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Chapte</a:t>
            </a:r>
            <a:r>
              <a:rPr lang="en-US" baseline="0" dirty="0" smtClean="0">
                <a:latin typeface="+mj-lt"/>
                <a:ea typeface="+mj-ea"/>
                <a:cs typeface="+mj-cs"/>
              </a:rPr>
              <a:t>r</a:t>
            </a:r>
            <a:r>
              <a:rPr lang="en-US" dirty="0" smtClean="0">
                <a:latin typeface="+mj-lt"/>
                <a:ea typeface="+mj-ea"/>
                <a:cs typeface="+mj-cs"/>
              </a:rPr>
              <a:t> 1</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lvl="0" algn="ctr">
              <a:spcBef>
                <a:spcPct val="0"/>
              </a:spcBef>
              <a:defRPr/>
            </a:pPr>
            <a:r>
              <a:rPr lang="en-US" sz="3600" dirty="0" smtClean="0"/>
              <a:t>Message Format Language</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8435" name="Picture 3"/>
          <p:cNvPicPr>
            <a:picLocks noChangeAspect="1" noChangeArrowheads="1"/>
          </p:cNvPicPr>
          <p:nvPr/>
        </p:nvPicPr>
        <p:blipFill>
          <a:blip r:embed="rId3"/>
          <a:srcRect/>
          <a:stretch>
            <a:fillRect/>
          </a:stretch>
        </p:blipFill>
        <p:spPr bwMode="auto">
          <a:xfrm>
            <a:off x="2057400" y="3429000"/>
            <a:ext cx="4991100" cy="2219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600200" y="3048000"/>
            <a:ext cx="6248400" cy="609600"/>
          </a:xfrm>
          <a:prstGeom prst="rect">
            <a:avLst/>
          </a:prstGeom>
        </p:spPr>
        <p:txBody>
          <a:bodyPr vert="horz" lIns="91440" tIns="45720" rIns="91440" bIns="45720" rtlCol="0" anchor="ctr">
            <a:noAutofit/>
          </a:bodyPr>
          <a:lstStyle/>
          <a:p>
            <a:pPr lvl="0" algn="ctr">
              <a:spcBef>
                <a:spcPct val="0"/>
              </a:spcBef>
              <a:defRPr/>
            </a:pPr>
            <a:r>
              <a:rPr lang="en-US" sz="6600" dirty="0" smtClean="0"/>
              <a:t>Question ??</a:t>
            </a:r>
            <a:endParaRPr kumimoji="0" lang="en-US" sz="66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OSB Basic Overview</a:t>
            </a:r>
            <a:endParaRPr lang="en-US" sz="1800" dirty="0"/>
          </a:p>
        </p:txBody>
      </p:sp>
      <p:sp>
        <p:nvSpPr>
          <p:cNvPr id="3" name="Content Placeholder 2"/>
          <p:cNvSpPr>
            <a:spLocks noGrp="1"/>
          </p:cNvSpPr>
          <p:nvPr>
            <p:ph idx="1"/>
          </p:nvPr>
        </p:nvSpPr>
        <p:spPr>
          <a:xfrm>
            <a:off x="457200" y="1447800"/>
            <a:ext cx="8229600" cy="4678363"/>
          </a:xfrm>
        </p:spPr>
        <p:txBody>
          <a:bodyPr/>
          <a:lstStyle/>
          <a:p>
            <a:r>
              <a:rPr lang="en-US" sz="2400" dirty="0" smtClean="0">
                <a:latin typeface="+mj-lt"/>
                <a:ea typeface="Tahoma" pitchFamily="34" charset="0"/>
                <a:cs typeface="Tahoma" pitchFamily="34" charset="0"/>
              </a:rPr>
              <a:t>When there are more than one application that want to communicate each other.</a:t>
            </a:r>
          </a:p>
          <a:p>
            <a:r>
              <a:rPr lang="en-US" sz="2400" dirty="0" smtClean="0">
                <a:latin typeface="+mj-lt"/>
                <a:ea typeface="Tahoma" pitchFamily="34" charset="0"/>
                <a:cs typeface="Tahoma" pitchFamily="34" charset="0"/>
              </a:rPr>
              <a:t>When there are different system / platform that want to talk each other.</a:t>
            </a:r>
          </a:p>
          <a:p>
            <a:r>
              <a:rPr lang="en-US" sz="2400" dirty="0" smtClean="0">
                <a:latin typeface="+mj-lt"/>
                <a:ea typeface="Tahoma" pitchFamily="34" charset="0"/>
                <a:cs typeface="Tahoma" pitchFamily="34" charset="0"/>
              </a:rPr>
              <a:t>When we want to hide the service implementation from the service consumer</a:t>
            </a:r>
          </a:p>
        </p:txBody>
      </p:sp>
      <p:sp>
        <p:nvSpPr>
          <p:cNvPr id="5"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When</a:t>
            </a:r>
            <a:r>
              <a:rPr kumimoji="0" lang="en-US" sz="3600" b="0" i="0" u="none" strike="noStrike" kern="1200" cap="none" spc="0" normalizeH="0" noProof="0" dirty="0" smtClean="0">
                <a:ln>
                  <a:noFill/>
                </a:ln>
                <a:solidFill>
                  <a:schemeClr val="tx1"/>
                </a:solidFill>
                <a:effectLst/>
                <a:uLnTx/>
                <a:uFillTx/>
                <a:latin typeface="+mj-lt"/>
                <a:ea typeface="+mj-ea"/>
                <a:cs typeface="+mj-cs"/>
              </a:rPr>
              <a:t>??</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Service</a:t>
            </a:r>
            <a:r>
              <a:rPr kumimoji="0" lang="en-US" b="0" i="0" u="none" strike="noStrike" kern="1200" cap="none" spc="0" normalizeH="0" noProof="0" dirty="0" smtClean="0">
                <a:ln>
                  <a:noFill/>
                </a:ln>
                <a:solidFill>
                  <a:schemeClr val="tx1"/>
                </a:solidFill>
                <a:effectLst/>
                <a:uLnTx/>
                <a:uFillTx/>
                <a:latin typeface="+mj-lt"/>
                <a:ea typeface="+mj-ea"/>
                <a:cs typeface="+mj-cs"/>
              </a:rPr>
              <a:t> Oriented Architecture</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OSB Basic Overview</a:t>
            </a:r>
            <a:endParaRPr lang="en-US" sz="1800" dirty="0"/>
          </a:p>
        </p:txBody>
      </p:sp>
      <p:sp>
        <p:nvSpPr>
          <p:cNvPr id="3" name="Content Placeholder 2"/>
          <p:cNvSpPr>
            <a:spLocks noGrp="1"/>
          </p:cNvSpPr>
          <p:nvPr>
            <p:ph idx="1"/>
          </p:nvPr>
        </p:nvSpPr>
        <p:spPr>
          <a:xfrm>
            <a:off x="457200" y="1600200"/>
            <a:ext cx="8229600" cy="4525963"/>
          </a:xfrm>
        </p:spPr>
        <p:txBody>
          <a:bodyPr>
            <a:normAutofit/>
          </a:bodyPr>
          <a:lstStyle/>
          <a:p>
            <a:r>
              <a:rPr lang="en-US" sz="2400" dirty="0" smtClean="0"/>
              <a:t>Handles a business process</a:t>
            </a:r>
          </a:p>
          <a:p>
            <a:r>
              <a:rPr lang="en-US" sz="2400" dirty="0" smtClean="0"/>
              <a:t>Can access another service and, with the appropriate runtime technology</a:t>
            </a:r>
          </a:p>
          <a:p>
            <a:r>
              <a:rPr lang="en-US" sz="2400" dirty="0" smtClean="0"/>
              <a:t>Relatively independent of other software so that changes to a requester require few or no changes to the service</a:t>
            </a:r>
          </a:p>
          <a:p>
            <a:r>
              <a:rPr lang="en-US" sz="2400" dirty="0" smtClean="0"/>
              <a:t>The relative independence of the service and other software is called loose coupling. The flexibility offered by loose coupling protects your company from excessive costs when business or technical requirements change.</a:t>
            </a:r>
            <a:endParaRPr lang="en-US" sz="2400" dirty="0" smtClean="0">
              <a:latin typeface="Tahoma" pitchFamily="34" charset="0"/>
              <a:ea typeface="Tahoma" pitchFamily="34" charset="0"/>
              <a:cs typeface="Tahoma" pitchFamily="34" charset="0"/>
            </a:endParaRPr>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Service</a:t>
            </a:r>
            <a:r>
              <a:rPr kumimoji="0" lang="en-US" b="0" i="0" u="none" strike="noStrike" kern="1200" cap="none" spc="0" normalizeH="0" noProof="0" dirty="0" smtClean="0">
                <a:ln>
                  <a:noFill/>
                </a:ln>
                <a:solidFill>
                  <a:schemeClr val="tx1"/>
                </a:solidFill>
                <a:effectLst/>
                <a:uLnTx/>
                <a:uFillTx/>
                <a:latin typeface="+mj-lt"/>
                <a:ea typeface="+mj-ea"/>
                <a:cs typeface="+mj-cs"/>
              </a:rPr>
              <a:t> Oriented Architecture</a:t>
            </a:r>
            <a:endParaRPr kumimoji="0" lang="en-US"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Service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pPr>
              <a:lnSpc>
                <a:spcPct val="150000"/>
              </a:lnSpc>
              <a:buNone/>
            </a:pPr>
            <a:r>
              <a:rPr lang="en-US" sz="2400" dirty="0" smtClean="0">
                <a:ea typeface="Tahoma" pitchFamily="34" charset="0"/>
                <a:cs typeface="Tahoma" pitchFamily="34" charset="0"/>
              </a:rPr>
              <a:t>Below are basic prerequisites for this training</a:t>
            </a:r>
          </a:p>
          <a:p>
            <a:pPr>
              <a:lnSpc>
                <a:spcPct val="150000"/>
              </a:lnSpc>
            </a:pPr>
            <a:r>
              <a:rPr lang="en-US" sz="2400" dirty="0" smtClean="0">
                <a:ea typeface="Tahoma" pitchFamily="34" charset="0"/>
                <a:cs typeface="Tahoma" pitchFamily="34" charset="0"/>
              </a:rPr>
              <a:t>Oracle Enterprise Pack for Eclipse (IDE)</a:t>
            </a:r>
          </a:p>
          <a:p>
            <a:pPr>
              <a:lnSpc>
                <a:spcPct val="150000"/>
              </a:lnSpc>
            </a:pPr>
            <a:r>
              <a:rPr lang="en-US" sz="2400" dirty="0" err="1" smtClean="0">
                <a:ea typeface="Tahoma" pitchFamily="34" charset="0"/>
                <a:cs typeface="Tahoma" pitchFamily="34" charset="0"/>
              </a:rPr>
              <a:t>Weblogic</a:t>
            </a:r>
            <a:r>
              <a:rPr lang="en-US" sz="2400" dirty="0" smtClean="0">
                <a:ea typeface="Tahoma" pitchFamily="34" charset="0"/>
                <a:cs typeface="Tahoma" pitchFamily="34" charset="0"/>
              </a:rPr>
              <a:t> Application Server 11</a:t>
            </a:r>
          </a:p>
          <a:p>
            <a:pPr>
              <a:lnSpc>
                <a:spcPct val="150000"/>
              </a:lnSpc>
            </a:pPr>
            <a:r>
              <a:rPr lang="en-US" sz="2400" dirty="0" smtClean="0">
                <a:ea typeface="Tahoma" pitchFamily="34" charset="0"/>
                <a:cs typeface="Tahoma" pitchFamily="34" charset="0"/>
              </a:rPr>
              <a:t>Oracle Fusion Middleware – OSB </a:t>
            </a:r>
            <a:r>
              <a:rPr lang="en-US" sz="2400" dirty="0" err="1" smtClean="0">
                <a:ea typeface="Tahoma" pitchFamily="34" charset="0"/>
                <a:cs typeface="Tahoma" pitchFamily="34" charset="0"/>
              </a:rPr>
              <a:t>Plugins</a:t>
            </a:r>
            <a:endParaRPr lang="en-US" sz="2400" dirty="0" smtClean="0">
              <a:ea typeface="Tahoma" pitchFamily="34" charset="0"/>
              <a:cs typeface="Tahoma" pitchFamily="34" charset="0"/>
            </a:endParaRPr>
          </a:p>
          <a:p>
            <a:pPr>
              <a:lnSpc>
                <a:spcPct val="150000"/>
              </a:lnSpc>
            </a:pPr>
            <a:r>
              <a:rPr lang="en-US" sz="2400" dirty="0" smtClean="0">
                <a:ea typeface="Tahoma" pitchFamily="34" charset="0"/>
                <a:cs typeface="Tahoma" pitchFamily="34" charset="0"/>
              </a:rPr>
              <a:t>Your favorite JAVA IDE &amp; Text Editor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lstStyle/>
          <a:p>
            <a:pPr>
              <a:lnSpc>
                <a:spcPct val="150000"/>
              </a:lnSpc>
              <a:buNone/>
            </a:pPr>
            <a:r>
              <a:rPr lang="en-US" sz="2400" dirty="0" smtClean="0">
                <a:ea typeface="Tahoma" pitchFamily="34" charset="0"/>
                <a:cs typeface="Tahoma" pitchFamily="34" charset="0"/>
              </a:rPr>
              <a:t>Objectives</a:t>
            </a:r>
          </a:p>
          <a:p>
            <a:pPr>
              <a:lnSpc>
                <a:spcPct val="150000"/>
              </a:lnSpc>
            </a:pPr>
            <a:r>
              <a:rPr lang="en-US" sz="2400" dirty="0" smtClean="0">
                <a:ea typeface="Tahoma" pitchFamily="34" charset="0"/>
                <a:cs typeface="Tahoma" pitchFamily="34" charset="0"/>
              </a:rPr>
              <a:t>Introduction to Oracle Services Bus</a:t>
            </a:r>
          </a:p>
          <a:p>
            <a:pPr>
              <a:lnSpc>
                <a:spcPct val="150000"/>
              </a:lnSpc>
            </a:pPr>
            <a:r>
              <a:rPr lang="en-US" sz="2400" dirty="0" smtClean="0">
                <a:ea typeface="Tahoma" pitchFamily="34" charset="0"/>
                <a:cs typeface="Tahoma" pitchFamily="34" charset="0"/>
              </a:rPr>
              <a:t>Installation</a:t>
            </a:r>
          </a:p>
          <a:p>
            <a:pPr>
              <a:lnSpc>
                <a:spcPct val="150000"/>
              </a:lnSpc>
            </a:pPr>
            <a:r>
              <a:rPr lang="en-US" sz="2400" dirty="0" smtClean="0">
                <a:ea typeface="Tahoma" pitchFamily="34" charset="0"/>
                <a:cs typeface="Tahoma" pitchFamily="34" charset="0"/>
              </a:rPr>
              <a:t>Introduction to proxy services, java callout and data manipulation</a:t>
            </a:r>
          </a:p>
          <a:p>
            <a:pPr>
              <a:lnSpc>
                <a:spcPct val="150000"/>
              </a:lnSpc>
            </a:pPr>
            <a:r>
              <a:rPr lang="en-US" sz="2400" dirty="0" smtClean="0">
                <a:ea typeface="Tahoma" pitchFamily="34" charset="0"/>
                <a:cs typeface="Tahoma" pitchFamily="34" charset="0"/>
              </a:rPr>
              <a:t>Flow Control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inggih\Downloads\download.png"/>
          <p:cNvPicPr>
            <a:picLocks noChangeAspect="1" noChangeArrowheads="1"/>
          </p:cNvPicPr>
          <p:nvPr/>
        </p:nvPicPr>
        <p:blipFill>
          <a:blip r:embed="rId2">
            <a:lum bright="72000" contrast="-79000"/>
          </a:blip>
          <a:srcRect/>
          <a:stretch>
            <a:fillRect/>
          </a:stretch>
        </p:blipFill>
        <p:spPr bwMode="auto">
          <a:xfrm>
            <a:off x="1828800" y="1447800"/>
            <a:ext cx="5257800" cy="3938275"/>
          </a:xfrm>
          <a:prstGeom prst="rect">
            <a:avLst/>
          </a:prstGeom>
          <a:noFill/>
        </p:spPr>
      </p:pic>
      <p:sp>
        <p:nvSpPr>
          <p:cNvPr id="2" name="Title 1"/>
          <p:cNvSpPr>
            <a:spLocks noGrp="1"/>
          </p:cNvSpPr>
          <p:nvPr>
            <p:ph type="title"/>
          </p:nvPr>
        </p:nvSpPr>
        <p:spPr>
          <a:xfrm>
            <a:off x="7543800" y="274638"/>
            <a:ext cx="1143000" cy="182562"/>
          </a:xfrm>
        </p:spPr>
        <p:txBody>
          <a:bodyPr>
            <a:noAutofit/>
          </a:bodyPr>
          <a:lstStyle/>
          <a:p>
            <a:pPr algn="r"/>
            <a:r>
              <a:rPr lang="en-US" sz="1800" dirty="0" smtClean="0"/>
              <a:t>OSB Basic Overview</a:t>
            </a:r>
            <a:endParaRPr lang="en-US" sz="1800" dirty="0"/>
          </a:p>
        </p:txBody>
      </p:sp>
      <p:sp>
        <p:nvSpPr>
          <p:cNvPr id="3" name="Content Placeholder 2"/>
          <p:cNvSpPr>
            <a:spLocks noGrp="1"/>
          </p:cNvSpPr>
          <p:nvPr>
            <p:ph idx="1"/>
          </p:nvPr>
        </p:nvSpPr>
        <p:spPr>
          <a:xfrm>
            <a:off x="457200" y="1600200"/>
            <a:ext cx="8229600" cy="4525963"/>
          </a:xfrm>
        </p:spPr>
        <p:txBody>
          <a:bodyPr>
            <a:normAutofit/>
          </a:bodyPr>
          <a:lstStyle/>
          <a:p>
            <a:r>
              <a:rPr lang="en-US" sz="2000" dirty="0" smtClean="0"/>
              <a:t>Contains the message processing logic for request and optional response message</a:t>
            </a:r>
          </a:p>
          <a:p>
            <a:r>
              <a:rPr lang="en-US" sz="2000" dirty="0"/>
              <a:t>A proxy service is </a:t>
            </a:r>
            <a:r>
              <a:rPr lang="en-US" sz="2000" dirty="0" smtClean="0"/>
              <a:t>configured </a:t>
            </a:r>
            <a:r>
              <a:rPr lang="en-US" sz="2000" dirty="0"/>
              <a:t>by specifying its interface, type of transport, and its associated message processing logic. Message </a:t>
            </a:r>
            <a:r>
              <a:rPr lang="en-US" sz="2000" dirty="0" smtClean="0"/>
              <a:t>flow definitions </a:t>
            </a:r>
            <a:r>
              <a:rPr lang="en-US" sz="2000" dirty="0"/>
              <a:t>are used to </a:t>
            </a:r>
            <a:r>
              <a:rPr lang="en-US" sz="2000" dirty="0" smtClean="0"/>
              <a:t>define </a:t>
            </a:r>
            <a:r>
              <a:rPr lang="en-US" sz="2000" dirty="0"/>
              <a:t>the proxy service message handling capabilities</a:t>
            </a:r>
            <a:endParaRPr lang="en-US" sz="2000" dirty="0" smtClean="0"/>
          </a:p>
          <a:p>
            <a:r>
              <a:rPr lang="en-US" sz="2000" dirty="0" smtClean="0">
                <a:ea typeface="Tahoma" pitchFamily="34" charset="0"/>
                <a:cs typeface="Tahoma" pitchFamily="34" charset="0"/>
              </a:rPr>
              <a:t>Interface that the service consumer call</a:t>
            </a:r>
          </a:p>
        </p:txBody>
      </p:sp>
      <p:sp>
        <p:nvSpPr>
          <p:cNvPr id="5" name="Title 1"/>
          <p:cNvSpPr txBox="1">
            <a:spLocks/>
          </p:cNvSpPr>
          <p:nvPr/>
        </p:nvSpPr>
        <p:spPr>
          <a:xfrm>
            <a:off x="457200" y="228600"/>
            <a:ext cx="3048000" cy="3048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Day 1</a:t>
            </a:r>
          </a:p>
        </p:txBody>
      </p:sp>
      <p:cxnSp>
        <p:nvCxnSpPr>
          <p:cNvPr id="7" name="Straight Connector 6"/>
          <p:cNvCxnSpPr/>
          <p:nvPr/>
        </p:nvCxnSpPr>
        <p:spPr>
          <a:xfrm>
            <a:off x="533400" y="6096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47800" y="762000"/>
            <a:ext cx="62484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Proxy Service</a:t>
            </a:r>
          </a:p>
        </p:txBody>
      </p:sp>
      <p:pic>
        <p:nvPicPr>
          <p:cNvPr id="2051" name="Picture 3"/>
          <p:cNvPicPr>
            <a:picLocks noChangeAspect="1" noChangeArrowheads="1"/>
          </p:cNvPicPr>
          <p:nvPr/>
        </p:nvPicPr>
        <p:blipFill>
          <a:blip r:embed="rId3"/>
          <a:srcRect/>
          <a:stretch>
            <a:fillRect/>
          </a:stretch>
        </p:blipFill>
        <p:spPr bwMode="auto">
          <a:xfrm>
            <a:off x="1447800" y="3810000"/>
            <a:ext cx="5724525" cy="1352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TotalTime>
  <Words>1348</Words>
  <Application>Microsoft Office PowerPoint</Application>
  <PresentationFormat>On-screen Show (4:3)</PresentationFormat>
  <Paragraphs>242</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Objectives</vt:lpstr>
      <vt:lpstr>OSB Basic Overview</vt:lpstr>
      <vt:lpstr>OSB Basic Overview</vt:lpstr>
      <vt:lpstr>OSB Basic OSB Basic Overview</vt:lpstr>
      <vt:lpstr>OSB Basic OSB Basic Overview</vt:lpstr>
      <vt:lpstr>Installation</vt:lpstr>
      <vt:lpstr>Day 1</vt:lpstr>
      <vt:lpstr>OSB Basic Overview</vt:lpstr>
      <vt:lpstr>OSB Basic Overview</vt:lpstr>
      <vt:lpstr>OSB Basic Overview</vt:lpstr>
      <vt:lpstr>OSB Basic Overview</vt:lpstr>
      <vt:lpstr>OSB Basic Overview</vt:lpstr>
      <vt:lpstr>OSB Basic Overview</vt:lpstr>
      <vt:lpstr>OSB Basic Overview</vt:lpstr>
      <vt:lpstr>OSB Basic Overview</vt:lpstr>
      <vt:lpstr>OSB Basic Overview</vt:lpstr>
      <vt:lpstr>Day 2</vt:lpstr>
      <vt:lpstr>OSB Basic Overview</vt:lpstr>
      <vt:lpstr>OSB Basic Overview</vt:lpstr>
      <vt:lpstr>OSB Basic Overview</vt:lpstr>
      <vt:lpstr>OSB Basic Overview</vt:lpstr>
      <vt:lpstr>Day 3</vt:lpstr>
      <vt:lpstr>OSB Basic Overview</vt:lpstr>
      <vt:lpstr>OSB Basic Overview</vt:lpstr>
      <vt:lpstr>OSB Basic Overview</vt:lpstr>
      <vt:lpstr>OSB Basic Overview</vt:lpstr>
      <vt:lpstr>OSB Basic Overview</vt:lpstr>
      <vt:lpstr>OSB Basic Overview</vt:lpstr>
      <vt:lpstr>OSB Basic Overview</vt:lpstr>
      <vt:lpstr>OSB Basic Overview</vt:lpstr>
      <vt:lpstr>OSB Basic Overview</vt:lpstr>
      <vt:lpstr>OSB Basic Overview</vt:lpstr>
      <vt:lpstr>OSB Basic Overview</vt:lpstr>
      <vt:lpstr>OSB Basic Overview</vt:lpstr>
      <vt:lpstr>Day 4</vt:lpstr>
      <vt:lpstr>OSB Basic Overview</vt:lpstr>
      <vt:lpstr>OSB Basic Overview</vt:lpstr>
      <vt:lpstr>OSB Basic Overview</vt:lpstr>
      <vt:lpstr>OSB Basic Overview</vt:lpstr>
      <vt:lpstr>OSB Basic Overview</vt:lpstr>
      <vt:lpstr>OSB Basic Overview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singgih</dc:creator>
  <cp:lastModifiedBy>singgih</cp:lastModifiedBy>
  <cp:revision>61</cp:revision>
  <dcterms:created xsi:type="dcterms:W3CDTF">2018-03-03T11:45:40Z</dcterms:created>
  <dcterms:modified xsi:type="dcterms:W3CDTF">2018-03-04T07:41:44Z</dcterms:modified>
</cp:coreProperties>
</file>