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DF5B-477F-48D5-8151-2C65BA34E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38C52C-E88D-4B4B-A1FF-7042F2837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E22DEE-5114-4330-B0D9-E6C1A150D950}"/>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FC17433E-0C41-4C5B-9708-F370B10AE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B1962-9585-49A2-8090-C7907DB52FA5}"/>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97552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8981-C7C5-4AD4-AE28-E5F3AAAA99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4E56E-E910-4A51-9B06-2B701E980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E9F1-1C61-41D7-8BAA-0F903441BD2E}"/>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F852C5FC-13F5-4A64-BB69-9E489E582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37549-C048-4F21-95F3-FA4F3BA75615}"/>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383407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98796-17F0-4AAB-BEE5-BE364D44A0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03CEB-2D0F-4F43-91CA-9A1542F39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EB2A5E-73AB-4AAB-A917-797C365B78B3}"/>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4E555809-17EB-4B70-B479-854B1968A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FA800-3F9A-4E4E-A00A-461C5B06159D}"/>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290243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5AA4-9E1D-4B9E-9B8D-ED0E41D09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AA4BA-C800-4A09-80F9-742316A01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A2C49A-AAAD-4A15-85D4-8BFC33D37B76}"/>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3F931952-BC1D-49D2-B0DF-C426C245C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2CB0B-F2AA-46F4-A53F-1877746306C8}"/>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7199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A30E-CBB8-4683-A4E5-F3C500D50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1BA4C-7AC3-494F-B38B-A14F09F5B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1C712D-745F-4A3F-818E-250A096154DE}"/>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41CC4CA3-2FB6-4F13-B666-0877C6C0D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6CECA-B1C9-4598-B974-06CC03AEFA0A}"/>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258618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DA60-064B-4416-8A80-171D1FFE2E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E81766-D461-4BB4-A4EF-749853F6CC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4CB4FD-8B8E-455B-A90D-AD3A9D7FD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C69C9E-1CB9-4CFB-B537-429BAC51745E}"/>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6" name="Footer Placeholder 5">
            <a:extLst>
              <a:ext uri="{FF2B5EF4-FFF2-40B4-BE49-F238E27FC236}">
                <a16:creationId xmlns:a16="http://schemas.microsoft.com/office/drawing/2014/main" id="{F23BAA0D-B40B-493B-810B-99C5553C8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1CCF1-83C5-423B-90CA-5EF5FAF20BAE}"/>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128864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9009-9A14-42A9-BA37-E3DDE8BC44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D7B64D-FB2C-4984-90DF-DB0F6F986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F6C39-BAFB-4975-881A-20712E4E3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11668A-CC21-4186-8E83-3B8E52D7C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625F7-F356-4147-8DBE-FE2AEBE2E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30D05C-1327-49C6-BA6E-8BD214C24166}"/>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8" name="Footer Placeholder 7">
            <a:extLst>
              <a:ext uri="{FF2B5EF4-FFF2-40B4-BE49-F238E27FC236}">
                <a16:creationId xmlns:a16="http://schemas.microsoft.com/office/drawing/2014/main" id="{9E04DAF7-9C29-4F78-91E8-C197197353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9895F8-AC2D-4FDE-B2CA-A2EB8826364D}"/>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422909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B8A0-5867-4382-9678-5995E91517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6148DA-407E-4345-A294-D2F2CDE71F43}"/>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4" name="Footer Placeholder 3">
            <a:extLst>
              <a:ext uri="{FF2B5EF4-FFF2-40B4-BE49-F238E27FC236}">
                <a16:creationId xmlns:a16="http://schemas.microsoft.com/office/drawing/2014/main" id="{6A3A77D3-255B-483D-B1C9-3C1A8DE105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0519B5-A75C-48B8-B66B-BB39673BF87E}"/>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15274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F761C-0DF0-495C-9E54-E6FE6405EF22}"/>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3" name="Footer Placeholder 2">
            <a:extLst>
              <a:ext uri="{FF2B5EF4-FFF2-40B4-BE49-F238E27FC236}">
                <a16:creationId xmlns:a16="http://schemas.microsoft.com/office/drawing/2014/main" id="{EEE7FBD1-C99B-46C9-BBA0-38BFB272E2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9BCCC4-0986-48AA-8C44-2B08FC466AB0}"/>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239745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7A9F-4F53-4B64-A1D2-B62FA56EC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339EE6-6E26-4C7F-ABCE-D12B5A8DA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EA333-E07B-499D-996C-124A8107B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204D1-A00D-4D23-9758-CD73312DFE09}"/>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6" name="Footer Placeholder 5">
            <a:extLst>
              <a:ext uri="{FF2B5EF4-FFF2-40B4-BE49-F238E27FC236}">
                <a16:creationId xmlns:a16="http://schemas.microsoft.com/office/drawing/2014/main" id="{A20F62F7-ACE8-4B46-B302-610EC9455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F1DC6-818A-426B-B796-61127BE41459}"/>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350874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E9E8-C39A-4C28-8A2F-E24F47F83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E4DD4F-180E-43BC-806A-ED443375C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357366-70F7-422E-8624-2EAA248AB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E1C9C-66D9-4A76-BACF-5F0A00891380}"/>
              </a:ext>
            </a:extLst>
          </p:cNvPr>
          <p:cNvSpPr>
            <a:spLocks noGrp="1"/>
          </p:cNvSpPr>
          <p:nvPr>
            <p:ph type="dt" sz="half" idx="10"/>
          </p:nvPr>
        </p:nvSpPr>
        <p:spPr/>
        <p:txBody>
          <a:bodyPr/>
          <a:lstStyle/>
          <a:p>
            <a:fld id="{395CAD3F-17A1-4F8B-BA53-A0E212F11EB5}" type="datetimeFigureOut">
              <a:rPr lang="en-IN" smtClean="0"/>
              <a:t>18-12-2020</a:t>
            </a:fld>
            <a:endParaRPr lang="en-IN"/>
          </a:p>
        </p:txBody>
      </p:sp>
      <p:sp>
        <p:nvSpPr>
          <p:cNvPr id="6" name="Footer Placeholder 5">
            <a:extLst>
              <a:ext uri="{FF2B5EF4-FFF2-40B4-BE49-F238E27FC236}">
                <a16:creationId xmlns:a16="http://schemas.microsoft.com/office/drawing/2014/main" id="{48ACBA67-71F0-458B-BB03-B6603C9D6F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544C8-808E-4553-997F-B8548F869AE4}"/>
              </a:ext>
            </a:extLst>
          </p:cNvPr>
          <p:cNvSpPr>
            <a:spLocks noGrp="1"/>
          </p:cNvSpPr>
          <p:nvPr>
            <p:ph type="sldNum" sz="quarter" idx="12"/>
          </p:nvPr>
        </p:nvSpPr>
        <p:spPr/>
        <p:txBody>
          <a:bodyPr/>
          <a:lstStyle/>
          <a:p>
            <a:fld id="{88DF8CDB-4A9B-4E73-92EA-6556EF10AA03}" type="slidenum">
              <a:rPr lang="en-IN" smtClean="0"/>
              <a:t>‹#›</a:t>
            </a:fld>
            <a:endParaRPr lang="en-IN"/>
          </a:p>
        </p:txBody>
      </p:sp>
    </p:spTree>
    <p:extLst>
      <p:ext uri="{BB962C8B-B14F-4D97-AF65-F5344CB8AC3E}">
        <p14:creationId xmlns:p14="http://schemas.microsoft.com/office/powerpoint/2010/main" val="247650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03380-21B2-4DC8-A8E8-EBA0DEEBA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B7B80-4BDF-4A9E-9DB8-CE3E98213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7513B-E869-49A8-98FE-C934EBE75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CAD3F-17A1-4F8B-BA53-A0E212F11EB5}" type="datetimeFigureOut">
              <a:rPr lang="en-IN" smtClean="0"/>
              <a:t>18-12-2020</a:t>
            </a:fld>
            <a:endParaRPr lang="en-IN"/>
          </a:p>
        </p:txBody>
      </p:sp>
      <p:sp>
        <p:nvSpPr>
          <p:cNvPr id="5" name="Footer Placeholder 4">
            <a:extLst>
              <a:ext uri="{FF2B5EF4-FFF2-40B4-BE49-F238E27FC236}">
                <a16:creationId xmlns:a16="http://schemas.microsoft.com/office/drawing/2014/main" id="{A1859601-7E13-4E54-928C-4A784BB90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D71256-7D72-4135-9FA4-83F9BC90F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F8CDB-4A9B-4E73-92EA-6556EF10AA03}" type="slidenum">
              <a:rPr lang="en-IN" smtClean="0"/>
              <a:t>‹#›</a:t>
            </a:fld>
            <a:endParaRPr lang="en-IN"/>
          </a:p>
        </p:txBody>
      </p:sp>
    </p:spTree>
    <p:extLst>
      <p:ext uri="{BB962C8B-B14F-4D97-AF65-F5344CB8AC3E}">
        <p14:creationId xmlns:p14="http://schemas.microsoft.com/office/powerpoint/2010/main" val="379057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7BE2-F456-4D03-9F96-027101F577FB}"/>
              </a:ext>
            </a:extLst>
          </p:cNvPr>
          <p:cNvSpPr>
            <a:spLocks noGrp="1"/>
          </p:cNvSpPr>
          <p:nvPr>
            <p:ph type="ctrTitle"/>
          </p:nvPr>
        </p:nvSpPr>
        <p:spPr/>
        <p:txBody>
          <a:bodyPr/>
          <a:lstStyle/>
          <a:p>
            <a:r>
              <a:rPr lang="en-IN" dirty="0"/>
              <a:t>Passive vehicle suspension system</a:t>
            </a:r>
          </a:p>
        </p:txBody>
      </p:sp>
      <p:sp>
        <p:nvSpPr>
          <p:cNvPr id="3" name="Subtitle 2">
            <a:extLst>
              <a:ext uri="{FF2B5EF4-FFF2-40B4-BE49-F238E27FC236}">
                <a16:creationId xmlns:a16="http://schemas.microsoft.com/office/drawing/2014/main" id="{6390276D-B6D1-4F2F-AA50-7DB4DDB53510}"/>
              </a:ext>
            </a:extLst>
          </p:cNvPr>
          <p:cNvSpPr>
            <a:spLocks noGrp="1"/>
          </p:cNvSpPr>
          <p:nvPr>
            <p:ph type="subTitle" idx="1"/>
          </p:nvPr>
        </p:nvSpPr>
        <p:spPr>
          <a:xfrm>
            <a:off x="3048000" y="4907756"/>
            <a:ext cx="9144000" cy="1655762"/>
          </a:xfrm>
        </p:spPr>
        <p:txBody>
          <a:bodyPr>
            <a:normAutofit/>
          </a:bodyPr>
          <a:lstStyle/>
          <a:p>
            <a:r>
              <a:rPr lang="en-IN" sz="4800" dirty="0"/>
              <a:t>Akhil Singh</a:t>
            </a:r>
          </a:p>
          <a:p>
            <a:r>
              <a:rPr lang="en-IN" sz="4800" dirty="0"/>
              <a:t>2005150    </a:t>
            </a:r>
          </a:p>
        </p:txBody>
      </p:sp>
    </p:spTree>
    <p:extLst>
      <p:ext uri="{BB962C8B-B14F-4D97-AF65-F5344CB8AC3E}">
        <p14:creationId xmlns:p14="http://schemas.microsoft.com/office/powerpoint/2010/main" val="145285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5DA9C-A208-4141-B33C-D25132575911}"/>
              </a:ext>
            </a:extLst>
          </p:cNvPr>
          <p:cNvSpPr>
            <a:spLocks noGrp="1"/>
          </p:cNvSpPr>
          <p:nvPr>
            <p:ph type="title"/>
          </p:nvPr>
        </p:nvSpPr>
        <p:spPr>
          <a:xfrm>
            <a:off x="7233001" y="840209"/>
            <a:ext cx="4036334" cy="2387600"/>
          </a:xfrm>
        </p:spPr>
        <p:txBody>
          <a:bodyPr vert="horz" lIns="91440" tIns="45720" rIns="91440" bIns="45720" rtlCol="0" anchor="t">
            <a:normAutofit/>
          </a:bodyPr>
          <a:lstStyle/>
          <a:p>
            <a:r>
              <a:rPr lang="en-US" sz="5400" dirty="0"/>
              <a:t>Final model</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A picture containing graphical user interface&#10;&#10;Description automatically generated">
            <a:extLst>
              <a:ext uri="{FF2B5EF4-FFF2-40B4-BE49-F238E27FC236}">
                <a16:creationId xmlns:a16="http://schemas.microsoft.com/office/drawing/2014/main" id="{04C4184D-CD85-4661-B376-1ADC298B6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475" y="1696735"/>
            <a:ext cx="7739489" cy="4351338"/>
          </a:xfrm>
        </p:spPr>
      </p:pic>
    </p:spTree>
    <p:extLst>
      <p:ext uri="{BB962C8B-B14F-4D97-AF65-F5344CB8AC3E}">
        <p14:creationId xmlns:p14="http://schemas.microsoft.com/office/powerpoint/2010/main" val="193793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C33F9-4989-4625-B539-C18E32440075}"/>
              </a:ext>
            </a:extLst>
          </p:cNvPr>
          <p:cNvSpPr>
            <a:spLocks noGrp="1"/>
          </p:cNvSpPr>
          <p:nvPr>
            <p:ph type="title"/>
          </p:nvPr>
        </p:nvSpPr>
        <p:spPr>
          <a:xfrm>
            <a:off x="7233001" y="666728"/>
            <a:ext cx="4036334" cy="2387600"/>
          </a:xfrm>
        </p:spPr>
        <p:txBody>
          <a:bodyPr vert="horz" lIns="91440" tIns="45720" rIns="91440" bIns="45720" rtlCol="0" anchor="t">
            <a:normAutofit fontScale="90000"/>
          </a:bodyPr>
          <a:lstStyle/>
          <a:p>
            <a:r>
              <a:rPr lang="en-US" sz="5400" dirty="0"/>
              <a:t>Data inspector with output from diff odes.</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27426650-A474-4DEA-97A1-D059CCC429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590" r="14437" b="-2"/>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183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D63D-DD21-4898-91D0-E3AF944D744D}"/>
              </a:ext>
            </a:extLst>
          </p:cNvPr>
          <p:cNvSpPr>
            <a:spLocks noGrp="1"/>
          </p:cNvSpPr>
          <p:nvPr>
            <p:ph type="title"/>
          </p:nvPr>
        </p:nvSpPr>
        <p:spPr>
          <a:xfrm>
            <a:off x="4200378" y="2653677"/>
            <a:ext cx="4929554" cy="1325563"/>
          </a:xfrm>
        </p:spPr>
        <p:txBody>
          <a:bodyPr/>
          <a:lstStyle/>
          <a:p>
            <a:r>
              <a:rPr lang="en-IN" dirty="0"/>
              <a:t>THANK YOU</a:t>
            </a:r>
          </a:p>
        </p:txBody>
      </p:sp>
    </p:spTree>
    <p:extLst>
      <p:ext uri="{BB962C8B-B14F-4D97-AF65-F5344CB8AC3E}">
        <p14:creationId xmlns:p14="http://schemas.microsoft.com/office/powerpoint/2010/main" val="244986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A2FE7D9A-410C-4425-B1F0-8D3E81A46166}"/>
              </a:ext>
            </a:extLst>
          </p:cNvPr>
          <p:cNvSpPr>
            <a:spLocks noGrp="1"/>
          </p:cNvSpPr>
          <p:nvPr>
            <p:ph type="title"/>
          </p:nvPr>
        </p:nvSpPr>
        <p:spPr>
          <a:xfrm>
            <a:off x="7330927" y="391886"/>
            <a:ext cx="4036334" cy="2387600"/>
          </a:xfrm>
        </p:spPr>
        <p:txBody>
          <a:bodyPr vert="horz" lIns="91440" tIns="45720" rIns="91440" bIns="45720" rtlCol="0" anchor="t">
            <a:normAutofit/>
          </a:bodyPr>
          <a:lstStyle/>
          <a:p>
            <a:r>
              <a:rPr lang="en-US" sz="5400" dirty="0"/>
              <a:t>Basic Structure of the model</a:t>
            </a:r>
          </a:p>
        </p:txBody>
      </p:sp>
      <p:sp>
        <p:nvSpPr>
          <p:cNvPr id="20"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letter&#10;&#10;Description automatically generated">
            <a:extLst>
              <a:ext uri="{FF2B5EF4-FFF2-40B4-BE49-F238E27FC236}">
                <a16:creationId xmlns:a16="http://schemas.microsoft.com/office/drawing/2014/main" id="{869D48AF-5ECB-45A5-93F1-7F2FD5BCAB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74" r="-2" b="23076"/>
          <a:stretch/>
        </p:blipFill>
        <p:spPr>
          <a:xfrm>
            <a:off x="733506" y="1120733"/>
            <a:ext cx="5512549" cy="5512432"/>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48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17D43-7382-4A7E-A52E-B56F64FE5021}"/>
              </a:ext>
            </a:extLst>
          </p:cNvPr>
          <p:cNvSpPr>
            <a:spLocks noGrp="1"/>
          </p:cNvSpPr>
          <p:nvPr>
            <p:ph type="title"/>
          </p:nvPr>
        </p:nvSpPr>
        <p:spPr>
          <a:xfrm>
            <a:off x="7003014" y="560699"/>
            <a:ext cx="4036334" cy="2387600"/>
          </a:xfrm>
        </p:spPr>
        <p:txBody>
          <a:bodyPr vert="horz" lIns="91440" tIns="45720" rIns="91440" bIns="45720" rtlCol="0" anchor="t">
            <a:normAutofit/>
          </a:bodyPr>
          <a:lstStyle/>
          <a:p>
            <a:r>
              <a:rPr lang="en-US" sz="5400" dirty="0"/>
              <a:t>Free Body Diagram</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A05090C-51A0-43D9-A2A8-15A6CFAF5C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689" r="-2" b="13261"/>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37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E5FE97-A8EA-42BD-8330-4A8073C1BAE7}"/>
              </a:ext>
            </a:extLst>
          </p:cNvPr>
          <p:cNvSpPr>
            <a:spLocks noGrp="1"/>
          </p:cNvSpPr>
          <p:nvPr>
            <p:ph type="title"/>
          </p:nvPr>
        </p:nvSpPr>
        <p:spPr>
          <a:xfrm>
            <a:off x="5591558" y="393895"/>
            <a:ext cx="5998840" cy="1883638"/>
          </a:xfrm>
          <a:noFill/>
        </p:spPr>
        <p:txBody>
          <a:bodyPr vert="horz" lIns="91440" tIns="45720" rIns="91440" bIns="45720" rtlCol="0" anchor="b">
            <a:normAutofit/>
          </a:bodyPr>
          <a:lstStyle/>
          <a:p>
            <a:r>
              <a:rPr lang="en-US" sz="5200" dirty="0"/>
              <a:t>Derivation for vehicle body</a:t>
            </a:r>
          </a:p>
        </p:txBody>
      </p:sp>
      <p:pic>
        <p:nvPicPr>
          <p:cNvPr id="5" name="Content Placeholder 4">
            <a:extLst>
              <a:ext uri="{FF2B5EF4-FFF2-40B4-BE49-F238E27FC236}">
                <a16:creationId xmlns:a16="http://schemas.microsoft.com/office/drawing/2014/main" id="{E2C7CFA4-8663-4F1F-9F5D-AED0250C25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926"/>
          <a:stretch/>
        </p:blipFill>
        <p:spPr>
          <a:xfrm>
            <a:off x="182900" y="10"/>
            <a:ext cx="4992985" cy="6857990"/>
          </a:xfrm>
          <a:prstGeom prst="rect">
            <a:avLst/>
          </a:prstGeom>
        </p:spPr>
      </p:pic>
    </p:spTree>
    <p:extLst>
      <p:ext uri="{BB962C8B-B14F-4D97-AF65-F5344CB8AC3E}">
        <p14:creationId xmlns:p14="http://schemas.microsoft.com/office/powerpoint/2010/main" val="316520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A7219-79A1-42AA-82A3-A94507791C41}"/>
              </a:ext>
            </a:extLst>
          </p:cNvPr>
          <p:cNvSpPr>
            <a:spLocks noGrp="1"/>
          </p:cNvSpPr>
          <p:nvPr>
            <p:ph type="title"/>
          </p:nvPr>
        </p:nvSpPr>
        <p:spPr>
          <a:xfrm>
            <a:off x="5326820" y="112542"/>
            <a:ext cx="5998840" cy="2052449"/>
          </a:xfrm>
          <a:noFill/>
        </p:spPr>
        <p:txBody>
          <a:bodyPr vert="horz" lIns="91440" tIns="45720" rIns="91440" bIns="45720" rtlCol="0" anchor="b">
            <a:normAutofit/>
          </a:bodyPr>
          <a:lstStyle/>
          <a:p>
            <a:r>
              <a:rPr lang="en-US" sz="5200" dirty="0"/>
              <a:t>Derivation for vehicle tire</a:t>
            </a:r>
          </a:p>
        </p:txBody>
      </p:sp>
      <p:pic>
        <p:nvPicPr>
          <p:cNvPr id="5" name="Content Placeholder 4" descr="Text, letter&#10;&#10;Description automatically generated">
            <a:extLst>
              <a:ext uri="{FF2B5EF4-FFF2-40B4-BE49-F238E27FC236}">
                <a16:creationId xmlns:a16="http://schemas.microsoft.com/office/drawing/2014/main" id="{2C3AA7A5-40E1-449F-8FB7-8E46672688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26"/>
          <a:stretch/>
        </p:blipFill>
        <p:spPr>
          <a:xfrm>
            <a:off x="20" y="10"/>
            <a:ext cx="4992985" cy="6857990"/>
          </a:xfrm>
          <a:prstGeom prst="rect">
            <a:avLst/>
          </a:prstGeom>
        </p:spPr>
      </p:pic>
    </p:spTree>
    <p:extLst>
      <p:ext uri="{BB962C8B-B14F-4D97-AF65-F5344CB8AC3E}">
        <p14:creationId xmlns:p14="http://schemas.microsoft.com/office/powerpoint/2010/main" val="6244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F7DB48-D9B4-4192-BE55-EE3FC8F89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7D9BF-B2C6-471E-B185-9FFAD41BEC01}"/>
              </a:ext>
            </a:extLst>
          </p:cNvPr>
          <p:cNvSpPr>
            <a:spLocks noGrp="1"/>
          </p:cNvSpPr>
          <p:nvPr>
            <p:ph type="title"/>
          </p:nvPr>
        </p:nvSpPr>
        <p:spPr>
          <a:xfrm>
            <a:off x="6411474" y="3353083"/>
            <a:ext cx="4922739" cy="3343139"/>
          </a:xfrm>
          <a:noFill/>
        </p:spPr>
        <p:txBody>
          <a:bodyPr vert="horz" lIns="91440" tIns="45720" rIns="91440" bIns="45720" rtlCol="0" anchor="b">
            <a:normAutofit fontScale="90000"/>
          </a:bodyPr>
          <a:lstStyle/>
          <a:p>
            <a:r>
              <a:rPr lang="en-US" sz="2400" dirty="0"/>
              <a:t>While choosing solvers I went for variable step continuous solver.</a:t>
            </a:r>
            <a:br>
              <a:rPr lang="en-US" sz="2400" dirty="0"/>
            </a:br>
            <a:r>
              <a:rPr lang="en-US" sz="2400" dirty="0"/>
              <a:t>After that I had to choose between explicit solvers or implicit solvers; Generally explicit solvers are pretty  fast and hence don’t come under tolerance hence by reducing step size we can bring them under tolerance band. But if we decrease the step size it’ll take a lot of time . Hence in such condition the model gets stiff and we go with explicit solver.</a:t>
            </a:r>
            <a:br>
              <a:rPr lang="en-US" sz="2400" dirty="0"/>
            </a:br>
            <a:br>
              <a:rPr lang="en-US" sz="2400" dirty="0"/>
            </a:br>
            <a:r>
              <a:rPr lang="en-US" sz="2400" dirty="0"/>
              <a:t>Hence , we go with implicit solvers as the model isn’t stiff.</a:t>
            </a:r>
            <a:br>
              <a:rPr lang="en-US" sz="2400" dirty="0"/>
            </a:br>
            <a:r>
              <a:rPr lang="en-US" sz="2400" dirty="0"/>
              <a:t>After choosing implicit model we have 3 options of ode15s,ode23s and ode23t.</a:t>
            </a:r>
            <a:br>
              <a:rPr lang="en-US" sz="2400" dirty="0"/>
            </a:br>
            <a:r>
              <a:rPr lang="en-US" sz="2400" dirty="0"/>
              <a:t>The accuracy of the solvers decrease from ode15s to ode23t.</a:t>
            </a:r>
            <a:br>
              <a:rPr lang="en-US" sz="2400" dirty="0"/>
            </a:br>
            <a:br>
              <a:rPr lang="en-US" sz="2400" dirty="0"/>
            </a:br>
            <a:r>
              <a:rPr lang="en-US" sz="2400" dirty="0"/>
              <a:t>After realizing the output with all the solvers ,I chose ode15s for higher accuracy</a:t>
            </a:r>
          </a:p>
        </p:txBody>
      </p:sp>
      <p:pic>
        <p:nvPicPr>
          <p:cNvPr id="5" name="Content Placeholder 4" descr="Text, letter&#10;&#10;Description automatically generated">
            <a:extLst>
              <a:ext uri="{FF2B5EF4-FFF2-40B4-BE49-F238E27FC236}">
                <a16:creationId xmlns:a16="http://schemas.microsoft.com/office/drawing/2014/main" id="{6CD204A7-0646-4F00-AD8A-70A6198F46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35"/>
          <a:stretch/>
        </p:blipFill>
        <p:spPr>
          <a:xfrm>
            <a:off x="744367" y="283567"/>
            <a:ext cx="4922739" cy="6139032"/>
          </a:xfrm>
          <a:prstGeom prst="rect">
            <a:avLst/>
          </a:prstGeom>
        </p:spPr>
      </p:pic>
    </p:spTree>
    <p:extLst>
      <p:ext uri="{BB962C8B-B14F-4D97-AF65-F5344CB8AC3E}">
        <p14:creationId xmlns:p14="http://schemas.microsoft.com/office/powerpoint/2010/main" val="408433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B78BF-8DE2-417D-86EB-924C83B41D18}"/>
              </a:ext>
            </a:extLst>
          </p:cNvPr>
          <p:cNvSpPr>
            <a:spLocks noGrp="1"/>
          </p:cNvSpPr>
          <p:nvPr>
            <p:ph type="title"/>
          </p:nvPr>
        </p:nvSpPr>
        <p:spPr>
          <a:xfrm>
            <a:off x="7233001" y="740220"/>
            <a:ext cx="4036334" cy="2387600"/>
          </a:xfrm>
        </p:spPr>
        <p:txBody>
          <a:bodyPr vert="horz" lIns="91440" tIns="45720" rIns="91440" bIns="45720" rtlCol="0" anchor="t">
            <a:normAutofit/>
          </a:bodyPr>
          <a:lstStyle/>
          <a:p>
            <a:r>
              <a:rPr lang="en-US" dirty="0"/>
              <a:t>Output with 3 different ode used</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5162C0CD-88A9-479B-B982-AE68DD9836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393" r="24634" b="-2"/>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93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9A2CD-EFA3-45F4-B0F4-194D574D165E}"/>
              </a:ext>
            </a:extLst>
          </p:cNvPr>
          <p:cNvSpPr>
            <a:spLocks noGrp="1"/>
          </p:cNvSpPr>
          <p:nvPr>
            <p:ph type="title"/>
          </p:nvPr>
        </p:nvSpPr>
        <p:spPr>
          <a:xfrm>
            <a:off x="7233001" y="666728"/>
            <a:ext cx="4036334" cy="2387600"/>
          </a:xfrm>
        </p:spPr>
        <p:txBody>
          <a:bodyPr vert="horz" lIns="91440" tIns="45720" rIns="91440" bIns="45720" rtlCol="0" anchor="t">
            <a:normAutofit fontScale="90000"/>
          </a:bodyPr>
          <a:lstStyle/>
          <a:p>
            <a:r>
              <a:rPr lang="en-US" sz="5400" dirty="0"/>
              <a:t>Input signal with the help of signal builder</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5A80143E-ADB5-4B9F-8FA6-73AE9EABC3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01" r="13126" b="-2"/>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509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F7B2F-C3F4-420F-BAB1-44AC30C83C6E}"/>
              </a:ext>
            </a:extLst>
          </p:cNvPr>
          <p:cNvSpPr>
            <a:spLocks noGrp="1"/>
          </p:cNvSpPr>
          <p:nvPr>
            <p:ph type="title"/>
          </p:nvPr>
        </p:nvSpPr>
        <p:spPr>
          <a:xfrm>
            <a:off x="7461024" y="318316"/>
            <a:ext cx="4036334" cy="2387600"/>
          </a:xfrm>
        </p:spPr>
        <p:txBody>
          <a:bodyPr vert="horz" lIns="91440" tIns="45720" rIns="91440" bIns="45720" rtlCol="0" anchor="t">
            <a:normAutofit/>
          </a:bodyPr>
          <a:lstStyle/>
          <a:p>
            <a:r>
              <a:rPr lang="en-US" sz="5400" dirty="0"/>
              <a:t>Model callback</a:t>
            </a:r>
          </a:p>
        </p:txBody>
      </p:sp>
      <p:sp>
        <p:nvSpPr>
          <p:cNvPr id="12"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Diagram&#10;&#10;Description automatically generated">
            <a:extLst>
              <a:ext uri="{FF2B5EF4-FFF2-40B4-BE49-F238E27FC236}">
                <a16:creationId xmlns:a16="http://schemas.microsoft.com/office/drawing/2014/main" id="{AB33F5EB-6EDC-4473-B711-4D955D783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605" y="2057626"/>
            <a:ext cx="7739489" cy="4351338"/>
          </a:xfrm>
        </p:spPr>
      </p:pic>
    </p:spTree>
    <p:extLst>
      <p:ext uri="{BB962C8B-B14F-4D97-AF65-F5344CB8AC3E}">
        <p14:creationId xmlns:p14="http://schemas.microsoft.com/office/powerpoint/2010/main" val="179618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190</Words>
  <Application>Microsoft Office PowerPoint</Application>
  <PresentationFormat>Widescreen</PresentationFormat>
  <Paragraphs>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Passive vehicle suspension system</vt:lpstr>
      <vt:lpstr>Basic Structure of the model</vt:lpstr>
      <vt:lpstr>Free Body Diagram</vt:lpstr>
      <vt:lpstr>Derivation for vehicle body</vt:lpstr>
      <vt:lpstr>Derivation for vehicle tire</vt:lpstr>
      <vt:lpstr>While choosing solvers I went for variable step continuous solver. After that I had to choose between explicit solvers or implicit solvers; Generally explicit solvers are pretty  fast and hence don’t come under tolerance hence by reducing step size we can bring them under tolerance band. But if we decrease the step size it’ll take a lot of time . Hence in such condition the model gets stiff and we go with explicit solver.  Hence , we go with implicit solvers as the model isn’t stiff. After choosing implicit model we have 3 options of ode15s,ode23s and ode23t. The accuracy of the solvers decrease from ode15s to ode23t.  After realizing the output with all the solvers ,I chose ode15s for higher accuracy</vt:lpstr>
      <vt:lpstr>Output with 3 different ode used</vt:lpstr>
      <vt:lpstr>Input signal with the help of signal builder</vt:lpstr>
      <vt:lpstr>Model callback</vt:lpstr>
      <vt:lpstr>Final model</vt:lpstr>
      <vt:lpstr>Data inspector with output from diff odes.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vehicle suspension system</dc:title>
  <dc:creator>AKHIL</dc:creator>
  <cp:lastModifiedBy>AKHIL</cp:lastModifiedBy>
  <cp:revision>5</cp:revision>
  <dcterms:created xsi:type="dcterms:W3CDTF">2020-12-18T10:57:52Z</dcterms:created>
  <dcterms:modified xsi:type="dcterms:W3CDTF">2020-12-18T11:08:40Z</dcterms:modified>
</cp:coreProperties>
</file>