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ngers" charset="1" panose="00000500000000000000"/>
      <p:regular r:id="rId10"/>
    </p:embeddedFont>
    <p:embeddedFont>
      <p:font typeface="Belleza" charset="1" panose="02000503050000020003"/>
      <p:regular r:id="rId11"/>
    </p:embeddedFont>
    <p:embeddedFont>
      <p:font typeface="IBM Plex Sans" charset="1" panose="020B0503050203000203"/>
      <p:regular r:id="rId12"/>
    </p:embeddedFont>
    <p:embeddedFont>
      <p:font typeface="IBM Plex Sans Bold" charset="1" panose="020B0803050203000203"/>
      <p:regular r:id="rId13"/>
    </p:embeddedFont>
    <p:embeddedFont>
      <p:font typeface="IBM Plex Sans Italics" charset="1" panose="020B0503050203000203"/>
      <p:regular r:id="rId14"/>
    </p:embeddedFont>
    <p:embeddedFont>
      <p:font typeface="IBM Plex Sans Bold Italics" charset="1" panose="020B0803050203000203"/>
      <p:regular r:id="rId15"/>
    </p:embeddedFont>
    <p:embeddedFont>
      <p:font typeface="IBM Plex Sans Thin" charset="1" panose="020B0203050203000203"/>
      <p:regular r:id="rId16"/>
    </p:embeddedFont>
    <p:embeddedFont>
      <p:font typeface="IBM Plex Sans Thin Italics" charset="1" panose="020B0203050203000203"/>
      <p:regular r:id="rId17"/>
    </p:embeddedFont>
    <p:embeddedFont>
      <p:font typeface="IBM Plex Sans Medium" charset="1" panose="020B0603050203000203"/>
      <p:regular r:id="rId18"/>
    </p:embeddedFont>
    <p:embeddedFont>
      <p:font typeface="IBM Plex Sans Medium Italics" charset="1" panose="020B0603050203000203"/>
      <p:regular r:id="rId19"/>
    </p:embeddedFont>
    <p:embeddedFont>
      <p:font typeface="Be Vietnam" charset="1" panose="00000500000000000000"/>
      <p:regular r:id="rId20"/>
    </p:embeddedFont>
    <p:embeddedFont>
      <p:font typeface="Be Vietnam Italics" charset="1" panose="00000500000000000000"/>
      <p:regular r:id="rId21"/>
    </p:embeddedFont>
    <p:embeddedFont>
      <p:font typeface="Be Vietnam Thin" charset="1" panose="00000200000000000000"/>
      <p:regular r:id="rId22"/>
    </p:embeddedFont>
    <p:embeddedFont>
      <p:font typeface="Be Vietnam Thin Italics" charset="1" panose="00000300000000000000"/>
      <p:regular r:id="rId23"/>
    </p:embeddedFont>
    <p:embeddedFont>
      <p:font typeface="Be Vietnam Medium" charset="1" panose="00000600000000000000"/>
      <p:regular r:id="rId24"/>
    </p:embeddedFont>
    <p:embeddedFont>
      <p:font typeface="Be Vietnam Medium Italics" charset="1" panose="00000600000000000000"/>
      <p:regular r:id="rId25"/>
    </p:embeddedFont>
    <p:embeddedFont>
      <p:font typeface="Be Vietnam Ultra-Bold" charset="1" panose="00000900000000000000"/>
      <p:regular r:id="rId26"/>
    </p:embeddedFont>
    <p:embeddedFont>
      <p:font typeface="Be Vietnam Ultra-Bold Italics" charset="1" panose="000009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849669" y="2741546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8" y="0"/>
                </a:lnTo>
                <a:lnTo>
                  <a:pt x="16909588" y="6118197"/>
                </a:lnTo>
                <a:lnTo>
                  <a:pt x="0" y="61181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2001" y="3861933"/>
            <a:ext cx="9241823" cy="238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02"/>
              </a:lnSpc>
            </a:pPr>
            <a:r>
              <a:rPr lang="en-US" sz="8934">
                <a:solidFill>
                  <a:srgbClr val="F8F8F8"/>
                </a:solidFill>
                <a:latin typeface="Belleza"/>
              </a:rPr>
              <a:t>Facial recognization </a:t>
            </a:r>
          </a:p>
          <a:p>
            <a:pPr>
              <a:lnSpc>
                <a:spcPts val="9202"/>
              </a:lnSpc>
            </a:pPr>
            <a:r>
              <a:rPr lang="en-US" sz="8934">
                <a:solidFill>
                  <a:srgbClr val="F8F8F8"/>
                </a:solidFill>
                <a:latin typeface="Belleza"/>
              </a:rPr>
              <a:t>attendence manager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117278" y="4987084"/>
            <a:ext cx="3562353" cy="4058225"/>
            <a:chOff x="0" y="0"/>
            <a:chExt cx="4749804" cy="541096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4749804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 u="none">
                  <a:solidFill>
                    <a:srgbClr val="F8F8F8"/>
                  </a:solidFill>
                  <a:latin typeface="Be Vietnam Ultra-Bold"/>
                </a:rPr>
                <a:t>PRESENTED TO: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9011"/>
              <a:ext cx="4749804" cy="783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899"/>
                </a:lnSpc>
              </a:pPr>
              <a:r>
                <a:rPr lang="en-US" sz="3499">
                  <a:solidFill>
                    <a:srgbClr val="F8F8F8"/>
                  </a:solidFill>
                  <a:latin typeface="Belleza"/>
                </a:rPr>
                <a:t>Hack Hive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72786"/>
              <a:ext cx="4749804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 u="none">
                  <a:solidFill>
                    <a:srgbClr val="F8F8F8"/>
                  </a:solidFill>
                  <a:latin typeface="Be Vietnam Ultra-Bold"/>
                </a:rPr>
                <a:t>PRESENTED BY: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209422"/>
              <a:ext cx="4749804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Belleza"/>
                </a:rPr>
                <a:t>AMAN SINGH  (TL)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Belleza"/>
                </a:rPr>
                <a:t>DEEPANSHU RANA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Belleza"/>
                </a:rPr>
                <a:t>PAVITRA GUPTA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Belleza"/>
                </a:rPr>
                <a:t>SOURABH PATIDAR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1028700"/>
            <a:ext cx="3903162" cy="489363"/>
            <a:chOff x="0" y="0"/>
            <a:chExt cx="5204217" cy="65248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877820" y="-34206"/>
              <a:ext cx="4326396" cy="654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1"/>
                </a:lnSpc>
                <a:spcBef>
                  <a:spcPct val="0"/>
                </a:spcBef>
              </a:pPr>
              <a:r>
                <a:rPr lang="en-US" sz="2901">
                  <a:solidFill>
                    <a:srgbClr val="F8F8F8"/>
                  </a:solidFill>
                  <a:latin typeface="Belleza"/>
                </a:rPr>
                <a:t>TEAM POINTERS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3503" cy="652485"/>
            </a:xfrm>
            <a:custGeom>
              <a:avLst/>
              <a:gdLst/>
              <a:ahLst/>
              <a:cxnLst/>
              <a:rect r="r" b="b" t="t" l="l"/>
              <a:pathLst>
                <a:path h="652485" w="633503">
                  <a:moveTo>
                    <a:pt x="0" y="0"/>
                  </a:moveTo>
                  <a:lnTo>
                    <a:pt x="633503" y="0"/>
                  </a:lnTo>
                  <a:lnTo>
                    <a:pt x="633503" y="652485"/>
                  </a:lnTo>
                  <a:lnTo>
                    <a:pt x="0" y="652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8549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61725" y="3294292"/>
            <a:ext cx="798234" cy="874917"/>
            <a:chOff x="0" y="0"/>
            <a:chExt cx="812800" cy="890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90882"/>
            </a:xfrm>
            <a:custGeom>
              <a:avLst/>
              <a:gdLst/>
              <a:ahLst/>
              <a:cxnLst/>
              <a:rect r="r" b="b" t="t" l="l"/>
              <a:pathLst>
                <a:path h="890882" w="812800">
                  <a:moveTo>
                    <a:pt x="406400" y="0"/>
                  </a:moveTo>
                  <a:cubicBezTo>
                    <a:pt x="181951" y="0"/>
                    <a:pt x="0" y="199431"/>
                    <a:pt x="0" y="445441"/>
                  </a:cubicBezTo>
                  <a:cubicBezTo>
                    <a:pt x="0" y="691451"/>
                    <a:pt x="181951" y="890882"/>
                    <a:pt x="406400" y="890882"/>
                  </a:cubicBezTo>
                  <a:cubicBezTo>
                    <a:pt x="630849" y="890882"/>
                    <a:pt x="812800" y="691451"/>
                    <a:pt x="812800" y="445441"/>
                  </a:cubicBezTo>
                  <a:cubicBezTo>
                    <a:pt x="812800" y="19943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7320"/>
              <a:ext cx="660400" cy="800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1003B"/>
                  </a:solidFill>
                  <a:latin typeface="Belleza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58549" y="47947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361725" y="4859561"/>
            <a:ext cx="798234" cy="874917"/>
            <a:chOff x="0" y="0"/>
            <a:chExt cx="812800" cy="8908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90882"/>
            </a:xfrm>
            <a:custGeom>
              <a:avLst/>
              <a:gdLst/>
              <a:ahLst/>
              <a:cxnLst/>
              <a:rect r="r" b="b" t="t" l="l"/>
              <a:pathLst>
                <a:path h="890882" w="812800">
                  <a:moveTo>
                    <a:pt x="406400" y="0"/>
                  </a:moveTo>
                  <a:cubicBezTo>
                    <a:pt x="181951" y="0"/>
                    <a:pt x="0" y="199431"/>
                    <a:pt x="0" y="445441"/>
                  </a:cubicBezTo>
                  <a:cubicBezTo>
                    <a:pt x="0" y="691451"/>
                    <a:pt x="181951" y="890882"/>
                    <a:pt x="406400" y="890882"/>
                  </a:cubicBezTo>
                  <a:cubicBezTo>
                    <a:pt x="630849" y="890882"/>
                    <a:pt x="812800" y="691451"/>
                    <a:pt x="812800" y="445441"/>
                  </a:cubicBezTo>
                  <a:cubicBezTo>
                    <a:pt x="812800" y="19943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7320"/>
              <a:ext cx="660400" cy="800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1003B"/>
                  </a:solidFill>
                  <a:latin typeface="Belleza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999680" y="47947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02856" y="4859561"/>
            <a:ext cx="798234" cy="874917"/>
            <a:chOff x="0" y="0"/>
            <a:chExt cx="812800" cy="8908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90882"/>
            </a:xfrm>
            <a:custGeom>
              <a:avLst/>
              <a:gdLst/>
              <a:ahLst/>
              <a:cxnLst/>
              <a:rect r="r" b="b" t="t" l="l"/>
              <a:pathLst>
                <a:path h="890882" w="812800">
                  <a:moveTo>
                    <a:pt x="406400" y="0"/>
                  </a:moveTo>
                  <a:cubicBezTo>
                    <a:pt x="181951" y="0"/>
                    <a:pt x="0" y="199431"/>
                    <a:pt x="0" y="445441"/>
                  </a:cubicBezTo>
                  <a:cubicBezTo>
                    <a:pt x="0" y="691451"/>
                    <a:pt x="181951" y="890882"/>
                    <a:pt x="406400" y="890882"/>
                  </a:cubicBezTo>
                  <a:cubicBezTo>
                    <a:pt x="630849" y="890882"/>
                    <a:pt x="812800" y="691451"/>
                    <a:pt x="812800" y="445441"/>
                  </a:cubicBezTo>
                  <a:cubicBezTo>
                    <a:pt x="812800" y="19943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7320"/>
              <a:ext cx="660400" cy="800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1003B"/>
                  </a:solidFill>
                  <a:latin typeface="Belleza Bold"/>
                </a:rPr>
                <a:t>4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999680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102856" y="3294292"/>
            <a:ext cx="798234" cy="874917"/>
            <a:chOff x="0" y="0"/>
            <a:chExt cx="812800" cy="8908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90882"/>
            </a:xfrm>
            <a:custGeom>
              <a:avLst/>
              <a:gdLst/>
              <a:ahLst/>
              <a:cxnLst/>
              <a:rect r="r" b="b" t="t" l="l"/>
              <a:pathLst>
                <a:path h="890882" w="812800">
                  <a:moveTo>
                    <a:pt x="406400" y="0"/>
                  </a:moveTo>
                  <a:cubicBezTo>
                    <a:pt x="181951" y="0"/>
                    <a:pt x="0" y="199431"/>
                    <a:pt x="0" y="445441"/>
                  </a:cubicBezTo>
                  <a:cubicBezTo>
                    <a:pt x="0" y="691451"/>
                    <a:pt x="181951" y="890882"/>
                    <a:pt x="406400" y="890882"/>
                  </a:cubicBezTo>
                  <a:cubicBezTo>
                    <a:pt x="630849" y="890882"/>
                    <a:pt x="812800" y="691451"/>
                    <a:pt x="812800" y="445441"/>
                  </a:cubicBezTo>
                  <a:cubicBezTo>
                    <a:pt x="812800" y="19943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7320"/>
              <a:ext cx="660400" cy="800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1003B"/>
                  </a:solidFill>
                  <a:latin typeface="Belleza Bold"/>
                </a:rPr>
                <a:t>3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346917" y="-1436172"/>
            <a:ext cx="7315200" cy="2606871"/>
          </a:xfrm>
          <a:custGeom>
            <a:avLst/>
            <a:gdLst/>
            <a:ahLst/>
            <a:cxnLst/>
            <a:rect r="r" b="b" t="t" l="l"/>
            <a:pathLst>
              <a:path h="2606871" w="7315200">
                <a:moveTo>
                  <a:pt x="0" y="0"/>
                </a:moveTo>
                <a:lnTo>
                  <a:pt x="7315200" y="0"/>
                </a:lnTo>
                <a:lnTo>
                  <a:pt x="7315200" y="2606871"/>
                </a:lnTo>
                <a:lnTo>
                  <a:pt x="0" y="2606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8983564"/>
            <a:ext cx="7315200" cy="2606871"/>
          </a:xfrm>
          <a:custGeom>
            <a:avLst/>
            <a:gdLst/>
            <a:ahLst/>
            <a:cxnLst/>
            <a:rect r="r" b="b" t="t" l="l"/>
            <a:pathLst>
              <a:path h="2606871" w="7315200">
                <a:moveTo>
                  <a:pt x="0" y="0"/>
                </a:moveTo>
                <a:lnTo>
                  <a:pt x="7315200" y="0"/>
                </a:lnTo>
                <a:lnTo>
                  <a:pt x="7315200" y="2606872"/>
                </a:lnTo>
                <a:lnTo>
                  <a:pt x="0" y="2606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1019175"/>
            <a:ext cx="3732142" cy="107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Agenda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80511" y="3424728"/>
            <a:ext cx="303140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1003B"/>
                </a:solidFill>
                <a:latin typeface="Belleza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80511" y="4692499"/>
            <a:ext cx="6124638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1003B"/>
                </a:solidFill>
                <a:latin typeface="Belleza"/>
              </a:rPr>
              <a:t>UNDERSTANDING FACIAL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1003B"/>
                </a:solidFill>
                <a:latin typeface="Belleza"/>
              </a:rPr>
              <a:t>RECOGNITION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28116" y="4973487"/>
            <a:ext cx="3562353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1003B"/>
                </a:solidFill>
                <a:latin typeface="Belleza"/>
              </a:rPr>
              <a:t>CONCLUSION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23341" y="3424728"/>
            <a:ext cx="3562353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1003B"/>
                </a:solidFill>
                <a:latin typeface="Belleza"/>
              </a:rPr>
              <a:t>USE CASE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350094"/>
            <a:ext cx="9527153" cy="5586813"/>
            <a:chOff x="0" y="0"/>
            <a:chExt cx="5961262" cy="3495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61262" cy="3495740"/>
            </a:xfrm>
            <a:custGeom>
              <a:avLst/>
              <a:gdLst/>
              <a:ahLst/>
              <a:cxnLst/>
              <a:rect r="r" b="b" t="t" l="l"/>
              <a:pathLst>
                <a:path h="3495740" w="5961262">
                  <a:moveTo>
                    <a:pt x="5365135" y="3495740"/>
                  </a:moveTo>
                  <a:lnTo>
                    <a:pt x="596126" y="3495740"/>
                  </a:lnTo>
                  <a:cubicBezTo>
                    <a:pt x="267065" y="3495740"/>
                    <a:pt x="0" y="3339131"/>
                    <a:pt x="0" y="3146166"/>
                  </a:cubicBezTo>
                  <a:lnTo>
                    <a:pt x="0" y="349574"/>
                  </a:lnTo>
                  <a:cubicBezTo>
                    <a:pt x="0" y="156609"/>
                    <a:pt x="267065" y="0"/>
                    <a:pt x="596126" y="0"/>
                  </a:cubicBezTo>
                  <a:lnTo>
                    <a:pt x="5365135" y="0"/>
                  </a:lnTo>
                  <a:cubicBezTo>
                    <a:pt x="5694197" y="0"/>
                    <a:pt x="5961262" y="156609"/>
                    <a:pt x="5961262" y="349574"/>
                  </a:cubicBezTo>
                  <a:lnTo>
                    <a:pt x="5961262" y="3146166"/>
                  </a:lnTo>
                  <a:cubicBezTo>
                    <a:pt x="5961262" y="3339131"/>
                    <a:pt x="5694197" y="3495740"/>
                    <a:pt x="5365135" y="3495740"/>
                  </a:cubicBezTo>
                  <a:close/>
                </a:path>
              </a:pathLst>
            </a:custGeom>
            <a:blipFill>
              <a:blip r:embed="rId2"/>
              <a:stretch>
                <a:fillRect l="-577" t="0" r="-577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41226" y="2926484"/>
            <a:ext cx="8646774" cy="4434032"/>
            <a:chOff x="0" y="0"/>
            <a:chExt cx="11529032" cy="59120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1529032" cy="1254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00"/>
                </a:lnSpc>
              </a:pPr>
              <a:r>
                <a:rPr lang="en-US" sz="6166">
                  <a:solidFill>
                    <a:srgbClr val="01003B"/>
                  </a:solidFill>
                  <a:latin typeface="Be Vietnam Ultra-Bold"/>
                </a:rPr>
                <a:t>EXECUTIVE SUMMARY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25724"/>
              <a:ext cx="9425263" cy="37863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89"/>
                </a:lnSpc>
              </a:pPr>
            </a:p>
            <a:p>
              <a:pPr algn="l" marL="584376" indent="-292188" lvl="1">
                <a:lnSpc>
                  <a:spcPts val="3789"/>
                </a:lnSpc>
                <a:buFont typeface="Arial"/>
                <a:buChar char="•"/>
              </a:pPr>
              <a:r>
                <a:rPr lang="en-US" sz="2706">
                  <a:solidFill>
                    <a:srgbClr val="01003B"/>
                  </a:solidFill>
                  <a:latin typeface="IBM Plex Sans"/>
                </a:rPr>
                <a:t>"Innovative facial recognition attendance management offers efficient tracking, ensuring accuracy and streamlining administrative processes while prioritizing data security and compliance."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8229600"/>
            <a:ext cx="7207452" cy="4114800"/>
          </a:xfrm>
          <a:custGeom>
            <a:avLst/>
            <a:gdLst/>
            <a:ahLst/>
            <a:cxnLst/>
            <a:rect r="r" b="b" t="t" l="l"/>
            <a:pathLst>
              <a:path h="4114800" w="7207452">
                <a:moveTo>
                  <a:pt x="0" y="0"/>
                </a:moveTo>
                <a:lnTo>
                  <a:pt x="7207452" y="0"/>
                </a:lnTo>
                <a:lnTo>
                  <a:pt x="7207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51777" y="8239863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5" y="0"/>
                </a:lnTo>
                <a:lnTo>
                  <a:pt x="10103965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4445" y="1643296"/>
            <a:ext cx="6165111" cy="1986280"/>
            <a:chOff x="0" y="0"/>
            <a:chExt cx="8220148" cy="264837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8220148" cy="137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60"/>
                </a:lnSpc>
              </a:pPr>
              <a:r>
                <a:rPr lang="en-US" sz="6800">
                  <a:solidFill>
                    <a:srgbClr val="F8F8F8"/>
                  </a:solidFill>
                  <a:latin typeface="Belleza"/>
                </a:rPr>
                <a:t>INTRODUCTION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25650"/>
              <a:ext cx="645557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079951" y="3128285"/>
            <a:ext cx="7848445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191">
                <a:solidFill>
                  <a:srgbClr val="F8F8F8"/>
                </a:solidFill>
                <a:latin typeface="Be Vietnam Ultra-Bold"/>
              </a:rPr>
              <a:t>"Traditional manual attendance marking by teachers within software is laborious and time-intensive. Transitioning to automated systems alleviates this burden, streamlining processes and enhancing efficiency."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79951" y="5484420"/>
            <a:ext cx="9114745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191">
                <a:solidFill>
                  <a:srgbClr val="F8F8F8"/>
                </a:solidFill>
                <a:latin typeface="Be Vietnam Ultra-Bold"/>
              </a:rPr>
              <a:t>"Facial recognition technology revolutionizes identification methods by analyzing facial features for authentication, offering unparalleled accuracy and security."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111917" y="-3539846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39432" y="5761269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655" y="1495052"/>
            <a:ext cx="9014284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lleza"/>
              </a:rPr>
              <a:t>UNDERSTANDING FACIAL RECOGNITION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742704" y="2580902"/>
            <a:ext cx="7276466" cy="2401232"/>
            <a:chOff x="0" y="0"/>
            <a:chExt cx="9701955" cy="32016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9701955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9"/>
                </a:lnSpc>
              </a:pPr>
            </a:p>
            <a:p>
              <a:pPr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>
                  <a:solidFill>
                    <a:srgbClr val="F8F8F8"/>
                  </a:solidFill>
                  <a:latin typeface="Be Vietnam Ultra-Bold"/>
                </a:rPr>
                <a:t>HOW FACIAL RECOGNITION WORKS: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00098"/>
              <a:ext cx="9701955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"Facial recognition works by analyzing unique facial features, such as the distance between the eyes or the shape of the nose, to accurately identify individuals, offering seamless authentication."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42704" y="5543895"/>
            <a:ext cx="7276466" cy="2820332"/>
            <a:chOff x="0" y="0"/>
            <a:chExt cx="9701955" cy="37604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701955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>
                  <a:solidFill>
                    <a:srgbClr val="F8F8F8"/>
                  </a:solidFill>
                  <a:latin typeface="Be Vietnam Ultra-Bold"/>
                </a:rPr>
                <a:t>BENEFITS OF FACIAL RECOGNITION IN ATTENDANCE MANAGEMENT: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00098"/>
              <a:ext cx="9701955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"In attendance management, facial recognition ensures swift, accurate tracking, eliminating manual errors and saving valuable time for administrators and attendees alike, ultimately enhancing overall efficiency."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832772">
            <a:off x="-2101502" y="6208672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6165111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lleza"/>
              </a:rPr>
              <a:t>USE CASES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266302" y="2378241"/>
            <a:ext cx="11541818" cy="1201082"/>
            <a:chOff x="0" y="0"/>
            <a:chExt cx="15389091" cy="16014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5389091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>
                  <a:solidFill>
                    <a:srgbClr val="F8F8F8"/>
                  </a:solidFill>
                  <a:latin typeface="Be Vietnam Ultra-Bold"/>
                </a:rPr>
                <a:t>EDUCATIONAL INSTITUTIONS: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17498"/>
              <a:ext cx="15389091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Streamline attendance tracking in schools and universities, reducing administrative burden and ensuring accurate records for students and faculty.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66302" y="3865073"/>
            <a:ext cx="11752868" cy="4496732"/>
            <a:chOff x="0" y="0"/>
            <a:chExt cx="15670491" cy="59956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5670491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>
                  <a:solidFill>
                    <a:srgbClr val="F8F8F8"/>
                  </a:solidFill>
                  <a:latin typeface="Be Vietnam Ultra-Bold"/>
                </a:rPr>
                <a:t>CORPORATE ENVIRONMENTS: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7498"/>
              <a:ext cx="15670491" cy="5478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Enhance workplace efficiency by automating attendance management for employees, facilitating seamless tracking across multiple locations and departments.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F8F8F8"/>
                  </a:solidFill>
                  <a:latin typeface="IBM Plex Sans Bold"/>
                </a:rPr>
                <a:t>E</a:t>
              </a:r>
              <a:r>
                <a:rPr lang="en-US" sz="2200">
                  <a:solidFill>
                    <a:srgbClr val="F8F8F8"/>
                  </a:solidFill>
                  <a:latin typeface="IBM Plex Sans Bold"/>
                </a:rPr>
                <a:t>VENTS AND CONFERENCES: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Simplify attendee check-ins at large-scale events, improving crowd management and providing organizers with real-time attendance data.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F8F8F8"/>
                  </a:solidFill>
                  <a:latin typeface="IBM Plex Sans Bold"/>
                </a:rPr>
                <a:t>S</a:t>
              </a:r>
              <a:r>
                <a:rPr lang="en-US" sz="2200">
                  <a:solidFill>
                    <a:srgbClr val="F8F8F8"/>
                  </a:solidFill>
                  <a:latin typeface="IBM Plex Sans Bold"/>
                </a:rPr>
                <a:t>ECURITY ACCESS CONTROL: 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Implement facial recognition as part of access control systems in secure facilities, enhancing security measures and ensuring only authorized individuals gain entry.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159446">
            <a:off x="11718988" y="-3455426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3904">
            <a:off x="-940728" y="8061713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8865" y="1660782"/>
            <a:ext cx="6165111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lleza"/>
              </a:rPr>
              <a:t>CONCLUSION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40779" y="2556687"/>
            <a:ext cx="8418280" cy="2458382"/>
            <a:chOff x="0" y="0"/>
            <a:chExt cx="11224373" cy="32778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224373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>
                  <a:solidFill>
                    <a:srgbClr val="F8F8F8"/>
                  </a:solidFill>
                  <a:latin typeface="Be Vietnam Ultra-Bold"/>
                </a:rPr>
                <a:t>SUMMARIZE KEY POINTS: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17498"/>
              <a:ext cx="11224373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"Facial recognition technology offers a cutting-edge solution for attendance management, providing swift and accurate tracking while eliminating manual errors. Its seamless integration streamlines administrative processes, saving valuable time for educators and students.”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40779" y="5561736"/>
            <a:ext cx="9371871" cy="2877482"/>
            <a:chOff x="0" y="0"/>
            <a:chExt cx="12495828" cy="38366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249582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>
                  <a:solidFill>
                    <a:srgbClr val="F8F8F8"/>
                  </a:solidFill>
                  <a:latin typeface="Be Vietnam Ultra-Bold"/>
                </a:rPr>
                <a:t>REITERATE IMPORTANCE: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7498"/>
              <a:ext cx="12495828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"Emphasizing the importance of adopting facial recognition technology in attendance management cannot be overstated. It not only enhances efficiency and accuracy but also represents a pivotal step towards modernizing administrative processes. By embracing such innovative solutions, educational institutions can effectively address the challenges posed by manual attendance marking.”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022523" y="-3751751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7" y="0"/>
                </a:lnTo>
                <a:lnTo>
                  <a:pt x="7814507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92563" y="6172231"/>
            <a:ext cx="4526280" cy="4114800"/>
          </a:xfrm>
          <a:custGeom>
            <a:avLst/>
            <a:gdLst/>
            <a:ahLst/>
            <a:cxnLst/>
            <a:rect r="r" b="b" t="t" l="l"/>
            <a:pathLst>
              <a:path h="4114800" w="4526280">
                <a:moveTo>
                  <a:pt x="0" y="0"/>
                </a:moveTo>
                <a:lnTo>
                  <a:pt x="4526280" y="0"/>
                </a:lnTo>
                <a:lnTo>
                  <a:pt x="45262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9027" y="-1578171"/>
            <a:ext cx="7315200" cy="2606871"/>
          </a:xfrm>
          <a:custGeom>
            <a:avLst/>
            <a:gdLst/>
            <a:ahLst/>
            <a:cxnLst/>
            <a:rect r="r" b="b" t="t" l="l"/>
            <a:pathLst>
              <a:path h="2606871" w="7315200">
                <a:moveTo>
                  <a:pt x="0" y="0"/>
                </a:moveTo>
                <a:lnTo>
                  <a:pt x="7315200" y="0"/>
                </a:lnTo>
                <a:lnTo>
                  <a:pt x="7315200" y="2606871"/>
                </a:lnTo>
                <a:lnTo>
                  <a:pt x="0" y="2606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562717"/>
            <a:ext cx="442860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lleza"/>
              </a:rPr>
              <a:t>CONTACT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2404" y="3416473"/>
            <a:ext cx="8796390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IBM Plex Sans"/>
              </a:rPr>
              <a:t>Aman Singh (amansing.econnect@gmail.com)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2404" y="4465328"/>
            <a:ext cx="11075729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IBM Plex Sans"/>
              </a:rPr>
              <a:t>Deepanshu Rana (ranadeepanshu1608@gmail.com)</a:t>
            </a:r>
          </a:p>
          <a:p>
            <a:pPr>
              <a:lnSpc>
                <a:spcPts val="4339"/>
              </a:lnSpc>
            </a:p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IBM Plex Sans"/>
              </a:rPr>
              <a:t>Pavitra Gupta (pavitragupta2504@gmail.com)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2404" y="6596388"/>
            <a:ext cx="11075729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IBM Plex Sans"/>
              </a:rPr>
              <a:t>Sourabh Patidar (sourabhpatidar1007@gmail.com)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21187" y="3649225"/>
            <a:ext cx="7045625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280"/>
              </a:lnSpc>
            </a:pPr>
            <a:r>
              <a:rPr lang="en-US" sz="14400">
                <a:solidFill>
                  <a:srgbClr val="01003B"/>
                </a:solidFill>
                <a:latin typeface="Banger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DAF_ve9a3Js</dc:identifier>
  <dcterms:modified xsi:type="dcterms:W3CDTF">2011-08-01T06:04:30Z</dcterms:modified>
  <cp:revision>1</cp:revision>
  <dc:title>Project Proposal Business Presentation in Dark Blue Pink Abstract Tech Style</dc:title>
</cp:coreProperties>
</file>