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45EB-E35F-B845-9BEE-95A65FCE7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E87E5-6940-564D-A958-0C641314F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3CBBC-824B-2145-9615-5A7A62453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9E50-FBC9-41C2-8D8D-C6316957B47C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93775-C805-D445-A78B-4C1424B8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9FE7A-1C5E-D44B-94E0-6586F7B1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99FC-1455-431F-8411-97905995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1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BCC84-75E7-CB4A-A217-334F562C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F66FD-A110-154D-B7E6-D63BD1ABB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83792-E9C5-3949-A1B8-86D22BAE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9E50-FBC9-41C2-8D8D-C6316957B47C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CF457-EF07-5642-8650-9910196A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3289-119C-6946-BFE3-C50601A2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99FC-1455-431F-8411-97905995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8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820882-FAA9-2141-872F-76BEA424C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D7530-2247-3E48-9F88-FCA51CEFF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C96F5-4670-C249-93C6-9DBECDA5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9E50-FBC9-41C2-8D8D-C6316957B47C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4D6CD-022D-664E-AD25-EC02844D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1D830-7D4C-934C-A407-3CB7D08D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99FC-1455-431F-8411-97905995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4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F679C-9797-F246-8D1E-4E3F1383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28C6F-63B1-3449-908F-69D2D380E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643D6-17F8-2840-9449-C4F66B64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9E50-FBC9-41C2-8D8D-C6316957B47C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D4B3D-6FE8-014B-9B75-96E16ED5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912A3-8530-1041-9DC7-8F8E742DC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99FC-1455-431F-8411-97905995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4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4990-AC93-E443-9096-4E54CB85F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5F7CE-20DA-B449-AA29-75F391E70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F49F2-BB9A-9F47-A942-DCAAB134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9E50-FBC9-41C2-8D8D-C6316957B47C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DC63-DF1F-E041-B755-23106169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EE1D1-C04A-1245-8FA7-19029574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99FC-1455-431F-8411-97905995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6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1C77-8F59-3B41-BF8E-85474982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CEC97-4539-A342-BAA9-DBB57A9ED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D4AB8-CE98-CD4A-971F-1CDDDFC4E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546FC-A763-F042-900D-B75C61D3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9E50-FBC9-41C2-8D8D-C6316957B47C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FD74E-3609-9241-B187-DF146229E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12C2D-FFDA-4D43-A462-919403C0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99FC-1455-431F-8411-97905995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9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3515-1E47-9643-A6D8-C77E996FA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D9907-B312-E34A-A709-7A5498185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39EFB-C840-9042-9883-0E2B286F4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D68BE-1C60-E04F-85D7-130A92DFE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C47A7-CB2A-914D-AC5A-AF9AD4F35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56E3B2-911E-E448-B7D7-718DE29F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9E50-FBC9-41C2-8D8D-C6316957B47C}" type="datetimeFigureOut">
              <a:rPr lang="en-US" smtClean="0"/>
              <a:t>4/29/20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09B6FA-B4EC-1640-AE5A-45030A58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AA63B7-7EFC-CA46-BBD9-BB1B3E99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99FC-1455-431F-8411-97905995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1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13B20-8009-CD41-806B-163D295E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AC0257-B7FD-FA47-B415-D0F665C1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9E50-FBC9-41C2-8D8D-C6316957B47C}" type="datetimeFigureOut">
              <a:rPr lang="en-US" smtClean="0"/>
              <a:t>4/29/20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712D7-B8B8-0746-A9AD-D6B8597C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E3BDF-1786-D848-AE8B-97167BFB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99FC-1455-431F-8411-97905995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7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5A1BB-A17B-0C42-9D71-60A88241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9E50-FBC9-41C2-8D8D-C6316957B47C}" type="datetimeFigureOut">
              <a:rPr lang="en-US" smtClean="0"/>
              <a:t>4/29/20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0611FB-B8C9-134E-9A24-33D3983E8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3B195-4754-4F4E-81D8-1A04EA47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99FC-1455-431F-8411-97905995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B64B-FDC7-C040-A8EA-5B8ABE662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BEAA3-0D17-2B4D-AE3D-34F8D06BB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43512-FE92-B846-ACAC-DADCF921F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E357A-D943-AD46-929A-1B78A7D4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9E50-FBC9-41C2-8D8D-C6316957B47C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89D8F-8EF7-B94D-9661-0AC5916C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97083-62F3-EA42-ADC3-7D93A077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99FC-1455-431F-8411-97905995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2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27DC-E1BF-AF40-A928-5311A02F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0223E-70DC-FA43-B3C0-4F799CA71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3AE43-9320-A44B-8E00-502EAF2B4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A0BAA-BB54-E44A-9849-AA9B559B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9E50-FBC9-41C2-8D8D-C6316957B47C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4EEAC-1B17-504D-872C-39B3D841B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9B811-9195-E949-9CD2-E5426CF5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99FC-1455-431F-8411-97905995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5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752B11-99F7-6F4E-9198-0F4D4C6D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27F6F-674B-9744-B2F6-1A9A3FE5C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C7C97-CDAB-9B4A-B6CF-73D5E1DFA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C9E50-FBC9-41C2-8D8D-C6316957B47C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CA406-4CFA-214A-9106-6BD6BD8AD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E7895-E3BA-1145-B95E-ACDF707AE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499FC-1455-431F-8411-97905995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DC3C-A1F1-4526-97DF-E5A11D69C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974" y="2088932"/>
            <a:ext cx="10501017" cy="1531070"/>
          </a:xfrm>
        </p:spPr>
        <p:txBody>
          <a:bodyPr>
            <a:normAutofit/>
          </a:bodyPr>
          <a:lstStyle/>
          <a:p>
            <a:r>
              <a:rPr lang="en-US" sz="2800" dirty="0"/>
              <a:t>Deidentification of clinical notes (MIMIC-III) using pre-trained SciBERT (bi-directional transformer model trained on scientific corpora)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DA97C-22FF-4406-9373-712C55CE7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8859" y="5773918"/>
            <a:ext cx="8825658" cy="1084082"/>
          </a:xfrm>
        </p:spPr>
        <p:txBody>
          <a:bodyPr>
            <a:normAutofit/>
          </a:bodyPr>
          <a:lstStyle/>
          <a:p>
            <a:pPr algn="r"/>
            <a:r>
              <a:rPr lang="en-US" sz="1800" dirty="0"/>
              <a:t>Abrar Majeedi</a:t>
            </a:r>
          </a:p>
          <a:p>
            <a:pPr algn="r"/>
            <a:r>
              <a:rPr lang="en-US" sz="1800" dirty="0"/>
              <a:t>Ashish Singh</a:t>
            </a:r>
          </a:p>
        </p:txBody>
      </p:sp>
    </p:spTree>
    <p:extLst>
      <p:ext uri="{BB962C8B-B14F-4D97-AF65-F5344CB8AC3E}">
        <p14:creationId xmlns:p14="http://schemas.microsoft.com/office/powerpoint/2010/main" val="64166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CFEC8-8FBA-428E-9046-FB4A07F61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04543-5D77-4DE2-9F30-0D7C4308B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Automated deidentification of clinical notes using state of the art  language model for Natural Language Processing.</a:t>
            </a:r>
          </a:p>
          <a:p>
            <a:r>
              <a:rPr lang="en-US" sz="1800" dirty="0"/>
              <a:t>Deidentification of the PHI in Medical Data is a very important step to enhance biomedical research while maintaining individual privacy.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Challenges:</a:t>
            </a:r>
          </a:p>
          <a:p>
            <a:r>
              <a:rPr lang="en-US" sz="1800" dirty="0"/>
              <a:t>The process to obtain such data is painstakingly slow and convoluted. </a:t>
            </a:r>
            <a:r>
              <a:rPr lang="en-IN" sz="1800" dirty="0"/>
              <a:t>This has slowed down data-driven medical research. </a:t>
            </a:r>
          </a:p>
          <a:p>
            <a:r>
              <a:rPr lang="en-US" sz="1800" dirty="0"/>
              <a:t>Due to the HIPAA compliance, access to only </a:t>
            </a:r>
            <a:r>
              <a:rPr lang="en-IN" sz="1800" dirty="0"/>
              <a:t>non-individually identifiable data is available.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362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5139-2AC3-4A43-A916-43E838FE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Dataset used for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98B7-ACAB-48E9-BF58-7161189FC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443581"/>
          </a:xfrm>
        </p:spPr>
        <p:txBody>
          <a:bodyPr>
            <a:normAutofit/>
          </a:bodyPr>
          <a:lstStyle/>
          <a:p>
            <a:r>
              <a:rPr lang="en-US" sz="1800" dirty="0"/>
              <a:t>MIMIC-III: </a:t>
            </a:r>
            <a:r>
              <a:rPr lang="en-IN" sz="1800" dirty="0"/>
              <a:t>2,434 nursing notes collected from patients admitted to intensive care units at the Beth Israel Deaconess Medical Center, Boston, MA, USA.</a:t>
            </a:r>
            <a:endParaRPr lang="en-US" sz="1800" dirty="0"/>
          </a:p>
          <a:p>
            <a:r>
              <a:rPr lang="en-US" sz="1800" dirty="0"/>
              <a:t>MIMIC-III is a very commonly used dataset. Though, it affects </a:t>
            </a:r>
            <a:r>
              <a:rPr lang="en-IN" sz="1800" dirty="0"/>
              <a:t>generalizability but it also makes it perfect for</a:t>
            </a:r>
            <a:r>
              <a:rPr lang="en-US" sz="1800" dirty="0"/>
              <a:t> benchmarking performance.</a:t>
            </a:r>
          </a:p>
          <a:p>
            <a:r>
              <a:rPr lang="en-US" sz="1800" dirty="0"/>
              <a:t>Contains over 3.8B characters (currently utilizing 500 million).</a:t>
            </a:r>
          </a:p>
        </p:txBody>
      </p:sp>
    </p:spTree>
    <p:extLst>
      <p:ext uri="{BB962C8B-B14F-4D97-AF65-F5344CB8AC3E}">
        <p14:creationId xmlns:p14="http://schemas.microsoft.com/office/powerpoint/2010/main" val="138405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2297-C226-414A-9E6B-F557BD8A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 pre-processing: Steps involved in re-identification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E5690-8E9C-491E-8B8B-23561EEE4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Used regex and basic string matching to find the de-</a:t>
            </a:r>
            <a:r>
              <a:rPr lang="en-US" sz="1800" dirty="0" err="1"/>
              <a:t>identifed</a:t>
            </a:r>
            <a:r>
              <a:rPr lang="en-US" sz="1800" dirty="0"/>
              <a:t> PHI locations.</a:t>
            </a:r>
          </a:p>
          <a:p>
            <a:r>
              <a:rPr lang="en-US" sz="1800" dirty="0"/>
              <a:t>Imputed the names, ages, dates, locations, hospitals, contact numbers, unique IDs as mentioned below:</a:t>
            </a:r>
            <a:br>
              <a:rPr lang="en-US" sz="1800" dirty="0"/>
            </a:br>
            <a:r>
              <a:rPr lang="en-US" sz="1800" dirty="0"/>
              <a:t>- Names: Made a list of the 600 most common first and last names in the US, and then randomly selected from that list.</a:t>
            </a:r>
            <a:br>
              <a:rPr lang="en-US" sz="1800" dirty="0"/>
            </a:br>
            <a:r>
              <a:rPr lang="en-US" sz="1800" dirty="0"/>
              <a:t>- Hospitals: Imputed from a list of Hospitals in US.</a:t>
            </a:r>
            <a:br>
              <a:rPr lang="en-US" sz="1800" dirty="0"/>
            </a:br>
            <a:r>
              <a:rPr lang="en-US" sz="1800" dirty="0"/>
              <a:t>- Locations: Utilized a fake address generator.</a:t>
            </a:r>
            <a:br>
              <a:rPr lang="en-US" sz="1800" dirty="0"/>
            </a:br>
            <a:r>
              <a:rPr lang="en-US" sz="1800" dirty="0"/>
              <a:t>- Others: For instance, Date is replaced using python random functions with proper formatting.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5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463B8-4655-4FC4-A096-9480E756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2D1C6-A76F-4ECB-B553-16873D278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Model: SciBERT, which was trained on a scientific corpus.</a:t>
            </a:r>
          </a:p>
          <a:p>
            <a:r>
              <a:rPr lang="en-US" sz="1800" dirty="0"/>
              <a:t>Steps involved-</a:t>
            </a:r>
            <a:br>
              <a:rPr lang="en-US" sz="1800" dirty="0"/>
            </a:br>
            <a:r>
              <a:rPr lang="en-US" sz="1800" dirty="0"/>
              <a:t>1) Tokenization</a:t>
            </a:r>
            <a:br>
              <a:rPr lang="en-US" sz="1800" dirty="0"/>
            </a:br>
            <a:r>
              <a:rPr lang="en-US" sz="1800" dirty="0"/>
              <a:t>2) Transformation</a:t>
            </a:r>
            <a:br>
              <a:rPr lang="en-US" sz="1800" dirty="0"/>
            </a:br>
            <a:r>
              <a:rPr lang="en-US" sz="1800" dirty="0"/>
              <a:t>3) Classification using a single layer NN </a:t>
            </a:r>
            <a:br>
              <a:rPr lang="en-US" sz="1800" dirty="0"/>
            </a:br>
            <a:r>
              <a:rPr lang="en-US" sz="1800" dirty="0"/>
              <a:t>on top of the BERT model.</a:t>
            </a:r>
          </a:p>
          <a:p>
            <a:r>
              <a:rPr lang="en-US" sz="1800" dirty="0"/>
              <a:t>For the time being, problem is addressed as binary</a:t>
            </a:r>
            <a:br>
              <a:rPr lang="en-US" sz="1800" dirty="0"/>
            </a:br>
            <a:r>
              <a:rPr lang="en-US" sz="1800" dirty="0"/>
              <a:t>classification with labels as PHI and Non-PHI.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05C77C-4B19-4803-87BD-9C3027C6A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166" y="551312"/>
            <a:ext cx="5574645" cy="595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7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95E8-1735-42E4-9F37-58008504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Preliminary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4958-A2FF-4D4E-A382-30F13244E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F1 score is varying between 0.51-0.55.</a:t>
            </a:r>
          </a:p>
          <a:p>
            <a:r>
              <a:rPr lang="en-US" sz="1800" dirty="0"/>
              <a:t>The performance is just above the random classification and needs to improvement</a:t>
            </a:r>
          </a:p>
        </p:txBody>
      </p:sp>
    </p:spTree>
    <p:extLst>
      <p:ext uri="{BB962C8B-B14F-4D97-AF65-F5344CB8AC3E}">
        <p14:creationId xmlns:p14="http://schemas.microsoft.com/office/powerpoint/2010/main" val="2882855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</TotalTime>
  <Words>242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Deidentification of clinical notes (MIMIC-III) using pre-trained SciBERT (bi-directional transformer model trained on scientific corpora)</vt:lpstr>
      <vt:lpstr>Problem Statement</vt:lpstr>
      <vt:lpstr>Dataset used for this project</vt:lpstr>
      <vt:lpstr>Data pre-processing: Steps involved in re-identification</vt:lpstr>
      <vt:lpstr>Architecture</vt:lpstr>
      <vt:lpstr>Preliminary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“Using Natural Language Processing to de-identify medical data”</dc:title>
  <dc:creator>ABRAR AFZAL MAJEEDI</dc:creator>
  <cp:lastModifiedBy>ASHISH SINGH</cp:lastModifiedBy>
  <cp:revision>27</cp:revision>
  <dcterms:created xsi:type="dcterms:W3CDTF">2020-04-29T10:03:51Z</dcterms:created>
  <dcterms:modified xsi:type="dcterms:W3CDTF">2020-04-29T21:32:56Z</dcterms:modified>
</cp:coreProperties>
</file>