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A8616-83C6-4869-891C-D93B9EF53448}" type="datetimeFigureOut">
              <a:rPr lang="en-IN" smtClean="0"/>
              <a:t>27-11-2024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98DD58-0FCC-41F4-A9AA-80824858B9F6}" type="slidenum">
              <a:rPr lang="en-IN" smtClean="0"/>
              <a:t>‹#›</a:t>
            </a:fld>
            <a:endParaRPr lang="en-IN"/>
          </a:p>
        </p:txBody>
      </p:sp>
    </p:spTree>
    <p:extLst>
      <p:ext uri="{BB962C8B-B14F-4D97-AF65-F5344CB8AC3E}">
        <p14:creationId xmlns:p14="http://schemas.microsoft.com/office/powerpoint/2010/main" val="1164135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8F34300-FE0F-42E6-854C-CF25E1DE8255}" type="slidenum">
              <a:rPr lang="en-IN" smtClean="0">
                <a:solidFill>
                  <a:prstClr val="black"/>
                </a:solidFill>
              </a:rPr>
              <a:pPr/>
              <a:t>5</a:t>
            </a:fld>
            <a:endParaRPr lang="en-IN">
              <a:solidFill>
                <a:prstClr val="black"/>
              </a:solidFill>
            </a:endParaRPr>
          </a:p>
        </p:txBody>
      </p:sp>
    </p:spTree>
    <p:extLst>
      <p:ext uri="{BB962C8B-B14F-4D97-AF65-F5344CB8AC3E}">
        <p14:creationId xmlns:p14="http://schemas.microsoft.com/office/powerpoint/2010/main" val="3334517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https://pib.gov.in/PressReleasePage.aspx?PRID=1983680</a:t>
            </a:r>
          </a:p>
          <a:p>
            <a:endParaRPr lang="en-IN" dirty="0"/>
          </a:p>
        </p:txBody>
      </p:sp>
      <p:sp>
        <p:nvSpPr>
          <p:cNvPr id="4" name="Slide Number Placeholder 3"/>
          <p:cNvSpPr>
            <a:spLocks noGrp="1"/>
          </p:cNvSpPr>
          <p:nvPr>
            <p:ph type="sldNum" sz="quarter" idx="5"/>
          </p:nvPr>
        </p:nvSpPr>
        <p:spPr/>
        <p:txBody>
          <a:bodyPr/>
          <a:lstStyle/>
          <a:p>
            <a:fld id="{58F34300-FE0F-42E6-854C-CF25E1DE8255}" type="slidenum">
              <a:rPr lang="en-IN" smtClean="0">
                <a:solidFill>
                  <a:prstClr val="black"/>
                </a:solidFill>
              </a:rPr>
              <a:pPr/>
              <a:t>9</a:t>
            </a:fld>
            <a:endParaRPr lang="en-IN">
              <a:solidFill>
                <a:prstClr val="black"/>
              </a:solidFill>
            </a:endParaRPr>
          </a:p>
        </p:txBody>
      </p:sp>
    </p:spTree>
    <p:extLst>
      <p:ext uri="{BB962C8B-B14F-4D97-AF65-F5344CB8AC3E}">
        <p14:creationId xmlns:p14="http://schemas.microsoft.com/office/powerpoint/2010/main" val="2457991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7E8ABE1-7A7F-49D8-85DE-C9BDABFA7DD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475E3-ABAB-4400-9B50-7BBB75B4FC15}" type="slidenum">
              <a:rPr lang="en-IN" smtClean="0"/>
              <a:t>‹#›</a:t>
            </a:fld>
            <a:endParaRPr lang="en-IN"/>
          </a:p>
        </p:txBody>
      </p:sp>
    </p:spTree>
    <p:extLst>
      <p:ext uri="{BB962C8B-B14F-4D97-AF65-F5344CB8AC3E}">
        <p14:creationId xmlns:p14="http://schemas.microsoft.com/office/powerpoint/2010/main" val="3198975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E8ABE1-7A7F-49D8-85DE-C9BDABFA7DD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475E3-ABAB-4400-9B50-7BBB75B4FC15}" type="slidenum">
              <a:rPr lang="en-IN" smtClean="0"/>
              <a:t>‹#›</a:t>
            </a:fld>
            <a:endParaRPr lang="en-IN"/>
          </a:p>
        </p:txBody>
      </p:sp>
    </p:spTree>
    <p:extLst>
      <p:ext uri="{BB962C8B-B14F-4D97-AF65-F5344CB8AC3E}">
        <p14:creationId xmlns:p14="http://schemas.microsoft.com/office/powerpoint/2010/main" val="332457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E8ABE1-7A7F-49D8-85DE-C9BDABFA7DD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475E3-ABAB-4400-9B50-7BBB75B4FC15}" type="slidenum">
              <a:rPr lang="en-IN" smtClean="0"/>
              <a:t>‹#›</a:t>
            </a:fld>
            <a:endParaRPr lang="en-IN"/>
          </a:p>
        </p:txBody>
      </p:sp>
    </p:spTree>
    <p:extLst>
      <p:ext uri="{BB962C8B-B14F-4D97-AF65-F5344CB8AC3E}">
        <p14:creationId xmlns:p14="http://schemas.microsoft.com/office/powerpoint/2010/main" val="3582911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CB299B4-DD6E-498B-99C8-23BAD8697EB1}" type="datetimeFigureOut">
              <a:rPr lang="en-US" smtClean="0">
                <a:solidFill>
                  <a:prstClr val="black">
                    <a:tint val="75000"/>
                  </a:prstClr>
                </a:solidFill>
              </a:rPr>
              <a:pPr/>
              <a:t>11/27/2024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DB8ADB41-97E0-42D8-B1EB-7AA4B570A2B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07421405"/>
      </p:ext>
    </p:extLst>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CB299B4-DD6E-498B-99C8-23BAD8697EB1}" type="datetimeFigureOut">
              <a:rPr lang="en-US" smtClean="0">
                <a:solidFill>
                  <a:prstClr val="black">
                    <a:tint val="75000"/>
                  </a:prstClr>
                </a:solidFill>
              </a:rPr>
              <a:pPr/>
              <a:t>11/27/2024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DB8ADB41-97E0-42D8-B1EB-7AA4B570A2B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79884661"/>
      </p:ext>
    </p:extLst>
  </p:cSld>
  <p:clrMapOvr>
    <a:masterClrMapping/>
  </p:clrMapOvr>
  <p:transition>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299B4-DD6E-498B-99C8-23BAD8697EB1}" type="datetimeFigureOut">
              <a:rPr lang="en-US" smtClean="0">
                <a:solidFill>
                  <a:prstClr val="black">
                    <a:tint val="75000"/>
                  </a:prstClr>
                </a:solidFill>
              </a:rPr>
              <a:pPr/>
              <a:t>11/27/2024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DB8ADB41-97E0-42D8-B1EB-7AA4B570A2B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942495121"/>
      </p:ext>
    </p:extLst>
  </p:cSld>
  <p:clrMapOvr>
    <a:masterClrMapping/>
  </p:clrMapOvr>
  <p:transition>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CB299B4-DD6E-498B-99C8-23BAD8697EB1}" type="datetimeFigureOut">
              <a:rPr lang="en-US" smtClean="0">
                <a:solidFill>
                  <a:prstClr val="black">
                    <a:tint val="75000"/>
                  </a:prstClr>
                </a:solidFill>
              </a:rPr>
              <a:pPr/>
              <a:t>11/27/2024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DB8ADB41-97E0-42D8-B1EB-7AA4B570A2B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958048152"/>
      </p:ext>
    </p:extLst>
  </p:cSld>
  <p:clrMapOvr>
    <a:masterClrMapping/>
  </p:clrMapOvr>
  <p:transition>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CB299B4-DD6E-498B-99C8-23BAD8697EB1}" type="datetimeFigureOut">
              <a:rPr lang="en-US" smtClean="0">
                <a:solidFill>
                  <a:prstClr val="black">
                    <a:tint val="75000"/>
                  </a:prstClr>
                </a:solidFill>
              </a:rPr>
              <a:pPr/>
              <a:t>11/27/2024</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DB8ADB41-97E0-42D8-B1EB-7AA4B570A2B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34004907"/>
      </p:ext>
    </p:extLst>
  </p:cSld>
  <p:clrMapOvr>
    <a:masterClrMapping/>
  </p:clrMapOvr>
  <p:transition>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CB299B4-DD6E-498B-99C8-23BAD8697EB1}" type="datetimeFigureOut">
              <a:rPr lang="en-US" smtClean="0">
                <a:solidFill>
                  <a:prstClr val="black">
                    <a:tint val="75000"/>
                  </a:prstClr>
                </a:solidFill>
              </a:rPr>
              <a:pPr/>
              <a:t>11/27/2024</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DB8ADB41-97E0-42D8-B1EB-7AA4B570A2B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85610116"/>
      </p:ext>
    </p:extLst>
  </p:cSld>
  <p:clrMapOvr>
    <a:masterClrMapping/>
  </p:clrMapOvr>
  <p:transition>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299B4-DD6E-498B-99C8-23BAD8697EB1}" type="datetimeFigureOut">
              <a:rPr lang="en-US" smtClean="0">
                <a:solidFill>
                  <a:prstClr val="black">
                    <a:tint val="75000"/>
                  </a:prstClr>
                </a:solidFill>
              </a:rPr>
              <a:pPr/>
              <a:t>11/27/2024</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DB8ADB41-97E0-42D8-B1EB-7AA4B570A2B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20387393"/>
      </p:ext>
    </p:extLst>
  </p:cSld>
  <p:clrMapOvr>
    <a:masterClrMapping/>
  </p:clrMapOvr>
  <p:transition>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B299B4-DD6E-498B-99C8-23BAD8697EB1}" type="datetimeFigureOut">
              <a:rPr lang="en-US" smtClean="0">
                <a:solidFill>
                  <a:prstClr val="black">
                    <a:tint val="75000"/>
                  </a:prstClr>
                </a:solidFill>
              </a:rPr>
              <a:pPr/>
              <a:t>11/27/2024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DB8ADB41-97E0-42D8-B1EB-7AA4B570A2B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44263579"/>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E8ABE1-7A7F-49D8-85DE-C9BDABFA7DD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475E3-ABAB-4400-9B50-7BBB75B4FC15}" type="slidenum">
              <a:rPr lang="en-IN" smtClean="0"/>
              <a:t>‹#›</a:t>
            </a:fld>
            <a:endParaRPr lang="en-IN"/>
          </a:p>
        </p:txBody>
      </p:sp>
    </p:spTree>
    <p:extLst>
      <p:ext uri="{BB962C8B-B14F-4D97-AF65-F5344CB8AC3E}">
        <p14:creationId xmlns:p14="http://schemas.microsoft.com/office/powerpoint/2010/main" val="36041426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B299B4-DD6E-498B-99C8-23BAD8697EB1}" type="datetimeFigureOut">
              <a:rPr lang="en-US" smtClean="0">
                <a:solidFill>
                  <a:prstClr val="black">
                    <a:tint val="75000"/>
                  </a:prstClr>
                </a:solidFill>
              </a:rPr>
              <a:pPr/>
              <a:t>11/27/2024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DB8ADB41-97E0-42D8-B1EB-7AA4B570A2B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79453113"/>
      </p:ext>
    </p:extLst>
  </p:cSld>
  <p:clrMapOvr>
    <a:masterClrMapping/>
  </p:clrMapOvr>
  <p:transition>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CB299B4-DD6E-498B-99C8-23BAD8697EB1}" type="datetimeFigureOut">
              <a:rPr lang="en-US" smtClean="0">
                <a:solidFill>
                  <a:prstClr val="black">
                    <a:tint val="75000"/>
                  </a:prstClr>
                </a:solidFill>
              </a:rPr>
              <a:pPr/>
              <a:t>11/27/2024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DB8ADB41-97E0-42D8-B1EB-7AA4B570A2B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31769056"/>
      </p:ext>
    </p:extLst>
  </p:cSld>
  <p:clrMapOvr>
    <a:masterClrMapping/>
  </p:clrMapOvr>
  <p:transition>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CB299B4-DD6E-498B-99C8-23BAD8697EB1}" type="datetimeFigureOut">
              <a:rPr lang="en-US" smtClean="0">
                <a:solidFill>
                  <a:prstClr val="black">
                    <a:tint val="75000"/>
                  </a:prstClr>
                </a:solidFill>
              </a:rPr>
              <a:pPr/>
              <a:t>11/27/2024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DB8ADB41-97E0-42D8-B1EB-7AA4B570A2B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62957320"/>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E8ABE1-7A7F-49D8-85DE-C9BDABFA7DDB}" type="datetimeFigureOut">
              <a:rPr lang="en-IN" smtClean="0"/>
              <a:t>27-11-2024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475E3-ABAB-4400-9B50-7BBB75B4FC15}" type="slidenum">
              <a:rPr lang="en-IN" smtClean="0"/>
              <a:t>‹#›</a:t>
            </a:fld>
            <a:endParaRPr lang="en-IN"/>
          </a:p>
        </p:txBody>
      </p:sp>
    </p:spTree>
    <p:extLst>
      <p:ext uri="{BB962C8B-B14F-4D97-AF65-F5344CB8AC3E}">
        <p14:creationId xmlns:p14="http://schemas.microsoft.com/office/powerpoint/2010/main" val="1130843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7E8ABE1-7A7F-49D8-85DE-C9BDABFA7DDB}"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4475E3-ABAB-4400-9B50-7BBB75B4FC15}" type="slidenum">
              <a:rPr lang="en-IN" smtClean="0"/>
              <a:t>‹#›</a:t>
            </a:fld>
            <a:endParaRPr lang="en-IN"/>
          </a:p>
        </p:txBody>
      </p:sp>
    </p:spTree>
    <p:extLst>
      <p:ext uri="{BB962C8B-B14F-4D97-AF65-F5344CB8AC3E}">
        <p14:creationId xmlns:p14="http://schemas.microsoft.com/office/powerpoint/2010/main" val="388784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7E8ABE1-7A7F-49D8-85DE-C9BDABFA7DDB}" type="datetimeFigureOut">
              <a:rPr lang="en-IN" smtClean="0"/>
              <a:t>27-11-2024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4475E3-ABAB-4400-9B50-7BBB75B4FC15}" type="slidenum">
              <a:rPr lang="en-IN" smtClean="0"/>
              <a:t>‹#›</a:t>
            </a:fld>
            <a:endParaRPr lang="en-IN"/>
          </a:p>
        </p:txBody>
      </p:sp>
    </p:spTree>
    <p:extLst>
      <p:ext uri="{BB962C8B-B14F-4D97-AF65-F5344CB8AC3E}">
        <p14:creationId xmlns:p14="http://schemas.microsoft.com/office/powerpoint/2010/main" val="3791908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7E8ABE1-7A7F-49D8-85DE-C9BDABFA7DDB}" type="datetimeFigureOut">
              <a:rPr lang="en-IN" smtClean="0"/>
              <a:t>27-11-2024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4475E3-ABAB-4400-9B50-7BBB75B4FC15}" type="slidenum">
              <a:rPr lang="en-IN" smtClean="0"/>
              <a:t>‹#›</a:t>
            </a:fld>
            <a:endParaRPr lang="en-IN"/>
          </a:p>
        </p:txBody>
      </p:sp>
    </p:spTree>
    <p:extLst>
      <p:ext uri="{BB962C8B-B14F-4D97-AF65-F5344CB8AC3E}">
        <p14:creationId xmlns:p14="http://schemas.microsoft.com/office/powerpoint/2010/main" val="35464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E8ABE1-7A7F-49D8-85DE-C9BDABFA7DDB}" type="datetimeFigureOut">
              <a:rPr lang="en-IN" smtClean="0"/>
              <a:t>27-11-2024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4475E3-ABAB-4400-9B50-7BBB75B4FC15}" type="slidenum">
              <a:rPr lang="en-IN" smtClean="0"/>
              <a:t>‹#›</a:t>
            </a:fld>
            <a:endParaRPr lang="en-IN"/>
          </a:p>
        </p:txBody>
      </p:sp>
    </p:spTree>
    <p:extLst>
      <p:ext uri="{BB962C8B-B14F-4D97-AF65-F5344CB8AC3E}">
        <p14:creationId xmlns:p14="http://schemas.microsoft.com/office/powerpoint/2010/main" val="3315391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E8ABE1-7A7F-49D8-85DE-C9BDABFA7DDB}"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4475E3-ABAB-4400-9B50-7BBB75B4FC15}" type="slidenum">
              <a:rPr lang="en-IN" smtClean="0"/>
              <a:t>‹#›</a:t>
            </a:fld>
            <a:endParaRPr lang="en-IN"/>
          </a:p>
        </p:txBody>
      </p:sp>
    </p:spTree>
    <p:extLst>
      <p:ext uri="{BB962C8B-B14F-4D97-AF65-F5344CB8AC3E}">
        <p14:creationId xmlns:p14="http://schemas.microsoft.com/office/powerpoint/2010/main" val="1566693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E8ABE1-7A7F-49D8-85DE-C9BDABFA7DDB}" type="datetimeFigureOut">
              <a:rPr lang="en-IN" smtClean="0"/>
              <a:t>27-11-2024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4475E3-ABAB-4400-9B50-7BBB75B4FC15}" type="slidenum">
              <a:rPr lang="en-IN" smtClean="0"/>
              <a:t>‹#›</a:t>
            </a:fld>
            <a:endParaRPr lang="en-IN"/>
          </a:p>
        </p:txBody>
      </p:sp>
    </p:spTree>
    <p:extLst>
      <p:ext uri="{BB962C8B-B14F-4D97-AF65-F5344CB8AC3E}">
        <p14:creationId xmlns:p14="http://schemas.microsoft.com/office/powerpoint/2010/main" val="2007030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8ABE1-7A7F-49D8-85DE-C9BDABFA7DDB}" type="datetimeFigureOut">
              <a:rPr lang="en-IN" smtClean="0"/>
              <a:t>27-11-2024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475E3-ABAB-4400-9B50-7BBB75B4FC15}" type="slidenum">
              <a:rPr lang="en-IN" smtClean="0"/>
              <a:t>‹#›</a:t>
            </a:fld>
            <a:endParaRPr lang="en-IN"/>
          </a:p>
        </p:txBody>
      </p:sp>
    </p:spTree>
    <p:extLst>
      <p:ext uri="{BB962C8B-B14F-4D97-AF65-F5344CB8AC3E}">
        <p14:creationId xmlns:p14="http://schemas.microsoft.com/office/powerpoint/2010/main" val="1012801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B299B4-DD6E-498B-99C8-23BAD8697EB1}" type="datetimeFigureOut">
              <a:rPr lang="en-US" smtClean="0">
                <a:solidFill>
                  <a:prstClr val="black">
                    <a:tint val="75000"/>
                  </a:prstClr>
                </a:solidFill>
              </a:rPr>
              <a:pPr/>
              <a:t>11/27/2024</a:t>
            </a:fld>
            <a:endParaRPr lang="en-IN">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ADB41-97E0-42D8-B1EB-7AA4B570A2B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02160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ENVIRONMENTAL LAWS</a:t>
            </a:r>
            <a:endParaRPr lang="en-IN" b="1" dirty="0"/>
          </a:p>
        </p:txBody>
      </p:sp>
    </p:spTree>
    <p:extLst>
      <p:ext uri="{BB962C8B-B14F-4D97-AF65-F5344CB8AC3E}">
        <p14:creationId xmlns:p14="http://schemas.microsoft.com/office/powerpoint/2010/main" val="148981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3C180D5-38BA-70C6-1CCF-A244565D4E33}"/>
              </a:ext>
            </a:extLst>
          </p:cNvPr>
          <p:cNvSpPr>
            <a:spLocks noGrp="1"/>
          </p:cNvSpPr>
          <p:nvPr>
            <p:ph idx="1"/>
          </p:nvPr>
        </p:nvSpPr>
        <p:spPr>
          <a:xfrm>
            <a:off x="1555403" y="188641"/>
            <a:ext cx="8568952" cy="4525963"/>
          </a:xfrm>
        </p:spPr>
        <p:txBody>
          <a:bodyPr>
            <a:noAutofit/>
          </a:bodyPr>
          <a:lstStyle/>
          <a:p>
            <a:pPr algn="just">
              <a:buFont typeface="Arial" panose="020B0604020202020204" pitchFamily="34" charset="0"/>
              <a:buChar char="•"/>
            </a:pPr>
            <a:r>
              <a:rPr lang="en-US" sz="2200" dirty="0">
                <a:solidFill>
                  <a:srgbClr val="333333"/>
                </a:solidFill>
              </a:rPr>
              <a:t>Further, funding for </a:t>
            </a:r>
            <a:r>
              <a:rPr lang="en-US" sz="2200" b="1" dirty="0">
                <a:solidFill>
                  <a:srgbClr val="333333"/>
                </a:solidFill>
              </a:rPr>
              <a:t>implementation of CAPs </a:t>
            </a:r>
            <a:r>
              <a:rPr lang="en-US" sz="2200" dirty="0">
                <a:solidFill>
                  <a:srgbClr val="333333"/>
                </a:solidFill>
              </a:rPr>
              <a:t>is being </a:t>
            </a:r>
            <a:r>
              <a:rPr lang="en-US" sz="2200" dirty="0" err="1">
                <a:solidFill>
                  <a:srgbClr val="333333"/>
                </a:solidFill>
              </a:rPr>
              <a:t>mobilised</a:t>
            </a:r>
            <a:r>
              <a:rPr lang="en-US" sz="2200" dirty="0">
                <a:solidFill>
                  <a:srgbClr val="333333"/>
                </a:solidFill>
              </a:rPr>
              <a:t> through convergence of resources from </a:t>
            </a:r>
            <a:r>
              <a:rPr lang="en-US" sz="2200" b="1" dirty="0">
                <a:solidFill>
                  <a:srgbClr val="333333"/>
                </a:solidFill>
              </a:rPr>
              <a:t>various schemes </a:t>
            </a:r>
            <a:r>
              <a:rPr lang="en-US" sz="2200" dirty="0">
                <a:solidFill>
                  <a:srgbClr val="333333"/>
                </a:solidFill>
              </a:rPr>
              <a:t>of </a:t>
            </a:r>
            <a:r>
              <a:rPr lang="en-US" sz="2200" b="1" dirty="0">
                <a:solidFill>
                  <a:srgbClr val="333333"/>
                </a:solidFill>
              </a:rPr>
              <a:t>Central Government such as Swachh Bharat Mission SBM (Urban), Atal Mission for Rejuvenation and Urban Transformation (AMRUT), Smart City Mission, Sustainable Alternative towards Affordable Transportation (SATAT), Faster Adoption and Manufacturing of Hybrid and Electric Vehicles (FAME-II), Nagar Van </a:t>
            </a:r>
            <a:r>
              <a:rPr lang="en-US" sz="2200" b="1" dirty="0" err="1">
                <a:solidFill>
                  <a:srgbClr val="333333"/>
                </a:solidFill>
              </a:rPr>
              <a:t>Yojna</a:t>
            </a:r>
            <a:r>
              <a:rPr lang="en-US" sz="2200" b="1" dirty="0">
                <a:solidFill>
                  <a:srgbClr val="333333"/>
                </a:solidFill>
              </a:rPr>
              <a:t>, etc</a:t>
            </a:r>
            <a:r>
              <a:rPr lang="en-US" sz="2200" dirty="0">
                <a:solidFill>
                  <a:srgbClr val="333333"/>
                </a:solidFill>
              </a:rPr>
              <a:t>. </a:t>
            </a:r>
          </a:p>
          <a:p>
            <a:pPr algn="just">
              <a:buFont typeface="Arial" panose="020B0604020202020204" pitchFamily="34" charset="0"/>
              <a:buChar char="•"/>
            </a:pPr>
            <a:r>
              <a:rPr lang="en-US" sz="2200" b="1" dirty="0">
                <a:solidFill>
                  <a:srgbClr val="333333"/>
                </a:solidFill>
              </a:rPr>
              <a:t>Public Grievance Redressal Portal </a:t>
            </a:r>
            <a:r>
              <a:rPr lang="en-US" sz="2200" dirty="0">
                <a:solidFill>
                  <a:srgbClr val="333333"/>
                </a:solidFill>
              </a:rPr>
              <a:t>(PGRP)/helpline have been developed by all 131 cities to address public complaints of air pollution in timely manner.</a:t>
            </a:r>
          </a:p>
          <a:p>
            <a:pPr algn="just">
              <a:buFont typeface="Arial" panose="020B0604020202020204" pitchFamily="34" charset="0"/>
              <a:buChar char="•"/>
            </a:pPr>
            <a:r>
              <a:rPr lang="en-US" sz="2200" b="1" dirty="0">
                <a:solidFill>
                  <a:srgbClr val="333333"/>
                </a:solidFill>
              </a:rPr>
              <a:t>Emergency Response System </a:t>
            </a:r>
            <a:r>
              <a:rPr lang="en-US" sz="2200" dirty="0">
                <a:solidFill>
                  <a:srgbClr val="333333"/>
                </a:solidFill>
              </a:rPr>
              <a:t>(ERS/ GRAP) have been developed by all 131 cities for taking action in air emergencies.</a:t>
            </a:r>
          </a:p>
        </p:txBody>
      </p:sp>
    </p:spTree>
    <p:extLst>
      <p:ext uri="{BB962C8B-B14F-4D97-AF65-F5344CB8AC3E}">
        <p14:creationId xmlns:p14="http://schemas.microsoft.com/office/powerpoint/2010/main" val="4273714929"/>
      </p:ext>
    </p:extLst>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8-Point Plan in NCR and Nearby Regions under GRAP Stage-I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624" y="580846"/>
            <a:ext cx="6408712" cy="60508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07568" y="1"/>
            <a:ext cx="8640960" cy="769441"/>
          </a:xfrm>
          <a:prstGeom prst="rect">
            <a:avLst/>
          </a:prstGeom>
          <a:noFill/>
        </p:spPr>
        <p:txBody>
          <a:bodyPr wrap="square" rtlCol="0">
            <a:spAutoFit/>
          </a:bodyPr>
          <a:lstStyle/>
          <a:p>
            <a:r>
              <a:rPr lang="en-US" sz="4400" b="1" dirty="0">
                <a:solidFill>
                  <a:prstClr val="black"/>
                </a:solidFill>
              </a:rPr>
              <a:t>GRADED RESPONSE ACTION PLAN</a:t>
            </a:r>
          </a:p>
        </p:txBody>
      </p:sp>
    </p:spTree>
    <p:extLst>
      <p:ext uri="{BB962C8B-B14F-4D97-AF65-F5344CB8AC3E}">
        <p14:creationId xmlns:p14="http://schemas.microsoft.com/office/powerpoint/2010/main" val="417798229"/>
      </p:ext>
    </p:extLst>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E2CE5E5-673B-64C3-42C4-2DD618617F25}"/>
              </a:ext>
            </a:extLst>
          </p:cNvPr>
          <p:cNvSpPr>
            <a:spLocks noGrp="1"/>
          </p:cNvSpPr>
          <p:nvPr>
            <p:ph idx="1"/>
          </p:nvPr>
        </p:nvSpPr>
        <p:spPr>
          <a:xfrm>
            <a:off x="1524000" y="116633"/>
            <a:ext cx="8892480" cy="4525963"/>
          </a:xfrm>
        </p:spPr>
        <p:txBody>
          <a:bodyPr>
            <a:noAutofit/>
          </a:bodyPr>
          <a:lstStyle/>
          <a:p>
            <a:pPr marL="0" indent="0" algn="ctr">
              <a:spcBef>
                <a:spcPct val="0"/>
              </a:spcBef>
              <a:buNone/>
            </a:pPr>
            <a:r>
              <a:rPr lang="en-US" b="1" dirty="0">
                <a:solidFill>
                  <a:srgbClr val="333333"/>
                </a:solidFill>
                <a:latin typeface="+mj-lt"/>
                <a:ea typeface="+mj-ea"/>
                <a:cs typeface="+mj-cs"/>
              </a:rPr>
              <a:t>Control of emissions from Stubble Burning</a:t>
            </a:r>
          </a:p>
          <a:p>
            <a:pPr algn="just"/>
            <a:r>
              <a:rPr lang="en-US" sz="2400" dirty="0"/>
              <a:t>The Ministry of Agriculture and Farmers Welfare (</a:t>
            </a:r>
            <a:r>
              <a:rPr lang="en-US" sz="2400" dirty="0" err="1">
                <a:solidFill>
                  <a:srgbClr val="333333"/>
                </a:solidFill>
              </a:rPr>
              <a:t>MoA&amp;FW</a:t>
            </a:r>
            <a:r>
              <a:rPr lang="en-US" sz="2400" dirty="0">
                <a:solidFill>
                  <a:srgbClr val="333333"/>
                </a:solidFill>
              </a:rPr>
              <a:t>) in 2018 launched scheme for </a:t>
            </a:r>
            <a:r>
              <a:rPr lang="en-US" sz="2400" b="1" dirty="0">
                <a:solidFill>
                  <a:srgbClr val="333333"/>
                </a:solidFill>
              </a:rPr>
              <a:t>providing subsidy for purchase of crop residue management machinery</a:t>
            </a:r>
            <a:r>
              <a:rPr lang="en-US" sz="2400" dirty="0">
                <a:solidFill>
                  <a:srgbClr val="333333"/>
                </a:solidFill>
              </a:rPr>
              <a:t> and establishment of custom hiring </a:t>
            </a:r>
            <a:r>
              <a:rPr lang="en-US" sz="2400" dirty="0" err="1">
                <a:solidFill>
                  <a:srgbClr val="333333"/>
                </a:solidFill>
              </a:rPr>
              <a:t>centres</a:t>
            </a:r>
            <a:r>
              <a:rPr lang="en-US" sz="2400" dirty="0">
                <a:solidFill>
                  <a:srgbClr val="333333"/>
                </a:solidFill>
              </a:rPr>
              <a:t> (CHCs) in </a:t>
            </a:r>
            <a:r>
              <a:rPr lang="en-US" sz="2400" b="1" dirty="0">
                <a:solidFill>
                  <a:srgbClr val="333333"/>
                </a:solidFill>
              </a:rPr>
              <a:t>NCT of Delhi and the States of Punjab, Haryana and Uttar Pradesh</a:t>
            </a:r>
            <a:r>
              <a:rPr lang="en-US" sz="2400" dirty="0">
                <a:solidFill>
                  <a:srgbClr val="333333"/>
                </a:solidFill>
              </a:rPr>
              <a:t>. </a:t>
            </a:r>
          </a:p>
          <a:p>
            <a:pPr algn="just">
              <a:buFont typeface="Arial" panose="020B0604020202020204" pitchFamily="34" charset="0"/>
              <a:buChar char="•"/>
            </a:pPr>
            <a:r>
              <a:rPr lang="en-US" sz="2400" dirty="0">
                <a:solidFill>
                  <a:srgbClr val="333333"/>
                </a:solidFill>
              </a:rPr>
              <a:t>CPCB has framed guidelines for providing </a:t>
            </a:r>
            <a:r>
              <a:rPr lang="en-US" sz="2400" b="1" dirty="0">
                <a:solidFill>
                  <a:srgbClr val="333333"/>
                </a:solidFill>
              </a:rPr>
              <a:t>one time financial assistance</a:t>
            </a:r>
            <a:r>
              <a:rPr lang="en-US" sz="2400" dirty="0">
                <a:solidFill>
                  <a:srgbClr val="333333"/>
                </a:solidFill>
              </a:rPr>
              <a:t> for setting up of </a:t>
            </a:r>
            <a:r>
              <a:rPr lang="en-US" sz="2400" b="1" dirty="0">
                <a:solidFill>
                  <a:srgbClr val="333333"/>
                </a:solidFill>
              </a:rPr>
              <a:t>paddy straw based </a:t>
            </a:r>
            <a:r>
              <a:rPr lang="en-US" sz="2400" b="1" dirty="0" err="1">
                <a:solidFill>
                  <a:srgbClr val="333333"/>
                </a:solidFill>
              </a:rPr>
              <a:t>pelletization</a:t>
            </a:r>
            <a:r>
              <a:rPr lang="en-US" sz="2400" b="1" dirty="0">
                <a:solidFill>
                  <a:srgbClr val="333333"/>
                </a:solidFill>
              </a:rPr>
              <a:t> and Torrefaction plants</a:t>
            </a:r>
            <a:r>
              <a:rPr lang="en-US" sz="2400" dirty="0">
                <a:solidFill>
                  <a:srgbClr val="333333"/>
                </a:solidFill>
              </a:rPr>
              <a:t> which may help in addressing the supply chain issues and the issue of open burning of paddy straw in agriculture fields in Northern Region. </a:t>
            </a:r>
          </a:p>
          <a:p>
            <a:pPr algn="just">
              <a:buFont typeface="Arial" panose="020B0604020202020204" pitchFamily="34" charset="0"/>
              <a:buChar char="•"/>
            </a:pPr>
            <a:r>
              <a:rPr lang="en-US" sz="2400" dirty="0">
                <a:solidFill>
                  <a:srgbClr val="333333"/>
                </a:solidFill>
              </a:rPr>
              <a:t>CPCB has made the guidelines under which </a:t>
            </a:r>
            <a:r>
              <a:rPr lang="en-US" sz="2400" b="1" dirty="0">
                <a:solidFill>
                  <a:srgbClr val="333333"/>
                </a:solidFill>
              </a:rPr>
              <a:t>one-time financial assistance is provided to Municipal Corporations, Municipal Councils and </a:t>
            </a:r>
            <a:r>
              <a:rPr lang="en-US" sz="2400" b="1" dirty="0" err="1">
                <a:solidFill>
                  <a:srgbClr val="333333"/>
                </a:solidFill>
              </a:rPr>
              <a:t>Zilla</a:t>
            </a:r>
            <a:r>
              <a:rPr lang="en-US" sz="2400" b="1" dirty="0">
                <a:solidFill>
                  <a:srgbClr val="333333"/>
                </a:solidFill>
              </a:rPr>
              <a:t> </a:t>
            </a:r>
            <a:r>
              <a:rPr lang="en-US" sz="2400" b="1" dirty="0" err="1">
                <a:solidFill>
                  <a:srgbClr val="333333"/>
                </a:solidFill>
              </a:rPr>
              <a:t>Parishads</a:t>
            </a:r>
            <a:r>
              <a:rPr lang="en-US" sz="2400" b="1" dirty="0">
                <a:solidFill>
                  <a:srgbClr val="333333"/>
                </a:solidFill>
              </a:rPr>
              <a:t> of the states of Punjab, Haryana, NCT of Delhi and NCR districts of Uttar Pradesh and Rajasthan</a:t>
            </a:r>
            <a:r>
              <a:rPr lang="en-US" sz="2400" dirty="0">
                <a:solidFill>
                  <a:srgbClr val="333333"/>
                </a:solidFill>
              </a:rPr>
              <a:t>, for establishing </a:t>
            </a:r>
            <a:r>
              <a:rPr lang="en-US" sz="2400" b="1" dirty="0">
                <a:solidFill>
                  <a:srgbClr val="333333"/>
                </a:solidFill>
              </a:rPr>
              <a:t>paddy straw based briquetting plants </a:t>
            </a:r>
            <a:r>
              <a:rPr lang="en-US" sz="2400" dirty="0">
                <a:solidFill>
                  <a:srgbClr val="333333"/>
                </a:solidFill>
              </a:rPr>
              <a:t>for use of briquettes for </a:t>
            </a:r>
            <a:r>
              <a:rPr lang="en-US" sz="2400" b="1" dirty="0">
                <a:solidFill>
                  <a:srgbClr val="333333"/>
                </a:solidFill>
              </a:rPr>
              <a:t>cremation purpose only</a:t>
            </a:r>
            <a:r>
              <a:rPr lang="en-US" sz="2400" dirty="0">
                <a:solidFill>
                  <a:srgbClr val="333333"/>
                </a:solidFill>
              </a:rPr>
              <a:t>.</a:t>
            </a:r>
          </a:p>
          <a:p>
            <a:endParaRPr lang="en-IN" sz="2400" dirty="0"/>
          </a:p>
        </p:txBody>
      </p:sp>
    </p:spTree>
    <p:extLst>
      <p:ext uri="{BB962C8B-B14F-4D97-AF65-F5344CB8AC3E}">
        <p14:creationId xmlns:p14="http://schemas.microsoft.com/office/powerpoint/2010/main" val="3022795231"/>
      </p:ext>
    </p:extLst>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1F91EF-C791-3EF1-776F-EEEE6F13AC78}"/>
              </a:ext>
            </a:extLst>
          </p:cNvPr>
          <p:cNvSpPr>
            <a:spLocks noGrp="1"/>
          </p:cNvSpPr>
          <p:nvPr>
            <p:ph type="title"/>
          </p:nvPr>
        </p:nvSpPr>
        <p:spPr/>
        <p:txBody>
          <a:bodyPr>
            <a:noAutofit/>
          </a:bodyPr>
          <a:lstStyle/>
          <a:p>
            <a:r>
              <a:rPr lang="en-US" sz="3600" b="1" dirty="0">
                <a:solidFill>
                  <a:srgbClr val="333333"/>
                </a:solidFill>
                <a:latin typeface="Times New Roman" panose="02020603050405020304" pitchFamily="18" charset="0"/>
              </a:rPr>
              <a:t>National Water Quality Monitoring </a:t>
            </a:r>
            <a:r>
              <a:rPr lang="en-US" sz="3600" b="1" dirty="0" err="1">
                <a:solidFill>
                  <a:srgbClr val="333333"/>
                </a:solidFill>
                <a:latin typeface="Times New Roman" panose="02020603050405020304" pitchFamily="18" charset="0"/>
              </a:rPr>
              <a:t>Programme</a:t>
            </a:r>
            <a:endParaRPr lang="en-IN" sz="3600" b="1" dirty="0"/>
          </a:p>
        </p:txBody>
      </p:sp>
      <p:sp>
        <p:nvSpPr>
          <p:cNvPr id="3" name="Content Placeholder 2">
            <a:extLst>
              <a:ext uri="{FF2B5EF4-FFF2-40B4-BE49-F238E27FC236}">
                <a16:creationId xmlns:a16="http://schemas.microsoft.com/office/drawing/2014/main" xmlns="" id="{9BDFA80D-D6D8-FE78-B0BF-BEDA6902B470}"/>
              </a:ext>
            </a:extLst>
          </p:cNvPr>
          <p:cNvSpPr>
            <a:spLocks noGrp="1"/>
          </p:cNvSpPr>
          <p:nvPr>
            <p:ph idx="1"/>
          </p:nvPr>
        </p:nvSpPr>
        <p:spPr>
          <a:xfrm>
            <a:off x="1981200" y="1484785"/>
            <a:ext cx="8229600" cy="4525963"/>
          </a:xfrm>
        </p:spPr>
        <p:txBody>
          <a:bodyPr>
            <a:normAutofit fontScale="85000" lnSpcReduction="20000"/>
          </a:bodyPr>
          <a:lstStyle/>
          <a:p>
            <a:pPr algn="just"/>
            <a:r>
              <a:rPr lang="en-US" b="0" i="0" dirty="0">
                <a:solidFill>
                  <a:srgbClr val="333333"/>
                </a:solidFill>
                <a:effectLst/>
                <a:latin typeface="Times New Roman" panose="02020603050405020304" pitchFamily="18" charset="0"/>
              </a:rPr>
              <a:t>The Central Pollution Control Board (CPCB) in association with State Pollution Control Boards (SPCBs) / Pollution Control Committees(PPCs) is monitoring the quality of water bodies at 2500 locations across the country under National Water Quality Monitoring </a:t>
            </a:r>
            <a:r>
              <a:rPr lang="en-US" b="0" i="0" dirty="0" err="1">
                <a:solidFill>
                  <a:srgbClr val="333333"/>
                </a:solidFill>
                <a:effectLst/>
                <a:latin typeface="Times New Roman" panose="02020603050405020304" pitchFamily="18" charset="0"/>
              </a:rPr>
              <a:t>Programme</a:t>
            </a:r>
            <a:r>
              <a:rPr lang="en-US" b="0" i="0" dirty="0">
                <a:solidFill>
                  <a:srgbClr val="333333"/>
                </a:solidFill>
                <a:effectLst/>
                <a:latin typeface="Times New Roman" panose="02020603050405020304" pitchFamily="18" charset="0"/>
              </a:rPr>
              <a:t> (NWQMP) which indicate that organic pollution is the predominant cause of water pollution. </a:t>
            </a:r>
            <a:endParaRPr lang="en-IN" dirty="0">
              <a:hlinkClick r:id="" action="ppaction://noaction"/>
            </a:endParaRPr>
          </a:p>
          <a:p>
            <a:pPr marL="0" indent="0">
              <a:buNone/>
            </a:pPr>
            <a:r>
              <a:rPr lang="en-IN" dirty="0">
                <a:hlinkClick r:id="" action="ppaction://noaction"/>
              </a:rPr>
              <a:t>https://www.pib.gov.in/newsite/PrintRelease.aspx?relid=137979#:~:text=Implementation%20of%20National%20Lake%20Conservation,Aquatic%20Eco%2Dsystems%20(NPCA)</a:t>
            </a:r>
            <a:endParaRPr lang="en-IN" dirty="0"/>
          </a:p>
          <a:p>
            <a:endParaRPr lang="en-IN" dirty="0"/>
          </a:p>
        </p:txBody>
      </p:sp>
    </p:spTree>
    <p:extLst>
      <p:ext uri="{BB962C8B-B14F-4D97-AF65-F5344CB8AC3E}">
        <p14:creationId xmlns:p14="http://schemas.microsoft.com/office/powerpoint/2010/main" val="3782608303"/>
      </p:ext>
    </p:extLst>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21A7B7F-1815-4B7E-CFB5-327EE2D8D765}"/>
              </a:ext>
            </a:extLst>
          </p:cNvPr>
          <p:cNvSpPr>
            <a:spLocks noGrp="1"/>
          </p:cNvSpPr>
          <p:nvPr>
            <p:ph idx="1"/>
          </p:nvPr>
        </p:nvSpPr>
        <p:spPr>
          <a:xfrm>
            <a:off x="1524000" y="404664"/>
            <a:ext cx="9036496" cy="6192688"/>
          </a:xfrm>
        </p:spPr>
        <p:txBody>
          <a:bodyPr>
            <a:noAutofit/>
          </a:bodyPr>
          <a:lstStyle/>
          <a:p>
            <a:pPr marL="0" indent="0" algn="just">
              <a:buNone/>
            </a:pPr>
            <a:r>
              <a:rPr lang="en-US" sz="2400" dirty="0">
                <a:solidFill>
                  <a:srgbClr val="333333"/>
                </a:solidFill>
                <a:latin typeface="Times New Roman" panose="02020603050405020304" pitchFamily="18" charset="0"/>
              </a:rPr>
              <a:t>The steps taken by the Government to address the issues of water pollution include the following:</a:t>
            </a:r>
          </a:p>
          <a:p>
            <a:pPr algn="just"/>
            <a:r>
              <a:rPr lang="en-US" sz="2400" dirty="0">
                <a:solidFill>
                  <a:srgbClr val="333333"/>
                </a:solidFill>
                <a:latin typeface="Times New Roman" panose="02020603050405020304" pitchFamily="18" charset="0"/>
              </a:rPr>
              <a:t>Preparation of </a:t>
            </a:r>
            <a:r>
              <a:rPr lang="en-US" sz="2400" b="1" dirty="0">
                <a:solidFill>
                  <a:srgbClr val="333333"/>
                </a:solidFill>
                <a:latin typeface="Times New Roman" panose="02020603050405020304" pitchFamily="18" charset="0"/>
              </a:rPr>
              <a:t>action plan for sewage management and restoration of water quality in aquatic resources </a:t>
            </a:r>
            <a:r>
              <a:rPr lang="en-US" sz="2400" dirty="0">
                <a:solidFill>
                  <a:srgbClr val="333333"/>
                </a:solidFill>
                <a:latin typeface="Times New Roman" panose="02020603050405020304" pitchFamily="18" charset="0"/>
              </a:rPr>
              <a:t>by State Governments.</a:t>
            </a:r>
          </a:p>
          <a:p>
            <a:pPr algn="just"/>
            <a:r>
              <a:rPr lang="en-US" sz="2400" b="1" dirty="0">
                <a:solidFill>
                  <a:srgbClr val="333333"/>
                </a:solidFill>
                <a:latin typeface="Times New Roman" panose="02020603050405020304" pitchFamily="18" charset="0"/>
              </a:rPr>
              <a:t>Installation of Online Effluent Monitoring System </a:t>
            </a:r>
            <a:r>
              <a:rPr lang="en-US" sz="2400" dirty="0">
                <a:solidFill>
                  <a:srgbClr val="333333"/>
                </a:solidFill>
                <a:latin typeface="Times New Roman" panose="02020603050405020304" pitchFamily="18" charset="0"/>
              </a:rPr>
              <a:t>to check the discharge of effluent directly into the rivers and water bodies.</a:t>
            </a:r>
          </a:p>
          <a:p>
            <a:pPr algn="just"/>
            <a:r>
              <a:rPr lang="en-US" sz="2400" b="1" dirty="0">
                <a:solidFill>
                  <a:srgbClr val="333333"/>
                </a:solidFill>
                <a:latin typeface="Times New Roman" panose="02020603050405020304" pitchFamily="18" charset="0"/>
              </a:rPr>
              <a:t>Action to comply with effluent standards </a:t>
            </a:r>
            <a:r>
              <a:rPr lang="en-US" sz="2400" dirty="0">
                <a:solidFill>
                  <a:srgbClr val="333333"/>
                </a:solidFill>
                <a:latin typeface="Times New Roman" panose="02020603050405020304" pitchFamily="18" charset="0"/>
              </a:rPr>
              <a:t>is taken by SPCBs to improve the water quality of the rivers.</a:t>
            </a:r>
          </a:p>
          <a:p>
            <a:pPr algn="just"/>
            <a:r>
              <a:rPr lang="en-US" sz="2400" b="1" dirty="0">
                <a:solidFill>
                  <a:srgbClr val="333333"/>
                </a:solidFill>
                <a:latin typeface="Times New Roman" panose="02020603050405020304" pitchFamily="18" charset="0"/>
              </a:rPr>
              <a:t>Financial assistance for installation of Common Effluent Treatment Plants </a:t>
            </a:r>
            <a:r>
              <a:rPr lang="en-US" sz="2400" dirty="0">
                <a:solidFill>
                  <a:srgbClr val="333333"/>
                </a:solidFill>
                <a:latin typeface="Times New Roman" panose="02020603050405020304" pitchFamily="18" charset="0"/>
              </a:rPr>
              <a:t>for cluster of Small Scale Industrial units;</a:t>
            </a:r>
          </a:p>
          <a:p>
            <a:pPr algn="just"/>
            <a:r>
              <a:rPr lang="en-US" sz="2400" dirty="0">
                <a:solidFill>
                  <a:srgbClr val="333333"/>
                </a:solidFill>
                <a:latin typeface="Times New Roman" panose="02020603050405020304" pitchFamily="18" charset="0"/>
              </a:rPr>
              <a:t>Issuance of directions for </a:t>
            </a:r>
            <a:r>
              <a:rPr lang="en-US" sz="2400" b="1" dirty="0">
                <a:solidFill>
                  <a:srgbClr val="333333"/>
                </a:solidFill>
                <a:latin typeface="Times New Roman" panose="02020603050405020304" pitchFamily="18" charset="0"/>
              </a:rPr>
              <a:t>implementation of Zero Liquid Discharge</a:t>
            </a:r>
            <a:r>
              <a:rPr lang="en-US" sz="2400" dirty="0">
                <a:solidFill>
                  <a:srgbClr val="333333"/>
                </a:solidFill>
                <a:latin typeface="Times New Roman" panose="02020603050405020304" pitchFamily="18" charset="0"/>
              </a:rPr>
              <a:t>.</a:t>
            </a:r>
          </a:p>
        </p:txBody>
      </p:sp>
    </p:spTree>
    <p:extLst>
      <p:ext uri="{BB962C8B-B14F-4D97-AF65-F5344CB8AC3E}">
        <p14:creationId xmlns:p14="http://schemas.microsoft.com/office/powerpoint/2010/main" val="1542666747"/>
      </p:ext>
    </p:extLst>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675448-9F15-6138-AEE1-DEDF3DCC0513}"/>
              </a:ext>
            </a:extLst>
          </p:cNvPr>
          <p:cNvSpPr>
            <a:spLocks noGrp="1"/>
          </p:cNvSpPr>
          <p:nvPr>
            <p:ph type="title"/>
          </p:nvPr>
        </p:nvSpPr>
        <p:spPr>
          <a:xfrm>
            <a:off x="1524000" y="332656"/>
            <a:ext cx="9270002" cy="1008112"/>
          </a:xfrm>
        </p:spPr>
        <p:txBody>
          <a:bodyPr>
            <a:normAutofit fontScale="90000"/>
          </a:bodyPr>
          <a:lstStyle/>
          <a:p>
            <a:r>
              <a:rPr lang="en-US" sz="4000" b="1" dirty="0"/>
              <a:t>The Water (Prevention &amp; Control of Poll.) Act</a:t>
            </a:r>
            <a:r>
              <a:rPr lang="en-US" dirty="0"/>
              <a:t/>
            </a:r>
            <a:br>
              <a:rPr lang="en-US" dirty="0"/>
            </a:br>
            <a:endParaRPr lang="en-IN" dirty="0"/>
          </a:p>
        </p:txBody>
      </p:sp>
      <p:sp>
        <p:nvSpPr>
          <p:cNvPr id="3" name="Content Placeholder 2">
            <a:extLst>
              <a:ext uri="{FF2B5EF4-FFF2-40B4-BE49-F238E27FC236}">
                <a16:creationId xmlns:a16="http://schemas.microsoft.com/office/drawing/2014/main" xmlns="" id="{F88EB6F0-7F4B-0526-6766-55FD4883FF35}"/>
              </a:ext>
            </a:extLst>
          </p:cNvPr>
          <p:cNvSpPr>
            <a:spLocks noGrp="1"/>
          </p:cNvSpPr>
          <p:nvPr>
            <p:ph idx="1"/>
          </p:nvPr>
        </p:nvSpPr>
        <p:spPr>
          <a:xfrm>
            <a:off x="1694771" y="908721"/>
            <a:ext cx="8802458" cy="4525963"/>
          </a:xfrm>
        </p:spPr>
        <p:txBody>
          <a:bodyPr>
            <a:noAutofit/>
          </a:bodyPr>
          <a:lstStyle/>
          <a:p>
            <a:pPr algn="just"/>
            <a:r>
              <a:rPr lang="en-US" sz="1800" dirty="0"/>
              <a:t>This act was enacted by parliament in 1974 to prevent and abating water pollution. Under this act, the Central Pollution Control Board (CPCB) was constituted to promote cleanliness of streams and wells in different areas of the States. The CPCB was </a:t>
            </a:r>
            <a:r>
              <a:rPr lang="en-US" sz="1800" dirty="0" err="1"/>
              <a:t>authorised</a:t>
            </a:r>
            <a:r>
              <a:rPr lang="en-US" sz="1800" dirty="0"/>
              <a:t> to discharge the following functions:</a:t>
            </a:r>
          </a:p>
          <a:p>
            <a:pPr algn="just"/>
            <a:r>
              <a:rPr lang="en-US" sz="1800" dirty="0"/>
              <a:t>Advise the Central Govt. on any matter pertaining to </a:t>
            </a:r>
            <a:r>
              <a:rPr lang="en-US" sz="1800" b="1" dirty="0"/>
              <a:t>prevention and control of water pollution.</a:t>
            </a:r>
          </a:p>
          <a:p>
            <a:pPr algn="just"/>
            <a:r>
              <a:rPr lang="en-US" sz="1800" b="1" dirty="0"/>
              <a:t>Co-ordinate the activities of the State Pollution Control Boards</a:t>
            </a:r>
            <a:r>
              <a:rPr lang="en-US" sz="1800" dirty="0"/>
              <a:t> and resolve disputes among them.</a:t>
            </a:r>
          </a:p>
          <a:p>
            <a:pPr algn="just"/>
            <a:r>
              <a:rPr lang="en-US" sz="1800" b="1" dirty="0"/>
              <a:t>Carry out and sponsor investigations and research relating to prevention/causes of water pollution</a:t>
            </a:r>
            <a:r>
              <a:rPr lang="en-US" sz="1800" dirty="0"/>
              <a:t>. </a:t>
            </a:r>
          </a:p>
          <a:p>
            <a:pPr algn="just"/>
            <a:r>
              <a:rPr lang="en-US" sz="1800" b="1" dirty="0"/>
              <a:t>Plan and </a:t>
            </a:r>
            <a:r>
              <a:rPr lang="en-US" sz="1800" b="1" dirty="0" err="1"/>
              <a:t>organise</a:t>
            </a:r>
            <a:r>
              <a:rPr lang="en-US" sz="1800" b="1" dirty="0"/>
              <a:t> training of persons </a:t>
            </a:r>
            <a:r>
              <a:rPr lang="en-US" sz="1800" dirty="0"/>
              <a:t>to be engaged in programs for the </a:t>
            </a:r>
            <a:r>
              <a:rPr lang="en-US" sz="1800" b="1" dirty="0"/>
              <a:t>prevention, control and abatement of water pollution</a:t>
            </a:r>
          </a:p>
          <a:p>
            <a:pPr algn="just"/>
            <a:r>
              <a:rPr lang="en-US" sz="1800" b="1" dirty="0" err="1"/>
              <a:t>Organise</a:t>
            </a:r>
            <a:r>
              <a:rPr lang="en-US" sz="1800" b="1" dirty="0"/>
              <a:t> comprehensive program through mass media </a:t>
            </a:r>
            <a:r>
              <a:rPr lang="en-US" sz="1800" dirty="0"/>
              <a:t>regarding prevention and control of water pollution</a:t>
            </a:r>
          </a:p>
          <a:p>
            <a:pPr algn="just"/>
            <a:r>
              <a:rPr lang="en-US" sz="1800" b="1" dirty="0"/>
              <a:t>Collect, compile and publish technical and statistical data relating to water pollution </a:t>
            </a:r>
            <a:r>
              <a:rPr lang="en-US" sz="1800" dirty="0"/>
              <a:t>and the measures devised for its effective prevention and </a:t>
            </a:r>
            <a:r>
              <a:rPr lang="en-US" sz="1800" b="1" dirty="0"/>
              <a:t>control</a:t>
            </a:r>
          </a:p>
          <a:p>
            <a:pPr algn="just"/>
            <a:r>
              <a:rPr lang="en-US" sz="1800" b="1" dirty="0"/>
              <a:t>Prepare manuals, codes or guides relating to treatment and disposal of sewage </a:t>
            </a:r>
            <a:r>
              <a:rPr lang="en-US" sz="1800" dirty="0"/>
              <a:t>and trade effluents.</a:t>
            </a:r>
          </a:p>
          <a:p>
            <a:pPr algn="just"/>
            <a:r>
              <a:rPr lang="en-US" sz="1800" b="1" dirty="0"/>
              <a:t>Lay down, modify the standards for stream or well</a:t>
            </a:r>
            <a:r>
              <a:rPr lang="en-US" sz="1800" dirty="0"/>
              <a:t> for the quality of water.</a:t>
            </a:r>
          </a:p>
          <a:p>
            <a:pPr marL="0" indent="0" algn="just">
              <a:buNone/>
            </a:pPr>
            <a:endParaRPr lang="en-IN" sz="1800" dirty="0"/>
          </a:p>
        </p:txBody>
      </p:sp>
    </p:spTree>
    <p:extLst>
      <p:ext uri="{BB962C8B-B14F-4D97-AF65-F5344CB8AC3E}">
        <p14:creationId xmlns:p14="http://schemas.microsoft.com/office/powerpoint/2010/main" val="2114254500"/>
      </p:ext>
    </p:extLst>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4BEF144-FB5A-C1DF-D93C-3A14C4F4BD03}"/>
              </a:ext>
            </a:extLst>
          </p:cNvPr>
          <p:cNvSpPr>
            <a:spLocks noGrp="1"/>
          </p:cNvSpPr>
          <p:nvPr>
            <p:ph idx="1"/>
          </p:nvPr>
        </p:nvSpPr>
        <p:spPr>
          <a:xfrm>
            <a:off x="1703512" y="332657"/>
            <a:ext cx="8784976" cy="4525963"/>
          </a:xfrm>
        </p:spPr>
        <p:txBody>
          <a:bodyPr>
            <a:noAutofit/>
          </a:bodyPr>
          <a:lstStyle/>
          <a:p>
            <a:pPr marL="0" indent="0" algn="just">
              <a:buNone/>
            </a:pPr>
            <a:r>
              <a:rPr lang="en-US" sz="2000" b="1" dirty="0"/>
              <a:t>Under this act, the State Pollution Control Boards have the following function:</a:t>
            </a:r>
          </a:p>
          <a:p>
            <a:pPr marL="0" indent="0" algn="just">
              <a:buNone/>
            </a:pPr>
            <a:r>
              <a:rPr lang="en-US" sz="2000" dirty="0"/>
              <a:t>• To </a:t>
            </a:r>
            <a:r>
              <a:rPr lang="en-US" sz="2000" b="1" dirty="0"/>
              <a:t>plan a comprehensive program for the prevention, control or abatement of pollution</a:t>
            </a:r>
            <a:r>
              <a:rPr lang="en-US" sz="2000" dirty="0"/>
              <a:t> of streams and wells in the state</a:t>
            </a:r>
          </a:p>
          <a:p>
            <a:pPr marL="0" indent="0" algn="just">
              <a:buNone/>
            </a:pPr>
            <a:r>
              <a:rPr lang="en-US" sz="2000" dirty="0"/>
              <a:t>• To </a:t>
            </a:r>
            <a:r>
              <a:rPr lang="en-US" sz="2000" b="1" dirty="0"/>
              <a:t>advise the State Govt. </a:t>
            </a:r>
            <a:r>
              <a:rPr lang="en-US" sz="2000" dirty="0"/>
              <a:t>on the matter concerning the above.</a:t>
            </a:r>
          </a:p>
          <a:p>
            <a:pPr marL="0" indent="0" algn="just">
              <a:buNone/>
            </a:pPr>
            <a:r>
              <a:rPr lang="en-US" sz="2000" dirty="0"/>
              <a:t>• To </a:t>
            </a:r>
            <a:r>
              <a:rPr lang="en-US" sz="2000" b="1" dirty="0"/>
              <a:t>collaborate with CPCB for training of personnel</a:t>
            </a:r>
          </a:p>
          <a:p>
            <a:pPr marL="0" indent="0" algn="just">
              <a:buNone/>
            </a:pPr>
            <a:r>
              <a:rPr lang="en-US" sz="2000" dirty="0"/>
              <a:t>• To </a:t>
            </a:r>
            <a:r>
              <a:rPr lang="en-US" sz="2000" b="1" dirty="0"/>
              <a:t>inspect sewage or trade effluents</a:t>
            </a:r>
            <a:r>
              <a:rPr lang="en-US" sz="2000" dirty="0"/>
              <a:t>, works and plants for the treatment of sewage or trade effluents</a:t>
            </a:r>
          </a:p>
          <a:p>
            <a:pPr marL="0" indent="0" algn="just">
              <a:buNone/>
            </a:pPr>
            <a:r>
              <a:rPr lang="en-US" sz="2000" dirty="0"/>
              <a:t>• To </a:t>
            </a:r>
            <a:r>
              <a:rPr lang="en-US" sz="2000" b="1" dirty="0"/>
              <a:t>review plans, specifications </a:t>
            </a:r>
            <a:r>
              <a:rPr lang="en-US" sz="2000" dirty="0"/>
              <a:t>or other data relating </a:t>
            </a:r>
            <a:r>
              <a:rPr lang="en-US" sz="2000" b="1" dirty="0"/>
              <a:t>to setting up of sewage treatment plants</a:t>
            </a:r>
            <a:r>
              <a:rPr lang="en-US" sz="2000" dirty="0"/>
              <a:t>, water treatment plants etc.</a:t>
            </a:r>
          </a:p>
          <a:p>
            <a:pPr marL="0" indent="0" algn="just">
              <a:buNone/>
            </a:pPr>
            <a:r>
              <a:rPr lang="en-US" sz="2000" dirty="0"/>
              <a:t>• </a:t>
            </a:r>
            <a:r>
              <a:rPr lang="en-US" sz="2000" b="1" dirty="0"/>
              <a:t>To lay down standards for sewage and trade effluents </a:t>
            </a:r>
            <a:r>
              <a:rPr lang="en-US" sz="2000" dirty="0"/>
              <a:t>and for the quality of waters form the discharge of effluents.</a:t>
            </a:r>
          </a:p>
          <a:p>
            <a:pPr marL="0" indent="0" algn="just">
              <a:buNone/>
            </a:pPr>
            <a:r>
              <a:rPr lang="en-US" sz="2000" dirty="0"/>
              <a:t>• To </a:t>
            </a:r>
            <a:r>
              <a:rPr lang="en-US" sz="2000" b="1" dirty="0"/>
              <a:t>evolve economical and reliable methods of treatment of sewage</a:t>
            </a:r>
            <a:r>
              <a:rPr lang="en-US" sz="2000" dirty="0"/>
              <a:t> and trade effluents</a:t>
            </a:r>
          </a:p>
          <a:p>
            <a:pPr marL="0" indent="0" algn="just">
              <a:buNone/>
            </a:pPr>
            <a:r>
              <a:rPr lang="en-US" sz="2000" dirty="0"/>
              <a:t>• To </a:t>
            </a:r>
            <a:r>
              <a:rPr lang="en-US" sz="2000" b="1" dirty="0"/>
              <a:t>evolve methods of </a:t>
            </a:r>
            <a:r>
              <a:rPr lang="en-US" sz="2000" b="1" dirty="0" err="1"/>
              <a:t>utilisation</a:t>
            </a:r>
            <a:r>
              <a:rPr lang="en-US" sz="2000" b="1" dirty="0"/>
              <a:t> of sewage and suitable trade effluents in agriculture</a:t>
            </a:r>
          </a:p>
          <a:p>
            <a:pPr marL="0" indent="0" algn="just">
              <a:buNone/>
            </a:pPr>
            <a:r>
              <a:rPr lang="en-US" sz="2000" dirty="0"/>
              <a:t>• To </a:t>
            </a:r>
            <a:r>
              <a:rPr lang="en-US" sz="2000" b="1" dirty="0"/>
              <a:t>evolve efficient methods of disposal of sewage </a:t>
            </a:r>
            <a:r>
              <a:rPr lang="en-US" sz="2000" dirty="0"/>
              <a:t>and trade </a:t>
            </a:r>
            <a:r>
              <a:rPr lang="en-US" sz="2000" b="1" dirty="0"/>
              <a:t>effluents on land</a:t>
            </a:r>
            <a:r>
              <a:rPr lang="en-US" sz="2000" dirty="0"/>
              <a:t>.</a:t>
            </a:r>
          </a:p>
          <a:p>
            <a:pPr marL="0" indent="0" algn="just">
              <a:buNone/>
            </a:pPr>
            <a:endParaRPr lang="en-US" sz="2000" dirty="0"/>
          </a:p>
          <a:p>
            <a:pPr marL="0" indent="0" algn="just">
              <a:buNone/>
            </a:pPr>
            <a:endParaRPr lang="en-IN" sz="2000" dirty="0"/>
          </a:p>
        </p:txBody>
      </p:sp>
    </p:spTree>
    <p:extLst>
      <p:ext uri="{BB962C8B-B14F-4D97-AF65-F5344CB8AC3E}">
        <p14:creationId xmlns:p14="http://schemas.microsoft.com/office/powerpoint/2010/main" val="3418865776"/>
      </p:ext>
    </p:extLst>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10062-6FC3-FFA0-0B25-E92599E30C29}"/>
              </a:ext>
            </a:extLst>
          </p:cNvPr>
          <p:cNvSpPr>
            <a:spLocks noGrp="1"/>
          </p:cNvSpPr>
          <p:nvPr>
            <p:ph type="title"/>
          </p:nvPr>
        </p:nvSpPr>
        <p:spPr>
          <a:xfrm>
            <a:off x="1524000" y="274638"/>
            <a:ext cx="8686800" cy="1143000"/>
          </a:xfrm>
        </p:spPr>
        <p:txBody>
          <a:bodyPr>
            <a:normAutofit fontScale="90000"/>
          </a:bodyPr>
          <a:lstStyle/>
          <a:p>
            <a:r>
              <a:rPr lang="en-US" sz="4000" b="1" dirty="0"/>
              <a:t>Air (Prevention and Control of Pollution) Act</a:t>
            </a:r>
            <a:r>
              <a:rPr lang="en-US" dirty="0"/>
              <a:t/>
            </a:r>
            <a:br>
              <a:rPr lang="en-US" dirty="0"/>
            </a:br>
            <a:endParaRPr lang="en-IN" dirty="0"/>
          </a:p>
        </p:txBody>
      </p:sp>
      <p:sp>
        <p:nvSpPr>
          <p:cNvPr id="3" name="Content Placeholder 2">
            <a:extLst>
              <a:ext uri="{FF2B5EF4-FFF2-40B4-BE49-F238E27FC236}">
                <a16:creationId xmlns:a16="http://schemas.microsoft.com/office/drawing/2014/main" xmlns="" id="{8638BE7E-9C7D-2A0B-50A5-A6F53EC3B42B}"/>
              </a:ext>
            </a:extLst>
          </p:cNvPr>
          <p:cNvSpPr>
            <a:spLocks noGrp="1"/>
          </p:cNvSpPr>
          <p:nvPr>
            <p:ph idx="1"/>
          </p:nvPr>
        </p:nvSpPr>
        <p:spPr>
          <a:xfrm>
            <a:off x="1703512" y="846139"/>
            <a:ext cx="8784976" cy="4525963"/>
          </a:xfrm>
        </p:spPr>
        <p:txBody>
          <a:bodyPr>
            <a:noAutofit/>
          </a:bodyPr>
          <a:lstStyle/>
          <a:p>
            <a:pPr marL="0" indent="0" algn="just">
              <a:buNone/>
            </a:pPr>
            <a:r>
              <a:rPr lang="en-US" sz="2000" dirty="0"/>
              <a:t>The Air (prevention and control of pollution) Act was enacted by the parliament in </a:t>
            </a:r>
            <a:r>
              <a:rPr lang="en-US" sz="2000" b="1" dirty="0"/>
              <a:t>1981 for the prevention, control and abatement of air pollution</a:t>
            </a:r>
            <a:r>
              <a:rPr lang="en-US" sz="2000" dirty="0"/>
              <a:t>. It entrusts the power of enforcing this act to the Central as well as the State Pollution Control Boards.</a:t>
            </a:r>
          </a:p>
          <a:p>
            <a:pPr marL="0" indent="0" algn="just">
              <a:buNone/>
            </a:pPr>
            <a:r>
              <a:rPr lang="en-US" sz="2000" b="1" dirty="0"/>
              <a:t>Functions of the Central Pollution Control Board (CPCB)</a:t>
            </a:r>
          </a:p>
          <a:p>
            <a:pPr marL="0" indent="0" algn="just">
              <a:buNone/>
            </a:pPr>
            <a:r>
              <a:rPr lang="en-US" sz="2000" dirty="0"/>
              <a:t>The Central Pollution Control Board performs, the following functions.</a:t>
            </a:r>
          </a:p>
          <a:p>
            <a:pPr marL="0" indent="0" algn="just">
              <a:buNone/>
            </a:pPr>
            <a:r>
              <a:rPr lang="en-US" sz="2000" dirty="0"/>
              <a:t>1.   </a:t>
            </a:r>
            <a:r>
              <a:rPr lang="en-US" sz="2000" b="1" dirty="0"/>
              <a:t>Advise the central Govt. on matter concerning the improvement of the quality of air and the prevention, control or abatement of air pollution</a:t>
            </a:r>
            <a:r>
              <a:rPr lang="en-US" sz="2000" dirty="0"/>
              <a:t>.</a:t>
            </a:r>
          </a:p>
          <a:p>
            <a:pPr marL="0" indent="0" algn="just">
              <a:buNone/>
            </a:pPr>
            <a:r>
              <a:rPr lang="en-US" sz="2000" dirty="0"/>
              <a:t>2.  </a:t>
            </a:r>
            <a:r>
              <a:rPr lang="en-US" sz="2000" b="1" dirty="0"/>
              <a:t>Plan the </a:t>
            </a:r>
            <a:r>
              <a:rPr lang="en-US" sz="2000" b="1" dirty="0" err="1"/>
              <a:t>programme</a:t>
            </a:r>
            <a:r>
              <a:rPr lang="en-US" sz="2000" b="1" dirty="0"/>
              <a:t> which is to be executed as a nationwide program </a:t>
            </a:r>
            <a:r>
              <a:rPr lang="en-US" sz="2000" dirty="0"/>
              <a:t>for the prevention, control or abatement of air pollution.</a:t>
            </a:r>
          </a:p>
          <a:p>
            <a:pPr marL="0" indent="0" algn="just">
              <a:buNone/>
            </a:pPr>
            <a:r>
              <a:rPr lang="en-US" sz="2000" dirty="0"/>
              <a:t>3.   </a:t>
            </a:r>
            <a:r>
              <a:rPr lang="en-US" sz="2000" b="1" dirty="0"/>
              <a:t>Co-ordinate the activities of the state</a:t>
            </a:r>
            <a:r>
              <a:rPr lang="en-US" sz="2000" dirty="0"/>
              <a:t> and resolve the disputes among them. </a:t>
            </a:r>
          </a:p>
          <a:p>
            <a:pPr marL="0" indent="0" algn="just">
              <a:buNone/>
            </a:pPr>
            <a:r>
              <a:rPr lang="en-US" sz="2000" dirty="0"/>
              <a:t>4. </a:t>
            </a:r>
            <a:r>
              <a:rPr lang="en-US" sz="2000" b="1" dirty="0"/>
              <a:t>Provide technical assistance and guidance to the State Boards.</a:t>
            </a:r>
            <a:r>
              <a:rPr lang="en-US" sz="2000" dirty="0"/>
              <a:t> Carry out and sponsor investigation and research relating to problems of air pollution.</a:t>
            </a:r>
          </a:p>
          <a:p>
            <a:pPr marL="0" indent="0" algn="just">
              <a:buNone/>
            </a:pPr>
            <a:r>
              <a:rPr lang="en-US" sz="2000" dirty="0"/>
              <a:t>5.  </a:t>
            </a:r>
            <a:r>
              <a:rPr lang="en-US" sz="2000" b="1" dirty="0"/>
              <a:t>Lay down the standards for the quality of air.</a:t>
            </a:r>
          </a:p>
          <a:p>
            <a:pPr marL="0" indent="0" algn="just">
              <a:buNone/>
            </a:pPr>
            <a:r>
              <a:rPr lang="en-US" sz="2000" dirty="0"/>
              <a:t>6. </a:t>
            </a:r>
            <a:r>
              <a:rPr lang="en-US" sz="2000" b="1" dirty="0"/>
              <a:t>Collect, compile and publish technical and statistical data relating to air pollution </a:t>
            </a:r>
            <a:r>
              <a:rPr lang="en-US" sz="2000" dirty="0"/>
              <a:t>and provide methods for its effective prevention, control or abatement - and prepare manuals, codes or guides relating to it.</a:t>
            </a:r>
          </a:p>
          <a:p>
            <a:endParaRPr lang="en-IN" sz="1800" dirty="0"/>
          </a:p>
        </p:txBody>
      </p:sp>
    </p:spTree>
    <p:extLst>
      <p:ext uri="{BB962C8B-B14F-4D97-AF65-F5344CB8AC3E}">
        <p14:creationId xmlns:p14="http://schemas.microsoft.com/office/powerpoint/2010/main" val="1231516244"/>
      </p:ext>
    </p:extLst>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6AB2D12-684A-2C38-AC9C-00D66034F61C}"/>
              </a:ext>
            </a:extLst>
          </p:cNvPr>
          <p:cNvSpPr>
            <a:spLocks noGrp="1"/>
          </p:cNvSpPr>
          <p:nvPr>
            <p:ph idx="1"/>
          </p:nvPr>
        </p:nvSpPr>
        <p:spPr>
          <a:xfrm>
            <a:off x="1652972" y="332657"/>
            <a:ext cx="9001000" cy="4525963"/>
          </a:xfrm>
        </p:spPr>
        <p:txBody>
          <a:bodyPr>
            <a:noAutofit/>
          </a:bodyPr>
          <a:lstStyle/>
          <a:p>
            <a:pPr marL="0" indent="0" algn="just">
              <a:buNone/>
            </a:pPr>
            <a:r>
              <a:rPr lang="en-US" sz="2000" b="1" dirty="0"/>
              <a:t>Function of a State Pollution Control Board (SPCB)</a:t>
            </a:r>
          </a:p>
          <a:p>
            <a:pPr marL="0" indent="0" algn="just">
              <a:buNone/>
            </a:pPr>
            <a:r>
              <a:rPr lang="en-US" sz="2000" dirty="0"/>
              <a:t>The State Pollution Control Board performs the following functions.</a:t>
            </a:r>
          </a:p>
          <a:p>
            <a:pPr marL="0" indent="0" algn="just">
              <a:buNone/>
            </a:pPr>
            <a:r>
              <a:rPr lang="en-US" sz="2000" dirty="0"/>
              <a:t>1.  To </a:t>
            </a:r>
            <a:r>
              <a:rPr lang="en-US" sz="2000" b="1" dirty="0"/>
              <a:t>plan a comprehensive program for the prevention, control or abatement </a:t>
            </a:r>
            <a:r>
              <a:rPr lang="en-US" sz="2000" dirty="0"/>
              <a:t>of air pollution.</a:t>
            </a:r>
          </a:p>
          <a:p>
            <a:pPr marL="0" indent="0" algn="just">
              <a:buNone/>
            </a:pPr>
            <a:r>
              <a:rPr lang="en-US" sz="2000" dirty="0"/>
              <a:t>2.     To </a:t>
            </a:r>
            <a:r>
              <a:rPr lang="en-US" sz="2000" b="1" dirty="0"/>
              <a:t>advise the State Govt</a:t>
            </a:r>
            <a:r>
              <a:rPr lang="en-US" sz="2000" dirty="0"/>
              <a:t>. on any matter concerning it.</a:t>
            </a:r>
          </a:p>
          <a:p>
            <a:pPr marL="0" indent="0" algn="just">
              <a:buNone/>
            </a:pPr>
            <a:r>
              <a:rPr lang="en-US" sz="2000" dirty="0"/>
              <a:t>3.   To </a:t>
            </a:r>
            <a:r>
              <a:rPr lang="en-US" sz="2000" b="1" dirty="0"/>
              <a:t>inspect any control equipment, industrial plant or manufacturing process </a:t>
            </a:r>
            <a:r>
              <a:rPr lang="en-US" sz="2000" dirty="0"/>
              <a:t>and to give, by order, directions to such persons as it may consider necessary for prevention, control or abatement of air</a:t>
            </a:r>
          </a:p>
          <a:p>
            <a:pPr marL="0" indent="0" algn="just">
              <a:buNone/>
            </a:pPr>
            <a:r>
              <a:rPr lang="en-US" sz="2000" dirty="0"/>
              <a:t>pollution.</a:t>
            </a:r>
          </a:p>
          <a:p>
            <a:pPr marL="0" indent="0" algn="just">
              <a:buNone/>
            </a:pPr>
            <a:r>
              <a:rPr lang="en-US" sz="2000" dirty="0"/>
              <a:t>4.   To </a:t>
            </a:r>
            <a:r>
              <a:rPr lang="en-US" sz="2000" b="1" dirty="0"/>
              <a:t>inspect air pollution, control areas</a:t>
            </a:r>
            <a:r>
              <a:rPr lang="en-US" sz="2000" dirty="0"/>
              <a:t> </a:t>
            </a:r>
            <a:r>
              <a:rPr lang="en-US" sz="2000" b="1" dirty="0"/>
              <a:t>for assessing the quality of air and take steps for prevention, control or abatement of air pollution</a:t>
            </a:r>
            <a:r>
              <a:rPr lang="en-US" sz="2000" dirty="0"/>
              <a:t>.</a:t>
            </a:r>
          </a:p>
          <a:p>
            <a:pPr marL="0" indent="0" algn="just">
              <a:buNone/>
            </a:pPr>
            <a:r>
              <a:rPr lang="en-US" sz="2000" dirty="0"/>
              <a:t>5.  To lay down, in consultation with the </a:t>
            </a:r>
            <a:r>
              <a:rPr lang="en-US" sz="2000" b="1" dirty="0"/>
              <a:t>Central Board, standards of emission of air pollutants into the atmosphere from industrial plants and automobiles</a:t>
            </a:r>
            <a:r>
              <a:rPr lang="en-US" sz="2000" dirty="0"/>
              <a:t>.</a:t>
            </a:r>
          </a:p>
          <a:p>
            <a:pPr marL="0" indent="0" algn="just">
              <a:buNone/>
            </a:pPr>
            <a:endParaRPr lang="en-US" sz="2000" dirty="0"/>
          </a:p>
          <a:p>
            <a:pPr marL="0" indent="0" algn="just">
              <a:buNone/>
            </a:pPr>
            <a:r>
              <a:rPr lang="en-US" sz="2000" dirty="0"/>
              <a:t> The Air (prevention control of pollution) Amendment Act was enacted in 1987 empowering the central and State Pollution Control Boards to meet with grave emergencies of air pollution.</a:t>
            </a:r>
          </a:p>
          <a:p>
            <a:pPr marL="0" indent="0" algn="just">
              <a:buNone/>
            </a:pPr>
            <a:endParaRPr lang="en-IN" sz="2000" dirty="0"/>
          </a:p>
        </p:txBody>
      </p:sp>
    </p:spTree>
    <p:extLst>
      <p:ext uri="{BB962C8B-B14F-4D97-AF65-F5344CB8AC3E}">
        <p14:creationId xmlns:p14="http://schemas.microsoft.com/office/powerpoint/2010/main" val="3954686251"/>
      </p:ext>
    </p:extLst>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CFA77D-02AA-D73E-C059-437590AA499B}"/>
              </a:ext>
            </a:extLst>
          </p:cNvPr>
          <p:cNvSpPr>
            <a:spLocks noGrp="1"/>
          </p:cNvSpPr>
          <p:nvPr>
            <p:ph type="title"/>
          </p:nvPr>
        </p:nvSpPr>
        <p:spPr>
          <a:xfrm>
            <a:off x="1981200" y="49188"/>
            <a:ext cx="8229600" cy="1143000"/>
          </a:xfrm>
        </p:spPr>
        <p:txBody>
          <a:bodyPr>
            <a:normAutofit fontScale="90000"/>
          </a:bodyPr>
          <a:lstStyle/>
          <a:p>
            <a:r>
              <a:rPr lang="en-US" b="1" dirty="0"/>
              <a:t>The Environment Protection Act 1986</a:t>
            </a:r>
            <a:r>
              <a:rPr lang="en-US" dirty="0"/>
              <a:t/>
            </a:r>
            <a:br>
              <a:rPr lang="en-US" dirty="0"/>
            </a:br>
            <a:endParaRPr lang="en-IN" dirty="0"/>
          </a:p>
        </p:txBody>
      </p:sp>
      <p:sp>
        <p:nvSpPr>
          <p:cNvPr id="3" name="Content Placeholder 2">
            <a:extLst>
              <a:ext uri="{FF2B5EF4-FFF2-40B4-BE49-F238E27FC236}">
                <a16:creationId xmlns:a16="http://schemas.microsoft.com/office/drawing/2014/main" xmlns="" id="{F80ACE24-071A-53B8-735F-FC0DCD537992}"/>
              </a:ext>
            </a:extLst>
          </p:cNvPr>
          <p:cNvSpPr>
            <a:spLocks noGrp="1"/>
          </p:cNvSpPr>
          <p:nvPr>
            <p:ph idx="1"/>
          </p:nvPr>
        </p:nvSpPr>
        <p:spPr>
          <a:xfrm>
            <a:off x="1667508" y="620689"/>
            <a:ext cx="8856984" cy="4525963"/>
          </a:xfrm>
        </p:spPr>
        <p:txBody>
          <a:bodyPr>
            <a:noAutofit/>
          </a:bodyPr>
          <a:lstStyle/>
          <a:p>
            <a:pPr marL="0" indent="0" algn="just">
              <a:buNone/>
            </a:pPr>
            <a:r>
              <a:rPr lang="en-US" sz="2000" dirty="0"/>
              <a:t>This was enacted by the parliament in 1986 to protect and improve the environmental quality, control and reduce pollution from all sources and prohibit or restrict the setting and/or operation of any industrial facility on environmental grounds. Power of the Central Govt. to take measures to protect and improve environment are mentioned as under:</a:t>
            </a:r>
          </a:p>
          <a:p>
            <a:pPr marL="0" indent="0" algn="just">
              <a:buNone/>
            </a:pPr>
            <a:r>
              <a:rPr lang="en-US" sz="2000" dirty="0"/>
              <a:t>• </a:t>
            </a:r>
            <a:r>
              <a:rPr lang="en-US" sz="2000" b="1" dirty="0"/>
              <a:t>Coordination of actions by the State Govt.</a:t>
            </a:r>
          </a:p>
          <a:p>
            <a:pPr marL="0" indent="0" algn="just">
              <a:buNone/>
            </a:pPr>
            <a:r>
              <a:rPr lang="en-US" sz="2000" dirty="0"/>
              <a:t>• </a:t>
            </a:r>
            <a:r>
              <a:rPr lang="en-US" sz="2000" b="1" dirty="0"/>
              <a:t>Planning and execution of nation wide program for prevention, control and abatement </a:t>
            </a:r>
            <a:r>
              <a:rPr lang="en-US" sz="2000" dirty="0"/>
              <a:t>of environmental pollution.</a:t>
            </a:r>
          </a:p>
          <a:p>
            <a:pPr marL="0" indent="0" algn="just">
              <a:buNone/>
            </a:pPr>
            <a:r>
              <a:rPr lang="en-US" sz="2000" dirty="0"/>
              <a:t>• </a:t>
            </a:r>
            <a:r>
              <a:rPr lang="en-US" sz="2000" b="1" dirty="0"/>
              <a:t>Laying down standards for emission or discharge of environmental pollutants </a:t>
            </a:r>
            <a:r>
              <a:rPr lang="en-US" sz="2000" dirty="0"/>
              <a:t>from various sources.</a:t>
            </a:r>
          </a:p>
          <a:p>
            <a:pPr marL="0" indent="0" algn="just">
              <a:buNone/>
            </a:pPr>
            <a:r>
              <a:rPr lang="en-US" sz="2000" dirty="0"/>
              <a:t>• </a:t>
            </a:r>
            <a:r>
              <a:rPr lang="en-US" sz="2000" b="1" dirty="0"/>
              <a:t>Restriction of area in which industries, operations or processes can not be carried out</a:t>
            </a:r>
            <a:r>
              <a:rPr lang="en-US" sz="2000" dirty="0"/>
              <a:t> without adequate safeguards.</a:t>
            </a:r>
          </a:p>
          <a:p>
            <a:pPr marL="0" indent="0" algn="just">
              <a:buNone/>
            </a:pPr>
            <a:r>
              <a:rPr lang="en-US" sz="2000" dirty="0"/>
              <a:t>• </a:t>
            </a:r>
            <a:r>
              <a:rPr lang="en-US" sz="2000" b="1" dirty="0"/>
              <a:t>Laying down procedures and safeguards for the prevention of accidents </a:t>
            </a:r>
            <a:r>
              <a:rPr lang="en-US" sz="2000" dirty="0"/>
              <a:t>which may cause environmental pollution and provide remedial measures for such accidents. </a:t>
            </a:r>
          </a:p>
          <a:p>
            <a:pPr marL="0" indent="0" algn="just">
              <a:buNone/>
            </a:pPr>
            <a:r>
              <a:rPr lang="en-US" sz="2000" dirty="0"/>
              <a:t>• </a:t>
            </a:r>
            <a:r>
              <a:rPr lang="en-US" sz="2000" b="1" dirty="0"/>
              <a:t>Laying down procedures and safeguards for handling of hazardous substances</a:t>
            </a:r>
            <a:r>
              <a:rPr lang="en-US" sz="2000" dirty="0"/>
              <a:t>.</a:t>
            </a:r>
          </a:p>
          <a:p>
            <a:pPr marL="0" indent="0" algn="just">
              <a:buNone/>
            </a:pPr>
            <a:r>
              <a:rPr lang="en-US" sz="2000" dirty="0"/>
              <a:t>• </a:t>
            </a:r>
            <a:r>
              <a:rPr lang="en-US" sz="2000" b="1" dirty="0"/>
              <a:t>Examination of such manufacturing processes, materials and substances </a:t>
            </a:r>
            <a:r>
              <a:rPr lang="en-US" sz="2000" dirty="0"/>
              <a:t>that are likely to </a:t>
            </a:r>
            <a:r>
              <a:rPr lang="en-US" sz="2000" b="1" dirty="0"/>
              <a:t>cause environmental pollution</a:t>
            </a:r>
            <a:r>
              <a:rPr lang="en-US" sz="2000" dirty="0"/>
              <a:t>.</a:t>
            </a:r>
          </a:p>
          <a:p>
            <a:pPr marL="0" indent="0" algn="just">
              <a:buNone/>
            </a:pPr>
            <a:endParaRPr lang="en-IN" sz="1800" dirty="0"/>
          </a:p>
        </p:txBody>
      </p:sp>
    </p:spTree>
    <p:extLst>
      <p:ext uri="{BB962C8B-B14F-4D97-AF65-F5344CB8AC3E}">
        <p14:creationId xmlns:p14="http://schemas.microsoft.com/office/powerpoint/2010/main" val="2978045533"/>
      </p:ext>
    </p:extLst>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65D4B33-42F7-0375-9A51-3C14BFEA05B6}"/>
              </a:ext>
            </a:extLst>
          </p:cNvPr>
          <p:cNvSpPr>
            <a:spLocks noGrp="1"/>
          </p:cNvSpPr>
          <p:nvPr>
            <p:ph idx="1"/>
          </p:nvPr>
        </p:nvSpPr>
        <p:spPr>
          <a:xfrm>
            <a:off x="2063552" y="260649"/>
            <a:ext cx="8229600" cy="4525963"/>
          </a:xfrm>
        </p:spPr>
        <p:txBody>
          <a:bodyPr>
            <a:noAutofit/>
          </a:bodyPr>
          <a:lstStyle/>
          <a:p>
            <a:pPr marL="0" indent="0" algn="just">
              <a:buNone/>
            </a:pPr>
            <a:r>
              <a:rPr lang="en-US" sz="2200" dirty="0"/>
              <a:t>• </a:t>
            </a:r>
            <a:r>
              <a:rPr lang="en-US" sz="2200" b="1" dirty="0"/>
              <a:t>inspection of any premises, plant equipment, machinery, manufacturing or other processes,</a:t>
            </a:r>
            <a:r>
              <a:rPr lang="en-US" sz="2200" dirty="0"/>
              <a:t> material and substances and take necessary restrictive measures.</a:t>
            </a:r>
          </a:p>
          <a:p>
            <a:pPr marL="0" indent="0" algn="just">
              <a:buNone/>
            </a:pPr>
            <a:r>
              <a:rPr lang="en-US" sz="2200" dirty="0"/>
              <a:t>• </a:t>
            </a:r>
            <a:r>
              <a:rPr lang="en-US" sz="2200" b="1" dirty="0"/>
              <a:t>establishment or recognition of environmental laboratories</a:t>
            </a:r>
            <a:r>
              <a:rPr lang="en-US" sz="2200" dirty="0"/>
              <a:t>.</a:t>
            </a:r>
          </a:p>
          <a:p>
            <a:pPr marL="0" indent="0" algn="just">
              <a:buNone/>
            </a:pPr>
            <a:r>
              <a:rPr lang="en-US" sz="2200" dirty="0"/>
              <a:t>• </a:t>
            </a:r>
            <a:r>
              <a:rPr lang="en-US" sz="2200" b="1" dirty="0"/>
              <a:t>preparation of manuals, codes or guides </a:t>
            </a:r>
            <a:r>
              <a:rPr lang="en-US" sz="2200" dirty="0"/>
              <a:t>relating to the prevention, control and abatement of environmental pollution.</a:t>
            </a:r>
          </a:p>
          <a:p>
            <a:pPr marL="0" indent="0" algn="just">
              <a:buNone/>
            </a:pPr>
            <a:r>
              <a:rPr lang="en-US" sz="2200" b="1" dirty="0"/>
              <a:t>Some of the important aspect of this act are:</a:t>
            </a:r>
          </a:p>
          <a:p>
            <a:pPr marL="0" indent="0" algn="just">
              <a:buNone/>
            </a:pPr>
            <a:r>
              <a:rPr lang="en-US" sz="2200" dirty="0"/>
              <a:t>• </a:t>
            </a:r>
            <a:r>
              <a:rPr lang="en-US" sz="2200" b="1" dirty="0"/>
              <a:t>persons carrying on industry, operation of process can not discharge any environmental pollutants</a:t>
            </a:r>
            <a:r>
              <a:rPr lang="en-US" sz="2200" dirty="0"/>
              <a:t> in excess of prescribed standards.</a:t>
            </a:r>
          </a:p>
          <a:p>
            <a:pPr marL="0" indent="0" algn="just">
              <a:buNone/>
            </a:pPr>
            <a:r>
              <a:rPr lang="en-US" sz="2200" dirty="0"/>
              <a:t>• </a:t>
            </a:r>
            <a:r>
              <a:rPr lang="en-US" sz="2200" b="1" dirty="0"/>
              <a:t>persons handling hazardous substances shall have to comply with the safeguards</a:t>
            </a:r>
            <a:r>
              <a:rPr lang="en-US" sz="2200" dirty="0"/>
              <a:t> </a:t>
            </a:r>
            <a:r>
              <a:rPr lang="en-US" sz="2200" b="1" dirty="0"/>
              <a:t>prescribed under the following rules:</a:t>
            </a:r>
          </a:p>
          <a:p>
            <a:pPr marL="0" indent="0" algn="just">
              <a:buNone/>
            </a:pPr>
            <a:r>
              <a:rPr lang="en-US" sz="2200" b="1" dirty="0"/>
              <a:t>(</a:t>
            </a:r>
            <a:r>
              <a:rPr lang="en-US" sz="2200" b="1" dirty="0" err="1"/>
              <a:t>i</a:t>
            </a:r>
            <a:r>
              <a:rPr lang="en-US" sz="2200" b="1" dirty="0"/>
              <a:t>) Hazardous wastes (management and Handling) Rules, 1986</a:t>
            </a:r>
          </a:p>
          <a:p>
            <a:pPr marL="0" indent="0" algn="just">
              <a:buNone/>
            </a:pPr>
            <a:r>
              <a:rPr lang="en-US" sz="2200" b="1" dirty="0"/>
              <a:t>(ii) Manufacture, storage and usage of Hazardous Chemicals Rules, 1989</a:t>
            </a:r>
          </a:p>
          <a:p>
            <a:pPr marL="0" indent="0" algn="just">
              <a:buNone/>
            </a:pPr>
            <a:r>
              <a:rPr lang="en-US" sz="2200" b="1" dirty="0"/>
              <a:t>(iii) Rules for manufacture, use, import, export, and storage of Hazardous Micro-organisms, genetically required organisms or cells. </a:t>
            </a:r>
          </a:p>
          <a:p>
            <a:pPr marL="0" indent="0" algn="just">
              <a:buNone/>
            </a:pPr>
            <a:endParaRPr lang="en-IN" sz="2200" dirty="0"/>
          </a:p>
        </p:txBody>
      </p:sp>
    </p:spTree>
    <p:extLst>
      <p:ext uri="{BB962C8B-B14F-4D97-AF65-F5344CB8AC3E}">
        <p14:creationId xmlns:p14="http://schemas.microsoft.com/office/powerpoint/2010/main" val="1442071982"/>
      </p:ext>
    </p:extLst>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3369C3-AFB3-7ED1-5B93-27376C593972}"/>
              </a:ext>
            </a:extLst>
          </p:cNvPr>
          <p:cNvSpPr>
            <a:spLocks noGrp="1"/>
          </p:cNvSpPr>
          <p:nvPr>
            <p:ph type="ctrTitle"/>
          </p:nvPr>
        </p:nvSpPr>
        <p:spPr/>
        <p:txBody>
          <a:bodyPr>
            <a:normAutofit/>
          </a:bodyPr>
          <a:lstStyle/>
          <a:p>
            <a:r>
              <a:rPr lang="en-US" b="1" dirty="0"/>
              <a:t>Pollution Management Systems Initiatives taken by Government</a:t>
            </a:r>
            <a:endParaRPr lang="en-IN" b="1" dirty="0"/>
          </a:p>
        </p:txBody>
      </p:sp>
    </p:spTree>
    <p:extLst>
      <p:ext uri="{BB962C8B-B14F-4D97-AF65-F5344CB8AC3E}">
        <p14:creationId xmlns:p14="http://schemas.microsoft.com/office/powerpoint/2010/main" val="743219719"/>
      </p:ext>
    </p:extLst>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42F089-F54C-9DAC-17E7-FCEC64C47EC4}"/>
              </a:ext>
            </a:extLst>
          </p:cNvPr>
          <p:cNvSpPr>
            <a:spLocks noGrp="1"/>
          </p:cNvSpPr>
          <p:nvPr>
            <p:ph type="title"/>
          </p:nvPr>
        </p:nvSpPr>
        <p:spPr>
          <a:xfrm>
            <a:off x="1847528" y="0"/>
            <a:ext cx="8229600" cy="620688"/>
          </a:xfrm>
        </p:spPr>
        <p:txBody>
          <a:bodyPr>
            <a:normAutofit fontScale="90000"/>
          </a:bodyPr>
          <a:lstStyle/>
          <a:p>
            <a:r>
              <a:rPr lang="en-US" sz="3600" b="1" dirty="0">
                <a:solidFill>
                  <a:srgbClr val="333333"/>
                </a:solidFill>
              </a:rPr>
              <a:t>National Clean Air </a:t>
            </a:r>
            <a:r>
              <a:rPr lang="en-US" sz="3600" b="1" dirty="0" err="1">
                <a:solidFill>
                  <a:srgbClr val="333333"/>
                </a:solidFill>
              </a:rPr>
              <a:t>Programme</a:t>
            </a:r>
            <a:endParaRPr lang="en-IN" sz="3600" b="1" dirty="0"/>
          </a:p>
        </p:txBody>
      </p:sp>
      <p:sp>
        <p:nvSpPr>
          <p:cNvPr id="3" name="Content Placeholder 2">
            <a:extLst>
              <a:ext uri="{FF2B5EF4-FFF2-40B4-BE49-F238E27FC236}">
                <a16:creationId xmlns:a16="http://schemas.microsoft.com/office/drawing/2014/main" xmlns="" id="{43A0B46E-B981-176B-E425-90024F4E7038}"/>
              </a:ext>
            </a:extLst>
          </p:cNvPr>
          <p:cNvSpPr>
            <a:spLocks noGrp="1"/>
          </p:cNvSpPr>
          <p:nvPr>
            <p:ph idx="1"/>
          </p:nvPr>
        </p:nvSpPr>
        <p:spPr>
          <a:xfrm>
            <a:off x="1703512" y="476673"/>
            <a:ext cx="8784976" cy="4525963"/>
          </a:xfrm>
        </p:spPr>
        <p:txBody>
          <a:bodyPr>
            <a:noAutofit/>
          </a:bodyPr>
          <a:lstStyle/>
          <a:p>
            <a:pPr marL="0" indent="0" algn="just">
              <a:buNone/>
            </a:pPr>
            <a:r>
              <a:rPr lang="en-US" sz="2200" dirty="0">
                <a:solidFill>
                  <a:srgbClr val="000000"/>
                </a:solidFill>
              </a:rPr>
              <a:t>As per the CPCB criteria, cities exceeding annual National Ambient Air Quality Standards (NAAQS) with respect to any one of the notified parameters for consecutively five years and with adequate number of ambient air quality monitoring stations (Minimum three stations in a city/town) are considered as Non-Attainment Cities (NAC’s).  Based on the criteria, CPCB has identified </a:t>
            </a:r>
            <a:r>
              <a:rPr lang="en-US" sz="2200" b="1" dirty="0">
                <a:solidFill>
                  <a:srgbClr val="000000"/>
                </a:solidFill>
              </a:rPr>
              <a:t>131 non-attainment cities exceeding NAAQS</a:t>
            </a:r>
            <a:r>
              <a:rPr lang="en-US" sz="2200" dirty="0">
                <a:solidFill>
                  <a:srgbClr val="000000"/>
                </a:solidFill>
              </a:rPr>
              <a:t>, which were notified to protect human health.</a:t>
            </a:r>
            <a:endParaRPr lang="en-IN" sz="2200" dirty="0"/>
          </a:p>
          <a:p>
            <a:pPr algn="just">
              <a:buFont typeface="Arial" panose="020B0604020202020204" pitchFamily="34" charset="0"/>
              <a:buChar char="•"/>
            </a:pPr>
            <a:r>
              <a:rPr lang="en-US" sz="2200" b="1" dirty="0">
                <a:solidFill>
                  <a:srgbClr val="333333"/>
                </a:solidFill>
              </a:rPr>
              <a:t>National Clean Air </a:t>
            </a:r>
            <a:r>
              <a:rPr lang="en-US" sz="2200" b="1" dirty="0" err="1">
                <a:solidFill>
                  <a:srgbClr val="333333"/>
                </a:solidFill>
              </a:rPr>
              <a:t>Programme</a:t>
            </a:r>
            <a:r>
              <a:rPr lang="en-US" sz="2200" b="1" dirty="0">
                <a:solidFill>
                  <a:srgbClr val="333333"/>
                </a:solidFill>
              </a:rPr>
              <a:t> (NCAP) has been launched by Ministry of Environment, Forest and Climate Change (</a:t>
            </a:r>
            <a:r>
              <a:rPr lang="en-US" sz="2200" b="1" dirty="0" err="1">
                <a:solidFill>
                  <a:srgbClr val="333333"/>
                </a:solidFill>
              </a:rPr>
              <a:t>MoEFCC</a:t>
            </a:r>
            <a:r>
              <a:rPr lang="en-US" sz="2200" b="1" dirty="0">
                <a:solidFill>
                  <a:srgbClr val="333333"/>
                </a:solidFill>
              </a:rPr>
              <a:t>) in January 2019 </a:t>
            </a:r>
            <a:r>
              <a:rPr lang="en-US" sz="2200" dirty="0">
                <a:solidFill>
                  <a:srgbClr val="333333"/>
                </a:solidFill>
              </a:rPr>
              <a:t>with an aim to improve air quality in 131 cities in 24 States by engaging all stakeholders.</a:t>
            </a:r>
          </a:p>
          <a:p>
            <a:pPr algn="just">
              <a:buFont typeface="Arial" panose="020B0604020202020204" pitchFamily="34" charset="0"/>
              <a:buChar char="•"/>
            </a:pPr>
            <a:r>
              <a:rPr lang="en-US" sz="2200" dirty="0">
                <a:solidFill>
                  <a:srgbClr val="333333"/>
                </a:solidFill>
              </a:rPr>
              <a:t>NCAP envisages </a:t>
            </a:r>
            <a:r>
              <a:rPr lang="en-US" sz="2200" b="1" dirty="0">
                <a:solidFill>
                  <a:srgbClr val="333333"/>
                </a:solidFill>
              </a:rPr>
              <a:t>reduction in PM10 level up to 40% or achievement of national standards (60 µg/m</a:t>
            </a:r>
            <a:r>
              <a:rPr lang="en-US" sz="2200" b="1" baseline="30000" dirty="0">
                <a:solidFill>
                  <a:srgbClr val="333333"/>
                </a:solidFill>
              </a:rPr>
              <a:t>3</a:t>
            </a:r>
            <a:r>
              <a:rPr lang="en-US" sz="2200" b="1" dirty="0">
                <a:solidFill>
                  <a:srgbClr val="333333"/>
                </a:solidFill>
              </a:rPr>
              <a:t>) by 2025-26</a:t>
            </a:r>
            <a:r>
              <a:rPr lang="en-US" sz="2200" dirty="0">
                <a:solidFill>
                  <a:srgbClr val="333333"/>
                </a:solidFill>
              </a:rPr>
              <a:t>.</a:t>
            </a:r>
          </a:p>
          <a:p>
            <a:pPr algn="just">
              <a:buFont typeface="Arial" panose="020B0604020202020204" pitchFamily="34" charset="0"/>
              <a:buChar char="•"/>
            </a:pPr>
            <a:r>
              <a:rPr lang="en-US" sz="2200" b="1" dirty="0">
                <a:solidFill>
                  <a:srgbClr val="333333"/>
                </a:solidFill>
              </a:rPr>
              <a:t>City Action Plans (CAPs) have been prepared by all 131 cities </a:t>
            </a:r>
            <a:r>
              <a:rPr lang="en-US" sz="2200" dirty="0">
                <a:solidFill>
                  <a:srgbClr val="333333"/>
                </a:solidFill>
              </a:rPr>
              <a:t>and being implemented by Urban Local Bodies.</a:t>
            </a:r>
          </a:p>
          <a:p>
            <a:pPr algn="just">
              <a:buFont typeface="Arial" panose="020B0604020202020204" pitchFamily="34" charset="0"/>
              <a:buChar char="•"/>
            </a:pPr>
            <a:r>
              <a:rPr lang="en-US" sz="2200" dirty="0">
                <a:solidFill>
                  <a:srgbClr val="333333"/>
                </a:solidFill>
              </a:rPr>
              <a:t>The city specific clean air action plans target city specific air polluting sources </a:t>
            </a:r>
            <a:r>
              <a:rPr lang="en-US" sz="2200" b="1" dirty="0">
                <a:solidFill>
                  <a:srgbClr val="333333"/>
                </a:solidFill>
              </a:rPr>
              <a:t>like Soil &amp; Road Dust, Vehicles, Domestic Fuel, MSW Burning, Construction Material and Industries.</a:t>
            </a:r>
          </a:p>
          <a:p>
            <a:pPr marL="0" indent="0" algn="just">
              <a:buNone/>
            </a:pPr>
            <a:endParaRPr lang="en-IN" sz="1800" dirty="0"/>
          </a:p>
        </p:txBody>
      </p:sp>
    </p:spTree>
    <p:extLst>
      <p:ext uri="{BB962C8B-B14F-4D97-AF65-F5344CB8AC3E}">
        <p14:creationId xmlns:p14="http://schemas.microsoft.com/office/powerpoint/2010/main" val="4156285625"/>
      </p:ext>
    </p:extLst>
  </p:cSld>
  <p:clrMapOvr>
    <a:masterClrMapping/>
  </p:clrMapOvr>
  <p:transition>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1466</Words>
  <Application>Microsoft Office PowerPoint</Application>
  <PresentationFormat>Widescreen</PresentationFormat>
  <Paragraphs>86</Paragraphs>
  <Slides>14</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Calibri</vt:lpstr>
      <vt:lpstr>Calibri Light</vt:lpstr>
      <vt:lpstr>Times New Roman</vt:lpstr>
      <vt:lpstr>Office Theme</vt:lpstr>
      <vt:lpstr>1_Office Theme</vt:lpstr>
      <vt:lpstr>ENVIRONMENTAL LAWS</vt:lpstr>
      <vt:lpstr>The Water (Prevention &amp; Control of Poll.) Act </vt:lpstr>
      <vt:lpstr>PowerPoint Presentation</vt:lpstr>
      <vt:lpstr>Air (Prevention and Control of Pollution) Act </vt:lpstr>
      <vt:lpstr>PowerPoint Presentation</vt:lpstr>
      <vt:lpstr>The Environment Protection Act 1986 </vt:lpstr>
      <vt:lpstr>PowerPoint Presentation</vt:lpstr>
      <vt:lpstr>Pollution Management Systems Initiatives taken by Government</vt:lpstr>
      <vt:lpstr>National Clean Air Programme</vt:lpstr>
      <vt:lpstr>PowerPoint Presentation</vt:lpstr>
      <vt:lpstr>PowerPoint Presentation</vt:lpstr>
      <vt:lpstr>PowerPoint Presentation</vt:lpstr>
      <vt:lpstr>National Water Quality Monitoring Programme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LAWS</dc:title>
  <dc:creator>admin</dc:creator>
  <cp:lastModifiedBy>admin</cp:lastModifiedBy>
  <cp:revision>1</cp:revision>
  <dcterms:created xsi:type="dcterms:W3CDTF">2024-11-27T06:40:45Z</dcterms:created>
  <dcterms:modified xsi:type="dcterms:W3CDTF">2024-11-27T06:40:57Z</dcterms:modified>
</cp:coreProperties>
</file>