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57" r:id="rId3"/>
    <p:sldId id="258" r:id="rId4"/>
    <p:sldId id="260" r:id="rId5"/>
    <p:sldId id="264" r:id="rId6"/>
    <p:sldId id="265"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EAD272-6C8D-44DD-AC87-50C77D099967}" type="datetimeFigureOut">
              <a:rPr lang="en-US" smtClean="0"/>
              <a:pPr/>
              <a:t>8/31/2020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45CBD7-B940-456B-A2DC-800CA0C07D43}"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C2EE65-44FB-44B5-86A3-EB5299F65443}" type="datetimeFigureOut">
              <a:rPr lang="en-US" smtClean="0"/>
              <a:pPr/>
              <a:t>8/31/2020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F7921E-960D-4BE3-BCF9-525BB189451A}"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F7921E-960D-4BE3-BCF9-525BB189451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970F0D5-B073-4349-941E-E677DC8FE309}" type="datetime1">
              <a:rPr lang="en-US" smtClean="0"/>
              <a:t>8/31/2020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936B502-5F53-4564-B4F8-8AB2742C83F2}"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04380E-0F0B-4303-8619-DC1215C10A3C}"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6B502-5F53-4564-B4F8-8AB2742C83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75DB4D-3225-4C60-B1B9-D02E90ED81CB}"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6B502-5F53-4564-B4F8-8AB2742C83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C5589B-1382-4539-A365-AA210373001A}"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6B502-5F53-4564-B4F8-8AB2742C83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CA104E-6028-451A-BBED-D8032AEAF5A1}"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936B502-5F53-4564-B4F8-8AB2742C83F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D3B6BF-92AC-4AC1-94A2-EC143A4583B9}" type="datetime1">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6B502-5F53-4564-B4F8-8AB2742C83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8A7C8A4-FBF8-4C10-B83B-1404DBEB8242}" type="datetime1">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36B502-5F53-4564-B4F8-8AB2742C83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5099DA-F04C-4DF3-A013-A6DA5118490F}" type="datetime1">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36B502-5F53-4564-B4F8-8AB2742C83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7772B-71BC-4B28-9466-EDD4C8C5A488}" type="datetime1">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36B502-5F53-4564-B4F8-8AB2742C83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A2BA1F-EE2C-4DCB-8F3D-E63C99B65379}" type="datetime1">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6B502-5F53-4564-B4F8-8AB2742C83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A1392C6-CD2D-4FB3-B656-7301C1E648BF}" type="datetime1">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6B502-5F53-4564-B4F8-8AB2742C83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9476E07-5631-4545-8F7D-0AEA0B007956}" type="datetime1">
              <a:rPr lang="en-US" smtClean="0"/>
              <a:t>8/31/2020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936B502-5F53-4564-B4F8-8AB2742C83F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470025"/>
          </a:xfrm>
        </p:spPr>
        <p:txBody>
          <a:bodyPr>
            <a:normAutofit fontScale="90000"/>
          </a:bodyPr>
          <a:lstStyle/>
          <a:p>
            <a:r>
              <a:rPr lang="en-US" dirty="0"/>
              <a:t> </a:t>
            </a:r>
            <a:br>
              <a:rPr lang="en-US" dirty="0"/>
            </a:br>
            <a:r>
              <a:rPr lang="en-US" dirty="0"/>
              <a:t/>
            </a:r>
            <a:br>
              <a:rPr lang="en-US" dirty="0"/>
            </a:br>
            <a:r>
              <a:rPr lang="en-US" dirty="0"/>
              <a:t>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CLUSTERING </a:t>
            </a:r>
            <a:r>
              <a:rPr lang="en-US" dirty="0" smtClean="0"/>
              <a:t/>
            </a:r>
            <a:br>
              <a:rPr lang="en-US" dirty="0" smtClean="0"/>
            </a:br>
            <a:r>
              <a:rPr lang="en-US" dirty="0" smtClean="0"/>
              <a:t>    ASSIGNMENT </a:t>
            </a: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C936B502-5F53-4564-B4F8-8AB2742C83F2}" type="slidenum">
              <a:rPr lang="en-US" smtClean="0"/>
              <a:pPr/>
              <a:t>1</a:t>
            </a:fld>
            <a:endParaRPr lang="en-US"/>
          </a:p>
        </p:txBody>
      </p:sp>
      <p:sp>
        <p:nvSpPr>
          <p:cNvPr id="3" name="Subtitle 2"/>
          <p:cNvSpPr>
            <a:spLocks noGrp="1"/>
          </p:cNvSpPr>
          <p:nvPr>
            <p:ph type="subTitle" idx="1"/>
          </p:nvPr>
        </p:nvSpPr>
        <p:spPr/>
        <p:txBody>
          <a:bodyPr/>
          <a:lstStyle/>
          <a:p>
            <a:r>
              <a:rPr lang="en-US" dirty="0" smtClean="0"/>
              <a:t>By </a:t>
            </a:r>
          </a:p>
          <a:p>
            <a:r>
              <a:rPr lang="en-US" dirty="0" smtClean="0"/>
              <a:t>MOHD REEYAZ</a:t>
            </a:r>
          </a:p>
          <a:p>
            <a:r>
              <a:rPr lang="en-US" dirty="0" smtClean="0"/>
              <a:t>PG Diploma in Data Science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fontScale="90000"/>
          </a:bodyPr>
          <a:lstStyle/>
          <a:p>
            <a:r>
              <a:rPr lang="en-US" b="1" u="sng" dirty="0" smtClean="0">
                <a:latin typeface="Times New Roman" pitchFamily="18" charset="0"/>
                <a:cs typeface="Times New Roman" pitchFamily="18" charset="0"/>
              </a:rPr>
              <a:t>PROBLEM STATEMENT</a:t>
            </a:r>
            <a:br>
              <a:rPr lang="en-US" b="1" u="sng"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524000"/>
            <a:ext cx="8229600" cy="4800600"/>
          </a:xfrm>
        </p:spPr>
        <p:txBody>
          <a:bodyPr>
            <a:normAutofit fontScale="70000" lnSpcReduction="20000"/>
          </a:bodyPr>
          <a:lstStyle/>
          <a:p>
            <a:pPr>
              <a:buNone/>
            </a:pPr>
            <a:endParaRPr lang="en-US" b="1" u="sng" dirty="0"/>
          </a:p>
          <a:p>
            <a:r>
              <a:rPr lang="en-US" dirty="0"/>
              <a:t> </a:t>
            </a:r>
            <a:r>
              <a:rPr lang="en-US" sz="3400" dirty="0" smtClean="0">
                <a:latin typeface="Times New Roman" pitchFamily="18" charset="0"/>
                <a:cs typeface="Times New Roman" pitchFamily="18" charset="0"/>
              </a:rPr>
              <a:t>HELP </a:t>
            </a:r>
            <a:r>
              <a:rPr lang="en-US" sz="3400" dirty="0">
                <a:latin typeface="Times New Roman" pitchFamily="18" charset="0"/>
                <a:cs typeface="Times New Roman" pitchFamily="18" charset="0"/>
              </a:rPr>
              <a:t>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a:t>
            </a:r>
          </a:p>
          <a:p>
            <a:pPr>
              <a:buNone/>
            </a:pPr>
            <a:r>
              <a:rPr lang="en-US" sz="3400" dirty="0">
                <a:latin typeface="Times New Roman" pitchFamily="18" charset="0"/>
                <a:cs typeface="Times New Roman" pitchFamily="18" charset="0"/>
              </a:rPr>
              <a:t> </a:t>
            </a:r>
          </a:p>
          <a:p>
            <a:r>
              <a:rPr lang="en-US" sz="3400" dirty="0">
                <a:latin typeface="Times New Roman" pitchFamily="18" charset="0"/>
                <a:cs typeface="Times New Roman" pitchFamily="18" charset="0"/>
              </a:rPr>
              <a:t>After the recent funding </a:t>
            </a:r>
            <a:r>
              <a:rPr lang="en-US" sz="3400" dirty="0" smtClean="0">
                <a:latin typeface="Times New Roman" pitchFamily="18" charset="0"/>
                <a:cs typeface="Times New Roman" pitchFamily="18" charset="0"/>
              </a:rPr>
              <a:t>programmer, </a:t>
            </a:r>
            <a:r>
              <a:rPr lang="en-US" sz="3400" dirty="0">
                <a:latin typeface="Times New Roman" pitchFamily="18" charset="0"/>
                <a:cs typeface="Times New Roman" pitchFamily="18" charset="0"/>
              </a:rPr>
              <a:t>they have been able to raise around $ 10 million. Now the CEO of the NGO needs to decide how to use this money strategically and effectively. The significant issues that come while making this decision are mostly related to choosing the countries that are in the direst need of aid.</a:t>
            </a:r>
          </a:p>
          <a:p>
            <a:endParaRPr lang="en-US" dirty="0"/>
          </a:p>
        </p:txBody>
      </p:sp>
      <p:sp>
        <p:nvSpPr>
          <p:cNvPr id="4" name="Slide Number Placeholder 3"/>
          <p:cNvSpPr>
            <a:spLocks noGrp="1"/>
          </p:cNvSpPr>
          <p:nvPr>
            <p:ph type="sldNum" sz="quarter" idx="12"/>
          </p:nvPr>
        </p:nvSpPr>
        <p:spPr/>
        <p:txBody>
          <a:bodyPr/>
          <a:lstStyle/>
          <a:p>
            <a:fld id="{C936B502-5F53-4564-B4F8-8AB2742C83F2}"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OBJECTIVE</a:t>
            </a:r>
            <a:br>
              <a:rPr lang="en-US" b="1" u="sng"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requisite is: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To </a:t>
            </a:r>
            <a:r>
              <a:rPr lang="en-US" sz="2400" dirty="0" err="1">
                <a:latin typeface="Times New Roman" pitchFamily="18" charset="0"/>
                <a:cs typeface="Times New Roman" pitchFamily="18" charset="0"/>
              </a:rPr>
              <a:t>categorise</a:t>
            </a:r>
            <a:r>
              <a:rPr lang="en-US" sz="2400" dirty="0">
                <a:latin typeface="Times New Roman" pitchFamily="18" charset="0"/>
                <a:cs typeface="Times New Roman" pitchFamily="18" charset="0"/>
              </a:rPr>
              <a:t> the countries using some socio-economic and health factors that determine the overall development of the country.</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suggest the countries which the CEO needs to focus on the most</a:t>
            </a:r>
            <a:r>
              <a:rPr lang="en-US" sz="2400" dirty="0" smtClean="0">
                <a:latin typeface="Times New Roman" pitchFamily="18" charset="0"/>
                <a:cs typeface="Times New Roman" pitchFamily="18" charset="0"/>
              </a:rPr>
              <a:t>.</a:t>
            </a:r>
          </a:p>
          <a:p>
            <a:pPr>
              <a:buNone/>
            </a:pPr>
            <a:r>
              <a:rPr lang="en-US" sz="2400" b="1" u="sng" dirty="0" smtClean="0">
                <a:latin typeface="Times New Roman" pitchFamily="18" charset="0"/>
                <a:cs typeface="Times New Roman" pitchFamily="18" charset="0"/>
              </a:rPr>
              <a:t>DATA PROCESSING</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It was found that there were no null </a:t>
            </a:r>
            <a:r>
              <a:rPr lang="en-US" sz="2400" dirty="0" smtClean="0">
                <a:latin typeface="Times New Roman" pitchFamily="18" charset="0"/>
                <a:cs typeface="Times New Roman" pitchFamily="18" charset="0"/>
              </a:rPr>
              <a:t>values.</a:t>
            </a:r>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There were also no duplicate values for </a:t>
            </a:r>
            <a:r>
              <a:rPr lang="en-US" sz="2400" dirty="0" smtClean="0">
                <a:latin typeface="Times New Roman" pitchFamily="18" charset="0"/>
                <a:cs typeface="Times New Roman" pitchFamily="18" charset="0"/>
              </a:rPr>
              <a:t>country-data.</a:t>
            </a:r>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There were a few outliers </a:t>
            </a:r>
            <a:r>
              <a:rPr lang="en-US" sz="2400" dirty="0" smtClean="0">
                <a:latin typeface="Times New Roman" pitchFamily="18" charset="0"/>
                <a:cs typeface="Times New Roman" pitchFamily="18" charset="0"/>
              </a:rPr>
              <a:t>.</a:t>
            </a:r>
          </a:p>
          <a:p>
            <a:pPr lvl="0"/>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data was standardized for Hopkins </a:t>
            </a:r>
            <a:r>
              <a:rPr lang="en-US" sz="2400" dirty="0" smtClean="0">
                <a:latin typeface="Times New Roman" pitchFamily="18" charset="0"/>
                <a:cs typeface="Times New Roman" pitchFamily="18" charset="0"/>
              </a:rPr>
              <a:t>score.</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C936B502-5F53-4564-B4F8-8AB2742C83F2}"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CLUSTERING</a:t>
            </a:r>
            <a:br>
              <a:rPr lang="en-US" b="1" u="sng"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latin typeface="Times New Roman" pitchFamily="18" charset="0"/>
                <a:cs typeface="Times New Roman" pitchFamily="18" charset="0"/>
              </a:rPr>
              <a:t>Both </a:t>
            </a:r>
            <a:r>
              <a:rPr lang="en-US" sz="2400" dirty="0">
                <a:latin typeface="Times New Roman" pitchFamily="18" charset="0"/>
                <a:cs typeface="Times New Roman" pitchFamily="18" charset="0"/>
              </a:rPr>
              <a:t>the methods K means and Hierarchical Clustering was used on the </a:t>
            </a:r>
            <a:r>
              <a:rPr lang="en-US" sz="2400" dirty="0" smtClean="0">
                <a:latin typeface="Times New Roman" pitchFamily="18" charset="0"/>
                <a:cs typeface="Times New Roman" pitchFamily="18" charset="0"/>
              </a:rPr>
              <a:t>3 clusters.</a:t>
            </a: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For K means , K= 3 was taken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While doing the Hopkins Statistics a value of </a:t>
            </a:r>
            <a:r>
              <a:rPr lang="en-US" sz="2400" dirty="0" smtClean="0">
                <a:latin typeface="Times New Roman" pitchFamily="18" charset="0"/>
                <a:cs typeface="Times New Roman" pitchFamily="18" charset="0"/>
              </a:rPr>
              <a:t>0.824 </a:t>
            </a:r>
            <a:r>
              <a:rPr lang="en-US" sz="2400" dirty="0">
                <a:latin typeface="Times New Roman" pitchFamily="18" charset="0"/>
                <a:cs typeface="Times New Roman" pitchFamily="18" charset="0"/>
              </a:rPr>
              <a:t>was attained</a:t>
            </a:r>
            <a:r>
              <a:rPr lang="en-US" sz="2400" dirty="0" smtClean="0">
                <a:latin typeface="Times New Roman" pitchFamily="18" charset="0"/>
                <a:cs typeface="Times New Roman" pitchFamily="18" charset="0"/>
              </a:rPr>
              <a:t>.</a:t>
            </a:r>
          </a:p>
          <a:p>
            <a:pPr lvl="0"/>
            <a:r>
              <a:rPr lang="en-US" sz="2400" dirty="0" smtClean="0">
                <a:latin typeface="Times New Roman" pitchFamily="18" charset="0"/>
                <a:cs typeface="Times New Roman" pitchFamily="18" charset="0"/>
              </a:rPr>
              <a:t> [If </a:t>
            </a:r>
            <a:r>
              <a:rPr lang="en-US" sz="2400" dirty="0">
                <a:latin typeface="Times New Roman" pitchFamily="18" charset="0"/>
                <a:cs typeface="Times New Roman" pitchFamily="18" charset="0"/>
              </a:rPr>
              <a:t>the values are</a:t>
            </a:r>
            <a:r>
              <a:rPr lang="en-US" sz="2400" dirty="0" smtClean="0">
                <a:latin typeface="Times New Roman" pitchFamily="18" charset="0"/>
                <a:cs typeface="Times New Roman" pitchFamily="18" charset="0"/>
              </a:rPr>
              <a:t>: 0.01 - 0.3 : Low chase of clustering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around </a:t>
            </a:r>
            <a:r>
              <a:rPr lang="en-US" sz="2400" dirty="0">
                <a:latin typeface="Times New Roman" pitchFamily="18" charset="0"/>
                <a:cs typeface="Times New Roman" pitchFamily="18" charset="0"/>
              </a:rPr>
              <a:t>0.5 : </a:t>
            </a:r>
            <a:r>
              <a:rPr lang="en-US" sz="2400" dirty="0" smtClean="0">
                <a:latin typeface="Times New Roman" pitchFamily="18" charset="0"/>
                <a:cs typeface="Times New Roman" pitchFamily="18" charset="0"/>
              </a:rPr>
              <a:t>Random</a:t>
            </a:r>
            <a:endParaRPr lang="en-US" sz="2400" dirty="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0.7 </a:t>
            </a:r>
            <a:r>
              <a:rPr lang="en-US" sz="2400" dirty="0">
                <a:latin typeface="Times New Roman" pitchFamily="18" charset="0"/>
                <a:cs typeface="Times New Roman" pitchFamily="18" charset="0"/>
              </a:rPr>
              <a:t>- 0.99 : High chance of </a:t>
            </a:r>
            <a:r>
              <a:rPr lang="en-US" sz="2400" dirty="0" smtClean="0">
                <a:latin typeface="Times New Roman" pitchFamily="18" charset="0"/>
                <a:cs typeface="Times New Roman" pitchFamily="18" charset="0"/>
              </a:rPr>
              <a:t>clustering]</a:t>
            </a:r>
            <a:endParaRPr lang="en-US" sz="2400" dirty="0">
              <a:latin typeface="Times New Roman" pitchFamily="18" charset="0"/>
              <a:cs typeface="Times New Roman"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C936B502-5F53-4564-B4F8-8AB2742C83F2}"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b="1" u="sng" dirty="0" smtClean="0">
                <a:latin typeface="Times New Roman" pitchFamily="18" charset="0"/>
                <a:cs typeface="Times New Roman" pitchFamily="18" charset="0"/>
              </a:rPr>
              <a:t>HIERARCHICAL CLUSTERING</a:t>
            </a:r>
            <a:br>
              <a:rPr lang="en-US" b="1" u="sng"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a:buNone/>
            </a:pPr>
            <a:r>
              <a:rPr lang="en-US" dirty="0" smtClean="0"/>
              <a:t>•</a:t>
            </a:r>
            <a:r>
              <a:rPr lang="en-US" dirty="0" smtClean="0"/>
              <a:t>Hierarchical graph clustering is another way to representing the clusters in dataset.</a:t>
            </a:r>
          </a:p>
          <a:p>
            <a:pPr>
              <a:buNone/>
            </a:pPr>
            <a:r>
              <a:rPr lang="en-US" dirty="0" smtClean="0"/>
              <a:t>•Plot shown here is known as the </a:t>
            </a:r>
            <a:r>
              <a:rPr lang="en-US" dirty="0" err="1" smtClean="0"/>
              <a:t>Dendogram</a:t>
            </a:r>
            <a:r>
              <a:rPr lang="en-US" dirty="0" smtClean="0"/>
              <a:t> , where we can see how the country dataset for the components are divided and they are dependent on each other.</a:t>
            </a:r>
          </a:p>
          <a:p>
            <a:endParaRPr lang="en-US" dirty="0"/>
          </a:p>
        </p:txBody>
      </p:sp>
      <p:sp>
        <p:nvSpPr>
          <p:cNvPr id="6" name="Slide Number Placeholder 5"/>
          <p:cNvSpPr>
            <a:spLocks noGrp="1"/>
          </p:cNvSpPr>
          <p:nvPr>
            <p:ph type="sldNum" sz="quarter" idx="12"/>
          </p:nvPr>
        </p:nvSpPr>
        <p:spPr/>
        <p:txBody>
          <a:bodyPr/>
          <a:lstStyle/>
          <a:p>
            <a:fld id="{C936B502-5F53-4564-B4F8-8AB2742C83F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001000" cy="304800"/>
          </a:xfrm>
        </p:spPr>
        <p:txBody>
          <a:bodyPr>
            <a:noAutofit/>
          </a:bodyPr>
          <a:lstStyle/>
          <a:p>
            <a:r>
              <a:rPr lang="en-US" sz="2800" b="1" u="sng" dirty="0" smtClean="0">
                <a:latin typeface="Times New Roman" pitchFamily="18" charset="0"/>
                <a:cs typeface="Times New Roman" pitchFamily="18" charset="0"/>
              </a:rPr>
              <a:t>CONCLUSION</a:t>
            </a:r>
            <a:br>
              <a:rPr lang="en-US" sz="2800" b="1" u="sng" dirty="0" smtClean="0">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457200" y="762000"/>
            <a:ext cx="8229600" cy="5364163"/>
          </a:xfrm>
        </p:spPr>
        <p:txBody>
          <a:bodyPr>
            <a:normAutofit fontScale="25000" lnSpcReduction="20000"/>
          </a:bodyPr>
          <a:lstStyle/>
          <a:p>
            <a:r>
              <a:rPr lang="en-US" sz="9600" dirty="0" smtClean="0">
                <a:latin typeface="Times New Roman" pitchFamily="18" charset="0"/>
                <a:cs typeface="Times New Roman" pitchFamily="18" charset="0"/>
              </a:rPr>
              <a:t> The countries that require help the most are listed below:</a:t>
            </a:r>
          </a:p>
          <a:p>
            <a:r>
              <a:rPr lang="en-US" sz="9600" dirty="0" smtClean="0">
                <a:latin typeface="Times New Roman" pitchFamily="18" charset="0"/>
                <a:cs typeface="Times New Roman" pitchFamily="18" charset="0"/>
              </a:rPr>
              <a:t>Afghanistan, Angola, Benin, Botswana, Burkina Faso, Burundi, Cameroon, Central African Republic, Chad, Comoros, Congo, Dem. Rep., Congo, Rep., Cote d'Ivoire, Equatorial Guinea, Eritrea, Gabon, Gambia, Ghana, Guinea, Guinea-Bissau, Haiti, Iraq, Kenya, Lao, Madagascar, Malawi, Mali, Mauritania, Mozambique, Namibia, Niger, Pakistan, Rwanda, Senegal, Sierra Leone, South Africa, Sudan, Tanzania, Timor-Leste, Togo, Uganda, Yemen and Zambia. </a:t>
            </a:r>
          </a:p>
          <a:p>
            <a:r>
              <a:rPr lang="en-US" sz="9600" dirty="0" smtClean="0">
                <a:latin typeface="Times New Roman" pitchFamily="18" charset="0"/>
                <a:cs typeface="Times New Roman" pitchFamily="18" charset="0"/>
              </a:rPr>
              <a:t>These countries have</a:t>
            </a:r>
          </a:p>
          <a:p>
            <a:pPr lvl="0"/>
            <a:r>
              <a:rPr lang="en-US" sz="9600" dirty="0" smtClean="0">
                <a:latin typeface="Times New Roman" pitchFamily="18" charset="0"/>
                <a:cs typeface="Times New Roman" pitchFamily="18" charset="0"/>
              </a:rPr>
              <a:t>very low rate of net income per person, GDP per capita, average number of years a new born child would live, total health spending and imports of goods and services.</a:t>
            </a:r>
          </a:p>
          <a:p>
            <a:pPr lvl="0"/>
            <a:r>
              <a:rPr lang="en-US" sz="9600" dirty="0" smtClean="0">
                <a:latin typeface="Times New Roman" pitchFamily="18" charset="0"/>
                <a:cs typeface="Times New Roman" pitchFamily="18" charset="0"/>
              </a:rPr>
              <a:t>very high rate of measurement of the annual growth rate, number of children that would be born and child mortality rate.</a:t>
            </a:r>
          </a:p>
          <a:p>
            <a:r>
              <a:rPr lang="en-US" sz="9600" dirty="0" smtClean="0">
                <a:latin typeface="Times New Roman" pitchFamily="18" charset="0"/>
                <a:cs typeface="Times New Roman" pitchFamily="18" charset="0"/>
              </a:rPr>
              <a:t>It is clear that these countries require very quick aid in terms of money, education and services.</a:t>
            </a:r>
          </a:p>
          <a:p>
            <a:endParaRPr lang="en-US" dirty="0"/>
          </a:p>
        </p:txBody>
      </p:sp>
      <p:sp>
        <p:nvSpPr>
          <p:cNvPr id="4" name="Slide Number Placeholder 3"/>
          <p:cNvSpPr>
            <a:spLocks noGrp="1"/>
          </p:cNvSpPr>
          <p:nvPr>
            <p:ph type="sldNum" sz="quarter" idx="12"/>
          </p:nvPr>
        </p:nvSpPr>
        <p:spPr/>
        <p:txBody>
          <a:bodyPr/>
          <a:lstStyle/>
          <a:p>
            <a:fld id="{C936B502-5F53-4564-B4F8-8AB2742C83F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36B502-5F53-4564-B4F8-8AB2742C83F2}" type="slidenum">
              <a:rPr lang="en-US" smtClean="0"/>
              <a:pPr/>
              <a:t>7</a:t>
            </a:fld>
            <a:endParaRPr lang="en-US"/>
          </a:p>
        </p:txBody>
      </p:sp>
      <p:sp>
        <p:nvSpPr>
          <p:cNvPr id="2" name="Title 1"/>
          <p:cNvSpPr>
            <a:spLocks noGrp="1"/>
          </p:cNvSpPr>
          <p:nvPr>
            <p:ph type="title" idx="4294967295"/>
          </p:nvPr>
        </p:nvSpPr>
        <p:spPr>
          <a:xfrm>
            <a:off x="0" y="274638"/>
            <a:ext cx="8229600" cy="3992562"/>
          </a:xfrm>
        </p:spPr>
        <p:txBody>
          <a:bodyPr/>
          <a:lstStyle/>
          <a:p>
            <a:r>
              <a:rPr lang="en-US" dirty="0" smtClean="0"/>
              <a:t>Thank you</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89</TotalTime>
  <Words>126</Words>
  <Application>Microsoft Office PowerPoint</Application>
  <PresentationFormat>On-screen Show (4:3)</PresentationFormat>
  <Paragraphs>43</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            CLUSTERING      ASSIGNMENT   </vt:lpstr>
      <vt:lpstr>PROBLEM STATEMENT </vt:lpstr>
      <vt:lpstr> OBJECTIVE </vt:lpstr>
      <vt:lpstr>CLUSTERING </vt:lpstr>
      <vt:lpstr>HIERARCHICAL CLUSTERING </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ASSIGNMENT</dc:title>
  <dc:creator>DCCT</dc:creator>
  <cp:lastModifiedBy>LENOVO</cp:lastModifiedBy>
  <cp:revision>8</cp:revision>
  <dcterms:created xsi:type="dcterms:W3CDTF">2020-08-31T07:04:38Z</dcterms:created>
  <dcterms:modified xsi:type="dcterms:W3CDTF">2020-08-31T16:54:10Z</dcterms:modified>
</cp:coreProperties>
</file>