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8" r:id="rId5"/>
    <p:sldId id="279" r:id="rId6"/>
    <p:sldId id="280" r:id="rId7"/>
    <p:sldId id="282" r:id="rId8"/>
    <p:sldId id="283" r:id="rId9"/>
    <p:sldId id="284" r:id="rId10"/>
    <p:sldId id="285" r:id="rId11"/>
    <p:sldId id="286" r:id="rId12"/>
    <p:sldId id="287" r:id="rId13"/>
    <p:sldId id="281"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1" r:id="rId37"/>
    <p:sldId id="3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E75C-B7F9-BBC3-F305-374AA70A3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6BAE93-1B68-CD15-B272-8CB8ADD87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77A919-99AA-C3B4-6CC6-6D951748D4D8}"/>
              </a:ext>
            </a:extLst>
          </p:cNvPr>
          <p:cNvSpPr>
            <a:spLocks noGrp="1"/>
          </p:cNvSpPr>
          <p:nvPr>
            <p:ph type="dt" sz="half" idx="10"/>
          </p:nvPr>
        </p:nvSpPr>
        <p:spPr/>
        <p:txBody>
          <a:bodyPr/>
          <a:lstStyle/>
          <a:p>
            <a:fld id="{BC25A436-6023-4C33-9C06-B8B7217454B4}" type="datetimeFigureOut">
              <a:rPr lang="en-IN" smtClean="0"/>
              <a:t>20-04-2023</a:t>
            </a:fld>
            <a:endParaRPr lang="en-IN"/>
          </a:p>
        </p:txBody>
      </p:sp>
      <p:sp>
        <p:nvSpPr>
          <p:cNvPr id="5" name="Footer Placeholder 4">
            <a:extLst>
              <a:ext uri="{FF2B5EF4-FFF2-40B4-BE49-F238E27FC236}">
                <a16:creationId xmlns:a16="http://schemas.microsoft.com/office/drawing/2014/main" id="{B1DDE27E-80B7-F80A-5961-F8FD2F2425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81073-8E83-5F99-D053-0F564990C3D0}"/>
              </a:ext>
            </a:extLst>
          </p:cNvPr>
          <p:cNvSpPr>
            <a:spLocks noGrp="1"/>
          </p:cNvSpPr>
          <p:nvPr>
            <p:ph type="sldNum" sz="quarter" idx="12"/>
          </p:nvPr>
        </p:nvSpPr>
        <p:spPr/>
        <p:txBody>
          <a:bodyPr/>
          <a:lstStyle/>
          <a:p>
            <a:fld id="{60B7ED6E-F3FC-4250-B5F5-79F7930187F0}" type="slidenum">
              <a:rPr lang="en-IN" smtClean="0"/>
              <a:t>‹#›</a:t>
            </a:fld>
            <a:endParaRPr lang="en-IN"/>
          </a:p>
        </p:txBody>
      </p:sp>
    </p:spTree>
    <p:extLst>
      <p:ext uri="{BB962C8B-B14F-4D97-AF65-F5344CB8AC3E}">
        <p14:creationId xmlns:p14="http://schemas.microsoft.com/office/powerpoint/2010/main" val="195839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6979-AC11-7A13-32DB-CB735CDD66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3965E-1A3F-FB7A-165D-26274223D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3DA872-CE2F-5ADC-CF54-87DF09244685}"/>
              </a:ext>
            </a:extLst>
          </p:cNvPr>
          <p:cNvSpPr>
            <a:spLocks noGrp="1"/>
          </p:cNvSpPr>
          <p:nvPr>
            <p:ph type="dt" sz="half" idx="10"/>
          </p:nvPr>
        </p:nvSpPr>
        <p:spPr/>
        <p:txBody>
          <a:bodyPr/>
          <a:lstStyle/>
          <a:p>
            <a:fld id="{BC25A436-6023-4C33-9C06-B8B7217454B4}" type="datetimeFigureOut">
              <a:rPr lang="en-IN" smtClean="0"/>
              <a:t>20-04-2023</a:t>
            </a:fld>
            <a:endParaRPr lang="en-IN"/>
          </a:p>
        </p:txBody>
      </p:sp>
      <p:sp>
        <p:nvSpPr>
          <p:cNvPr id="5" name="Footer Placeholder 4">
            <a:extLst>
              <a:ext uri="{FF2B5EF4-FFF2-40B4-BE49-F238E27FC236}">
                <a16:creationId xmlns:a16="http://schemas.microsoft.com/office/drawing/2014/main" id="{E4C4ADD9-91F8-B7E0-BAA7-39B7FCA51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973757-43F3-EC88-3903-FC6C229827AA}"/>
              </a:ext>
            </a:extLst>
          </p:cNvPr>
          <p:cNvSpPr>
            <a:spLocks noGrp="1"/>
          </p:cNvSpPr>
          <p:nvPr>
            <p:ph type="sldNum" sz="quarter" idx="12"/>
          </p:nvPr>
        </p:nvSpPr>
        <p:spPr/>
        <p:txBody>
          <a:bodyPr/>
          <a:lstStyle/>
          <a:p>
            <a:fld id="{60B7ED6E-F3FC-4250-B5F5-79F7930187F0}" type="slidenum">
              <a:rPr lang="en-IN" smtClean="0"/>
              <a:t>‹#›</a:t>
            </a:fld>
            <a:endParaRPr lang="en-IN"/>
          </a:p>
        </p:txBody>
      </p:sp>
    </p:spTree>
    <p:extLst>
      <p:ext uri="{BB962C8B-B14F-4D97-AF65-F5344CB8AC3E}">
        <p14:creationId xmlns:p14="http://schemas.microsoft.com/office/powerpoint/2010/main" val="1351075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E8BCDF-5A74-4B33-3170-B7A5A9383E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75DD5F-BA32-31F2-9FA8-3E621CB944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D4EDC4-93CB-5FC2-42BD-D19B0B2048D9}"/>
              </a:ext>
            </a:extLst>
          </p:cNvPr>
          <p:cNvSpPr>
            <a:spLocks noGrp="1"/>
          </p:cNvSpPr>
          <p:nvPr>
            <p:ph type="dt" sz="half" idx="10"/>
          </p:nvPr>
        </p:nvSpPr>
        <p:spPr/>
        <p:txBody>
          <a:bodyPr/>
          <a:lstStyle/>
          <a:p>
            <a:fld id="{BC25A436-6023-4C33-9C06-B8B7217454B4}" type="datetimeFigureOut">
              <a:rPr lang="en-IN" smtClean="0"/>
              <a:t>20-04-2023</a:t>
            </a:fld>
            <a:endParaRPr lang="en-IN"/>
          </a:p>
        </p:txBody>
      </p:sp>
      <p:sp>
        <p:nvSpPr>
          <p:cNvPr id="5" name="Footer Placeholder 4">
            <a:extLst>
              <a:ext uri="{FF2B5EF4-FFF2-40B4-BE49-F238E27FC236}">
                <a16:creationId xmlns:a16="http://schemas.microsoft.com/office/drawing/2014/main" id="{4260D805-00F1-CABA-E96D-6B7369F93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FA6FB7-63E6-7A03-4614-314869397E33}"/>
              </a:ext>
            </a:extLst>
          </p:cNvPr>
          <p:cNvSpPr>
            <a:spLocks noGrp="1"/>
          </p:cNvSpPr>
          <p:nvPr>
            <p:ph type="sldNum" sz="quarter" idx="12"/>
          </p:nvPr>
        </p:nvSpPr>
        <p:spPr/>
        <p:txBody>
          <a:bodyPr/>
          <a:lstStyle/>
          <a:p>
            <a:fld id="{60B7ED6E-F3FC-4250-B5F5-79F7930187F0}" type="slidenum">
              <a:rPr lang="en-IN" smtClean="0"/>
              <a:t>‹#›</a:t>
            </a:fld>
            <a:endParaRPr lang="en-IN"/>
          </a:p>
        </p:txBody>
      </p:sp>
    </p:spTree>
    <p:extLst>
      <p:ext uri="{BB962C8B-B14F-4D97-AF65-F5344CB8AC3E}">
        <p14:creationId xmlns:p14="http://schemas.microsoft.com/office/powerpoint/2010/main" val="98053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A0EA-B9EF-D6DF-E8BA-5DE2212F65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C46749-A108-448C-1707-D5BCD6E71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DF52AE-CC02-5EF3-0044-4D3198BFC738}"/>
              </a:ext>
            </a:extLst>
          </p:cNvPr>
          <p:cNvSpPr>
            <a:spLocks noGrp="1"/>
          </p:cNvSpPr>
          <p:nvPr>
            <p:ph type="dt" sz="half" idx="10"/>
          </p:nvPr>
        </p:nvSpPr>
        <p:spPr/>
        <p:txBody>
          <a:bodyPr/>
          <a:lstStyle/>
          <a:p>
            <a:fld id="{BC25A436-6023-4C33-9C06-B8B7217454B4}" type="datetimeFigureOut">
              <a:rPr lang="en-IN" smtClean="0"/>
              <a:t>20-04-2023</a:t>
            </a:fld>
            <a:endParaRPr lang="en-IN"/>
          </a:p>
        </p:txBody>
      </p:sp>
      <p:sp>
        <p:nvSpPr>
          <p:cNvPr id="5" name="Footer Placeholder 4">
            <a:extLst>
              <a:ext uri="{FF2B5EF4-FFF2-40B4-BE49-F238E27FC236}">
                <a16:creationId xmlns:a16="http://schemas.microsoft.com/office/drawing/2014/main" id="{BBC64DD1-7825-6FEB-2984-1CFF39443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5C7BCA-327F-084B-B4AC-8A21A76E6F29}"/>
              </a:ext>
            </a:extLst>
          </p:cNvPr>
          <p:cNvSpPr>
            <a:spLocks noGrp="1"/>
          </p:cNvSpPr>
          <p:nvPr>
            <p:ph type="sldNum" sz="quarter" idx="12"/>
          </p:nvPr>
        </p:nvSpPr>
        <p:spPr/>
        <p:txBody>
          <a:bodyPr/>
          <a:lstStyle/>
          <a:p>
            <a:fld id="{60B7ED6E-F3FC-4250-B5F5-79F7930187F0}" type="slidenum">
              <a:rPr lang="en-IN" smtClean="0"/>
              <a:t>‹#›</a:t>
            </a:fld>
            <a:endParaRPr lang="en-IN"/>
          </a:p>
        </p:txBody>
      </p:sp>
    </p:spTree>
    <p:extLst>
      <p:ext uri="{BB962C8B-B14F-4D97-AF65-F5344CB8AC3E}">
        <p14:creationId xmlns:p14="http://schemas.microsoft.com/office/powerpoint/2010/main" val="220322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8604-1B59-2C7F-ADD1-69665E5D53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5900C7-E18C-64CB-121C-BA68FD7B4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9CD28-D870-A112-D47B-A93EF5FFDAD0}"/>
              </a:ext>
            </a:extLst>
          </p:cNvPr>
          <p:cNvSpPr>
            <a:spLocks noGrp="1"/>
          </p:cNvSpPr>
          <p:nvPr>
            <p:ph type="dt" sz="half" idx="10"/>
          </p:nvPr>
        </p:nvSpPr>
        <p:spPr/>
        <p:txBody>
          <a:bodyPr/>
          <a:lstStyle/>
          <a:p>
            <a:fld id="{BC25A436-6023-4C33-9C06-B8B7217454B4}" type="datetimeFigureOut">
              <a:rPr lang="en-IN" smtClean="0"/>
              <a:t>20-04-2023</a:t>
            </a:fld>
            <a:endParaRPr lang="en-IN"/>
          </a:p>
        </p:txBody>
      </p:sp>
      <p:sp>
        <p:nvSpPr>
          <p:cNvPr id="5" name="Footer Placeholder 4">
            <a:extLst>
              <a:ext uri="{FF2B5EF4-FFF2-40B4-BE49-F238E27FC236}">
                <a16:creationId xmlns:a16="http://schemas.microsoft.com/office/drawing/2014/main" id="{95908129-8463-B1AB-30D3-AD24F8DD8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484754-12F5-0C7B-A4E6-7978AFDAB687}"/>
              </a:ext>
            </a:extLst>
          </p:cNvPr>
          <p:cNvSpPr>
            <a:spLocks noGrp="1"/>
          </p:cNvSpPr>
          <p:nvPr>
            <p:ph type="sldNum" sz="quarter" idx="12"/>
          </p:nvPr>
        </p:nvSpPr>
        <p:spPr/>
        <p:txBody>
          <a:bodyPr/>
          <a:lstStyle/>
          <a:p>
            <a:fld id="{60B7ED6E-F3FC-4250-B5F5-79F7930187F0}" type="slidenum">
              <a:rPr lang="en-IN" smtClean="0"/>
              <a:t>‹#›</a:t>
            </a:fld>
            <a:endParaRPr lang="en-IN"/>
          </a:p>
        </p:txBody>
      </p:sp>
    </p:spTree>
    <p:extLst>
      <p:ext uri="{BB962C8B-B14F-4D97-AF65-F5344CB8AC3E}">
        <p14:creationId xmlns:p14="http://schemas.microsoft.com/office/powerpoint/2010/main" val="1225189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9C89-92B8-955C-69D4-6D98E42AC0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2D6A25-9F3C-37E0-9CA6-65C5D91CB2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705D79-E0F8-5DB5-DC16-7A50F87CC0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C9211-1E56-DE65-B59E-48C1578D55D0}"/>
              </a:ext>
            </a:extLst>
          </p:cNvPr>
          <p:cNvSpPr>
            <a:spLocks noGrp="1"/>
          </p:cNvSpPr>
          <p:nvPr>
            <p:ph type="dt" sz="half" idx="10"/>
          </p:nvPr>
        </p:nvSpPr>
        <p:spPr/>
        <p:txBody>
          <a:bodyPr/>
          <a:lstStyle/>
          <a:p>
            <a:fld id="{BC25A436-6023-4C33-9C06-B8B7217454B4}" type="datetimeFigureOut">
              <a:rPr lang="en-IN" smtClean="0"/>
              <a:t>20-04-2023</a:t>
            </a:fld>
            <a:endParaRPr lang="en-IN"/>
          </a:p>
        </p:txBody>
      </p:sp>
      <p:sp>
        <p:nvSpPr>
          <p:cNvPr id="6" name="Footer Placeholder 5">
            <a:extLst>
              <a:ext uri="{FF2B5EF4-FFF2-40B4-BE49-F238E27FC236}">
                <a16:creationId xmlns:a16="http://schemas.microsoft.com/office/drawing/2014/main" id="{1EECA56D-320B-6997-E486-3F35B67DB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CF1AAB-EF73-EE11-B8C2-17B4D7C052B4}"/>
              </a:ext>
            </a:extLst>
          </p:cNvPr>
          <p:cNvSpPr>
            <a:spLocks noGrp="1"/>
          </p:cNvSpPr>
          <p:nvPr>
            <p:ph type="sldNum" sz="quarter" idx="12"/>
          </p:nvPr>
        </p:nvSpPr>
        <p:spPr/>
        <p:txBody>
          <a:bodyPr/>
          <a:lstStyle/>
          <a:p>
            <a:fld id="{60B7ED6E-F3FC-4250-B5F5-79F7930187F0}" type="slidenum">
              <a:rPr lang="en-IN" smtClean="0"/>
              <a:t>‹#›</a:t>
            </a:fld>
            <a:endParaRPr lang="en-IN"/>
          </a:p>
        </p:txBody>
      </p:sp>
    </p:spTree>
    <p:extLst>
      <p:ext uri="{BB962C8B-B14F-4D97-AF65-F5344CB8AC3E}">
        <p14:creationId xmlns:p14="http://schemas.microsoft.com/office/powerpoint/2010/main" val="175003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BA9D-DE3D-20EB-9028-78A9926325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CA3BFE-D948-BDEB-BF8E-8091E016B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BE9DC6-B3D8-E655-43DC-D6D803398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494932-4AFF-86C0-E7BF-06A2EF02C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ED98CB-DDA9-4C78-C833-220C9BCB29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8F8970-1536-E1A0-1711-43C8A24D4BD2}"/>
              </a:ext>
            </a:extLst>
          </p:cNvPr>
          <p:cNvSpPr>
            <a:spLocks noGrp="1"/>
          </p:cNvSpPr>
          <p:nvPr>
            <p:ph type="dt" sz="half" idx="10"/>
          </p:nvPr>
        </p:nvSpPr>
        <p:spPr/>
        <p:txBody>
          <a:bodyPr/>
          <a:lstStyle/>
          <a:p>
            <a:fld id="{BC25A436-6023-4C33-9C06-B8B7217454B4}" type="datetimeFigureOut">
              <a:rPr lang="en-IN" smtClean="0"/>
              <a:t>20-04-2023</a:t>
            </a:fld>
            <a:endParaRPr lang="en-IN"/>
          </a:p>
        </p:txBody>
      </p:sp>
      <p:sp>
        <p:nvSpPr>
          <p:cNvPr id="8" name="Footer Placeholder 7">
            <a:extLst>
              <a:ext uri="{FF2B5EF4-FFF2-40B4-BE49-F238E27FC236}">
                <a16:creationId xmlns:a16="http://schemas.microsoft.com/office/drawing/2014/main" id="{9A9BCC4F-2B09-EF67-44C1-EEF3677F26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D49A54-80C8-B72B-C64E-F488728CCD6E}"/>
              </a:ext>
            </a:extLst>
          </p:cNvPr>
          <p:cNvSpPr>
            <a:spLocks noGrp="1"/>
          </p:cNvSpPr>
          <p:nvPr>
            <p:ph type="sldNum" sz="quarter" idx="12"/>
          </p:nvPr>
        </p:nvSpPr>
        <p:spPr/>
        <p:txBody>
          <a:bodyPr/>
          <a:lstStyle/>
          <a:p>
            <a:fld id="{60B7ED6E-F3FC-4250-B5F5-79F7930187F0}" type="slidenum">
              <a:rPr lang="en-IN" smtClean="0"/>
              <a:t>‹#›</a:t>
            </a:fld>
            <a:endParaRPr lang="en-IN"/>
          </a:p>
        </p:txBody>
      </p:sp>
    </p:spTree>
    <p:extLst>
      <p:ext uri="{BB962C8B-B14F-4D97-AF65-F5344CB8AC3E}">
        <p14:creationId xmlns:p14="http://schemas.microsoft.com/office/powerpoint/2010/main" val="2640619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45EE-6BF9-97FF-3F87-B0EE33A7E2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15B2D8-82EE-189F-DD71-6264687B2365}"/>
              </a:ext>
            </a:extLst>
          </p:cNvPr>
          <p:cNvSpPr>
            <a:spLocks noGrp="1"/>
          </p:cNvSpPr>
          <p:nvPr>
            <p:ph type="dt" sz="half" idx="10"/>
          </p:nvPr>
        </p:nvSpPr>
        <p:spPr/>
        <p:txBody>
          <a:bodyPr/>
          <a:lstStyle/>
          <a:p>
            <a:fld id="{BC25A436-6023-4C33-9C06-B8B7217454B4}" type="datetimeFigureOut">
              <a:rPr lang="en-IN" smtClean="0"/>
              <a:t>20-04-2023</a:t>
            </a:fld>
            <a:endParaRPr lang="en-IN"/>
          </a:p>
        </p:txBody>
      </p:sp>
      <p:sp>
        <p:nvSpPr>
          <p:cNvPr id="4" name="Footer Placeholder 3">
            <a:extLst>
              <a:ext uri="{FF2B5EF4-FFF2-40B4-BE49-F238E27FC236}">
                <a16:creationId xmlns:a16="http://schemas.microsoft.com/office/drawing/2014/main" id="{8BAEFD90-5869-A4A4-4B36-04B964D630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B4B385-02DE-060A-050D-95645EBDD5CD}"/>
              </a:ext>
            </a:extLst>
          </p:cNvPr>
          <p:cNvSpPr>
            <a:spLocks noGrp="1"/>
          </p:cNvSpPr>
          <p:nvPr>
            <p:ph type="sldNum" sz="quarter" idx="12"/>
          </p:nvPr>
        </p:nvSpPr>
        <p:spPr/>
        <p:txBody>
          <a:bodyPr/>
          <a:lstStyle/>
          <a:p>
            <a:fld id="{60B7ED6E-F3FC-4250-B5F5-79F7930187F0}" type="slidenum">
              <a:rPr lang="en-IN" smtClean="0"/>
              <a:t>‹#›</a:t>
            </a:fld>
            <a:endParaRPr lang="en-IN"/>
          </a:p>
        </p:txBody>
      </p:sp>
    </p:spTree>
    <p:extLst>
      <p:ext uri="{BB962C8B-B14F-4D97-AF65-F5344CB8AC3E}">
        <p14:creationId xmlns:p14="http://schemas.microsoft.com/office/powerpoint/2010/main" val="51396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9554FB-6759-C4D7-DF26-357D84A99A22}"/>
              </a:ext>
            </a:extLst>
          </p:cNvPr>
          <p:cNvSpPr>
            <a:spLocks noGrp="1"/>
          </p:cNvSpPr>
          <p:nvPr>
            <p:ph type="dt" sz="half" idx="10"/>
          </p:nvPr>
        </p:nvSpPr>
        <p:spPr/>
        <p:txBody>
          <a:bodyPr/>
          <a:lstStyle/>
          <a:p>
            <a:fld id="{BC25A436-6023-4C33-9C06-B8B7217454B4}" type="datetimeFigureOut">
              <a:rPr lang="en-IN" smtClean="0"/>
              <a:t>20-04-2023</a:t>
            </a:fld>
            <a:endParaRPr lang="en-IN"/>
          </a:p>
        </p:txBody>
      </p:sp>
      <p:sp>
        <p:nvSpPr>
          <p:cNvPr id="3" name="Footer Placeholder 2">
            <a:extLst>
              <a:ext uri="{FF2B5EF4-FFF2-40B4-BE49-F238E27FC236}">
                <a16:creationId xmlns:a16="http://schemas.microsoft.com/office/drawing/2014/main" id="{C724180F-6835-B153-482B-794D192BE3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37566F-6273-AF5C-779D-1DBA6F08EF2A}"/>
              </a:ext>
            </a:extLst>
          </p:cNvPr>
          <p:cNvSpPr>
            <a:spLocks noGrp="1"/>
          </p:cNvSpPr>
          <p:nvPr>
            <p:ph type="sldNum" sz="quarter" idx="12"/>
          </p:nvPr>
        </p:nvSpPr>
        <p:spPr/>
        <p:txBody>
          <a:bodyPr/>
          <a:lstStyle/>
          <a:p>
            <a:fld id="{60B7ED6E-F3FC-4250-B5F5-79F7930187F0}" type="slidenum">
              <a:rPr lang="en-IN" smtClean="0"/>
              <a:t>‹#›</a:t>
            </a:fld>
            <a:endParaRPr lang="en-IN"/>
          </a:p>
        </p:txBody>
      </p:sp>
    </p:spTree>
    <p:extLst>
      <p:ext uri="{BB962C8B-B14F-4D97-AF65-F5344CB8AC3E}">
        <p14:creationId xmlns:p14="http://schemas.microsoft.com/office/powerpoint/2010/main" val="18451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F4B7-BF6A-7C31-0DB6-E528EE4A4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28F4D4-3553-906C-6505-9DE4ECC32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17002D-7C5C-69B5-0E72-D28942039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570DA-612D-AFB6-BAFB-97CDEFABA545}"/>
              </a:ext>
            </a:extLst>
          </p:cNvPr>
          <p:cNvSpPr>
            <a:spLocks noGrp="1"/>
          </p:cNvSpPr>
          <p:nvPr>
            <p:ph type="dt" sz="half" idx="10"/>
          </p:nvPr>
        </p:nvSpPr>
        <p:spPr/>
        <p:txBody>
          <a:bodyPr/>
          <a:lstStyle/>
          <a:p>
            <a:fld id="{BC25A436-6023-4C33-9C06-B8B7217454B4}" type="datetimeFigureOut">
              <a:rPr lang="en-IN" smtClean="0"/>
              <a:t>20-04-2023</a:t>
            </a:fld>
            <a:endParaRPr lang="en-IN"/>
          </a:p>
        </p:txBody>
      </p:sp>
      <p:sp>
        <p:nvSpPr>
          <p:cNvPr id="6" name="Footer Placeholder 5">
            <a:extLst>
              <a:ext uri="{FF2B5EF4-FFF2-40B4-BE49-F238E27FC236}">
                <a16:creationId xmlns:a16="http://schemas.microsoft.com/office/drawing/2014/main" id="{51FEDB68-B7C5-453D-0DA7-1787140C55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58A085-922C-60E8-074B-3CED6A23825A}"/>
              </a:ext>
            </a:extLst>
          </p:cNvPr>
          <p:cNvSpPr>
            <a:spLocks noGrp="1"/>
          </p:cNvSpPr>
          <p:nvPr>
            <p:ph type="sldNum" sz="quarter" idx="12"/>
          </p:nvPr>
        </p:nvSpPr>
        <p:spPr/>
        <p:txBody>
          <a:bodyPr/>
          <a:lstStyle/>
          <a:p>
            <a:fld id="{60B7ED6E-F3FC-4250-B5F5-79F7930187F0}" type="slidenum">
              <a:rPr lang="en-IN" smtClean="0"/>
              <a:t>‹#›</a:t>
            </a:fld>
            <a:endParaRPr lang="en-IN"/>
          </a:p>
        </p:txBody>
      </p:sp>
    </p:spTree>
    <p:extLst>
      <p:ext uri="{BB962C8B-B14F-4D97-AF65-F5344CB8AC3E}">
        <p14:creationId xmlns:p14="http://schemas.microsoft.com/office/powerpoint/2010/main" val="14999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5A1D-8803-2CE0-422F-AB7CB22FF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E657E1-CD9D-247F-3440-AFBFC1C84E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8EF6E2-FDE6-FF7A-7C72-F3B5C9B4C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6A05E3-C213-70BB-60F2-9B52C96456DE}"/>
              </a:ext>
            </a:extLst>
          </p:cNvPr>
          <p:cNvSpPr>
            <a:spLocks noGrp="1"/>
          </p:cNvSpPr>
          <p:nvPr>
            <p:ph type="dt" sz="half" idx="10"/>
          </p:nvPr>
        </p:nvSpPr>
        <p:spPr/>
        <p:txBody>
          <a:bodyPr/>
          <a:lstStyle/>
          <a:p>
            <a:fld id="{BC25A436-6023-4C33-9C06-B8B7217454B4}" type="datetimeFigureOut">
              <a:rPr lang="en-IN" smtClean="0"/>
              <a:t>20-04-2023</a:t>
            </a:fld>
            <a:endParaRPr lang="en-IN"/>
          </a:p>
        </p:txBody>
      </p:sp>
      <p:sp>
        <p:nvSpPr>
          <p:cNvPr id="6" name="Footer Placeholder 5">
            <a:extLst>
              <a:ext uri="{FF2B5EF4-FFF2-40B4-BE49-F238E27FC236}">
                <a16:creationId xmlns:a16="http://schemas.microsoft.com/office/drawing/2014/main" id="{4ADD9F35-8BD2-91F3-449E-C188634901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97CFFB-5F31-8F33-9A32-2EF8F6918D32}"/>
              </a:ext>
            </a:extLst>
          </p:cNvPr>
          <p:cNvSpPr>
            <a:spLocks noGrp="1"/>
          </p:cNvSpPr>
          <p:nvPr>
            <p:ph type="sldNum" sz="quarter" idx="12"/>
          </p:nvPr>
        </p:nvSpPr>
        <p:spPr/>
        <p:txBody>
          <a:bodyPr/>
          <a:lstStyle/>
          <a:p>
            <a:fld id="{60B7ED6E-F3FC-4250-B5F5-79F7930187F0}" type="slidenum">
              <a:rPr lang="en-IN" smtClean="0"/>
              <a:t>‹#›</a:t>
            </a:fld>
            <a:endParaRPr lang="en-IN"/>
          </a:p>
        </p:txBody>
      </p:sp>
    </p:spTree>
    <p:extLst>
      <p:ext uri="{BB962C8B-B14F-4D97-AF65-F5344CB8AC3E}">
        <p14:creationId xmlns:p14="http://schemas.microsoft.com/office/powerpoint/2010/main" val="225407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DF9F1B-44CE-2680-5D0A-E57F32B14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15A558-CBBC-CA20-4A9D-A82E7150B8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587BAE-D038-E468-2677-B42DC924B8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5A436-6023-4C33-9C06-B8B7217454B4}" type="datetimeFigureOut">
              <a:rPr lang="en-IN" smtClean="0"/>
              <a:t>20-04-2023</a:t>
            </a:fld>
            <a:endParaRPr lang="en-IN"/>
          </a:p>
        </p:txBody>
      </p:sp>
      <p:sp>
        <p:nvSpPr>
          <p:cNvPr id="5" name="Footer Placeholder 4">
            <a:extLst>
              <a:ext uri="{FF2B5EF4-FFF2-40B4-BE49-F238E27FC236}">
                <a16:creationId xmlns:a16="http://schemas.microsoft.com/office/drawing/2014/main" id="{BDE6B4E8-2483-8FD3-DD92-8729BC9AD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B2AF4F-1EAD-1B3F-5DB9-DDB94A6DA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7ED6E-F3FC-4250-B5F5-79F7930187F0}" type="slidenum">
              <a:rPr lang="en-IN" smtClean="0"/>
              <a:t>‹#›</a:t>
            </a:fld>
            <a:endParaRPr lang="en-IN"/>
          </a:p>
        </p:txBody>
      </p:sp>
    </p:spTree>
    <p:extLst>
      <p:ext uri="{BB962C8B-B14F-4D97-AF65-F5344CB8AC3E}">
        <p14:creationId xmlns:p14="http://schemas.microsoft.com/office/powerpoint/2010/main" val="1467091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BF9A-2C3D-B373-4ED7-4929FAC48490}"/>
              </a:ext>
            </a:extLst>
          </p:cNvPr>
          <p:cNvSpPr>
            <a:spLocks noGrp="1"/>
          </p:cNvSpPr>
          <p:nvPr>
            <p:ph type="ctrTitle"/>
          </p:nvPr>
        </p:nvSpPr>
        <p:spPr/>
        <p:txBody>
          <a:bodyPr/>
          <a:lstStyle/>
          <a:p>
            <a:r>
              <a:rPr lang="en-IN" dirty="0"/>
              <a:t>LINUX Fundamentals</a:t>
            </a:r>
          </a:p>
        </p:txBody>
      </p:sp>
      <p:sp>
        <p:nvSpPr>
          <p:cNvPr id="3" name="Subtitle 2">
            <a:extLst>
              <a:ext uri="{FF2B5EF4-FFF2-40B4-BE49-F238E27FC236}">
                <a16:creationId xmlns:a16="http://schemas.microsoft.com/office/drawing/2014/main" id="{8BD4C695-EF90-B7B8-E513-712843EE26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17248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C72F-BB2B-92FE-34A4-C9E015F7D2C6}"/>
              </a:ext>
            </a:extLst>
          </p:cNvPr>
          <p:cNvSpPr>
            <a:spLocks noGrp="1"/>
          </p:cNvSpPr>
          <p:nvPr>
            <p:ph type="title"/>
          </p:nvPr>
        </p:nvSpPr>
        <p:spPr/>
        <p:txBody>
          <a:bodyPr/>
          <a:lstStyle/>
          <a:p>
            <a:r>
              <a:rPr lang="en-IN" dirty="0"/>
              <a:t>File System Navigation Commands (cd, ls, and </a:t>
            </a:r>
            <a:r>
              <a:rPr lang="en-IN" dirty="0" err="1"/>
              <a:t>pwd</a:t>
            </a:r>
            <a:r>
              <a:rPr lang="en-IN" dirty="0"/>
              <a:t>):</a:t>
            </a:r>
          </a:p>
        </p:txBody>
      </p:sp>
      <p:sp>
        <p:nvSpPr>
          <p:cNvPr id="3" name="Content Placeholder 2">
            <a:extLst>
              <a:ext uri="{FF2B5EF4-FFF2-40B4-BE49-F238E27FC236}">
                <a16:creationId xmlns:a16="http://schemas.microsoft.com/office/drawing/2014/main" id="{A1686312-4482-C7FE-7BC9-26781BF3A9A1}"/>
              </a:ext>
            </a:extLst>
          </p:cNvPr>
          <p:cNvSpPr>
            <a:spLocks noGrp="1"/>
          </p:cNvSpPr>
          <p:nvPr>
            <p:ph idx="1"/>
          </p:nvPr>
        </p:nvSpPr>
        <p:spPr/>
        <p:txBody>
          <a:bodyPr/>
          <a:lstStyle/>
          <a:p>
            <a:r>
              <a:rPr lang="en-US" dirty="0"/>
              <a:t>The cd command is used to change the current working directory.</a:t>
            </a:r>
          </a:p>
          <a:p>
            <a:r>
              <a:rPr lang="en-US" dirty="0"/>
              <a:t>The ls command is used to list the contents of a directory.</a:t>
            </a:r>
          </a:p>
          <a:p>
            <a:r>
              <a:rPr lang="en-US" dirty="0"/>
              <a:t>The </a:t>
            </a:r>
            <a:r>
              <a:rPr lang="en-US" dirty="0" err="1"/>
              <a:t>pwd</a:t>
            </a:r>
            <a:r>
              <a:rPr lang="en-US" dirty="0"/>
              <a:t> command is used to display the present working directory.</a:t>
            </a:r>
            <a:endParaRPr lang="en-IN" dirty="0"/>
          </a:p>
        </p:txBody>
      </p:sp>
    </p:spTree>
    <p:extLst>
      <p:ext uri="{BB962C8B-B14F-4D97-AF65-F5344CB8AC3E}">
        <p14:creationId xmlns:p14="http://schemas.microsoft.com/office/powerpoint/2010/main" val="302929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0E93-222C-3410-E2C0-0A55E3CC10E3}"/>
              </a:ext>
            </a:extLst>
          </p:cNvPr>
          <p:cNvSpPr>
            <a:spLocks noGrp="1"/>
          </p:cNvSpPr>
          <p:nvPr>
            <p:ph type="title"/>
          </p:nvPr>
        </p:nvSpPr>
        <p:spPr/>
        <p:txBody>
          <a:bodyPr/>
          <a:lstStyle/>
          <a:p>
            <a:r>
              <a:rPr lang="en-US" dirty="0"/>
              <a:t>Linux File or Directory Properties:</a:t>
            </a:r>
            <a:endParaRPr lang="en-IN" dirty="0"/>
          </a:p>
        </p:txBody>
      </p:sp>
      <p:sp>
        <p:nvSpPr>
          <p:cNvPr id="3" name="Content Placeholder 2">
            <a:extLst>
              <a:ext uri="{FF2B5EF4-FFF2-40B4-BE49-F238E27FC236}">
                <a16:creationId xmlns:a16="http://schemas.microsoft.com/office/drawing/2014/main" id="{A362DB22-D351-BDD5-0102-3D2957B88BDF}"/>
              </a:ext>
            </a:extLst>
          </p:cNvPr>
          <p:cNvSpPr>
            <a:spLocks noGrp="1"/>
          </p:cNvSpPr>
          <p:nvPr>
            <p:ph idx="1"/>
          </p:nvPr>
        </p:nvSpPr>
        <p:spPr/>
        <p:txBody>
          <a:bodyPr/>
          <a:lstStyle/>
          <a:p>
            <a:r>
              <a:rPr lang="en-US" dirty="0"/>
              <a:t>Linux File or Directory Properties refer to the various attributes that can be assigned to a file or directory, such as owner, group, permissions, and timestamps.</a:t>
            </a:r>
          </a:p>
          <a:p>
            <a:r>
              <a:rPr lang="en-US" dirty="0"/>
              <a:t>The </a:t>
            </a:r>
            <a:r>
              <a:rPr lang="en-US" dirty="0" err="1"/>
              <a:t>chown</a:t>
            </a:r>
            <a:r>
              <a:rPr lang="en-US" dirty="0"/>
              <a:t> command is used to change the owner of a file or directory, the </a:t>
            </a:r>
            <a:r>
              <a:rPr lang="en-US" dirty="0" err="1"/>
              <a:t>chgrp</a:t>
            </a:r>
            <a:r>
              <a:rPr lang="en-US" dirty="0"/>
              <a:t> command is used to change the group, and the </a:t>
            </a:r>
            <a:r>
              <a:rPr lang="en-US" dirty="0" err="1"/>
              <a:t>chmod</a:t>
            </a:r>
            <a:r>
              <a:rPr lang="en-US" dirty="0"/>
              <a:t> command is used to change the permissions.</a:t>
            </a:r>
          </a:p>
          <a:p>
            <a:r>
              <a:rPr lang="en-US" dirty="0"/>
              <a:t>The stat command is used to display the file or directory status, including the timestamps.</a:t>
            </a:r>
            <a:endParaRPr lang="en-IN" dirty="0"/>
          </a:p>
        </p:txBody>
      </p:sp>
    </p:spTree>
    <p:extLst>
      <p:ext uri="{BB962C8B-B14F-4D97-AF65-F5344CB8AC3E}">
        <p14:creationId xmlns:p14="http://schemas.microsoft.com/office/powerpoint/2010/main" val="237685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2D0C-EBE1-799B-16A8-B9CEDA144474}"/>
              </a:ext>
            </a:extLst>
          </p:cNvPr>
          <p:cNvSpPr>
            <a:spLocks noGrp="1"/>
          </p:cNvSpPr>
          <p:nvPr>
            <p:ph type="title"/>
          </p:nvPr>
        </p:nvSpPr>
        <p:spPr/>
        <p:txBody>
          <a:bodyPr/>
          <a:lstStyle/>
          <a:p>
            <a:r>
              <a:rPr lang="en-IN" dirty="0"/>
              <a:t>Linux File Types:</a:t>
            </a:r>
          </a:p>
        </p:txBody>
      </p:sp>
      <p:sp>
        <p:nvSpPr>
          <p:cNvPr id="3" name="Content Placeholder 2">
            <a:extLst>
              <a:ext uri="{FF2B5EF4-FFF2-40B4-BE49-F238E27FC236}">
                <a16:creationId xmlns:a16="http://schemas.microsoft.com/office/drawing/2014/main" id="{5628660B-C929-C69A-2E91-1D8ED99100C3}"/>
              </a:ext>
            </a:extLst>
          </p:cNvPr>
          <p:cNvSpPr>
            <a:spLocks noGrp="1"/>
          </p:cNvSpPr>
          <p:nvPr>
            <p:ph idx="1"/>
          </p:nvPr>
        </p:nvSpPr>
        <p:spPr/>
        <p:txBody>
          <a:bodyPr/>
          <a:lstStyle/>
          <a:p>
            <a:r>
              <a:rPr lang="en-US" dirty="0"/>
              <a:t>Linux File Types refer to the various types of files that can be present on a Linux-based operating system, such as regular files, directories, symbolic links, device files, and named pipes.</a:t>
            </a:r>
          </a:p>
          <a:p>
            <a:r>
              <a:rPr lang="en-US" dirty="0"/>
              <a:t>Regular files contain data and are the most common type of file.</a:t>
            </a:r>
          </a:p>
          <a:p>
            <a:r>
              <a:rPr lang="en-US" dirty="0"/>
              <a:t>Directories are containers that hold other files and directories.</a:t>
            </a:r>
          </a:p>
          <a:p>
            <a:r>
              <a:rPr lang="en-US" dirty="0"/>
              <a:t>Symbolic links are shortcuts to other files or directories.</a:t>
            </a:r>
          </a:p>
          <a:p>
            <a:r>
              <a:rPr lang="en-US" dirty="0"/>
              <a:t>Device files are used to interact with hardware devices.</a:t>
            </a:r>
          </a:p>
          <a:p>
            <a:r>
              <a:rPr lang="en-US" dirty="0"/>
              <a:t>Named pipes are used for </a:t>
            </a:r>
            <a:r>
              <a:rPr lang="en-US" dirty="0" err="1"/>
              <a:t>interprocess</a:t>
            </a:r>
            <a:r>
              <a:rPr lang="en-US" dirty="0"/>
              <a:t> communication.</a:t>
            </a:r>
            <a:endParaRPr lang="en-IN" dirty="0"/>
          </a:p>
        </p:txBody>
      </p:sp>
    </p:spTree>
    <p:extLst>
      <p:ext uri="{BB962C8B-B14F-4D97-AF65-F5344CB8AC3E}">
        <p14:creationId xmlns:p14="http://schemas.microsoft.com/office/powerpoint/2010/main" val="1134544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0D40-50F8-FCDF-719B-8EF72BE8196E}"/>
              </a:ext>
            </a:extLst>
          </p:cNvPr>
          <p:cNvSpPr>
            <a:spLocks noGrp="1"/>
          </p:cNvSpPr>
          <p:nvPr>
            <p:ph type="title"/>
          </p:nvPr>
        </p:nvSpPr>
        <p:spPr/>
        <p:txBody>
          <a:bodyPr/>
          <a:lstStyle/>
          <a:p>
            <a:r>
              <a:rPr lang="en-IN" dirty="0"/>
              <a:t>What is Root?</a:t>
            </a:r>
          </a:p>
        </p:txBody>
      </p:sp>
      <p:sp>
        <p:nvSpPr>
          <p:cNvPr id="3" name="Content Placeholder 2">
            <a:extLst>
              <a:ext uri="{FF2B5EF4-FFF2-40B4-BE49-F238E27FC236}">
                <a16:creationId xmlns:a16="http://schemas.microsoft.com/office/drawing/2014/main" id="{0D5C18BB-513D-1CC6-5B88-A5402C069FFD}"/>
              </a:ext>
            </a:extLst>
          </p:cNvPr>
          <p:cNvSpPr>
            <a:spLocks noGrp="1"/>
          </p:cNvSpPr>
          <p:nvPr>
            <p:ph idx="1"/>
          </p:nvPr>
        </p:nvSpPr>
        <p:spPr/>
        <p:txBody>
          <a:bodyPr/>
          <a:lstStyle/>
          <a:p>
            <a:r>
              <a:rPr lang="en-US" dirty="0"/>
              <a:t>Root is the administrative or superuser account on a Unix or Linux-based operating system.</a:t>
            </a:r>
          </a:p>
          <a:p>
            <a:r>
              <a:rPr lang="en-US" dirty="0"/>
              <a:t>It has complete control over the system and can perform any action, including creating, modifying, and deleting system files and directories.</a:t>
            </a:r>
          </a:p>
          <a:p>
            <a:r>
              <a:rPr lang="en-US" dirty="0"/>
              <a:t>Root access should be used with caution as it has the potential to cause significant damage if used incorrectly.</a:t>
            </a:r>
            <a:endParaRPr lang="en-IN" dirty="0"/>
          </a:p>
        </p:txBody>
      </p:sp>
    </p:spTree>
    <p:extLst>
      <p:ext uri="{BB962C8B-B14F-4D97-AF65-F5344CB8AC3E}">
        <p14:creationId xmlns:p14="http://schemas.microsoft.com/office/powerpoint/2010/main" val="322552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3902-1FC2-BD50-5E3D-B2C668748C73}"/>
              </a:ext>
            </a:extLst>
          </p:cNvPr>
          <p:cNvSpPr>
            <a:spLocks noGrp="1"/>
          </p:cNvSpPr>
          <p:nvPr>
            <p:ph type="title"/>
          </p:nvPr>
        </p:nvSpPr>
        <p:spPr/>
        <p:txBody>
          <a:bodyPr/>
          <a:lstStyle/>
          <a:p>
            <a:r>
              <a:rPr lang="en-IN" dirty="0"/>
              <a:t>Changing Password</a:t>
            </a:r>
          </a:p>
        </p:txBody>
      </p:sp>
      <p:sp>
        <p:nvSpPr>
          <p:cNvPr id="3" name="Content Placeholder 2">
            <a:extLst>
              <a:ext uri="{FF2B5EF4-FFF2-40B4-BE49-F238E27FC236}">
                <a16:creationId xmlns:a16="http://schemas.microsoft.com/office/drawing/2014/main" id="{E181D2FE-E628-6F3E-B9D6-078E25E0DA28}"/>
              </a:ext>
            </a:extLst>
          </p:cNvPr>
          <p:cNvSpPr>
            <a:spLocks noGrp="1"/>
          </p:cNvSpPr>
          <p:nvPr>
            <p:ph idx="1"/>
          </p:nvPr>
        </p:nvSpPr>
        <p:spPr/>
        <p:txBody>
          <a:bodyPr/>
          <a:lstStyle/>
          <a:p>
            <a:r>
              <a:rPr lang="en-US" dirty="0"/>
              <a:t>To change your password on a Unix or Linux-based system, use the passwd command followed by your username.</a:t>
            </a:r>
          </a:p>
          <a:p>
            <a:r>
              <a:rPr lang="en-US" dirty="0"/>
              <a:t>You will be prompted to enter your old password, followed by your new password twice for confirmation.</a:t>
            </a:r>
          </a:p>
          <a:p>
            <a:r>
              <a:rPr lang="en-US" dirty="0"/>
              <a:t>It is essential to choose a strong and unique password to protect your account and data.</a:t>
            </a:r>
            <a:endParaRPr lang="en-IN" dirty="0"/>
          </a:p>
        </p:txBody>
      </p:sp>
    </p:spTree>
    <p:extLst>
      <p:ext uri="{BB962C8B-B14F-4D97-AF65-F5344CB8AC3E}">
        <p14:creationId xmlns:p14="http://schemas.microsoft.com/office/powerpoint/2010/main" val="375415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EC73-2109-E19B-4B3C-CE69A7FE29A3}"/>
              </a:ext>
            </a:extLst>
          </p:cNvPr>
          <p:cNvSpPr>
            <a:spLocks noGrp="1"/>
          </p:cNvSpPr>
          <p:nvPr>
            <p:ph type="title"/>
          </p:nvPr>
        </p:nvSpPr>
        <p:spPr/>
        <p:txBody>
          <a:bodyPr/>
          <a:lstStyle/>
          <a:p>
            <a:r>
              <a:rPr lang="en-IN" dirty="0"/>
              <a:t>Absolute and Relative Paths</a:t>
            </a:r>
          </a:p>
        </p:txBody>
      </p:sp>
      <p:sp>
        <p:nvSpPr>
          <p:cNvPr id="3" name="Content Placeholder 2">
            <a:extLst>
              <a:ext uri="{FF2B5EF4-FFF2-40B4-BE49-F238E27FC236}">
                <a16:creationId xmlns:a16="http://schemas.microsoft.com/office/drawing/2014/main" id="{5C5709D9-7744-2C13-091C-EBABBABFE204}"/>
              </a:ext>
            </a:extLst>
          </p:cNvPr>
          <p:cNvSpPr>
            <a:spLocks noGrp="1"/>
          </p:cNvSpPr>
          <p:nvPr>
            <p:ph idx="1"/>
          </p:nvPr>
        </p:nvSpPr>
        <p:spPr/>
        <p:txBody>
          <a:bodyPr/>
          <a:lstStyle/>
          <a:p>
            <a:r>
              <a:rPr lang="en-US" dirty="0"/>
              <a:t>An absolute path specifies the complete location of a file or directory in the file system hierarchy, starting from the root directory.</a:t>
            </a:r>
          </a:p>
          <a:p>
            <a:r>
              <a:rPr lang="en-US" dirty="0"/>
              <a:t>A relative path specifies the location of a file or directory relative to the current working directory.</a:t>
            </a:r>
          </a:p>
          <a:p>
            <a:r>
              <a:rPr lang="en-US" dirty="0"/>
              <a:t>Understanding and using paths correctly is critical when navigating and working with the file system.</a:t>
            </a:r>
            <a:endParaRPr lang="en-IN" dirty="0"/>
          </a:p>
        </p:txBody>
      </p:sp>
    </p:spTree>
    <p:extLst>
      <p:ext uri="{BB962C8B-B14F-4D97-AF65-F5344CB8AC3E}">
        <p14:creationId xmlns:p14="http://schemas.microsoft.com/office/powerpoint/2010/main" val="3937830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87B4-6F95-0B21-319C-C7E488D06C40}"/>
              </a:ext>
            </a:extLst>
          </p:cNvPr>
          <p:cNvSpPr>
            <a:spLocks noGrp="1"/>
          </p:cNvSpPr>
          <p:nvPr>
            <p:ph type="title"/>
          </p:nvPr>
        </p:nvSpPr>
        <p:spPr/>
        <p:txBody>
          <a:bodyPr/>
          <a:lstStyle/>
          <a:p>
            <a:r>
              <a:rPr lang="en-US" dirty="0"/>
              <a:t>Creating Files and Directories (touch, cp, vi, </a:t>
            </a:r>
            <a:r>
              <a:rPr lang="en-US" dirty="0" err="1"/>
              <a:t>mkdir</a:t>
            </a:r>
            <a:r>
              <a:rPr lang="en-US" dirty="0"/>
              <a:t>)</a:t>
            </a:r>
            <a:endParaRPr lang="en-IN" dirty="0"/>
          </a:p>
        </p:txBody>
      </p:sp>
      <p:sp>
        <p:nvSpPr>
          <p:cNvPr id="3" name="Content Placeholder 2">
            <a:extLst>
              <a:ext uri="{FF2B5EF4-FFF2-40B4-BE49-F238E27FC236}">
                <a16:creationId xmlns:a16="http://schemas.microsoft.com/office/drawing/2014/main" id="{7C571959-C008-D727-8D99-93B0F7AD2E08}"/>
              </a:ext>
            </a:extLst>
          </p:cNvPr>
          <p:cNvSpPr>
            <a:spLocks noGrp="1"/>
          </p:cNvSpPr>
          <p:nvPr>
            <p:ph idx="1"/>
          </p:nvPr>
        </p:nvSpPr>
        <p:spPr/>
        <p:txBody>
          <a:bodyPr/>
          <a:lstStyle/>
          <a:p>
            <a:r>
              <a:rPr lang="en-US" dirty="0"/>
              <a:t>The touch command creates an empty file or updates the modification and access times of an existing file.</a:t>
            </a:r>
          </a:p>
          <a:p>
            <a:r>
              <a:rPr lang="en-US" dirty="0"/>
              <a:t>The cp command copies files or directories from one location to another.</a:t>
            </a:r>
          </a:p>
          <a:p>
            <a:r>
              <a:rPr lang="en-US" dirty="0"/>
              <a:t>The vi command is a text editor used to create and edit files.</a:t>
            </a:r>
          </a:p>
          <a:p>
            <a:r>
              <a:rPr lang="en-US" dirty="0"/>
              <a:t>The </a:t>
            </a:r>
            <a:r>
              <a:rPr lang="en-US" dirty="0" err="1"/>
              <a:t>mkdir</a:t>
            </a:r>
            <a:r>
              <a:rPr lang="en-US" dirty="0"/>
              <a:t> command creates a new directory or folder in the file system.</a:t>
            </a:r>
            <a:endParaRPr lang="en-IN" dirty="0"/>
          </a:p>
        </p:txBody>
      </p:sp>
    </p:spTree>
    <p:extLst>
      <p:ext uri="{BB962C8B-B14F-4D97-AF65-F5344CB8AC3E}">
        <p14:creationId xmlns:p14="http://schemas.microsoft.com/office/powerpoint/2010/main" val="148623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F1C2-7AC7-4D73-ACA3-5B927B15865C}"/>
              </a:ext>
            </a:extLst>
          </p:cNvPr>
          <p:cNvSpPr>
            <a:spLocks noGrp="1"/>
          </p:cNvSpPr>
          <p:nvPr>
            <p:ph type="title"/>
          </p:nvPr>
        </p:nvSpPr>
        <p:spPr/>
        <p:txBody>
          <a:bodyPr/>
          <a:lstStyle/>
          <a:p>
            <a:r>
              <a:rPr lang="en-IN" dirty="0"/>
              <a:t>Copying Directories</a:t>
            </a:r>
          </a:p>
        </p:txBody>
      </p:sp>
      <p:sp>
        <p:nvSpPr>
          <p:cNvPr id="3" name="Content Placeholder 2">
            <a:extLst>
              <a:ext uri="{FF2B5EF4-FFF2-40B4-BE49-F238E27FC236}">
                <a16:creationId xmlns:a16="http://schemas.microsoft.com/office/drawing/2014/main" id="{45710FCF-6B87-E04A-A213-844A4131F553}"/>
              </a:ext>
            </a:extLst>
          </p:cNvPr>
          <p:cNvSpPr>
            <a:spLocks noGrp="1"/>
          </p:cNvSpPr>
          <p:nvPr>
            <p:ph idx="1"/>
          </p:nvPr>
        </p:nvSpPr>
        <p:spPr/>
        <p:txBody>
          <a:bodyPr/>
          <a:lstStyle/>
          <a:p>
            <a:r>
              <a:rPr lang="en-US" dirty="0"/>
              <a:t>The cp command can be used to copy directories and their contents using the -r (recursive) option.</a:t>
            </a:r>
          </a:p>
          <a:p>
            <a:r>
              <a:rPr lang="en-US" dirty="0"/>
              <a:t>When copying directories, it is important to ensure that permissions and ownerships are maintained to avoid issues with file access.</a:t>
            </a:r>
            <a:endParaRPr lang="en-IN" dirty="0"/>
          </a:p>
        </p:txBody>
      </p:sp>
    </p:spTree>
    <p:extLst>
      <p:ext uri="{BB962C8B-B14F-4D97-AF65-F5344CB8AC3E}">
        <p14:creationId xmlns:p14="http://schemas.microsoft.com/office/powerpoint/2010/main" val="4179191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F279-5E56-E11D-ABAE-C264C3ED652F}"/>
              </a:ext>
            </a:extLst>
          </p:cNvPr>
          <p:cNvSpPr>
            <a:spLocks noGrp="1"/>
          </p:cNvSpPr>
          <p:nvPr>
            <p:ph type="title"/>
          </p:nvPr>
        </p:nvSpPr>
        <p:spPr/>
        <p:txBody>
          <a:bodyPr/>
          <a:lstStyle/>
          <a:p>
            <a:r>
              <a:rPr lang="en-US" dirty="0"/>
              <a:t>Finding Files and Directories (find, locate)</a:t>
            </a:r>
            <a:endParaRPr lang="en-IN" dirty="0"/>
          </a:p>
        </p:txBody>
      </p:sp>
      <p:sp>
        <p:nvSpPr>
          <p:cNvPr id="3" name="Content Placeholder 2">
            <a:extLst>
              <a:ext uri="{FF2B5EF4-FFF2-40B4-BE49-F238E27FC236}">
                <a16:creationId xmlns:a16="http://schemas.microsoft.com/office/drawing/2014/main" id="{CD80B964-CA74-CE5E-6871-E5AFE1DFB188}"/>
              </a:ext>
            </a:extLst>
          </p:cNvPr>
          <p:cNvSpPr>
            <a:spLocks noGrp="1"/>
          </p:cNvSpPr>
          <p:nvPr>
            <p:ph idx="1"/>
          </p:nvPr>
        </p:nvSpPr>
        <p:spPr/>
        <p:txBody>
          <a:bodyPr/>
          <a:lstStyle/>
          <a:p>
            <a:r>
              <a:rPr lang="en-US" dirty="0"/>
              <a:t>The find command is used to search for files or directories in a specified location or the entire file system hierarchy.</a:t>
            </a:r>
          </a:p>
          <a:p>
            <a:r>
              <a:rPr lang="en-US" dirty="0"/>
              <a:t>The locate command searches a database of files and directories, allowing for faster and more efficient searching.</a:t>
            </a:r>
          </a:p>
          <a:p>
            <a:r>
              <a:rPr lang="en-US" dirty="0"/>
              <a:t>Both commands have various options and can be used to search for files based on different criteria, such as name, type, size, and modification time.</a:t>
            </a:r>
            <a:endParaRPr lang="en-IN" dirty="0"/>
          </a:p>
        </p:txBody>
      </p:sp>
    </p:spTree>
    <p:extLst>
      <p:ext uri="{BB962C8B-B14F-4D97-AF65-F5344CB8AC3E}">
        <p14:creationId xmlns:p14="http://schemas.microsoft.com/office/powerpoint/2010/main" val="192212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8F47-4304-F705-F01A-C10EEE750725}"/>
              </a:ext>
            </a:extLst>
          </p:cNvPr>
          <p:cNvSpPr>
            <a:spLocks noGrp="1"/>
          </p:cNvSpPr>
          <p:nvPr>
            <p:ph type="title"/>
          </p:nvPr>
        </p:nvSpPr>
        <p:spPr/>
        <p:txBody>
          <a:bodyPr/>
          <a:lstStyle/>
          <a:p>
            <a:r>
              <a:rPr lang="en-US" dirty="0"/>
              <a:t>Difference Between Find and Locate Commands</a:t>
            </a:r>
            <a:endParaRPr lang="en-IN" dirty="0"/>
          </a:p>
        </p:txBody>
      </p:sp>
      <p:sp>
        <p:nvSpPr>
          <p:cNvPr id="3" name="Content Placeholder 2">
            <a:extLst>
              <a:ext uri="{FF2B5EF4-FFF2-40B4-BE49-F238E27FC236}">
                <a16:creationId xmlns:a16="http://schemas.microsoft.com/office/drawing/2014/main" id="{FCE8C940-8181-8A5B-9DBE-3F90B0E6C44B}"/>
              </a:ext>
            </a:extLst>
          </p:cNvPr>
          <p:cNvSpPr>
            <a:spLocks noGrp="1"/>
          </p:cNvSpPr>
          <p:nvPr>
            <p:ph idx="1"/>
          </p:nvPr>
        </p:nvSpPr>
        <p:spPr/>
        <p:txBody>
          <a:bodyPr/>
          <a:lstStyle/>
          <a:p>
            <a:r>
              <a:rPr lang="en-US" dirty="0"/>
              <a:t>The find command searches the file system hierarchy and can be slower but more accurate than locate.</a:t>
            </a:r>
          </a:p>
          <a:p>
            <a:r>
              <a:rPr lang="en-US" dirty="0"/>
              <a:t>The locate command searches a pre-built database of files and can be faster but may not be up-to-date with recent changes.</a:t>
            </a:r>
          </a:p>
          <a:p>
            <a:r>
              <a:rPr lang="en-US" dirty="0"/>
              <a:t>Both commands have different use cases and can be used depending on the specific needs of the user.</a:t>
            </a:r>
            <a:endParaRPr lang="en-IN" dirty="0"/>
          </a:p>
        </p:txBody>
      </p:sp>
    </p:spTree>
    <p:extLst>
      <p:ext uri="{BB962C8B-B14F-4D97-AF65-F5344CB8AC3E}">
        <p14:creationId xmlns:p14="http://schemas.microsoft.com/office/powerpoint/2010/main" val="78249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75A2D-9AFB-B7C5-B67C-E8419E48D9BA}"/>
              </a:ext>
            </a:extLst>
          </p:cNvPr>
          <p:cNvSpPr>
            <a:spLocks noGrp="1"/>
          </p:cNvSpPr>
          <p:nvPr>
            <p:ph type="title"/>
          </p:nvPr>
        </p:nvSpPr>
        <p:spPr/>
        <p:txBody>
          <a:bodyPr/>
          <a:lstStyle/>
          <a:p>
            <a:r>
              <a:rPr lang="en-IN" b="1" dirty="0"/>
              <a:t>Agenda</a:t>
            </a:r>
          </a:p>
        </p:txBody>
      </p:sp>
      <p:sp>
        <p:nvSpPr>
          <p:cNvPr id="3" name="Content Placeholder 2">
            <a:extLst>
              <a:ext uri="{FF2B5EF4-FFF2-40B4-BE49-F238E27FC236}">
                <a16:creationId xmlns:a16="http://schemas.microsoft.com/office/drawing/2014/main" id="{15E02398-99D4-7145-B0E9-79D5C6716B7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3177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A2A7-EA23-AE63-9F9C-499EEB448546}"/>
              </a:ext>
            </a:extLst>
          </p:cNvPr>
          <p:cNvSpPr>
            <a:spLocks noGrp="1"/>
          </p:cNvSpPr>
          <p:nvPr>
            <p:ph type="title"/>
          </p:nvPr>
        </p:nvSpPr>
        <p:spPr/>
        <p:txBody>
          <a:bodyPr/>
          <a:lstStyle/>
          <a:p>
            <a:r>
              <a:rPr lang="en-IN" dirty="0"/>
              <a:t>Wildcards (*, ?, ^, [])</a:t>
            </a:r>
          </a:p>
        </p:txBody>
      </p:sp>
      <p:sp>
        <p:nvSpPr>
          <p:cNvPr id="3" name="Content Placeholder 2">
            <a:extLst>
              <a:ext uri="{FF2B5EF4-FFF2-40B4-BE49-F238E27FC236}">
                <a16:creationId xmlns:a16="http://schemas.microsoft.com/office/drawing/2014/main" id="{D8BDE844-332B-83B3-4E28-574913C04860}"/>
              </a:ext>
            </a:extLst>
          </p:cNvPr>
          <p:cNvSpPr>
            <a:spLocks noGrp="1"/>
          </p:cNvSpPr>
          <p:nvPr>
            <p:ph idx="1"/>
          </p:nvPr>
        </p:nvSpPr>
        <p:spPr/>
        <p:txBody>
          <a:bodyPr/>
          <a:lstStyle/>
          <a:p>
            <a:r>
              <a:rPr lang="en-US" dirty="0"/>
              <a:t>Wildcards are characters used to represent one or more characters in a filename or directory name.</a:t>
            </a:r>
          </a:p>
          <a:p>
            <a:r>
              <a:rPr lang="en-US" dirty="0"/>
              <a:t>The asterisk (*) represents zero or more characters.</a:t>
            </a:r>
          </a:p>
          <a:p>
            <a:r>
              <a:rPr lang="en-US" dirty="0"/>
              <a:t>The question mark (?) represents a single character.</a:t>
            </a:r>
          </a:p>
          <a:p>
            <a:r>
              <a:rPr lang="en-US" dirty="0"/>
              <a:t>The caret (^) represents the beginning of a filename or directory name.</a:t>
            </a:r>
          </a:p>
          <a:p>
            <a:r>
              <a:rPr lang="en-US" dirty="0"/>
              <a:t>The square brackets ([]) represent a range of characters or a set of characters.</a:t>
            </a:r>
            <a:endParaRPr lang="en-IN" dirty="0"/>
          </a:p>
        </p:txBody>
      </p:sp>
    </p:spTree>
    <p:extLst>
      <p:ext uri="{BB962C8B-B14F-4D97-AF65-F5344CB8AC3E}">
        <p14:creationId xmlns:p14="http://schemas.microsoft.com/office/powerpoint/2010/main" val="1621258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51D6-FBB9-6C3B-F680-0830C944C2DC}"/>
              </a:ext>
            </a:extLst>
          </p:cNvPr>
          <p:cNvSpPr>
            <a:spLocks noGrp="1"/>
          </p:cNvSpPr>
          <p:nvPr>
            <p:ph type="title"/>
          </p:nvPr>
        </p:nvSpPr>
        <p:spPr/>
        <p:txBody>
          <a:bodyPr/>
          <a:lstStyle/>
          <a:p>
            <a:r>
              <a:rPr lang="en-IN" dirty="0"/>
              <a:t>Linux Command Syntax</a:t>
            </a:r>
          </a:p>
        </p:txBody>
      </p:sp>
      <p:sp>
        <p:nvSpPr>
          <p:cNvPr id="3" name="Content Placeholder 2">
            <a:extLst>
              <a:ext uri="{FF2B5EF4-FFF2-40B4-BE49-F238E27FC236}">
                <a16:creationId xmlns:a16="http://schemas.microsoft.com/office/drawing/2014/main" id="{8E5BFCCA-9E14-7F7F-B815-7F2EF8F7EC6B}"/>
              </a:ext>
            </a:extLst>
          </p:cNvPr>
          <p:cNvSpPr>
            <a:spLocks noGrp="1"/>
          </p:cNvSpPr>
          <p:nvPr>
            <p:ph idx="1"/>
          </p:nvPr>
        </p:nvSpPr>
        <p:spPr/>
        <p:txBody>
          <a:bodyPr/>
          <a:lstStyle/>
          <a:p>
            <a:r>
              <a:rPr lang="en-US" dirty="0"/>
              <a:t>Linux commands are typed in the terminal and consist of the command name followed by options and arguments.</a:t>
            </a:r>
          </a:p>
          <a:p>
            <a:r>
              <a:rPr lang="en-US" dirty="0"/>
              <a:t>Most Linux commands have a man page that can be accessed by typing "man </a:t>
            </a:r>
            <a:r>
              <a:rPr lang="en-US" dirty="0" err="1"/>
              <a:t>commandname</a:t>
            </a:r>
            <a:r>
              <a:rPr lang="en-US" dirty="0"/>
              <a:t>" in the terminal.</a:t>
            </a:r>
          </a:p>
          <a:p>
            <a:r>
              <a:rPr lang="en-US" dirty="0"/>
              <a:t>Options modify the behavior of the command and are usually preceded by a hyphen (-).</a:t>
            </a:r>
          </a:p>
          <a:p>
            <a:r>
              <a:rPr lang="en-US" dirty="0"/>
              <a:t>Arguments are the input provided to the command and can be a file name, directory name, or any other parameter required by the command.</a:t>
            </a:r>
            <a:endParaRPr lang="en-IN" dirty="0"/>
          </a:p>
        </p:txBody>
      </p:sp>
    </p:spTree>
    <p:extLst>
      <p:ext uri="{BB962C8B-B14F-4D97-AF65-F5344CB8AC3E}">
        <p14:creationId xmlns:p14="http://schemas.microsoft.com/office/powerpoint/2010/main" val="1754386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D5D1-D221-16C0-76BB-E9F5BEBAAEE7}"/>
              </a:ext>
            </a:extLst>
          </p:cNvPr>
          <p:cNvSpPr>
            <a:spLocks noGrp="1"/>
          </p:cNvSpPr>
          <p:nvPr>
            <p:ph type="title"/>
          </p:nvPr>
        </p:nvSpPr>
        <p:spPr/>
        <p:txBody>
          <a:bodyPr/>
          <a:lstStyle/>
          <a:p>
            <a:r>
              <a:rPr lang="en-US" dirty="0"/>
              <a:t>Files and Directory Permissions (</a:t>
            </a:r>
            <a:r>
              <a:rPr lang="en-US" dirty="0" err="1"/>
              <a:t>chmod</a:t>
            </a:r>
            <a:r>
              <a:rPr lang="en-US" dirty="0"/>
              <a:t>)</a:t>
            </a:r>
            <a:endParaRPr lang="en-IN" dirty="0"/>
          </a:p>
        </p:txBody>
      </p:sp>
      <p:sp>
        <p:nvSpPr>
          <p:cNvPr id="3" name="Content Placeholder 2">
            <a:extLst>
              <a:ext uri="{FF2B5EF4-FFF2-40B4-BE49-F238E27FC236}">
                <a16:creationId xmlns:a16="http://schemas.microsoft.com/office/drawing/2014/main" id="{A5B3B3B9-7F0D-9C67-167F-A2BC8176BB26}"/>
              </a:ext>
            </a:extLst>
          </p:cNvPr>
          <p:cNvSpPr>
            <a:spLocks noGrp="1"/>
          </p:cNvSpPr>
          <p:nvPr>
            <p:ph idx="1"/>
          </p:nvPr>
        </p:nvSpPr>
        <p:spPr/>
        <p:txBody>
          <a:bodyPr/>
          <a:lstStyle/>
          <a:p>
            <a:r>
              <a:rPr lang="en-US" dirty="0"/>
              <a:t>Linux file permissions control access to files and directories and are represented by a series of numbers or letters.</a:t>
            </a:r>
          </a:p>
          <a:p>
            <a:r>
              <a:rPr lang="en-US" dirty="0"/>
              <a:t>The three permission types are read (r), write (w), and execute (x).</a:t>
            </a:r>
          </a:p>
          <a:p>
            <a:r>
              <a:rPr lang="en-US" dirty="0"/>
              <a:t>File permissions can be modified using the </a:t>
            </a:r>
            <a:r>
              <a:rPr lang="en-US" dirty="0" err="1"/>
              <a:t>chmod</a:t>
            </a:r>
            <a:r>
              <a:rPr lang="en-US" dirty="0"/>
              <a:t> command followed by a permission code.</a:t>
            </a:r>
          </a:p>
          <a:p>
            <a:r>
              <a:rPr lang="en-US" dirty="0"/>
              <a:t>Permission codes are represented by a three-digit number or a combination of letters and symbols.</a:t>
            </a:r>
            <a:endParaRPr lang="en-IN" dirty="0"/>
          </a:p>
        </p:txBody>
      </p:sp>
    </p:spTree>
    <p:extLst>
      <p:ext uri="{BB962C8B-B14F-4D97-AF65-F5344CB8AC3E}">
        <p14:creationId xmlns:p14="http://schemas.microsoft.com/office/powerpoint/2010/main" val="1774875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54E0-5F8F-6BF1-A7D6-01B9AF3FBB04}"/>
              </a:ext>
            </a:extLst>
          </p:cNvPr>
          <p:cNvSpPr>
            <a:spLocks noGrp="1"/>
          </p:cNvSpPr>
          <p:nvPr>
            <p:ph type="title"/>
          </p:nvPr>
        </p:nvSpPr>
        <p:spPr/>
        <p:txBody>
          <a:bodyPr/>
          <a:lstStyle/>
          <a:p>
            <a:r>
              <a:rPr lang="en-US" dirty="0"/>
              <a:t>File Permissions Using Numeric Mode</a:t>
            </a:r>
            <a:endParaRPr lang="en-IN" dirty="0"/>
          </a:p>
        </p:txBody>
      </p:sp>
      <p:sp>
        <p:nvSpPr>
          <p:cNvPr id="3" name="Content Placeholder 2">
            <a:extLst>
              <a:ext uri="{FF2B5EF4-FFF2-40B4-BE49-F238E27FC236}">
                <a16:creationId xmlns:a16="http://schemas.microsoft.com/office/drawing/2014/main" id="{D0942597-FE7A-DDC7-BF5B-0D3CBAFD7707}"/>
              </a:ext>
            </a:extLst>
          </p:cNvPr>
          <p:cNvSpPr>
            <a:spLocks noGrp="1"/>
          </p:cNvSpPr>
          <p:nvPr>
            <p:ph idx="1"/>
          </p:nvPr>
        </p:nvSpPr>
        <p:spPr/>
        <p:txBody>
          <a:bodyPr/>
          <a:lstStyle/>
          <a:p>
            <a:r>
              <a:rPr lang="en-US" dirty="0"/>
              <a:t>Numeric mode is another way to set file permissions in Linux.</a:t>
            </a:r>
          </a:p>
          <a:p>
            <a:r>
              <a:rPr lang="en-US" dirty="0"/>
              <a:t>It uses a three-digit code to represent the permission levels for owner, group, and other users.</a:t>
            </a:r>
          </a:p>
          <a:p>
            <a:r>
              <a:rPr lang="en-US" dirty="0"/>
              <a:t>The numbers represent the sum of the permission levels, with read being 4, write being 2, and execute being 1.</a:t>
            </a:r>
            <a:endParaRPr lang="en-IN" dirty="0"/>
          </a:p>
        </p:txBody>
      </p:sp>
    </p:spTree>
    <p:extLst>
      <p:ext uri="{BB962C8B-B14F-4D97-AF65-F5344CB8AC3E}">
        <p14:creationId xmlns:p14="http://schemas.microsoft.com/office/powerpoint/2010/main" val="780769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7854-39E0-F164-9F88-3BAA8FF8EFD0}"/>
              </a:ext>
            </a:extLst>
          </p:cNvPr>
          <p:cNvSpPr>
            <a:spLocks noGrp="1"/>
          </p:cNvSpPr>
          <p:nvPr>
            <p:ph type="title"/>
          </p:nvPr>
        </p:nvSpPr>
        <p:spPr/>
        <p:txBody>
          <a:bodyPr/>
          <a:lstStyle/>
          <a:p>
            <a:r>
              <a:rPr lang="en-US" dirty="0"/>
              <a:t>File Ownership Commands (</a:t>
            </a:r>
            <a:r>
              <a:rPr lang="en-US" dirty="0" err="1"/>
              <a:t>chown</a:t>
            </a:r>
            <a:r>
              <a:rPr lang="en-US" dirty="0"/>
              <a:t>, </a:t>
            </a:r>
            <a:r>
              <a:rPr lang="en-US" dirty="0" err="1"/>
              <a:t>chgrp</a:t>
            </a:r>
            <a:r>
              <a:rPr lang="en-US" dirty="0"/>
              <a:t>)</a:t>
            </a:r>
            <a:endParaRPr lang="en-IN" dirty="0"/>
          </a:p>
        </p:txBody>
      </p:sp>
      <p:sp>
        <p:nvSpPr>
          <p:cNvPr id="3" name="Content Placeholder 2">
            <a:extLst>
              <a:ext uri="{FF2B5EF4-FFF2-40B4-BE49-F238E27FC236}">
                <a16:creationId xmlns:a16="http://schemas.microsoft.com/office/drawing/2014/main" id="{952A8DE5-B0F9-D859-A167-607593A11350}"/>
              </a:ext>
            </a:extLst>
          </p:cNvPr>
          <p:cNvSpPr>
            <a:spLocks noGrp="1"/>
          </p:cNvSpPr>
          <p:nvPr>
            <p:ph idx="1"/>
          </p:nvPr>
        </p:nvSpPr>
        <p:spPr/>
        <p:txBody>
          <a:bodyPr/>
          <a:lstStyle/>
          <a:p>
            <a:r>
              <a:rPr lang="en-US" dirty="0"/>
              <a:t>The </a:t>
            </a:r>
            <a:r>
              <a:rPr lang="en-US" dirty="0" err="1"/>
              <a:t>chown</a:t>
            </a:r>
            <a:r>
              <a:rPr lang="en-US" dirty="0"/>
              <a:t> command is used to change the owner of a file or directory.</a:t>
            </a:r>
          </a:p>
          <a:p>
            <a:r>
              <a:rPr lang="en-US" dirty="0"/>
              <a:t>The </a:t>
            </a:r>
            <a:r>
              <a:rPr lang="en-US" dirty="0" err="1"/>
              <a:t>chgrp</a:t>
            </a:r>
            <a:r>
              <a:rPr lang="en-US" dirty="0"/>
              <a:t> command is used to change the group owner of a file or directory.</a:t>
            </a:r>
            <a:endParaRPr lang="en-IN" dirty="0"/>
          </a:p>
        </p:txBody>
      </p:sp>
    </p:spTree>
    <p:extLst>
      <p:ext uri="{BB962C8B-B14F-4D97-AF65-F5344CB8AC3E}">
        <p14:creationId xmlns:p14="http://schemas.microsoft.com/office/powerpoint/2010/main" val="3551221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9C6B-596F-9D59-839A-4C4C7A289D67}"/>
              </a:ext>
            </a:extLst>
          </p:cNvPr>
          <p:cNvSpPr>
            <a:spLocks noGrp="1"/>
          </p:cNvSpPr>
          <p:nvPr>
            <p:ph type="title"/>
          </p:nvPr>
        </p:nvSpPr>
        <p:spPr/>
        <p:txBody>
          <a:bodyPr/>
          <a:lstStyle/>
          <a:p>
            <a:r>
              <a:rPr lang="en-IN" dirty="0"/>
              <a:t>Access Control List (ACL)</a:t>
            </a:r>
          </a:p>
        </p:txBody>
      </p:sp>
      <p:sp>
        <p:nvSpPr>
          <p:cNvPr id="3" name="Content Placeholder 2">
            <a:extLst>
              <a:ext uri="{FF2B5EF4-FFF2-40B4-BE49-F238E27FC236}">
                <a16:creationId xmlns:a16="http://schemas.microsoft.com/office/drawing/2014/main" id="{7320A912-5340-BDE8-8876-586E4A7C048F}"/>
              </a:ext>
            </a:extLst>
          </p:cNvPr>
          <p:cNvSpPr>
            <a:spLocks noGrp="1"/>
          </p:cNvSpPr>
          <p:nvPr>
            <p:ph idx="1"/>
          </p:nvPr>
        </p:nvSpPr>
        <p:spPr/>
        <p:txBody>
          <a:bodyPr/>
          <a:lstStyle/>
          <a:p>
            <a:r>
              <a:rPr lang="en-US" dirty="0"/>
              <a:t>An ACL is a set of rules that define permissions for specific users or groups on a file or directory.</a:t>
            </a:r>
          </a:p>
          <a:p>
            <a:r>
              <a:rPr lang="en-US" dirty="0"/>
              <a:t>ACLs provide more granular control over file permissions than standard Linux file permissions.</a:t>
            </a:r>
            <a:endParaRPr lang="en-IN" dirty="0"/>
          </a:p>
        </p:txBody>
      </p:sp>
    </p:spTree>
    <p:extLst>
      <p:ext uri="{BB962C8B-B14F-4D97-AF65-F5344CB8AC3E}">
        <p14:creationId xmlns:p14="http://schemas.microsoft.com/office/powerpoint/2010/main" val="4066510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8EE0-58CF-4980-1955-0CD39FDFEB80}"/>
              </a:ext>
            </a:extLst>
          </p:cNvPr>
          <p:cNvSpPr>
            <a:spLocks noGrp="1"/>
          </p:cNvSpPr>
          <p:nvPr>
            <p:ph type="title"/>
          </p:nvPr>
        </p:nvSpPr>
        <p:spPr/>
        <p:txBody>
          <a:bodyPr/>
          <a:lstStyle/>
          <a:p>
            <a:r>
              <a:rPr lang="en-US" dirty="0"/>
              <a:t>Help Commands, TAB Completion, and Up Arrow Keys</a:t>
            </a:r>
            <a:endParaRPr lang="en-IN" dirty="0"/>
          </a:p>
        </p:txBody>
      </p:sp>
      <p:sp>
        <p:nvSpPr>
          <p:cNvPr id="3" name="Content Placeholder 2">
            <a:extLst>
              <a:ext uri="{FF2B5EF4-FFF2-40B4-BE49-F238E27FC236}">
                <a16:creationId xmlns:a16="http://schemas.microsoft.com/office/drawing/2014/main" id="{2E7723D1-C057-DA1C-910A-6C983E035CF4}"/>
              </a:ext>
            </a:extLst>
          </p:cNvPr>
          <p:cNvSpPr>
            <a:spLocks noGrp="1"/>
          </p:cNvSpPr>
          <p:nvPr>
            <p:ph idx="1"/>
          </p:nvPr>
        </p:nvSpPr>
        <p:spPr/>
        <p:txBody>
          <a:bodyPr/>
          <a:lstStyle/>
          <a:p>
            <a:r>
              <a:rPr lang="en-US" dirty="0"/>
              <a:t>The man command displays the manual page for a Linux command.</a:t>
            </a:r>
          </a:p>
          <a:p>
            <a:r>
              <a:rPr lang="en-US" dirty="0"/>
              <a:t>TAB completion is a feature that allows you to type the first few letters of a command or file name and press TAB to autocomplete.</a:t>
            </a:r>
          </a:p>
          <a:p>
            <a:r>
              <a:rPr lang="en-US" dirty="0"/>
              <a:t>The up arrow key allows you to access previously executed commands in the terminal.</a:t>
            </a:r>
            <a:endParaRPr lang="en-IN" dirty="0"/>
          </a:p>
        </p:txBody>
      </p:sp>
    </p:spTree>
    <p:extLst>
      <p:ext uri="{BB962C8B-B14F-4D97-AF65-F5344CB8AC3E}">
        <p14:creationId xmlns:p14="http://schemas.microsoft.com/office/powerpoint/2010/main" val="3159453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98EF-EEAB-054B-CEC5-E1630997DEFA}"/>
              </a:ext>
            </a:extLst>
          </p:cNvPr>
          <p:cNvSpPr>
            <a:spLocks noGrp="1"/>
          </p:cNvSpPr>
          <p:nvPr>
            <p:ph type="title"/>
          </p:nvPr>
        </p:nvSpPr>
        <p:spPr/>
        <p:txBody>
          <a:bodyPr/>
          <a:lstStyle/>
          <a:p>
            <a:r>
              <a:rPr lang="en-IN" dirty="0"/>
              <a:t>Adding Text to Files</a:t>
            </a:r>
          </a:p>
        </p:txBody>
      </p:sp>
      <p:sp>
        <p:nvSpPr>
          <p:cNvPr id="3" name="Content Placeholder 2">
            <a:extLst>
              <a:ext uri="{FF2B5EF4-FFF2-40B4-BE49-F238E27FC236}">
                <a16:creationId xmlns:a16="http://schemas.microsoft.com/office/drawing/2014/main" id="{DDEF23D8-7681-B837-551E-7D1EBDCD55DA}"/>
              </a:ext>
            </a:extLst>
          </p:cNvPr>
          <p:cNvSpPr>
            <a:spLocks noGrp="1"/>
          </p:cNvSpPr>
          <p:nvPr>
            <p:ph idx="1"/>
          </p:nvPr>
        </p:nvSpPr>
        <p:spPr/>
        <p:txBody>
          <a:bodyPr/>
          <a:lstStyle/>
          <a:p>
            <a:r>
              <a:rPr lang="en-US" dirty="0"/>
              <a:t>The echo command can be used to add text to a file.</a:t>
            </a:r>
          </a:p>
          <a:p>
            <a:r>
              <a:rPr lang="en-US" dirty="0"/>
              <a:t>The &gt; symbol can be used to redirect output to a file, overwriting any existing content.</a:t>
            </a:r>
          </a:p>
          <a:p>
            <a:r>
              <a:rPr lang="en-US" dirty="0"/>
              <a:t>The &gt;&gt; symbol can be used to append output to a file.</a:t>
            </a:r>
            <a:endParaRPr lang="en-IN" dirty="0"/>
          </a:p>
        </p:txBody>
      </p:sp>
    </p:spTree>
    <p:extLst>
      <p:ext uri="{BB962C8B-B14F-4D97-AF65-F5344CB8AC3E}">
        <p14:creationId xmlns:p14="http://schemas.microsoft.com/office/powerpoint/2010/main" val="556563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D46E-7ABC-D394-F50A-0ED25E904CA0}"/>
              </a:ext>
            </a:extLst>
          </p:cNvPr>
          <p:cNvSpPr>
            <a:spLocks noGrp="1"/>
          </p:cNvSpPr>
          <p:nvPr>
            <p:ph type="title"/>
          </p:nvPr>
        </p:nvSpPr>
        <p:spPr/>
        <p:txBody>
          <a:bodyPr/>
          <a:lstStyle/>
          <a:p>
            <a:r>
              <a:rPr lang="en-US" dirty="0"/>
              <a:t>Input and Output Redirects (stdin, </a:t>
            </a:r>
            <a:r>
              <a:rPr lang="en-US" dirty="0" err="1"/>
              <a:t>stdout</a:t>
            </a:r>
            <a:r>
              <a:rPr lang="en-US" dirty="0"/>
              <a:t>, and stderr)</a:t>
            </a:r>
            <a:endParaRPr lang="en-IN" dirty="0"/>
          </a:p>
        </p:txBody>
      </p:sp>
      <p:sp>
        <p:nvSpPr>
          <p:cNvPr id="3" name="Content Placeholder 2">
            <a:extLst>
              <a:ext uri="{FF2B5EF4-FFF2-40B4-BE49-F238E27FC236}">
                <a16:creationId xmlns:a16="http://schemas.microsoft.com/office/drawing/2014/main" id="{78D71820-93BE-5BAD-47E2-90EC584BBCD1}"/>
              </a:ext>
            </a:extLst>
          </p:cNvPr>
          <p:cNvSpPr>
            <a:spLocks noGrp="1"/>
          </p:cNvSpPr>
          <p:nvPr>
            <p:ph idx="1"/>
          </p:nvPr>
        </p:nvSpPr>
        <p:spPr/>
        <p:txBody>
          <a:bodyPr/>
          <a:lstStyle/>
          <a:p>
            <a:r>
              <a:rPr lang="en-US" dirty="0"/>
              <a:t>Standard input (stdin) is the data that is inputted into a command.</a:t>
            </a:r>
          </a:p>
          <a:p>
            <a:r>
              <a:rPr lang="en-US" dirty="0"/>
              <a:t>Standard output (</a:t>
            </a:r>
            <a:r>
              <a:rPr lang="en-US" dirty="0" err="1"/>
              <a:t>stdout</a:t>
            </a:r>
            <a:r>
              <a:rPr lang="en-US" dirty="0"/>
              <a:t>) is the data that is outputted by a command.</a:t>
            </a:r>
          </a:p>
          <a:p>
            <a:r>
              <a:rPr lang="en-US" dirty="0"/>
              <a:t>Standard error (stderr) is the error message that is outputted by a command.</a:t>
            </a:r>
            <a:endParaRPr lang="en-IN" dirty="0"/>
          </a:p>
        </p:txBody>
      </p:sp>
    </p:spTree>
    <p:extLst>
      <p:ext uri="{BB962C8B-B14F-4D97-AF65-F5344CB8AC3E}">
        <p14:creationId xmlns:p14="http://schemas.microsoft.com/office/powerpoint/2010/main" val="2654613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3500-91C5-8C0E-FC0E-2B171AA21418}"/>
              </a:ext>
            </a:extLst>
          </p:cNvPr>
          <p:cNvSpPr>
            <a:spLocks noGrp="1"/>
          </p:cNvSpPr>
          <p:nvPr>
            <p:ph type="title"/>
          </p:nvPr>
        </p:nvSpPr>
        <p:spPr/>
        <p:txBody>
          <a:bodyPr/>
          <a:lstStyle/>
          <a:p>
            <a:r>
              <a:rPr lang="en-US" dirty="0"/>
              <a:t>Standard Output to a File (tee command)</a:t>
            </a:r>
            <a:br>
              <a:rPr lang="en-US" dirty="0"/>
            </a:br>
            <a:endParaRPr lang="en-IN" dirty="0"/>
          </a:p>
        </p:txBody>
      </p:sp>
      <p:sp>
        <p:nvSpPr>
          <p:cNvPr id="3" name="Content Placeholder 2">
            <a:extLst>
              <a:ext uri="{FF2B5EF4-FFF2-40B4-BE49-F238E27FC236}">
                <a16:creationId xmlns:a16="http://schemas.microsoft.com/office/drawing/2014/main" id="{161CEA4C-5662-0291-0842-3B3C1A417E87}"/>
              </a:ext>
            </a:extLst>
          </p:cNvPr>
          <p:cNvSpPr>
            <a:spLocks noGrp="1"/>
          </p:cNvSpPr>
          <p:nvPr>
            <p:ph idx="1"/>
          </p:nvPr>
        </p:nvSpPr>
        <p:spPr/>
        <p:txBody>
          <a:bodyPr/>
          <a:lstStyle/>
          <a:p>
            <a:r>
              <a:rPr lang="en-US" dirty="0"/>
              <a:t>The tee command is used to redirect output to a file while still displaying it on the terminal.</a:t>
            </a:r>
            <a:endParaRPr lang="en-IN" dirty="0"/>
          </a:p>
        </p:txBody>
      </p:sp>
    </p:spTree>
    <p:extLst>
      <p:ext uri="{BB962C8B-B14F-4D97-AF65-F5344CB8AC3E}">
        <p14:creationId xmlns:p14="http://schemas.microsoft.com/office/powerpoint/2010/main" val="300282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AA9D-395B-480F-3C37-CA621BB6422B}"/>
              </a:ext>
            </a:extLst>
          </p:cNvPr>
          <p:cNvSpPr>
            <a:spLocks noGrp="1"/>
          </p:cNvSpPr>
          <p:nvPr>
            <p:ph type="title"/>
          </p:nvPr>
        </p:nvSpPr>
        <p:spPr/>
        <p:txBody>
          <a:bodyPr/>
          <a:lstStyle/>
          <a:p>
            <a:r>
              <a:rPr lang="en-IN" dirty="0"/>
              <a:t>Accessing Linux System:</a:t>
            </a:r>
          </a:p>
        </p:txBody>
      </p:sp>
      <p:sp>
        <p:nvSpPr>
          <p:cNvPr id="3" name="Content Placeholder 2">
            <a:extLst>
              <a:ext uri="{FF2B5EF4-FFF2-40B4-BE49-F238E27FC236}">
                <a16:creationId xmlns:a16="http://schemas.microsoft.com/office/drawing/2014/main" id="{C7396562-8A85-4CD1-550A-9F88FAE407E7}"/>
              </a:ext>
            </a:extLst>
          </p:cNvPr>
          <p:cNvSpPr>
            <a:spLocks noGrp="1"/>
          </p:cNvSpPr>
          <p:nvPr>
            <p:ph idx="1"/>
          </p:nvPr>
        </p:nvSpPr>
        <p:spPr/>
        <p:txBody>
          <a:bodyPr/>
          <a:lstStyle/>
          <a:p>
            <a:r>
              <a:rPr lang="en-US" dirty="0"/>
              <a:t>Linux is a popular operating system used by many developers and IT professionals. To access a Linux system, you need to have the necessary credentials such as username and password. Once you have the credentials, you can access the Linux system via the command line or using an SSH client such as Putty.</a:t>
            </a:r>
            <a:endParaRPr lang="en-IN" dirty="0"/>
          </a:p>
        </p:txBody>
      </p:sp>
    </p:spTree>
    <p:extLst>
      <p:ext uri="{BB962C8B-B14F-4D97-AF65-F5344CB8AC3E}">
        <p14:creationId xmlns:p14="http://schemas.microsoft.com/office/powerpoint/2010/main" val="2079076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2EC2-476A-D20B-A51D-F1C8F26585E1}"/>
              </a:ext>
            </a:extLst>
          </p:cNvPr>
          <p:cNvSpPr>
            <a:spLocks noGrp="1"/>
          </p:cNvSpPr>
          <p:nvPr>
            <p:ph type="title"/>
          </p:nvPr>
        </p:nvSpPr>
        <p:spPr/>
        <p:txBody>
          <a:bodyPr/>
          <a:lstStyle/>
          <a:p>
            <a:r>
              <a:rPr lang="en-IN" dirty="0"/>
              <a:t>Pipes ( | )</a:t>
            </a:r>
          </a:p>
        </p:txBody>
      </p:sp>
      <p:sp>
        <p:nvSpPr>
          <p:cNvPr id="3" name="Content Placeholder 2">
            <a:extLst>
              <a:ext uri="{FF2B5EF4-FFF2-40B4-BE49-F238E27FC236}">
                <a16:creationId xmlns:a16="http://schemas.microsoft.com/office/drawing/2014/main" id="{20DEE95E-D105-BFD5-D149-F8638A9D0E9A}"/>
              </a:ext>
            </a:extLst>
          </p:cNvPr>
          <p:cNvSpPr>
            <a:spLocks noGrp="1"/>
          </p:cNvSpPr>
          <p:nvPr>
            <p:ph idx="1"/>
          </p:nvPr>
        </p:nvSpPr>
        <p:spPr/>
        <p:txBody>
          <a:bodyPr/>
          <a:lstStyle/>
          <a:p>
            <a:r>
              <a:rPr lang="en-US" dirty="0"/>
              <a:t>Pipes are used to connect two or more commands together so that the output of one command becomes the input of the next command.</a:t>
            </a:r>
            <a:endParaRPr lang="en-IN" dirty="0"/>
          </a:p>
        </p:txBody>
      </p:sp>
    </p:spTree>
    <p:extLst>
      <p:ext uri="{BB962C8B-B14F-4D97-AF65-F5344CB8AC3E}">
        <p14:creationId xmlns:p14="http://schemas.microsoft.com/office/powerpoint/2010/main" val="2414667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4CCB-BC21-5530-98FD-34E62835DC7B}"/>
              </a:ext>
            </a:extLst>
          </p:cNvPr>
          <p:cNvSpPr>
            <a:spLocks noGrp="1"/>
          </p:cNvSpPr>
          <p:nvPr>
            <p:ph type="title"/>
          </p:nvPr>
        </p:nvSpPr>
        <p:spPr/>
        <p:txBody>
          <a:bodyPr/>
          <a:lstStyle/>
          <a:p>
            <a:r>
              <a:rPr lang="fr-FR" dirty="0"/>
              <a:t>File Maintenance </a:t>
            </a:r>
            <a:r>
              <a:rPr lang="fr-FR" dirty="0" err="1"/>
              <a:t>Commands</a:t>
            </a:r>
            <a:r>
              <a:rPr lang="fr-FR" dirty="0"/>
              <a:t> (</a:t>
            </a:r>
            <a:r>
              <a:rPr lang="fr-FR" dirty="0" err="1"/>
              <a:t>cp</a:t>
            </a:r>
            <a:r>
              <a:rPr lang="fr-FR" dirty="0"/>
              <a:t>, </a:t>
            </a:r>
            <a:r>
              <a:rPr lang="fr-FR" dirty="0" err="1"/>
              <a:t>rm</a:t>
            </a:r>
            <a:r>
              <a:rPr lang="fr-FR" dirty="0"/>
              <a:t>, mv, </a:t>
            </a:r>
            <a:r>
              <a:rPr lang="fr-FR" dirty="0" err="1"/>
              <a:t>mkdir</a:t>
            </a:r>
            <a:r>
              <a:rPr lang="fr-FR" dirty="0"/>
              <a:t>, </a:t>
            </a:r>
            <a:r>
              <a:rPr lang="fr-FR" dirty="0" err="1"/>
              <a:t>rmdir</a:t>
            </a:r>
            <a:r>
              <a:rPr lang="fr-FR" dirty="0"/>
              <a:t>)</a:t>
            </a:r>
            <a:endParaRPr lang="en-IN" dirty="0"/>
          </a:p>
        </p:txBody>
      </p:sp>
      <p:sp>
        <p:nvSpPr>
          <p:cNvPr id="3" name="Content Placeholder 2">
            <a:extLst>
              <a:ext uri="{FF2B5EF4-FFF2-40B4-BE49-F238E27FC236}">
                <a16:creationId xmlns:a16="http://schemas.microsoft.com/office/drawing/2014/main" id="{56ED77C4-70AF-0B3C-15FE-1312E974710B}"/>
              </a:ext>
            </a:extLst>
          </p:cNvPr>
          <p:cNvSpPr>
            <a:spLocks noGrp="1"/>
          </p:cNvSpPr>
          <p:nvPr>
            <p:ph idx="1"/>
          </p:nvPr>
        </p:nvSpPr>
        <p:spPr/>
        <p:txBody>
          <a:bodyPr/>
          <a:lstStyle/>
          <a:p>
            <a:r>
              <a:rPr lang="en-US" dirty="0"/>
              <a:t>The cp command is used to copy files and directories.</a:t>
            </a:r>
          </a:p>
          <a:p>
            <a:r>
              <a:rPr lang="en-US" dirty="0"/>
              <a:t>The rm command is used to delete files and directories.</a:t>
            </a:r>
          </a:p>
          <a:p>
            <a:r>
              <a:rPr lang="en-US" dirty="0"/>
              <a:t>The mv command is used to move or rename files and directories.</a:t>
            </a:r>
          </a:p>
          <a:p>
            <a:r>
              <a:rPr lang="en-US" dirty="0"/>
              <a:t>The </a:t>
            </a:r>
            <a:r>
              <a:rPr lang="en-US" dirty="0" err="1"/>
              <a:t>mkdir</a:t>
            </a:r>
            <a:r>
              <a:rPr lang="en-US" dirty="0"/>
              <a:t> command is used to create a new directory.</a:t>
            </a:r>
          </a:p>
          <a:p>
            <a:r>
              <a:rPr lang="en-US" dirty="0"/>
              <a:t>The </a:t>
            </a:r>
            <a:r>
              <a:rPr lang="en-US" dirty="0" err="1"/>
              <a:t>rmdir</a:t>
            </a:r>
            <a:r>
              <a:rPr lang="en-US" dirty="0"/>
              <a:t> command is used to remove a directory.</a:t>
            </a:r>
            <a:endParaRPr lang="en-IN" dirty="0"/>
          </a:p>
        </p:txBody>
      </p:sp>
    </p:spTree>
    <p:extLst>
      <p:ext uri="{BB962C8B-B14F-4D97-AF65-F5344CB8AC3E}">
        <p14:creationId xmlns:p14="http://schemas.microsoft.com/office/powerpoint/2010/main" val="3170936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8D04-3C1C-815E-DC66-AE85F48B3F17}"/>
              </a:ext>
            </a:extLst>
          </p:cNvPr>
          <p:cNvSpPr>
            <a:spLocks noGrp="1"/>
          </p:cNvSpPr>
          <p:nvPr>
            <p:ph type="title"/>
          </p:nvPr>
        </p:nvSpPr>
        <p:spPr/>
        <p:txBody>
          <a:bodyPr/>
          <a:lstStyle/>
          <a:p>
            <a:r>
              <a:rPr lang="en-IN" dirty="0"/>
              <a:t>File Display Commands:</a:t>
            </a:r>
          </a:p>
        </p:txBody>
      </p:sp>
      <p:sp>
        <p:nvSpPr>
          <p:cNvPr id="3" name="Content Placeholder 2">
            <a:extLst>
              <a:ext uri="{FF2B5EF4-FFF2-40B4-BE49-F238E27FC236}">
                <a16:creationId xmlns:a16="http://schemas.microsoft.com/office/drawing/2014/main" id="{C1AB324A-170D-91E4-FE25-DA5CCE722CAE}"/>
              </a:ext>
            </a:extLst>
          </p:cNvPr>
          <p:cNvSpPr>
            <a:spLocks noGrp="1"/>
          </p:cNvSpPr>
          <p:nvPr>
            <p:ph idx="1"/>
          </p:nvPr>
        </p:nvSpPr>
        <p:spPr/>
        <p:txBody>
          <a:bodyPr/>
          <a:lstStyle/>
          <a:p>
            <a:r>
              <a:rPr lang="en-US" dirty="0"/>
              <a:t>Cat: Concatenates and displays the content of one or more files.</a:t>
            </a:r>
          </a:p>
          <a:p>
            <a:r>
              <a:rPr lang="en-US" dirty="0"/>
              <a:t>Less: Allows users to view files one page at a time and scroll through them.</a:t>
            </a:r>
          </a:p>
          <a:p>
            <a:r>
              <a:rPr lang="en-US" dirty="0"/>
              <a:t>More: Similar to less, but with fewer features.</a:t>
            </a:r>
          </a:p>
          <a:p>
            <a:r>
              <a:rPr lang="en-US" dirty="0"/>
              <a:t>Head: Displays the first 10 lines of a file by default, but can be customized.</a:t>
            </a:r>
          </a:p>
          <a:p>
            <a:r>
              <a:rPr lang="en-US" dirty="0"/>
              <a:t>Tail: Displays the last 10 lines of a file by default, but can be customized.</a:t>
            </a:r>
            <a:endParaRPr lang="en-IN" dirty="0"/>
          </a:p>
        </p:txBody>
      </p:sp>
    </p:spTree>
    <p:extLst>
      <p:ext uri="{BB962C8B-B14F-4D97-AF65-F5344CB8AC3E}">
        <p14:creationId xmlns:p14="http://schemas.microsoft.com/office/powerpoint/2010/main" val="1447068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42F1-2310-7B7E-2280-706DBA2581EF}"/>
              </a:ext>
            </a:extLst>
          </p:cNvPr>
          <p:cNvSpPr>
            <a:spLocks noGrp="1"/>
          </p:cNvSpPr>
          <p:nvPr>
            <p:ph type="title"/>
          </p:nvPr>
        </p:nvSpPr>
        <p:spPr/>
        <p:txBody>
          <a:bodyPr/>
          <a:lstStyle/>
          <a:p>
            <a:r>
              <a:rPr lang="en-IN" dirty="0"/>
              <a:t>Filters/Text Processing Commands:</a:t>
            </a:r>
          </a:p>
        </p:txBody>
      </p:sp>
      <p:sp>
        <p:nvSpPr>
          <p:cNvPr id="3" name="Content Placeholder 2">
            <a:extLst>
              <a:ext uri="{FF2B5EF4-FFF2-40B4-BE49-F238E27FC236}">
                <a16:creationId xmlns:a16="http://schemas.microsoft.com/office/drawing/2014/main" id="{8BA69461-2A3B-F6B4-E603-906B8F5803DB}"/>
              </a:ext>
            </a:extLst>
          </p:cNvPr>
          <p:cNvSpPr>
            <a:spLocks noGrp="1"/>
          </p:cNvSpPr>
          <p:nvPr>
            <p:ph idx="1"/>
          </p:nvPr>
        </p:nvSpPr>
        <p:spPr/>
        <p:txBody>
          <a:bodyPr/>
          <a:lstStyle/>
          <a:p>
            <a:r>
              <a:rPr lang="en-US" dirty="0"/>
              <a:t>Cut: Allows users to extract specific fields or columns from a file.</a:t>
            </a:r>
          </a:p>
          <a:p>
            <a:r>
              <a:rPr lang="en-US" dirty="0"/>
              <a:t>Awk: A powerful text processing tool that allows users to manipulate and extract data from files.</a:t>
            </a:r>
          </a:p>
          <a:p>
            <a:r>
              <a:rPr lang="en-US" dirty="0"/>
              <a:t>Grep/</a:t>
            </a:r>
            <a:r>
              <a:rPr lang="en-US" dirty="0" err="1"/>
              <a:t>Egrep</a:t>
            </a:r>
            <a:r>
              <a:rPr lang="en-US" dirty="0"/>
              <a:t>: Allows users to search for specific patterns or strings within a file.</a:t>
            </a:r>
          </a:p>
          <a:p>
            <a:r>
              <a:rPr lang="en-US" dirty="0"/>
              <a:t>Sort/</a:t>
            </a:r>
            <a:r>
              <a:rPr lang="en-US" dirty="0" err="1"/>
              <a:t>Uniq</a:t>
            </a:r>
            <a:r>
              <a:rPr lang="en-US" dirty="0"/>
              <a:t>: Sorts lines alphabetically and removes duplicate lines, respectively.</a:t>
            </a:r>
          </a:p>
          <a:p>
            <a:r>
              <a:rPr lang="en-US" dirty="0" err="1"/>
              <a:t>Wc</a:t>
            </a:r>
            <a:r>
              <a:rPr lang="en-US" dirty="0"/>
              <a:t>: Counts the number of words, lines, and characters in a file.</a:t>
            </a:r>
            <a:endParaRPr lang="en-IN" dirty="0"/>
          </a:p>
        </p:txBody>
      </p:sp>
    </p:spTree>
    <p:extLst>
      <p:ext uri="{BB962C8B-B14F-4D97-AF65-F5344CB8AC3E}">
        <p14:creationId xmlns:p14="http://schemas.microsoft.com/office/powerpoint/2010/main" val="2967196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F4F8-72D8-B4D3-7013-52C9E2A95145}"/>
              </a:ext>
            </a:extLst>
          </p:cNvPr>
          <p:cNvSpPr>
            <a:spLocks noGrp="1"/>
          </p:cNvSpPr>
          <p:nvPr>
            <p:ph type="title"/>
          </p:nvPr>
        </p:nvSpPr>
        <p:spPr/>
        <p:txBody>
          <a:bodyPr/>
          <a:lstStyle/>
          <a:p>
            <a:r>
              <a:rPr lang="en-IN" dirty="0"/>
              <a:t>Compare Files:</a:t>
            </a:r>
          </a:p>
        </p:txBody>
      </p:sp>
      <p:sp>
        <p:nvSpPr>
          <p:cNvPr id="3" name="Content Placeholder 2">
            <a:extLst>
              <a:ext uri="{FF2B5EF4-FFF2-40B4-BE49-F238E27FC236}">
                <a16:creationId xmlns:a16="http://schemas.microsoft.com/office/drawing/2014/main" id="{E9D3EC3E-D1D6-7256-5789-712F71AFF5A8}"/>
              </a:ext>
            </a:extLst>
          </p:cNvPr>
          <p:cNvSpPr>
            <a:spLocks noGrp="1"/>
          </p:cNvSpPr>
          <p:nvPr>
            <p:ph idx="1"/>
          </p:nvPr>
        </p:nvSpPr>
        <p:spPr/>
        <p:txBody>
          <a:bodyPr/>
          <a:lstStyle/>
          <a:p>
            <a:r>
              <a:rPr lang="en-US" dirty="0"/>
              <a:t>Diff: Compares two files line by line and shows the differences between them.</a:t>
            </a:r>
          </a:p>
          <a:p>
            <a:r>
              <a:rPr lang="en-US" dirty="0" err="1"/>
              <a:t>Cmp</a:t>
            </a:r>
            <a:r>
              <a:rPr lang="en-US" dirty="0"/>
              <a:t>: Compares two files byte by byte and shows the first byte that differs.</a:t>
            </a:r>
            <a:endParaRPr lang="en-IN" dirty="0"/>
          </a:p>
        </p:txBody>
      </p:sp>
    </p:spTree>
    <p:extLst>
      <p:ext uri="{BB962C8B-B14F-4D97-AF65-F5344CB8AC3E}">
        <p14:creationId xmlns:p14="http://schemas.microsoft.com/office/powerpoint/2010/main" val="1789558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3F1E-8DF9-262C-88ED-8016CDA6E076}"/>
              </a:ext>
            </a:extLst>
          </p:cNvPr>
          <p:cNvSpPr>
            <a:spLocks noGrp="1"/>
          </p:cNvSpPr>
          <p:nvPr>
            <p:ph type="title"/>
          </p:nvPr>
        </p:nvSpPr>
        <p:spPr/>
        <p:txBody>
          <a:bodyPr/>
          <a:lstStyle/>
          <a:p>
            <a:r>
              <a:rPr lang="en-IN" dirty="0"/>
              <a:t>Compress and </a:t>
            </a:r>
            <a:r>
              <a:rPr lang="en-IN" dirty="0" err="1"/>
              <a:t>Uncompress</a:t>
            </a:r>
            <a:r>
              <a:rPr lang="en-IN" dirty="0"/>
              <a:t>:</a:t>
            </a:r>
          </a:p>
        </p:txBody>
      </p:sp>
      <p:sp>
        <p:nvSpPr>
          <p:cNvPr id="3" name="Content Placeholder 2">
            <a:extLst>
              <a:ext uri="{FF2B5EF4-FFF2-40B4-BE49-F238E27FC236}">
                <a16:creationId xmlns:a16="http://schemas.microsoft.com/office/drawing/2014/main" id="{65938A89-7934-9A0E-8A5C-60BD010AA9D9}"/>
              </a:ext>
            </a:extLst>
          </p:cNvPr>
          <p:cNvSpPr>
            <a:spLocks noGrp="1"/>
          </p:cNvSpPr>
          <p:nvPr>
            <p:ph idx="1"/>
          </p:nvPr>
        </p:nvSpPr>
        <p:spPr/>
        <p:txBody>
          <a:bodyPr/>
          <a:lstStyle/>
          <a:p>
            <a:r>
              <a:rPr lang="en-US" dirty="0"/>
              <a:t>Tar: Allows users to combine multiple files into a single archive file.</a:t>
            </a:r>
          </a:p>
          <a:p>
            <a:r>
              <a:rPr lang="en-US" dirty="0" err="1"/>
              <a:t>Gzip</a:t>
            </a:r>
            <a:r>
              <a:rPr lang="en-US" dirty="0"/>
              <a:t>: Compresses files to save space.</a:t>
            </a:r>
          </a:p>
          <a:p>
            <a:r>
              <a:rPr lang="en-US" dirty="0" err="1"/>
              <a:t>Gunzip</a:t>
            </a:r>
            <a:r>
              <a:rPr lang="en-US" dirty="0"/>
              <a:t>: Decompresses </a:t>
            </a:r>
            <a:r>
              <a:rPr lang="en-US" dirty="0" err="1"/>
              <a:t>gzip</a:t>
            </a:r>
            <a:r>
              <a:rPr lang="en-US" dirty="0"/>
              <a:t> files.</a:t>
            </a:r>
            <a:endParaRPr lang="en-IN" dirty="0"/>
          </a:p>
        </p:txBody>
      </p:sp>
      <p:sp>
        <p:nvSpPr>
          <p:cNvPr id="5" name="TextBox 4">
            <a:extLst>
              <a:ext uri="{FF2B5EF4-FFF2-40B4-BE49-F238E27FC236}">
                <a16:creationId xmlns:a16="http://schemas.microsoft.com/office/drawing/2014/main" id="{60B87707-41C7-0EB2-CBB3-911F180C36F7}"/>
              </a:ext>
            </a:extLst>
          </p:cNvPr>
          <p:cNvSpPr txBox="1"/>
          <p:nvPr/>
        </p:nvSpPr>
        <p:spPr>
          <a:xfrm>
            <a:off x="838200" y="3776129"/>
            <a:ext cx="6097604" cy="646331"/>
          </a:xfrm>
          <a:prstGeom prst="rect">
            <a:avLst/>
          </a:prstGeom>
          <a:noFill/>
        </p:spPr>
        <p:txBody>
          <a:bodyPr wrap="square">
            <a:spAutoFit/>
          </a:bodyPr>
          <a:lstStyle/>
          <a:p>
            <a:r>
              <a:rPr lang="en-IN" sz="3600" dirty="0"/>
              <a:t>Truncate File Size:</a:t>
            </a:r>
          </a:p>
        </p:txBody>
      </p:sp>
      <p:sp>
        <p:nvSpPr>
          <p:cNvPr id="7" name="TextBox 6">
            <a:extLst>
              <a:ext uri="{FF2B5EF4-FFF2-40B4-BE49-F238E27FC236}">
                <a16:creationId xmlns:a16="http://schemas.microsoft.com/office/drawing/2014/main" id="{0FAE05E1-C20E-BEB7-DE6C-623DAD1DAE96}"/>
              </a:ext>
            </a:extLst>
          </p:cNvPr>
          <p:cNvSpPr txBox="1"/>
          <p:nvPr/>
        </p:nvSpPr>
        <p:spPr>
          <a:xfrm>
            <a:off x="838199" y="4557397"/>
            <a:ext cx="10153851" cy="954107"/>
          </a:xfrm>
          <a:prstGeom prst="rect">
            <a:avLst/>
          </a:prstGeom>
          <a:noFill/>
        </p:spPr>
        <p:txBody>
          <a:bodyPr wrap="square">
            <a:spAutoFit/>
          </a:bodyPr>
          <a:lstStyle/>
          <a:p>
            <a:r>
              <a:rPr lang="en-US" sz="2800" dirty="0"/>
              <a:t>Truncate: Allows users to truncate or shorten a file to a specified length.</a:t>
            </a:r>
            <a:endParaRPr lang="en-IN" sz="2800" dirty="0"/>
          </a:p>
        </p:txBody>
      </p:sp>
    </p:spTree>
    <p:extLst>
      <p:ext uri="{BB962C8B-B14F-4D97-AF65-F5344CB8AC3E}">
        <p14:creationId xmlns:p14="http://schemas.microsoft.com/office/powerpoint/2010/main" val="4184606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9A95-3A28-F15C-9478-3A5BE3095C31}"/>
              </a:ext>
            </a:extLst>
          </p:cNvPr>
          <p:cNvSpPr>
            <a:spLocks noGrp="1"/>
          </p:cNvSpPr>
          <p:nvPr>
            <p:ph type="title"/>
          </p:nvPr>
        </p:nvSpPr>
        <p:spPr/>
        <p:txBody>
          <a:bodyPr/>
          <a:lstStyle/>
          <a:p>
            <a:r>
              <a:rPr lang="en-IN" dirty="0"/>
              <a:t>Combining and Splitting Files:</a:t>
            </a:r>
          </a:p>
        </p:txBody>
      </p:sp>
      <p:sp>
        <p:nvSpPr>
          <p:cNvPr id="3" name="Content Placeholder 2">
            <a:extLst>
              <a:ext uri="{FF2B5EF4-FFF2-40B4-BE49-F238E27FC236}">
                <a16:creationId xmlns:a16="http://schemas.microsoft.com/office/drawing/2014/main" id="{53050F27-E9A2-4800-511F-013AF0839D1D}"/>
              </a:ext>
            </a:extLst>
          </p:cNvPr>
          <p:cNvSpPr>
            <a:spLocks noGrp="1"/>
          </p:cNvSpPr>
          <p:nvPr>
            <p:ph idx="1"/>
          </p:nvPr>
        </p:nvSpPr>
        <p:spPr/>
        <p:txBody>
          <a:bodyPr/>
          <a:lstStyle/>
          <a:p>
            <a:r>
              <a:rPr lang="en-US" dirty="0"/>
              <a:t>Cat: Can also be used to combine multiple files into a single file.</a:t>
            </a:r>
          </a:p>
          <a:p>
            <a:r>
              <a:rPr lang="en-US" dirty="0"/>
              <a:t>Split: Allows users to split a large file into smaller files.</a:t>
            </a:r>
            <a:endParaRPr lang="en-IN" dirty="0"/>
          </a:p>
        </p:txBody>
      </p:sp>
    </p:spTree>
    <p:extLst>
      <p:ext uri="{BB962C8B-B14F-4D97-AF65-F5344CB8AC3E}">
        <p14:creationId xmlns:p14="http://schemas.microsoft.com/office/powerpoint/2010/main" val="697121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8DF9-D845-BCF6-39E0-A295B1EE69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5CCAC9-64DC-6B91-C0E0-DC71EF0A5E4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7451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AE70-BF14-B31E-5F00-1D23DDBD8A3D}"/>
              </a:ext>
            </a:extLst>
          </p:cNvPr>
          <p:cNvSpPr>
            <a:spLocks noGrp="1"/>
          </p:cNvSpPr>
          <p:nvPr>
            <p:ph type="title"/>
          </p:nvPr>
        </p:nvSpPr>
        <p:spPr/>
        <p:txBody>
          <a:bodyPr/>
          <a:lstStyle/>
          <a:p>
            <a:r>
              <a:rPr lang="en-IN" dirty="0"/>
              <a:t>Download and Install Putty:</a:t>
            </a:r>
          </a:p>
        </p:txBody>
      </p:sp>
      <p:sp>
        <p:nvSpPr>
          <p:cNvPr id="3" name="Content Placeholder 2">
            <a:extLst>
              <a:ext uri="{FF2B5EF4-FFF2-40B4-BE49-F238E27FC236}">
                <a16:creationId xmlns:a16="http://schemas.microsoft.com/office/drawing/2014/main" id="{8E23097D-0788-8AA7-C593-B37974EF7E7B}"/>
              </a:ext>
            </a:extLst>
          </p:cNvPr>
          <p:cNvSpPr>
            <a:spLocks noGrp="1"/>
          </p:cNvSpPr>
          <p:nvPr>
            <p:ph idx="1"/>
          </p:nvPr>
        </p:nvSpPr>
        <p:spPr/>
        <p:txBody>
          <a:bodyPr/>
          <a:lstStyle/>
          <a:p>
            <a:r>
              <a:rPr lang="en-US" dirty="0"/>
              <a:t>Putty is a free and open-source program that can be used to access Linux systems via SSH.</a:t>
            </a:r>
          </a:p>
          <a:p>
            <a:r>
              <a:rPr lang="en-US" dirty="0"/>
              <a:t>To download Putty, go to the official website at https://www.putty.org/ and click on the "Download Putty" button.</a:t>
            </a:r>
          </a:p>
          <a:p>
            <a:r>
              <a:rPr lang="en-US" dirty="0"/>
              <a:t>Once the download is complete, run the installer and follow the prompts to install Putty on your computer.</a:t>
            </a:r>
            <a:endParaRPr lang="en-IN" dirty="0"/>
          </a:p>
        </p:txBody>
      </p:sp>
    </p:spTree>
    <p:extLst>
      <p:ext uri="{BB962C8B-B14F-4D97-AF65-F5344CB8AC3E}">
        <p14:creationId xmlns:p14="http://schemas.microsoft.com/office/powerpoint/2010/main" val="71750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6132-CA73-C818-2D82-0F0CA467F947}"/>
              </a:ext>
            </a:extLst>
          </p:cNvPr>
          <p:cNvSpPr>
            <a:spLocks noGrp="1"/>
          </p:cNvSpPr>
          <p:nvPr>
            <p:ph type="title"/>
          </p:nvPr>
        </p:nvSpPr>
        <p:spPr/>
        <p:txBody>
          <a:bodyPr/>
          <a:lstStyle/>
          <a:p>
            <a:r>
              <a:rPr lang="en-US" dirty="0"/>
              <a:t>Accessing Linux via Putty or SSH</a:t>
            </a:r>
            <a:endParaRPr lang="en-IN" dirty="0"/>
          </a:p>
        </p:txBody>
      </p:sp>
      <p:sp>
        <p:nvSpPr>
          <p:cNvPr id="3" name="Content Placeholder 2">
            <a:extLst>
              <a:ext uri="{FF2B5EF4-FFF2-40B4-BE49-F238E27FC236}">
                <a16:creationId xmlns:a16="http://schemas.microsoft.com/office/drawing/2014/main" id="{88C87D99-0CA7-618E-7640-B716014F57BF}"/>
              </a:ext>
            </a:extLst>
          </p:cNvPr>
          <p:cNvSpPr>
            <a:spLocks noGrp="1"/>
          </p:cNvSpPr>
          <p:nvPr>
            <p:ph idx="1"/>
          </p:nvPr>
        </p:nvSpPr>
        <p:spPr/>
        <p:txBody>
          <a:bodyPr/>
          <a:lstStyle/>
          <a:p>
            <a:r>
              <a:rPr lang="en-US" dirty="0"/>
              <a:t>To access a Linux system via Putty or SSH, you'll need to know the IP address or hostname of the system, as well as the username and password.</a:t>
            </a:r>
          </a:p>
          <a:p>
            <a:r>
              <a:rPr lang="en-US" dirty="0"/>
              <a:t>Open Putty and enter the IP address or hostname in the "Host Name" field.</a:t>
            </a:r>
          </a:p>
          <a:p>
            <a:r>
              <a:rPr lang="en-US" dirty="0"/>
              <a:t>Under "Connection type," select "SSH" and ensure that the port number is set to 22 (the default SSH port).</a:t>
            </a:r>
          </a:p>
          <a:p>
            <a:r>
              <a:rPr lang="en-US" dirty="0"/>
              <a:t>Click on "Open" to connect to the Linux system.</a:t>
            </a:r>
          </a:p>
          <a:p>
            <a:r>
              <a:rPr lang="en-US" dirty="0"/>
              <a:t>If prompted, enter your username and password to log in.</a:t>
            </a:r>
            <a:endParaRPr lang="en-IN" dirty="0"/>
          </a:p>
        </p:txBody>
      </p:sp>
    </p:spTree>
    <p:extLst>
      <p:ext uri="{BB962C8B-B14F-4D97-AF65-F5344CB8AC3E}">
        <p14:creationId xmlns:p14="http://schemas.microsoft.com/office/powerpoint/2010/main" val="388833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A44B-0D18-2CE0-75F7-0BD901FD4376}"/>
              </a:ext>
            </a:extLst>
          </p:cNvPr>
          <p:cNvSpPr>
            <a:spLocks noGrp="1"/>
          </p:cNvSpPr>
          <p:nvPr>
            <p:ph type="title"/>
          </p:nvPr>
        </p:nvSpPr>
        <p:spPr/>
        <p:txBody>
          <a:bodyPr/>
          <a:lstStyle/>
          <a:p>
            <a:r>
              <a:rPr lang="en-IN" dirty="0"/>
              <a:t>Command Prompts</a:t>
            </a:r>
          </a:p>
        </p:txBody>
      </p:sp>
      <p:sp>
        <p:nvSpPr>
          <p:cNvPr id="3" name="Content Placeholder 2">
            <a:extLst>
              <a:ext uri="{FF2B5EF4-FFF2-40B4-BE49-F238E27FC236}">
                <a16:creationId xmlns:a16="http://schemas.microsoft.com/office/drawing/2014/main" id="{907BC553-A50C-7ED9-C1B4-2F1977EC21A4}"/>
              </a:ext>
            </a:extLst>
          </p:cNvPr>
          <p:cNvSpPr>
            <a:spLocks noGrp="1"/>
          </p:cNvSpPr>
          <p:nvPr>
            <p:ph idx="1"/>
          </p:nvPr>
        </p:nvSpPr>
        <p:spPr/>
        <p:txBody>
          <a:bodyPr/>
          <a:lstStyle/>
          <a:p>
            <a:r>
              <a:rPr lang="en-US" dirty="0"/>
              <a:t>Once you've logged into the Linux system via Putty or SSH, you'll see a command prompt.</a:t>
            </a:r>
          </a:p>
          <a:p>
            <a:r>
              <a:rPr lang="en-US" dirty="0"/>
              <a:t>The command prompt is where you can enter commands to interact with the system.</a:t>
            </a:r>
          </a:p>
          <a:p>
            <a:r>
              <a:rPr lang="en-US" dirty="0"/>
              <a:t>The most common command prompt is the bash shell prompt, which looks like this:</a:t>
            </a:r>
          </a:p>
          <a:p>
            <a:r>
              <a:rPr lang="en-US" dirty="0"/>
              <a:t>[</a:t>
            </a:r>
            <a:r>
              <a:rPr lang="en-US" dirty="0" err="1"/>
              <a:t>username@hostname</a:t>
            </a:r>
            <a:r>
              <a:rPr lang="en-US" dirty="0"/>
              <a:t> ~]$</a:t>
            </a:r>
          </a:p>
          <a:p>
            <a:r>
              <a:rPr lang="en-US" dirty="0"/>
              <a:t>The prompt tells you the username, hostname, and current directory.</a:t>
            </a:r>
            <a:endParaRPr lang="en-IN" dirty="0"/>
          </a:p>
        </p:txBody>
      </p:sp>
    </p:spTree>
    <p:extLst>
      <p:ext uri="{BB962C8B-B14F-4D97-AF65-F5344CB8AC3E}">
        <p14:creationId xmlns:p14="http://schemas.microsoft.com/office/powerpoint/2010/main" val="38162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FD95-93B7-9823-C440-8BBF676A6DB9}"/>
              </a:ext>
            </a:extLst>
          </p:cNvPr>
          <p:cNvSpPr>
            <a:spLocks noGrp="1"/>
          </p:cNvSpPr>
          <p:nvPr>
            <p:ph type="title"/>
          </p:nvPr>
        </p:nvSpPr>
        <p:spPr/>
        <p:txBody>
          <a:bodyPr/>
          <a:lstStyle/>
          <a:p>
            <a:r>
              <a:rPr lang="en-IN" dirty="0"/>
              <a:t>Getting Prompts Back</a:t>
            </a:r>
          </a:p>
        </p:txBody>
      </p:sp>
      <p:sp>
        <p:nvSpPr>
          <p:cNvPr id="3" name="Content Placeholder 2">
            <a:extLst>
              <a:ext uri="{FF2B5EF4-FFF2-40B4-BE49-F238E27FC236}">
                <a16:creationId xmlns:a16="http://schemas.microsoft.com/office/drawing/2014/main" id="{65D3C87E-B8E6-C90B-7421-D79F6C4C134A}"/>
              </a:ext>
            </a:extLst>
          </p:cNvPr>
          <p:cNvSpPr>
            <a:spLocks noGrp="1"/>
          </p:cNvSpPr>
          <p:nvPr>
            <p:ph idx="1"/>
          </p:nvPr>
        </p:nvSpPr>
        <p:spPr/>
        <p:txBody>
          <a:bodyPr/>
          <a:lstStyle/>
          <a:p>
            <a:r>
              <a:rPr lang="en-US" dirty="0"/>
              <a:t>Sometimes, when you enter a command at the prompt, it may take a while to complete or it may appear to hang.</a:t>
            </a:r>
          </a:p>
          <a:p>
            <a:r>
              <a:rPr lang="en-US" dirty="0"/>
              <a:t>If this happens, you can use certain keyboard shortcuts to get the prompt back.</a:t>
            </a:r>
          </a:p>
          <a:p>
            <a:r>
              <a:rPr lang="en-US" dirty="0"/>
              <a:t>The most common shortcut is Ctrl + C, which sends a SIGINT (interrupt) signal to the current process and returns you to the prompt.</a:t>
            </a:r>
          </a:p>
          <a:p>
            <a:r>
              <a:rPr lang="en-US" dirty="0"/>
              <a:t>Another shortcut is Ctrl + Z, which sends a SIGTSTP (terminal stop) signal to the current process and suspends it, returning you to the prompt.</a:t>
            </a:r>
            <a:endParaRPr lang="en-IN" dirty="0"/>
          </a:p>
        </p:txBody>
      </p:sp>
    </p:spTree>
    <p:extLst>
      <p:ext uri="{BB962C8B-B14F-4D97-AF65-F5344CB8AC3E}">
        <p14:creationId xmlns:p14="http://schemas.microsoft.com/office/powerpoint/2010/main" val="422830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5B34-BA6D-F2DB-5384-29BF6039C3F0}"/>
              </a:ext>
            </a:extLst>
          </p:cNvPr>
          <p:cNvSpPr>
            <a:spLocks noGrp="1"/>
          </p:cNvSpPr>
          <p:nvPr>
            <p:ph type="title"/>
          </p:nvPr>
        </p:nvSpPr>
        <p:spPr/>
        <p:txBody>
          <a:bodyPr/>
          <a:lstStyle/>
          <a:p>
            <a:r>
              <a:rPr lang="en-US" dirty="0"/>
              <a:t>Introduction to Linux File System:</a:t>
            </a:r>
            <a:endParaRPr lang="en-IN" dirty="0"/>
          </a:p>
        </p:txBody>
      </p:sp>
      <p:sp>
        <p:nvSpPr>
          <p:cNvPr id="3" name="Content Placeholder 2">
            <a:extLst>
              <a:ext uri="{FF2B5EF4-FFF2-40B4-BE49-F238E27FC236}">
                <a16:creationId xmlns:a16="http://schemas.microsoft.com/office/drawing/2014/main" id="{6D1DDECF-B0BA-851F-D2AE-039B13AFBBD8}"/>
              </a:ext>
            </a:extLst>
          </p:cNvPr>
          <p:cNvSpPr>
            <a:spLocks noGrp="1"/>
          </p:cNvSpPr>
          <p:nvPr>
            <p:ph idx="1"/>
          </p:nvPr>
        </p:nvSpPr>
        <p:spPr/>
        <p:txBody>
          <a:bodyPr/>
          <a:lstStyle/>
          <a:p>
            <a:r>
              <a:rPr lang="en-US" dirty="0"/>
              <a:t>Linux File System is the way in which files are organized and stored on a Linux-based operating system.</a:t>
            </a:r>
          </a:p>
          <a:p>
            <a:r>
              <a:rPr lang="en-US" dirty="0"/>
              <a:t>It is a hierarchical structure consisting of directories, subdirectories, and files.</a:t>
            </a:r>
          </a:p>
          <a:p>
            <a:r>
              <a:rPr lang="en-US" dirty="0"/>
              <a:t>Linux File System follows the UNIX File System Standard (UFS) and uses the Filesystem Hierarchy Standard (FHS) to maintain consistency across different distributions.</a:t>
            </a:r>
            <a:endParaRPr lang="en-IN" dirty="0"/>
          </a:p>
        </p:txBody>
      </p:sp>
    </p:spTree>
    <p:extLst>
      <p:ext uri="{BB962C8B-B14F-4D97-AF65-F5344CB8AC3E}">
        <p14:creationId xmlns:p14="http://schemas.microsoft.com/office/powerpoint/2010/main" val="1273574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69AA-37D9-D554-0F3B-D83CE46453DC}"/>
              </a:ext>
            </a:extLst>
          </p:cNvPr>
          <p:cNvSpPr>
            <a:spLocks noGrp="1"/>
          </p:cNvSpPr>
          <p:nvPr>
            <p:ph type="title"/>
          </p:nvPr>
        </p:nvSpPr>
        <p:spPr/>
        <p:txBody>
          <a:bodyPr/>
          <a:lstStyle/>
          <a:p>
            <a:r>
              <a:rPr lang="en-IN" dirty="0" err="1"/>
              <a:t>FileSystem</a:t>
            </a:r>
            <a:r>
              <a:rPr lang="en-IN" dirty="0"/>
              <a:t> Structure and Description:</a:t>
            </a:r>
          </a:p>
        </p:txBody>
      </p:sp>
      <p:sp>
        <p:nvSpPr>
          <p:cNvPr id="3" name="Content Placeholder 2">
            <a:extLst>
              <a:ext uri="{FF2B5EF4-FFF2-40B4-BE49-F238E27FC236}">
                <a16:creationId xmlns:a16="http://schemas.microsoft.com/office/drawing/2014/main" id="{6B9DB2B6-84F2-70BB-9A14-7D8E4C397D55}"/>
              </a:ext>
            </a:extLst>
          </p:cNvPr>
          <p:cNvSpPr>
            <a:spLocks noGrp="1"/>
          </p:cNvSpPr>
          <p:nvPr>
            <p:ph idx="1"/>
          </p:nvPr>
        </p:nvSpPr>
        <p:spPr/>
        <p:txBody>
          <a:bodyPr/>
          <a:lstStyle/>
          <a:p>
            <a:r>
              <a:rPr lang="en-US" dirty="0"/>
              <a:t>Linux File System is based on a root directory, denoted by the forward slash (/).</a:t>
            </a:r>
          </a:p>
          <a:p>
            <a:r>
              <a:rPr lang="en-US" dirty="0"/>
              <a:t>The root directory contains several subdirectories, such as /bin, /</a:t>
            </a:r>
            <a:r>
              <a:rPr lang="en-US" dirty="0" err="1"/>
              <a:t>etc</a:t>
            </a:r>
            <a:r>
              <a:rPr lang="en-US" dirty="0"/>
              <a:t>, /home, /</a:t>
            </a:r>
            <a:r>
              <a:rPr lang="en-US" dirty="0" err="1"/>
              <a:t>usr</a:t>
            </a:r>
            <a:r>
              <a:rPr lang="en-US" dirty="0"/>
              <a:t>, and /var, each serving a specific purpose.</a:t>
            </a:r>
          </a:p>
          <a:p>
            <a:r>
              <a:rPr lang="en-US" dirty="0"/>
              <a:t>/bin contains essential binaries required for basic system operation, /</a:t>
            </a:r>
            <a:r>
              <a:rPr lang="en-US" dirty="0" err="1"/>
              <a:t>etc</a:t>
            </a:r>
            <a:r>
              <a:rPr lang="en-US" dirty="0"/>
              <a:t> contains system configuration files, /home contains user home directories, /</a:t>
            </a:r>
            <a:r>
              <a:rPr lang="en-US" dirty="0" err="1"/>
              <a:t>usr</a:t>
            </a:r>
            <a:r>
              <a:rPr lang="en-US" dirty="0"/>
              <a:t> contains user applications and data, and /var contains variable data such as logs and temporary files.</a:t>
            </a:r>
            <a:endParaRPr lang="en-IN" dirty="0"/>
          </a:p>
        </p:txBody>
      </p:sp>
    </p:spTree>
    <p:extLst>
      <p:ext uri="{BB962C8B-B14F-4D97-AF65-F5344CB8AC3E}">
        <p14:creationId xmlns:p14="http://schemas.microsoft.com/office/powerpoint/2010/main" val="2151617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2203</Words>
  <Application>Microsoft Office PowerPoint</Application>
  <PresentationFormat>Widescreen</PresentationFormat>
  <Paragraphs>148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LINUX Fundamentals</vt:lpstr>
      <vt:lpstr>Agenda</vt:lpstr>
      <vt:lpstr>Accessing Linux System:</vt:lpstr>
      <vt:lpstr>Download and Install Putty:</vt:lpstr>
      <vt:lpstr>Accessing Linux via Putty or SSH</vt:lpstr>
      <vt:lpstr>Command Prompts</vt:lpstr>
      <vt:lpstr>Getting Prompts Back</vt:lpstr>
      <vt:lpstr>Introduction to Linux File System:</vt:lpstr>
      <vt:lpstr>FileSystem Structure and Description:</vt:lpstr>
      <vt:lpstr>File System Navigation Commands (cd, ls, and pwd):</vt:lpstr>
      <vt:lpstr>Linux File or Directory Properties:</vt:lpstr>
      <vt:lpstr>Linux File Types:</vt:lpstr>
      <vt:lpstr>What is Root?</vt:lpstr>
      <vt:lpstr>Changing Password</vt:lpstr>
      <vt:lpstr>Absolute and Relative Paths</vt:lpstr>
      <vt:lpstr>Creating Files and Directories (touch, cp, vi, mkdir)</vt:lpstr>
      <vt:lpstr>Copying Directories</vt:lpstr>
      <vt:lpstr>Finding Files and Directories (find, locate)</vt:lpstr>
      <vt:lpstr>Difference Between Find and Locate Commands</vt:lpstr>
      <vt:lpstr>Wildcards (*, ?, ^, [])</vt:lpstr>
      <vt:lpstr>Linux Command Syntax</vt:lpstr>
      <vt:lpstr>Files and Directory Permissions (chmod)</vt:lpstr>
      <vt:lpstr>File Permissions Using Numeric Mode</vt:lpstr>
      <vt:lpstr>File Ownership Commands (chown, chgrp)</vt:lpstr>
      <vt:lpstr>Access Control List (ACL)</vt:lpstr>
      <vt:lpstr>Help Commands, TAB Completion, and Up Arrow Keys</vt:lpstr>
      <vt:lpstr>Adding Text to Files</vt:lpstr>
      <vt:lpstr>Input and Output Redirects (stdin, stdout, and stderr)</vt:lpstr>
      <vt:lpstr>Standard Output to a File (tee command) </vt:lpstr>
      <vt:lpstr>Pipes ( | )</vt:lpstr>
      <vt:lpstr>File Maintenance Commands (cp, rm, mv, mkdir, rmdir)</vt:lpstr>
      <vt:lpstr>File Display Commands:</vt:lpstr>
      <vt:lpstr>Filters/Text Processing Commands:</vt:lpstr>
      <vt:lpstr>Compare Files:</vt:lpstr>
      <vt:lpstr>Compress and Uncompress:</vt:lpstr>
      <vt:lpstr>Combining and Splitting Files: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Fundamentals</dc:title>
  <dc:creator>SUBHRAJEET PANDA</dc:creator>
  <cp:lastModifiedBy>Prashil Singh</cp:lastModifiedBy>
  <cp:revision>5</cp:revision>
  <dcterms:created xsi:type="dcterms:W3CDTF">2023-04-15T03:42:12Z</dcterms:created>
  <dcterms:modified xsi:type="dcterms:W3CDTF">2023-04-20T02:37:23Z</dcterms:modified>
</cp:coreProperties>
</file>