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B95C9-393C-4DEA-A1C0-738615CB7431}" v="5" dt="2023-08-27T08:18:08.979"/>
    <p1510:client id="{EA679CD8-C32F-4880-B7A0-513C8B5C0E57}" v="73" dt="2023-08-27T08:15:24.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factoring.guru/gof-book" TargetMode="External"/><Relationship Id="rId2" Type="http://schemas.openxmlformats.org/officeDocument/2006/relationships/hyperlink" Target="https://refactoring.guru/pattern-language-b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dirty="0">
                <a:cs typeface="Calibri Light"/>
              </a:rPr>
              <a:t>Design Pattern in Java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9FC3-F4C3-BE2F-F258-4DA1E3802660}"/>
              </a:ext>
            </a:extLst>
          </p:cNvPr>
          <p:cNvSpPr>
            <a:spLocks noGrp="1"/>
          </p:cNvSpPr>
          <p:nvPr>
            <p:ph type="title"/>
          </p:nvPr>
        </p:nvSpPr>
        <p:spPr>
          <a:xfrm>
            <a:off x="686834" y="1153572"/>
            <a:ext cx="3200400" cy="4461163"/>
          </a:xfrm>
        </p:spPr>
        <p:txBody>
          <a:bodyPr>
            <a:normAutofit/>
          </a:bodyPr>
          <a:lstStyle/>
          <a:p>
            <a:r>
              <a:rPr lang="en-US" b="1">
                <a:solidFill>
                  <a:srgbClr val="FFFFFF"/>
                </a:solidFill>
              </a:rPr>
              <a:t>What's a design pattern?</a:t>
            </a:r>
            <a:endParaRPr lang="en-US">
              <a:solidFill>
                <a:srgbClr val="FFFFFF"/>
              </a:solidFill>
            </a:endParaRPr>
          </a:p>
          <a:p>
            <a:endParaRPr lang="en-US">
              <a:solidFill>
                <a:srgbClr val="FFFFFF"/>
              </a:solidFill>
              <a:cs typeface="Calibri Light"/>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92D60A2-2B94-A1D3-1A58-FDCF674807B9}"/>
              </a:ext>
            </a:extLst>
          </p:cNvPr>
          <p:cNvSpPr>
            <a:spLocks noGrp="1"/>
          </p:cNvSpPr>
          <p:nvPr>
            <p:ph idx="1"/>
          </p:nvPr>
        </p:nvSpPr>
        <p:spPr>
          <a:xfrm>
            <a:off x="4447308" y="591344"/>
            <a:ext cx="6906491" cy="5585619"/>
          </a:xfrm>
        </p:spPr>
        <p:txBody>
          <a:bodyPr anchor="ctr">
            <a:normAutofit/>
          </a:bodyPr>
          <a:lstStyle/>
          <a:p>
            <a:pPr algn="just"/>
            <a:r>
              <a:rPr lang="en-US" sz="1400" dirty="0">
                <a:solidFill>
                  <a:srgbClr val="222635"/>
                </a:solidFill>
                <a:latin typeface="Calibri"/>
                <a:ea typeface="Cambria"/>
                <a:cs typeface="+mn-lt"/>
              </a:rPr>
              <a:t>We have been building object-oriented software for over 40 years now, starting with Smalltalk, which was the first object-oriented language.</a:t>
            </a:r>
            <a:endParaRPr lang="en-US" sz="1400" dirty="0">
              <a:solidFill>
                <a:srgbClr val="4A4A4A"/>
              </a:solidFill>
              <a:latin typeface="Calibri"/>
              <a:ea typeface="+mn-lt"/>
              <a:cs typeface="+mn-lt"/>
            </a:endParaRPr>
          </a:p>
          <a:p>
            <a:pPr algn="just"/>
            <a:r>
              <a:rPr lang="en-US" sz="1400" dirty="0">
                <a:solidFill>
                  <a:srgbClr val="222635"/>
                </a:solidFill>
                <a:latin typeface="Calibri"/>
                <a:ea typeface="Cambria"/>
                <a:cs typeface="+mn-lt"/>
              </a:rPr>
              <a:t>The programming world has encountered a large number of problems, and a variety of solution have been proposed to tackle them.</a:t>
            </a:r>
            <a:endParaRPr lang="en-US" sz="1400" dirty="0">
              <a:latin typeface="Calibri"/>
              <a:cs typeface="Calibri"/>
            </a:endParaRPr>
          </a:p>
          <a:p>
            <a:pPr algn="just"/>
            <a:r>
              <a:rPr lang="en-US" sz="1400" dirty="0">
                <a:solidFill>
                  <a:srgbClr val="222635"/>
                </a:solidFill>
                <a:latin typeface="Calibri"/>
                <a:ea typeface="Cambria"/>
                <a:cs typeface="+mn-lt"/>
              </a:rPr>
              <a:t>An attempt was made by a group of four people, famously called the “Gang-Of-Four” or </a:t>
            </a:r>
            <a:r>
              <a:rPr lang="en-US" sz="1400" dirty="0" err="1">
                <a:solidFill>
                  <a:srgbClr val="222635"/>
                </a:solidFill>
                <a:latin typeface="Calibri"/>
                <a:ea typeface="Cambria"/>
                <a:cs typeface="+mn-lt"/>
              </a:rPr>
              <a:t>GoF</a:t>
            </a:r>
            <a:r>
              <a:rPr lang="en-US" sz="1400" dirty="0">
                <a:solidFill>
                  <a:srgbClr val="222635"/>
                </a:solidFill>
                <a:latin typeface="Calibri"/>
                <a:ea typeface="Cambria"/>
                <a:cs typeface="+mn-lt"/>
              </a:rPr>
              <a:t>, to come up with a set of common problems and solutions for them, in the given context.</a:t>
            </a:r>
            <a:endParaRPr lang="en-US" sz="1400" dirty="0">
              <a:latin typeface="Calibri"/>
              <a:cs typeface="Calibri"/>
            </a:endParaRPr>
          </a:p>
          <a:p>
            <a:pPr algn="just"/>
            <a:endParaRPr lang="en-US" sz="1400" dirty="0">
              <a:solidFill>
                <a:srgbClr val="4A4A4A"/>
              </a:solidFill>
              <a:ea typeface="+mn-lt"/>
              <a:cs typeface="+mn-lt"/>
            </a:endParaRPr>
          </a:p>
          <a:p>
            <a:pPr algn="just"/>
            <a:r>
              <a:rPr lang="en-US" sz="1400" dirty="0">
                <a:solidFill>
                  <a:srgbClr val="4A4A4A"/>
                </a:solidFill>
                <a:ea typeface="+mn-lt"/>
                <a:cs typeface="+mn-lt"/>
              </a:rPr>
              <a:t>Software Design Pattern can be defined as a </a:t>
            </a:r>
            <a:r>
              <a:rPr lang="en-US" sz="1400" b="1" dirty="0">
                <a:solidFill>
                  <a:srgbClr val="4A4A4A"/>
                </a:solidFill>
                <a:ea typeface="+mn-lt"/>
                <a:cs typeface="+mn-lt"/>
              </a:rPr>
              <a:t>software template</a:t>
            </a:r>
            <a:r>
              <a:rPr lang="en-US" sz="1400" dirty="0">
                <a:solidFill>
                  <a:srgbClr val="4A4A4A"/>
                </a:solidFill>
                <a:ea typeface="+mn-lt"/>
                <a:cs typeface="+mn-lt"/>
              </a:rPr>
              <a:t> or a description to solve a problem that occurs in multiple instances while designing a Software Application or a Software Framework. </a:t>
            </a:r>
            <a:endParaRPr lang="en-US" sz="1400" dirty="0">
              <a:cs typeface="Calibri" panose="020F0502020204030204"/>
            </a:endParaRPr>
          </a:p>
          <a:p>
            <a:pPr algn="just"/>
            <a:r>
              <a:rPr lang="en-US" sz="1400" dirty="0">
                <a:solidFill>
                  <a:srgbClr val="4A4A4A"/>
                </a:solidFill>
                <a:ea typeface="+mn-lt"/>
                <a:cs typeface="+mn-lt"/>
              </a:rPr>
              <a:t>The credit of Design Patterns goes to the </a:t>
            </a:r>
            <a:r>
              <a:rPr lang="en-US" sz="1400" b="1" dirty="0">
                <a:solidFill>
                  <a:srgbClr val="4A4A4A"/>
                </a:solidFill>
                <a:ea typeface="+mn-lt"/>
                <a:cs typeface="+mn-lt"/>
              </a:rPr>
              <a:t>Gang of Four.</a:t>
            </a:r>
            <a:r>
              <a:rPr lang="en-US" sz="1400" i="1" dirty="0">
                <a:solidFill>
                  <a:srgbClr val="4A4A4A"/>
                </a:solidFill>
                <a:ea typeface="+mn-lt"/>
                <a:cs typeface="+mn-lt"/>
              </a:rPr>
              <a:t> Erich Gamma, Richard Helm, Ralph Johnson</a:t>
            </a:r>
            <a:r>
              <a:rPr lang="en-US" sz="1400" dirty="0">
                <a:solidFill>
                  <a:srgbClr val="4A4A4A"/>
                </a:solidFill>
                <a:ea typeface="+mn-lt"/>
                <a:cs typeface="+mn-lt"/>
              </a:rPr>
              <a:t> and </a:t>
            </a:r>
            <a:r>
              <a:rPr lang="en-US" sz="1400" i="1" dirty="0">
                <a:solidFill>
                  <a:srgbClr val="4A4A4A"/>
                </a:solidFill>
                <a:ea typeface="+mn-lt"/>
                <a:cs typeface="+mn-lt"/>
              </a:rPr>
              <a:t>John </a:t>
            </a:r>
            <a:r>
              <a:rPr lang="en-US" sz="1400" i="1" dirty="0" err="1">
                <a:solidFill>
                  <a:srgbClr val="4A4A4A"/>
                </a:solidFill>
                <a:ea typeface="+mn-lt"/>
                <a:cs typeface="+mn-lt"/>
              </a:rPr>
              <a:t>Vlissides</a:t>
            </a:r>
            <a:r>
              <a:rPr lang="en-US" sz="1400" dirty="0">
                <a:solidFill>
                  <a:srgbClr val="4A4A4A"/>
                </a:solidFill>
                <a:ea typeface="+mn-lt"/>
                <a:cs typeface="+mn-lt"/>
              </a:rPr>
              <a:t> were the authors of the book on the Java Design Patterns.</a:t>
            </a:r>
            <a:endParaRPr lang="en-US" sz="1400" dirty="0">
              <a:cs typeface="Calibri"/>
            </a:endParaRPr>
          </a:p>
          <a:p>
            <a:endParaRPr lang="en-US" sz="1400" dirty="0">
              <a:cs typeface="Calibri"/>
            </a:endParaRPr>
          </a:p>
        </p:txBody>
      </p:sp>
    </p:spTree>
    <p:extLst>
      <p:ext uri="{BB962C8B-B14F-4D97-AF65-F5344CB8AC3E}">
        <p14:creationId xmlns:p14="http://schemas.microsoft.com/office/powerpoint/2010/main" val="173118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92045-DB50-9200-50A0-66DC9B65E4C3}"/>
              </a:ext>
            </a:extLst>
          </p:cNvPr>
          <p:cNvSpPr>
            <a:spLocks noGrp="1"/>
          </p:cNvSpPr>
          <p:nvPr>
            <p:ph type="title"/>
          </p:nvPr>
        </p:nvSpPr>
        <p:spPr>
          <a:xfrm>
            <a:off x="686834" y="1153572"/>
            <a:ext cx="3200400" cy="4461163"/>
          </a:xfrm>
        </p:spPr>
        <p:txBody>
          <a:bodyPr>
            <a:normAutofit/>
          </a:bodyPr>
          <a:lstStyle/>
          <a:p>
            <a:r>
              <a:rPr lang="en-US" sz="3200" dirty="0">
                <a:solidFill>
                  <a:schemeClr val="bg1"/>
                </a:solidFill>
              </a:rPr>
              <a:t>Why Are Design Patterns in Java needed?</a:t>
            </a:r>
            <a:endParaRPr lang="en-US" sz="3200" dirty="0">
              <a:solidFill>
                <a:schemeClr val="bg1"/>
              </a:solidFill>
              <a:cs typeface="Calibri Light"/>
            </a:endParaRPr>
          </a:p>
          <a:p>
            <a:endParaRPr lang="en-US" sz="3200" dirty="0">
              <a:solidFill>
                <a:schemeClr val="bg1"/>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B8856D-544F-8752-90D3-366F3C6F075C}"/>
              </a:ext>
            </a:extLst>
          </p:cNvPr>
          <p:cNvSpPr>
            <a:spLocks noGrp="1"/>
          </p:cNvSpPr>
          <p:nvPr>
            <p:ph idx="1"/>
          </p:nvPr>
        </p:nvSpPr>
        <p:spPr>
          <a:xfrm>
            <a:off x="4447308" y="591344"/>
            <a:ext cx="6906491" cy="5585619"/>
          </a:xfrm>
        </p:spPr>
        <p:txBody>
          <a:bodyPr anchor="ctr">
            <a:normAutofit/>
          </a:bodyPr>
          <a:lstStyle/>
          <a:p>
            <a:r>
              <a:rPr lang="en-US" sz="1400" dirty="0">
                <a:solidFill>
                  <a:srgbClr val="51565E"/>
                </a:solidFill>
                <a:ea typeface="+mn-lt"/>
                <a:cs typeface="+mn-lt"/>
              </a:rPr>
              <a:t>For experienced Software Developers, Design Patterns are a common vocabulary that they use to devise general solutions to design problems. But why are we talking about Design Patterns specifically for Java? </a:t>
            </a:r>
            <a:endParaRPr lang="en-US" sz="1400" dirty="0">
              <a:cs typeface="Calibri" panose="020F0502020204030204"/>
            </a:endParaRPr>
          </a:p>
          <a:p>
            <a:r>
              <a:rPr lang="en-US" sz="1400" dirty="0">
                <a:solidFill>
                  <a:srgbClr val="51565E"/>
                </a:solidFill>
                <a:ea typeface="+mn-lt"/>
                <a:cs typeface="+mn-lt"/>
              </a:rPr>
              <a:t>The reason is that Java internally follows design patterns. You can find Observer Patterns throughout Java Swing. The input and output stream readers use Adapter patterns. Hence, in order to get your hands dirty in Object-Oriented Java, it’s very essential that you become well-versed with Design Patterns in Java.</a:t>
            </a:r>
            <a:endParaRPr lang="en-US" sz="1400" dirty="0"/>
          </a:p>
          <a:p>
            <a:r>
              <a:rPr lang="en-US" sz="1400" dirty="0">
                <a:solidFill>
                  <a:srgbClr val="51565E"/>
                </a:solidFill>
                <a:ea typeface="+mn-lt"/>
                <a:cs typeface="+mn-lt"/>
              </a:rPr>
              <a:t>Design Patterns represent a general systematic solution to recurring design problems. Let’s discuss a few advantages of Design Patterns in Java;</a:t>
            </a:r>
            <a:endParaRPr lang="en-US" sz="1400" dirty="0">
              <a:cs typeface="Calibri"/>
            </a:endParaRPr>
          </a:p>
          <a:p>
            <a:pPr marL="0" indent="0">
              <a:buNone/>
            </a:pPr>
            <a:r>
              <a:rPr lang="en-US" sz="1400" dirty="0">
                <a:solidFill>
                  <a:srgbClr val="51565E"/>
                </a:solidFill>
                <a:ea typeface="+mn-lt"/>
                <a:cs typeface="+mn-lt"/>
              </a:rPr>
              <a:t> 1. Since they are template solutions, they can be reused</a:t>
            </a:r>
            <a:endParaRPr lang="en-US" sz="1400" dirty="0">
              <a:cs typeface="Calibri" panose="020F0502020204030204"/>
            </a:endParaRPr>
          </a:p>
          <a:p>
            <a:pPr marL="0" indent="0">
              <a:buNone/>
            </a:pPr>
            <a:r>
              <a:rPr lang="en-US" sz="1400" dirty="0">
                <a:solidFill>
                  <a:srgbClr val="51565E"/>
                </a:solidFill>
                <a:ea typeface="+mn-lt"/>
                <a:cs typeface="+mn-lt"/>
              </a:rPr>
              <a:t>2.  They are testified, well-proven solutions devised by experienced software developers over the years</a:t>
            </a:r>
            <a:endParaRPr lang="en-US" sz="1400" dirty="0">
              <a:cs typeface="Calibri" panose="020F0502020204030204"/>
            </a:endParaRPr>
          </a:p>
          <a:p>
            <a:pPr marL="0" indent="0">
              <a:buNone/>
            </a:pPr>
            <a:r>
              <a:rPr lang="en-US" sz="1400" dirty="0">
                <a:solidFill>
                  <a:srgbClr val="51565E"/>
                </a:solidFill>
                <a:ea typeface="+mn-lt"/>
                <a:cs typeface="+mn-lt"/>
              </a:rPr>
              <a:t>3.  They inculcate transparency in the application design</a:t>
            </a:r>
            <a:endParaRPr lang="en-US" sz="1400" dirty="0">
              <a:cs typeface="Calibri" panose="020F0502020204030204"/>
            </a:endParaRPr>
          </a:p>
          <a:p>
            <a:pPr marL="0" indent="0">
              <a:buNone/>
            </a:pPr>
            <a:r>
              <a:rPr lang="en-US" sz="1400" dirty="0">
                <a:solidFill>
                  <a:srgbClr val="51565E"/>
                </a:solidFill>
                <a:ea typeface="+mn-lt"/>
                <a:cs typeface="+mn-lt"/>
              </a:rPr>
              <a:t>4.  Communication of solutions among developers becomes easy with the use of design patterns as they are         a general solution</a:t>
            </a:r>
            <a:endParaRPr lang="en-US" sz="1400" dirty="0">
              <a:cs typeface="Calibri"/>
            </a:endParaRPr>
          </a:p>
          <a:p>
            <a:pPr marL="0" indent="0">
              <a:buNone/>
            </a:pPr>
            <a:endParaRPr lang="en-US" sz="1400" dirty="0">
              <a:cs typeface="Calibri"/>
            </a:endParaRPr>
          </a:p>
        </p:txBody>
      </p:sp>
    </p:spTree>
    <p:extLst>
      <p:ext uri="{BB962C8B-B14F-4D97-AF65-F5344CB8AC3E}">
        <p14:creationId xmlns:p14="http://schemas.microsoft.com/office/powerpoint/2010/main" val="320844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2F863-CD98-EB1E-966A-225041295402}"/>
              </a:ext>
            </a:extLst>
          </p:cNvPr>
          <p:cNvSpPr>
            <a:spLocks noGrp="1"/>
          </p:cNvSpPr>
          <p:nvPr>
            <p:ph type="title"/>
          </p:nvPr>
        </p:nvSpPr>
        <p:spPr>
          <a:xfrm>
            <a:off x="686834" y="1153572"/>
            <a:ext cx="3200400" cy="4461163"/>
          </a:xfrm>
        </p:spPr>
        <p:txBody>
          <a:bodyPr>
            <a:normAutofit/>
          </a:bodyPr>
          <a:lstStyle/>
          <a:p>
            <a:r>
              <a:rPr lang="en-US" sz="2400" b="1" dirty="0">
                <a:solidFill>
                  <a:schemeClr val="bg1"/>
                </a:solidFill>
              </a:rPr>
              <a:t>What does the pattern consist of?</a:t>
            </a:r>
            <a:endParaRPr lang="en-US" sz="2400" dirty="0">
              <a:solidFill>
                <a:schemeClr val="bg1"/>
              </a:solidFill>
            </a:endParaRPr>
          </a:p>
          <a:p>
            <a:endParaRPr lang="en-US" sz="2400" dirty="0">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506A10-206F-55C2-CC60-DF966D7BF448}"/>
              </a:ext>
            </a:extLst>
          </p:cNvPr>
          <p:cNvSpPr>
            <a:spLocks noGrp="1"/>
          </p:cNvSpPr>
          <p:nvPr>
            <p:ph idx="1"/>
          </p:nvPr>
        </p:nvSpPr>
        <p:spPr>
          <a:xfrm>
            <a:off x="4447308" y="591344"/>
            <a:ext cx="6906491" cy="5585619"/>
          </a:xfrm>
        </p:spPr>
        <p:txBody>
          <a:bodyPr anchor="ctr">
            <a:normAutofit/>
          </a:bodyPr>
          <a:lstStyle/>
          <a:p>
            <a:r>
              <a:rPr lang="en-US" sz="1400" dirty="0">
                <a:solidFill>
                  <a:srgbClr val="444444"/>
                </a:solidFill>
                <a:ea typeface="+mn-lt"/>
                <a:cs typeface="+mn-lt"/>
              </a:rPr>
              <a:t>Most patterns are described very formally so people can reproduce them in many contexts. Here are the sections that are usually present in a pattern description:</a:t>
            </a:r>
            <a:endParaRPr lang="en-US" sz="1400" dirty="0">
              <a:cs typeface="Calibri" panose="020F0502020204030204"/>
            </a:endParaRPr>
          </a:p>
          <a:p>
            <a:r>
              <a:rPr lang="en-US" sz="1400" b="1" dirty="0">
                <a:solidFill>
                  <a:srgbClr val="444444"/>
                </a:solidFill>
                <a:ea typeface="+mn-lt"/>
                <a:cs typeface="+mn-lt"/>
              </a:rPr>
              <a:t>Intent</a:t>
            </a:r>
            <a:r>
              <a:rPr lang="en-US" sz="1400" dirty="0">
                <a:solidFill>
                  <a:srgbClr val="444444"/>
                </a:solidFill>
                <a:ea typeface="+mn-lt"/>
                <a:cs typeface="+mn-lt"/>
              </a:rPr>
              <a:t> of the pattern briefly describes both the problem and the solution.</a:t>
            </a:r>
            <a:endParaRPr lang="en-US" sz="1400" dirty="0"/>
          </a:p>
          <a:p>
            <a:r>
              <a:rPr lang="en-US" sz="1400" b="1" dirty="0">
                <a:solidFill>
                  <a:srgbClr val="444444"/>
                </a:solidFill>
                <a:ea typeface="+mn-lt"/>
                <a:cs typeface="+mn-lt"/>
              </a:rPr>
              <a:t>Motivation</a:t>
            </a:r>
            <a:r>
              <a:rPr lang="en-US" sz="1400" dirty="0">
                <a:solidFill>
                  <a:srgbClr val="444444"/>
                </a:solidFill>
                <a:ea typeface="+mn-lt"/>
                <a:cs typeface="+mn-lt"/>
              </a:rPr>
              <a:t> further explains the problem and the solution the pattern makes possible.</a:t>
            </a:r>
            <a:endParaRPr lang="en-US" sz="1400" dirty="0"/>
          </a:p>
          <a:p>
            <a:r>
              <a:rPr lang="en-US" sz="1400" b="1" dirty="0">
                <a:solidFill>
                  <a:srgbClr val="444444"/>
                </a:solidFill>
                <a:ea typeface="+mn-lt"/>
                <a:cs typeface="+mn-lt"/>
              </a:rPr>
              <a:t>Structure</a:t>
            </a:r>
            <a:r>
              <a:rPr lang="en-US" sz="1400" dirty="0">
                <a:solidFill>
                  <a:srgbClr val="444444"/>
                </a:solidFill>
                <a:ea typeface="+mn-lt"/>
                <a:cs typeface="+mn-lt"/>
              </a:rPr>
              <a:t> of classes shows each part of the pattern and how they are related.</a:t>
            </a:r>
            <a:endParaRPr lang="en-US" sz="1400" dirty="0"/>
          </a:p>
          <a:p>
            <a:r>
              <a:rPr lang="en-US" sz="1400" b="1" dirty="0">
                <a:solidFill>
                  <a:srgbClr val="444444"/>
                </a:solidFill>
                <a:ea typeface="+mn-lt"/>
                <a:cs typeface="+mn-lt"/>
              </a:rPr>
              <a:t>Code example</a:t>
            </a:r>
            <a:r>
              <a:rPr lang="en-US" sz="1400" dirty="0">
                <a:solidFill>
                  <a:srgbClr val="444444"/>
                </a:solidFill>
                <a:ea typeface="+mn-lt"/>
                <a:cs typeface="+mn-lt"/>
              </a:rPr>
              <a:t> in one of the popular programming languages makes it easier to grasp the idea behind the pattern.</a:t>
            </a:r>
            <a:endParaRPr lang="en-US" sz="1400" dirty="0"/>
          </a:p>
          <a:p>
            <a:endParaRPr lang="en-US" sz="1400" dirty="0">
              <a:cs typeface="Calibri"/>
            </a:endParaRPr>
          </a:p>
        </p:txBody>
      </p:sp>
    </p:spTree>
    <p:extLst>
      <p:ext uri="{BB962C8B-B14F-4D97-AF65-F5344CB8AC3E}">
        <p14:creationId xmlns:p14="http://schemas.microsoft.com/office/powerpoint/2010/main" val="359323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37152-84D3-98CA-667B-54F675B2A51C}"/>
              </a:ext>
            </a:extLst>
          </p:cNvPr>
          <p:cNvSpPr>
            <a:spLocks noGrp="1"/>
          </p:cNvSpPr>
          <p:nvPr>
            <p:ph type="title"/>
          </p:nvPr>
        </p:nvSpPr>
        <p:spPr>
          <a:xfrm>
            <a:off x="686834" y="1153572"/>
            <a:ext cx="3200400" cy="4461163"/>
          </a:xfrm>
        </p:spPr>
        <p:txBody>
          <a:bodyPr>
            <a:normAutofit/>
          </a:bodyPr>
          <a:lstStyle/>
          <a:p>
            <a:r>
              <a:rPr lang="en-US" b="1">
                <a:solidFill>
                  <a:srgbClr val="FFFFFF"/>
                </a:solidFill>
              </a:rPr>
              <a:t>History of patterns</a:t>
            </a:r>
            <a:endParaRPr lang="en-US">
              <a:solidFill>
                <a:srgbClr val="FFFFFF"/>
              </a:solidFill>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E75216-BB76-AF78-8592-560AE310EBC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500">
                <a:ea typeface="+mn-lt"/>
                <a:cs typeface="+mn-lt"/>
              </a:rPr>
              <a:t>Who invented patterns? That’s a good, but not a very accurate, question. Design patterns aren’t obscure, sophisticated concepts—quite the opposite. Patterns are typical solutions to common problems in object-oriented design. When a solution gets repeated over and over in various projects, someone eventually puts a name to it and describes the solution in detail. That’s basically how a pattern gets discovered.</a:t>
            </a:r>
            <a:endParaRPr lang="en-US" sz="1500">
              <a:cs typeface="Calibri" panose="020F0502020204030204"/>
            </a:endParaRPr>
          </a:p>
          <a:p>
            <a:r>
              <a:rPr lang="en-US" sz="1500">
                <a:ea typeface="+mn-lt"/>
                <a:cs typeface="+mn-lt"/>
              </a:rPr>
              <a:t>The concept of patterns was first described by Christopher Alexander in </a:t>
            </a:r>
            <a:r>
              <a:rPr lang="en-US" sz="1500" b="1">
                <a:ea typeface="+mn-lt"/>
                <a:cs typeface="+mn-lt"/>
                <a:hlinkClick r:id="rId2"/>
              </a:rPr>
              <a:t>A Pattern Language: Towns, Buildings, Construction</a:t>
            </a:r>
            <a:r>
              <a:rPr lang="en-US" sz="1500">
                <a:ea typeface="+mn-lt"/>
                <a:cs typeface="+mn-lt"/>
              </a:rPr>
              <a:t>. The book describes a “language” for designing the urban environment. The units of this language are patterns. They may describe how high windows should be, how many levels a building should have, how large green areas in a neighborhood are supposed to be, and so on.</a:t>
            </a:r>
            <a:endParaRPr lang="en-US" sz="1500"/>
          </a:p>
          <a:p>
            <a:r>
              <a:rPr lang="en-US" sz="1500">
                <a:ea typeface="+mn-lt"/>
                <a:cs typeface="+mn-lt"/>
              </a:rPr>
              <a:t>The idea was picked up by four authors: Erich Gamma, John Vlissides, Ralph Johnson, and Richard Helm. In 1994, they published </a:t>
            </a:r>
            <a:r>
              <a:rPr lang="en-US" sz="1500" b="1">
                <a:ea typeface="+mn-lt"/>
                <a:cs typeface="+mn-lt"/>
                <a:hlinkClick r:id="rId3"/>
              </a:rPr>
              <a:t>Design Patterns: Elements of Reusable Object-Oriented Software</a:t>
            </a:r>
            <a:r>
              <a:rPr lang="en-US" sz="1500">
                <a:ea typeface="+mn-lt"/>
                <a:cs typeface="+mn-lt"/>
              </a:rPr>
              <a:t>, in which they applied the concept of design patterns to programming. The book featured 23 patterns solving various problems of object-oriented design and became a best-seller very quickly. Due to its lengthy name, people started to call it “the book by the gang of four” which was soon shortened to simply “the GoF book”.</a:t>
            </a:r>
            <a:endParaRPr lang="en-US" sz="1500"/>
          </a:p>
          <a:p>
            <a:r>
              <a:rPr lang="en-US" sz="1500">
                <a:ea typeface="+mn-lt"/>
                <a:cs typeface="+mn-lt"/>
              </a:rPr>
              <a:t>Since then, dozens of other object-oriented patterns have been discovered. The “pattern approach” became very popular in other programming fields, so lots of other patterns now exist outside of object-oriented design as well.</a:t>
            </a:r>
            <a:endParaRPr lang="en-US" sz="1500"/>
          </a:p>
          <a:p>
            <a:endParaRPr lang="en-US" sz="1500">
              <a:cs typeface="Calibri"/>
            </a:endParaRPr>
          </a:p>
        </p:txBody>
      </p:sp>
    </p:spTree>
    <p:extLst>
      <p:ext uri="{BB962C8B-B14F-4D97-AF65-F5344CB8AC3E}">
        <p14:creationId xmlns:p14="http://schemas.microsoft.com/office/powerpoint/2010/main" val="29653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B7DF7-CBD4-5C5C-CEF6-ABA3453FB713}"/>
              </a:ext>
            </a:extLst>
          </p:cNvPr>
          <p:cNvSpPr>
            <a:spLocks noGrp="1"/>
          </p:cNvSpPr>
          <p:nvPr>
            <p:ph type="title"/>
          </p:nvPr>
        </p:nvSpPr>
        <p:spPr>
          <a:xfrm>
            <a:off x="686834" y="1153572"/>
            <a:ext cx="3200400" cy="4461163"/>
          </a:xfrm>
        </p:spPr>
        <p:txBody>
          <a:bodyPr>
            <a:normAutofit/>
          </a:bodyPr>
          <a:lstStyle/>
          <a:p>
            <a:r>
              <a:rPr lang="en-US" b="1">
                <a:solidFill>
                  <a:srgbClr val="FFFFFF"/>
                </a:solidFill>
              </a:rPr>
              <a:t>Why should I learn patterns?</a:t>
            </a:r>
            <a:endParaRPr lang="en-US">
              <a:solidFill>
                <a:srgbClr val="FFFFFF"/>
              </a:solidFill>
              <a:cs typeface="Calibri Light"/>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C4676A-EA24-2672-FB7A-5495F406899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mn-lt"/>
                <a:cs typeface="+mn-lt"/>
              </a:rPr>
              <a:t>The truth is that you might manage to work as a programmer for many years without knowing about a single pattern. A lot of people do just that. Even in that case, though, you might be implementing some patterns without even knowing it. So why would you spend time learning them?</a:t>
            </a:r>
            <a:endParaRPr lang="en-US" sz="2000" dirty="0">
              <a:cs typeface="Calibri" panose="020F0502020204030204"/>
            </a:endParaRPr>
          </a:p>
          <a:p>
            <a:r>
              <a:rPr lang="en-US" sz="2000" dirty="0">
                <a:ea typeface="+mn-lt"/>
                <a:cs typeface="+mn-lt"/>
              </a:rPr>
              <a:t>Design patterns are a toolkit of </a:t>
            </a:r>
            <a:r>
              <a:rPr lang="en-US" sz="2000" b="1" dirty="0">
                <a:ea typeface="+mn-lt"/>
                <a:cs typeface="+mn-lt"/>
              </a:rPr>
              <a:t>tried and tested solutions</a:t>
            </a:r>
            <a:r>
              <a:rPr lang="en-US" sz="2000" dirty="0">
                <a:ea typeface="+mn-lt"/>
                <a:cs typeface="+mn-lt"/>
              </a:rPr>
              <a:t> to common problems in software design. Even if you never encounter these problems, knowing patterns is still useful because it teaches you how to solve all sorts of problems using principles of object-oriented design.</a:t>
            </a:r>
            <a:endParaRPr lang="en-US" sz="2000" dirty="0"/>
          </a:p>
          <a:p>
            <a:r>
              <a:rPr lang="en-US" sz="2000" dirty="0">
                <a:ea typeface="+mn-lt"/>
                <a:cs typeface="+mn-lt"/>
              </a:rPr>
              <a:t>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a:t>
            </a:r>
            <a:endParaRPr lang="en-US" sz="2000" dirty="0"/>
          </a:p>
          <a:p>
            <a:endParaRPr lang="en-US" sz="2000" dirty="0">
              <a:cs typeface="Calibri"/>
            </a:endParaRPr>
          </a:p>
        </p:txBody>
      </p:sp>
    </p:spTree>
    <p:extLst>
      <p:ext uri="{BB962C8B-B14F-4D97-AF65-F5344CB8AC3E}">
        <p14:creationId xmlns:p14="http://schemas.microsoft.com/office/powerpoint/2010/main" val="409030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B68B3-AA56-A832-5333-A27EA8AD8527}"/>
              </a:ext>
            </a:extLst>
          </p:cNvPr>
          <p:cNvSpPr>
            <a:spLocks noGrp="1"/>
          </p:cNvSpPr>
          <p:nvPr>
            <p:ph type="title"/>
          </p:nvPr>
        </p:nvSpPr>
        <p:spPr>
          <a:xfrm>
            <a:off x="686834" y="1153572"/>
            <a:ext cx="3200400" cy="4461163"/>
          </a:xfrm>
        </p:spPr>
        <p:txBody>
          <a:bodyPr>
            <a:normAutofit/>
          </a:bodyPr>
          <a:lstStyle/>
          <a:p>
            <a:r>
              <a:rPr lang="en-US" b="1">
                <a:solidFill>
                  <a:srgbClr val="FFFFFF"/>
                </a:solidFill>
              </a:rPr>
              <a:t>Classification of patterns</a:t>
            </a:r>
            <a:endParaRPr lang="en-US">
              <a:solidFill>
                <a:srgbClr val="FFFFFF"/>
              </a:solidFill>
              <a:cs typeface="Calibri Light"/>
            </a:endParaRP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C3243-FB20-A423-83A9-56E0BDB15DD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a:ea typeface="+mn-lt"/>
                <a:cs typeface="+mn-lt"/>
              </a:rPr>
              <a:t>Design patterns differ by their complexity, level of detail and scale of applicability to the entire system being designed. I like the analogy to road construction: you can make an intersection safer by either installing some traffic lights or building an entire multi-level interchange with underground passages for pedestrians.</a:t>
            </a:r>
            <a:endParaRPr lang="en-US" sz="1800">
              <a:cs typeface="Calibri" panose="020F0502020204030204"/>
            </a:endParaRPr>
          </a:p>
          <a:p>
            <a:r>
              <a:rPr lang="en-US" sz="1800">
                <a:ea typeface="+mn-lt"/>
                <a:cs typeface="+mn-lt"/>
              </a:rPr>
              <a:t>The most basic and low-level patterns are often called </a:t>
            </a:r>
            <a:r>
              <a:rPr lang="en-US" sz="1800" i="1">
                <a:ea typeface="+mn-lt"/>
                <a:cs typeface="+mn-lt"/>
              </a:rPr>
              <a:t>idioms</a:t>
            </a:r>
            <a:r>
              <a:rPr lang="en-US" sz="1800">
                <a:ea typeface="+mn-lt"/>
                <a:cs typeface="+mn-lt"/>
              </a:rPr>
              <a:t>. They usually apply only to a single programming language.</a:t>
            </a:r>
            <a:endParaRPr lang="en-US" sz="1800"/>
          </a:p>
          <a:p>
            <a:r>
              <a:rPr lang="en-US" sz="1800">
                <a:ea typeface="+mn-lt"/>
                <a:cs typeface="+mn-lt"/>
              </a:rPr>
              <a:t>The most universal and high-level patterns are </a:t>
            </a:r>
            <a:r>
              <a:rPr lang="en-US" sz="1800" i="1">
                <a:ea typeface="+mn-lt"/>
                <a:cs typeface="+mn-lt"/>
              </a:rPr>
              <a:t>architectural patterns</a:t>
            </a:r>
            <a:r>
              <a:rPr lang="en-US" sz="1800">
                <a:ea typeface="+mn-lt"/>
                <a:cs typeface="+mn-lt"/>
              </a:rPr>
              <a:t>. Developers can implement these patterns in virtually any language. Unlike other patterns, they can be used to design the architecture of an entire application.</a:t>
            </a:r>
            <a:endParaRPr lang="en-US" sz="1800"/>
          </a:p>
          <a:p>
            <a:r>
              <a:rPr lang="en-US" sz="1800">
                <a:ea typeface="+mn-lt"/>
                <a:cs typeface="+mn-lt"/>
              </a:rPr>
              <a:t>In addition, all patterns can be categorized by their </a:t>
            </a:r>
            <a:r>
              <a:rPr lang="en-US" sz="1800" i="1">
                <a:ea typeface="+mn-lt"/>
                <a:cs typeface="+mn-lt"/>
              </a:rPr>
              <a:t>intent</a:t>
            </a:r>
            <a:r>
              <a:rPr lang="en-US" sz="1800">
                <a:ea typeface="+mn-lt"/>
                <a:cs typeface="+mn-lt"/>
              </a:rPr>
              <a:t>, or purpose. This book covers three main groups of patterns:</a:t>
            </a:r>
            <a:endParaRPr lang="en-US" sz="1800"/>
          </a:p>
          <a:p>
            <a:r>
              <a:rPr lang="en-US" sz="1800" b="1">
                <a:ea typeface="+mn-lt"/>
                <a:cs typeface="+mn-lt"/>
              </a:rPr>
              <a:t>Creational patterns</a:t>
            </a:r>
            <a:r>
              <a:rPr lang="en-US" sz="1800">
                <a:ea typeface="+mn-lt"/>
                <a:cs typeface="+mn-lt"/>
              </a:rPr>
              <a:t> provide object creation mechanisms that increase flexibility and reuse of existing code.</a:t>
            </a:r>
            <a:endParaRPr lang="en-US" sz="1800"/>
          </a:p>
          <a:p>
            <a:r>
              <a:rPr lang="en-US" sz="1800" b="1">
                <a:ea typeface="+mn-lt"/>
                <a:cs typeface="+mn-lt"/>
              </a:rPr>
              <a:t>Structural patterns</a:t>
            </a:r>
            <a:r>
              <a:rPr lang="en-US" sz="1800">
                <a:ea typeface="+mn-lt"/>
                <a:cs typeface="+mn-lt"/>
              </a:rPr>
              <a:t> explain how to assemble objects and classes into larger structures, while keeping these structures flexible and efficient.</a:t>
            </a:r>
            <a:endParaRPr lang="en-US" sz="1800"/>
          </a:p>
          <a:p>
            <a:r>
              <a:rPr lang="en-US" sz="1800" b="1">
                <a:ea typeface="+mn-lt"/>
                <a:cs typeface="+mn-lt"/>
              </a:rPr>
              <a:t>Behavioral patterns</a:t>
            </a:r>
            <a:r>
              <a:rPr lang="en-US" sz="1800">
                <a:ea typeface="+mn-lt"/>
                <a:cs typeface="+mn-lt"/>
              </a:rPr>
              <a:t> take care of effective communication and the assignment of responsibilities between objects.</a:t>
            </a:r>
            <a:endParaRPr lang="en-US" sz="1800"/>
          </a:p>
          <a:p>
            <a:pPr marL="0" indent="0">
              <a:buNone/>
            </a:pPr>
            <a:endParaRPr lang="en-US" sz="1800" b="1" cap="all">
              <a:cs typeface="Calibri"/>
            </a:endParaRPr>
          </a:p>
          <a:p>
            <a:endParaRPr lang="en-US" sz="1800">
              <a:cs typeface="Calibri"/>
            </a:endParaRPr>
          </a:p>
        </p:txBody>
      </p:sp>
    </p:spTree>
    <p:extLst>
      <p:ext uri="{BB962C8B-B14F-4D97-AF65-F5344CB8AC3E}">
        <p14:creationId xmlns:p14="http://schemas.microsoft.com/office/powerpoint/2010/main" val="348751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diagram of a design pattern&#10;&#10;Description automatically generated">
            <a:extLst>
              <a:ext uri="{FF2B5EF4-FFF2-40B4-BE49-F238E27FC236}">
                <a16:creationId xmlns:a16="http://schemas.microsoft.com/office/drawing/2014/main" id="{17B1C956-66C8-6AE7-C5E2-260AD4DC8F0D}"/>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557152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1081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Design Pattern in Java</vt:lpstr>
      <vt:lpstr>What's a design pattern? </vt:lpstr>
      <vt:lpstr>Why Are Design Patterns in Java needed? </vt:lpstr>
      <vt:lpstr>What does the pattern consist of? </vt:lpstr>
      <vt:lpstr>History of patterns </vt:lpstr>
      <vt:lpstr>Why should I learn patterns? </vt:lpstr>
      <vt:lpstr>Classification of patterns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singhpreety217@hotmail.com</cp:lastModifiedBy>
  <cp:revision>59</cp:revision>
  <dcterms:created xsi:type="dcterms:W3CDTF">2023-08-27T07:45:21Z</dcterms:created>
  <dcterms:modified xsi:type="dcterms:W3CDTF">2023-08-27T18:31:10Z</dcterms:modified>
</cp:coreProperties>
</file>