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4" r:id="rId38"/>
    <p:sldId id="298" r:id="rId39"/>
    <p:sldId id="295" r:id="rId40"/>
    <p:sldId id="296" r:id="rId41"/>
    <p:sldId id="297"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84A8-4F04-63B7-BBBA-0BF244F1D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47F790-9C9F-EDE1-40A1-042F2B2859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2E3F3E-1C3E-960F-66E1-39E233F85A1B}"/>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5" name="Footer Placeholder 4">
            <a:extLst>
              <a:ext uri="{FF2B5EF4-FFF2-40B4-BE49-F238E27FC236}">
                <a16:creationId xmlns:a16="http://schemas.microsoft.com/office/drawing/2014/main" id="{6EADAD31-A81E-F8A8-80E7-B0EA3497A7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9822C-82B1-070F-7362-76D54DF6196C}"/>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273131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9225-6F8B-B12B-13BF-3F7FF7EBEC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B9E7FA-0A96-B2B7-0E5F-F4C028EF3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53A35-D823-5ADD-B49B-1908149E8A20}"/>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5" name="Footer Placeholder 4">
            <a:extLst>
              <a:ext uri="{FF2B5EF4-FFF2-40B4-BE49-F238E27FC236}">
                <a16:creationId xmlns:a16="http://schemas.microsoft.com/office/drawing/2014/main" id="{11B92D03-1CD8-E6B3-7DC7-A82E33014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CA629-7DED-FE46-1FCA-7F60980826DA}"/>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59534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4168E-0E87-7E39-A2B5-86704E43CE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982DD0-D75D-ED6E-37A2-3E14D9A9D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BA228-3A56-1ED4-BA62-A1E55932682E}"/>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5" name="Footer Placeholder 4">
            <a:extLst>
              <a:ext uri="{FF2B5EF4-FFF2-40B4-BE49-F238E27FC236}">
                <a16:creationId xmlns:a16="http://schemas.microsoft.com/office/drawing/2014/main" id="{400A9C96-A9C1-A60E-565A-CEDEB7A34E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55E99-EC40-5363-46C6-2419FACF9D62}"/>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16592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7328-FE77-CB65-A202-8837420C07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287A2C-BAD7-0A71-8585-AC9CF040A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3981D-DA0F-B7A6-3204-CA3A6547FDCC}"/>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5" name="Footer Placeholder 4">
            <a:extLst>
              <a:ext uri="{FF2B5EF4-FFF2-40B4-BE49-F238E27FC236}">
                <a16:creationId xmlns:a16="http://schemas.microsoft.com/office/drawing/2014/main" id="{16AF97F3-7691-1D5A-148F-8BC6D341E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47C60-2CEE-D367-66ED-78AE84C0D67A}"/>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903448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71B8-0449-EC6F-535E-504E439B07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D1D75D-B823-3324-1296-4F862FFF75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7C388-C89A-C975-B208-D1921E7B6297}"/>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5" name="Footer Placeholder 4">
            <a:extLst>
              <a:ext uri="{FF2B5EF4-FFF2-40B4-BE49-F238E27FC236}">
                <a16:creationId xmlns:a16="http://schemas.microsoft.com/office/drawing/2014/main" id="{2E3D0BC7-82FC-02F1-EA0C-059A319A0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15AD01-92DB-E5C7-7BD0-9F6EC204EE2E}"/>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360217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979BD-49DD-F3E1-9F27-E31CFBA73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A8D4C0-185E-B655-B584-E3BE805C1E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1B2E00-25A4-27A7-1F17-4D9F0F48E2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9EC59E-09B4-6595-E9B6-59C7390D9C21}"/>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6" name="Footer Placeholder 5">
            <a:extLst>
              <a:ext uri="{FF2B5EF4-FFF2-40B4-BE49-F238E27FC236}">
                <a16:creationId xmlns:a16="http://schemas.microsoft.com/office/drawing/2014/main" id="{DAB7656E-701D-1D54-6A51-6284522821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46C0F3-A982-AE53-2000-09F2CDAAE1E3}"/>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311936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405F-DB00-764A-4DA0-A7B862AD12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2E3BC4-CDEB-356F-68C8-9C53B5BE5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B17F26-AC3A-FAD4-AA1A-33320C9AB1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2D27B8-DB83-D4C3-4DB4-E4BA337643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5244FF-DA2B-0A7C-E40F-ADB83A7E5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CC05C2-91BE-5C16-78BD-805404637F46}"/>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8" name="Footer Placeholder 7">
            <a:extLst>
              <a:ext uri="{FF2B5EF4-FFF2-40B4-BE49-F238E27FC236}">
                <a16:creationId xmlns:a16="http://schemas.microsoft.com/office/drawing/2014/main" id="{8D09ECB6-CBB1-D29F-3A01-3FD45E09BA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4E2982-EE52-6517-9CA4-2DFEEDF4B982}"/>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185660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1781-DB53-914B-0259-6E61DD2940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87296E-0D7A-E491-7D69-5EBE06514687}"/>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4" name="Footer Placeholder 3">
            <a:extLst>
              <a:ext uri="{FF2B5EF4-FFF2-40B4-BE49-F238E27FC236}">
                <a16:creationId xmlns:a16="http://schemas.microsoft.com/office/drawing/2014/main" id="{8EF1A1F5-6A43-8D70-AF12-9EFD535116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E3A0FE-32AB-1D73-2A1A-1A42780EF4AE}"/>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107926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0D355-2EF0-793A-AC2C-879B060A9E2B}"/>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3" name="Footer Placeholder 2">
            <a:extLst>
              <a:ext uri="{FF2B5EF4-FFF2-40B4-BE49-F238E27FC236}">
                <a16:creationId xmlns:a16="http://schemas.microsoft.com/office/drawing/2014/main" id="{2BEC265D-1BF8-E834-706B-3E67F06636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AE0602-96EE-DFBF-93DC-CD365F363A0D}"/>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3030480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2753-F1CC-85F0-EDBE-5ABE0EA926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91BE1D-85EA-B924-73D4-C930D589CF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41452D-1B7B-728E-934E-1210CE7D7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611D5-553D-0901-90B8-6D452EA41C34}"/>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6" name="Footer Placeholder 5">
            <a:extLst>
              <a:ext uri="{FF2B5EF4-FFF2-40B4-BE49-F238E27FC236}">
                <a16:creationId xmlns:a16="http://schemas.microsoft.com/office/drawing/2014/main" id="{A26B7060-A7E8-5D30-33E1-98388A3BAE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1B0070-F63F-3BCA-BE8E-F990478008A3}"/>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3919848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71D1-CAF1-D09D-136A-0E78DD7A3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715970-6C52-6618-801C-139DD5C7B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488858-1C91-6189-346A-C9C004D6D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8C3A9-AAF5-5787-F8B1-0D9E76B88545}"/>
              </a:ext>
            </a:extLst>
          </p:cNvPr>
          <p:cNvSpPr>
            <a:spLocks noGrp="1"/>
          </p:cNvSpPr>
          <p:nvPr>
            <p:ph type="dt" sz="half" idx="10"/>
          </p:nvPr>
        </p:nvSpPr>
        <p:spPr/>
        <p:txBody>
          <a:bodyPr/>
          <a:lstStyle/>
          <a:p>
            <a:fld id="{69F7A06D-FE2A-43C5-B158-B761D758D115}" type="datetimeFigureOut">
              <a:rPr lang="en-IN" smtClean="0"/>
              <a:t>15-09-2024</a:t>
            </a:fld>
            <a:endParaRPr lang="en-IN"/>
          </a:p>
        </p:txBody>
      </p:sp>
      <p:sp>
        <p:nvSpPr>
          <p:cNvPr id="6" name="Footer Placeholder 5">
            <a:extLst>
              <a:ext uri="{FF2B5EF4-FFF2-40B4-BE49-F238E27FC236}">
                <a16:creationId xmlns:a16="http://schemas.microsoft.com/office/drawing/2014/main" id="{CA06D4AB-7888-11AF-18FB-A821CC3EE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8D11B4-329B-0D38-3F07-6F88B1BF857A}"/>
              </a:ext>
            </a:extLst>
          </p:cNvPr>
          <p:cNvSpPr>
            <a:spLocks noGrp="1"/>
          </p:cNvSpPr>
          <p:nvPr>
            <p:ph type="sldNum" sz="quarter" idx="12"/>
          </p:nvPr>
        </p:nvSpPr>
        <p:spPr/>
        <p:txBody>
          <a:bodyPr/>
          <a:lstStyle/>
          <a:p>
            <a:fld id="{BE4E4AC8-448E-4219-A967-5F0F8632F235}" type="slidenum">
              <a:rPr lang="en-IN" smtClean="0"/>
              <a:t>‹#›</a:t>
            </a:fld>
            <a:endParaRPr lang="en-IN"/>
          </a:p>
        </p:txBody>
      </p:sp>
    </p:spTree>
    <p:extLst>
      <p:ext uri="{BB962C8B-B14F-4D97-AF65-F5344CB8AC3E}">
        <p14:creationId xmlns:p14="http://schemas.microsoft.com/office/powerpoint/2010/main" val="116689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3C8C18-82A1-FEF0-D7E7-F95FD1F46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18BD1A-6E1A-1747-13DE-C7E91F5B20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38B55-E103-3437-3842-8F1CBA3D8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7A06D-FE2A-43C5-B158-B761D758D115}" type="datetimeFigureOut">
              <a:rPr lang="en-IN" smtClean="0"/>
              <a:t>15-09-2024</a:t>
            </a:fld>
            <a:endParaRPr lang="en-IN"/>
          </a:p>
        </p:txBody>
      </p:sp>
      <p:sp>
        <p:nvSpPr>
          <p:cNvPr id="5" name="Footer Placeholder 4">
            <a:extLst>
              <a:ext uri="{FF2B5EF4-FFF2-40B4-BE49-F238E27FC236}">
                <a16:creationId xmlns:a16="http://schemas.microsoft.com/office/drawing/2014/main" id="{B18AD97C-5E48-D35F-D97C-B22FF3AF9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E3BA1D-8D15-2BC8-36EF-7975630989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E4AC8-448E-4219-A967-5F0F8632F235}" type="slidenum">
              <a:rPr lang="en-IN" smtClean="0"/>
              <a:t>‹#›</a:t>
            </a:fld>
            <a:endParaRPr lang="en-IN"/>
          </a:p>
        </p:txBody>
      </p:sp>
    </p:spTree>
    <p:extLst>
      <p:ext uri="{BB962C8B-B14F-4D97-AF65-F5344CB8AC3E}">
        <p14:creationId xmlns:p14="http://schemas.microsoft.com/office/powerpoint/2010/main" val="239475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UB-Mannheim/tesseract/wik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opencv.org/4.x/d7/d1b/group__imgproc__misc.html#ggaa9e58d2860d4afa658ef70a9b1115576a147222a96556ebc1d948b372bcd7ac59" TargetMode="External"/><Relationship Id="rId7" Type="http://schemas.openxmlformats.org/officeDocument/2006/relationships/hyperlink" Target="https://docs.opencv.org/4.x/d7/d1b/group__imgproc__misc.html#ggaa9e58d2860d4afa658ef70a9b1115576a47518a30aae90d799035bdcf0bb39a50" TargetMode="External"/><Relationship Id="rId2" Type="http://schemas.openxmlformats.org/officeDocument/2006/relationships/hyperlink" Target="https://docs.opencv.org/4.x/d7/d1b/group__imgproc__misc.html#gae8a4a146d1ca78c626a53577199e9c57" TargetMode="External"/><Relationship Id="rId1" Type="http://schemas.openxmlformats.org/officeDocument/2006/relationships/slideLayout" Target="../slideLayouts/slideLayout2.xml"/><Relationship Id="rId6" Type="http://schemas.openxmlformats.org/officeDocument/2006/relationships/hyperlink" Target="https://docs.opencv.org/4.x/d7/d1b/group__imgproc__misc.html#ggaa9e58d2860d4afa658ef70a9b1115576a0e50a338a4b711a8c48f06a6b105dd98" TargetMode="External"/><Relationship Id="rId5" Type="http://schemas.openxmlformats.org/officeDocument/2006/relationships/hyperlink" Target="https://docs.opencv.org/4.x/d7/d1b/group__imgproc__misc.html#ggaa9e58d2860d4afa658ef70a9b1115576ac7e89a5e95490116e7d2082b3096b2b8" TargetMode="External"/><Relationship Id="rId4" Type="http://schemas.openxmlformats.org/officeDocument/2006/relationships/hyperlink" Target="https://docs.opencv.org/4.x/d7/d1b/group__imgproc__misc.html#ggaa9e58d2860d4afa658ef70a9b1115576a19120b1a11d8067576cc24f4d2f03754"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opencv.org/4.x/d7/d1b/group__imgproc__misc.html#gae8a4a146d1ca78c626a53577199e9c57" TargetMode="External"/><Relationship Id="rId2" Type="http://schemas.openxmlformats.org/officeDocument/2006/relationships/hyperlink" Target="https://docs.opencv.org/4.x/d4/da8/group__imgcodecs.html#gacbaa02cffc4ec2422dfa2e24412a99e2"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opencv.org/4.x/d7/d1b/group__imgproc__misc.html#ggaa9e58d2860d4afa658ef70a9b1115576a95251923e8e22f368ffa86ba8bce87ff" TargetMode="External"/><Relationship Id="rId2" Type="http://schemas.openxmlformats.org/officeDocument/2006/relationships/hyperlink" Target="https://docs.opencv.org/4.x/d7/d1b/group__imgproc__misc.html#gae8a4a146d1ca78c626a53577199e9c5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opencv.org/4.x/d7/d1b/group__imgproc__misc.html#gae8a4a146d1ca78c626a53577199e9c57" TargetMode="External"/><Relationship Id="rId2" Type="http://schemas.openxmlformats.org/officeDocument/2006/relationships/hyperlink" Target="https://docs.opencv.org/4.x/d4/da8/group__imgcodecs.html#gacbaa02cffc4ec2422dfa2e24412a99e2" TargetMode="External"/><Relationship Id="rId1" Type="http://schemas.openxmlformats.org/officeDocument/2006/relationships/slideLayout" Target="../slideLayouts/slideLayout2.xml"/><Relationship Id="rId4" Type="http://schemas.openxmlformats.org/officeDocument/2006/relationships/hyperlink" Target="https://docs.opencv.org/4.x/d4/d86/group__imgproc__filter.html#gae8bdcd9154ed5ca3cbc1766d960f45c1"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AC1C-C67E-BEE2-EE0E-75979A52057F}"/>
              </a:ext>
            </a:extLst>
          </p:cNvPr>
          <p:cNvSpPr>
            <a:spLocks noGrp="1"/>
          </p:cNvSpPr>
          <p:nvPr>
            <p:ph type="title"/>
          </p:nvPr>
        </p:nvSpPr>
        <p:spPr/>
        <p:txBody>
          <a:bodyPr/>
          <a:lstStyle/>
          <a:p>
            <a:r>
              <a:rPr lang="en-IN" dirty="0"/>
              <a:t>What Is Computer Vision?</a:t>
            </a:r>
          </a:p>
        </p:txBody>
      </p:sp>
      <p:sp>
        <p:nvSpPr>
          <p:cNvPr id="3" name="Content Placeholder 2">
            <a:extLst>
              <a:ext uri="{FF2B5EF4-FFF2-40B4-BE49-F238E27FC236}">
                <a16:creationId xmlns:a16="http://schemas.microsoft.com/office/drawing/2014/main" id="{6CD7977A-E843-7300-EFB4-077F742DCC72}"/>
              </a:ext>
            </a:extLst>
          </p:cNvPr>
          <p:cNvSpPr>
            <a:spLocks noGrp="1"/>
          </p:cNvSpPr>
          <p:nvPr>
            <p:ph idx="1"/>
          </p:nvPr>
        </p:nvSpPr>
        <p:spPr>
          <a:xfrm>
            <a:off x="838200" y="1534886"/>
            <a:ext cx="10515600" cy="5214257"/>
          </a:xfrm>
        </p:spPr>
        <p:txBody>
          <a:bodyPr>
            <a:normAutofit fontScale="92500" lnSpcReduction="10000"/>
          </a:bodyPr>
          <a:lstStyle/>
          <a:p>
            <a:r>
              <a:rPr lang="en-US" dirty="0"/>
              <a:t>To simplify the answer to this – Let us consider a scenario.</a:t>
            </a:r>
          </a:p>
          <a:p>
            <a:r>
              <a:rPr lang="en-US" dirty="0"/>
              <a:t>We all use Facebook, correct? Let us say you and your friends went on a vacation and you clicked a lot of pictures and you want to upload them on Facebook and you did. But now, wouldn’t it take so much time just to find your friends faces and tag them in each and every picture? Well, Facebook is intelligent enough to actually tag people for you.</a:t>
            </a:r>
          </a:p>
          <a:p>
            <a:r>
              <a:rPr lang="en-US" dirty="0"/>
              <a:t>So, how do you think the auto tag feature works? In simple terms, it works on computer vision.</a:t>
            </a:r>
          </a:p>
          <a:p>
            <a:r>
              <a:rPr lang="en-US" dirty="0"/>
              <a:t>Computer Vision is an interdisciplinary field that deals with how computers can be made to gain a high-level understanding from digital images or videos.</a:t>
            </a:r>
          </a:p>
          <a:p>
            <a:r>
              <a:rPr lang="en-US" dirty="0"/>
              <a:t>The idea here is to automate tasks that the human visual systems can do. So, a computer should be able to recognize objects such as that of a face of a human being or a lamppost or even a statue.</a:t>
            </a:r>
          </a:p>
          <a:p>
            <a:endParaRPr lang="en-US" dirty="0"/>
          </a:p>
          <a:p>
            <a:endParaRPr lang="en-IN" dirty="0"/>
          </a:p>
        </p:txBody>
      </p:sp>
    </p:spTree>
    <p:extLst>
      <p:ext uri="{BB962C8B-B14F-4D97-AF65-F5344CB8AC3E}">
        <p14:creationId xmlns:p14="http://schemas.microsoft.com/office/powerpoint/2010/main" val="616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8E79-7A40-AD9F-36F0-6BD8E2866D39}"/>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A59BCC86-3E4F-F534-B892-B87CD47D8E29}"/>
              </a:ext>
            </a:extLst>
          </p:cNvPr>
          <p:cNvSpPr>
            <a:spLocks noGrp="1"/>
          </p:cNvSpPr>
          <p:nvPr>
            <p:ph idx="1"/>
          </p:nvPr>
        </p:nvSpPr>
        <p:spPr/>
        <p:txBody>
          <a:bodyPr>
            <a:normAutofit fontScale="92500" lnSpcReduction="20000"/>
          </a:bodyPr>
          <a:lstStyle/>
          <a:p>
            <a:pPr algn="just"/>
            <a:r>
              <a:rPr lang="en-US" b="0" i="0" dirty="0">
                <a:solidFill>
                  <a:srgbClr val="4A4A4A"/>
                </a:solidFill>
                <a:effectLst/>
                <a:latin typeface="Open Sans" panose="020B0606030504020204" pitchFamily="34" charset="0"/>
              </a:rPr>
              <a:t>As you can see, we first import the image using </a:t>
            </a:r>
            <a:r>
              <a:rPr lang="en-US" b="1" i="0" dirty="0" err="1">
                <a:solidFill>
                  <a:srgbClr val="4A4A4A"/>
                </a:solidFill>
                <a:effectLst/>
                <a:latin typeface="Open Sans" panose="020B0606030504020204" pitchFamily="34" charset="0"/>
              </a:rPr>
              <a:t>imread</a:t>
            </a:r>
            <a:r>
              <a:rPr lang="en-US" b="1" i="0" dirty="0">
                <a:solidFill>
                  <a:srgbClr val="4A4A4A"/>
                </a:solidFill>
                <a:effectLst/>
                <a:latin typeface="Open Sans" panose="020B0606030504020204" pitchFamily="34" charset="0"/>
              </a:rPr>
              <a:t>. </a:t>
            </a:r>
            <a:r>
              <a:rPr lang="en-US" b="0" i="0" dirty="0">
                <a:solidFill>
                  <a:srgbClr val="4A4A4A"/>
                </a:solidFill>
                <a:effectLst/>
                <a:latin typeface="Open Sans" panose="020B0606030504020204" pitchFamily="34" charset="0"/>
              </a:rPr>
              <a:t>We require a window output to display the images, right?</a:t>
            </a:r>
          </a:p>
          <a:p>
            <a:pPr algn="just"/>
            <a:r>
              <a:rPr lang="en-US" b="0" i="0" dirty="0">
                <a:solidFill>
                  <a:srgbClr val="4A4A4A"/>
                </a:solidFill>
                <a:effectLst/>
                <a:latin typeface="Open Sans" panose="020B0606030504020204" pitchFamily="34" charset="0"/>
              </a:rPr>
              <a:t>We use the </a:t>
            </a:r>
            <a:r>
              <a:rPr lang="en-US" b="1" i="0" dirty="0" err="1">
                <a:solidFill>
                  <a:srgbClr val="4A4A4A"/>
                </a:solidFill>
                <a:effectLst/>
                <a:latin typeface="Open Sans" panose="020B0606030504020204" pitchFamily="34" charset="0"/>
              </a:rPr>
              <a:t>imshow</a:t>
            </a:r>
            <a:r>
              <a:rPr lang="en-US" b="0" i="0" dirty="0">
                <a:solidFill>
                  <a:srgbClr val="4A4A4A"/>
                </a:solidFill>
                <a:effectLst/>
                <a:latin typeface="Open Sans" panose="020B0606030504020204" pitchFamily="34" charset="0"/>
              </a:rPr>
              <a:t> function to display the image by opening a window. There are 2 parameters to the</a:t>
            </a:r>
            <a:r>
              <a:rPr lang="en-US" b="1" i="0" dirty="0">
                <a:solidFill>
                  <a:srgbClr val="4A4A4A"/>
                </a:solidFill>
                <a:effectLst/>
                <a:latin typeface="Open Sans" panose="020B0606030504020204" pitchFamily="34" charset="0"/>
              </a:rPr>
              <a:t> </a:t>
            </a:r>
            <a:r>
              <a:rPr lang="en-US" b="1" i="0" dirty="0" err="1">
                <a:solidFill>
                  <a:srgbClr val="4A4A4A"/>
                </a:solidFill>
                <a:effectLst/>
                <a:latin typeface="Open Sans" panose="020B0606030504020204" pitchFamily="34" charset="0"/>
              </a:rPr>
              <a:t>imshow</a:t>
            </a:r>
            <a:r>
              <a:rPr lang="en-US" b="0" i="0" dirty="0">
                <a:solidFill>
                  <a:srgbClr val="4A4A4A"/>
                </a:solidFill>
                <a:effectLst/>
                <a:latin typeface="Open Sans" panose="020B0606030504020204" pitchFamily="34" charset="0"/>
              </a:rPr>
              <a:t> function which is the name of the window and the image object to be displayed.</a:t>
            </a:r>
          </a:p>
          <a:p>
            <a:pPr algn="just"/>
            <a:r>
              <a:rPr lang="en-US" b="0" i="0" dirty="0">
                <a:solidFill>
                  <a:srgbClr val="4A4A4A"/>
                </a:solidFill>
                <a:effectLst/>
                <a:latin typeface="Open Sans" panose="020B0606030504020204" pitchFamily="34" charset="0"/>
              </a:rPr>
              <a:t>Later, we wait for a user event. </a:t>
            </a:r>
            <a:r>
              <a:rPr lang="en-US" b="1" i="0" dirty="0" err="1">
                <a:solidFill>
                  <a:srgbClr val="4A4A4A"/>
                </a:solidFill>
                <a:effectLst/>
                <a:latin typeface="Open Sans" panose="020B0606030504020204" pitchFamily="34" charset="0"/>
              </a:rPr>
              <a:t>waitKey</a:t>
            </a:r>
            <a:r>
              <a:rPr lang="en-US" b="0" i="0" dirty="0">
                <a:solidFill>
                  <a:srgbClr val="4A4A4A"/>
                </a:solidFill>
                <a:effectLst/>
                <a:latin typeface="Open Sans" panose="020B0606030504020204" pitchFamily="34" charset="0"/>
              </a:rPr>
              <a:t> makes the window static until the user presses a key. The parameter passed to it is the time in milliseconds.</a:t>
            </a:r>
          </a:p>
          <a:p>
            <a:pPr algn="just"/>
            <a:r>
              <a:rPr lang="en-US" b="0" i="0" dirty="0">
                <a:solidFill>
                  <a:srgbClr val="4A4A4A"/>
                </a:solidFill>
                <a:effectLst/>
                <a:latin typeface="Open Sans" panose="020B0606030504020204" pitchFamily="34" charset="0"/>
              </a:rPr>
              <a:t>And lastly, we use </a:t>
            </a:r>
            <a:r>
              <a:rPr lang="en-US" b="1" i="0" dirty="0" err="1">
                <a:solidFill>
                  <a:srgbClr val="4A4A4A"/>
                </a:solidFill>
                <a:effectLst/>
                <a:latin typeface="Open Sans" panose="020B0606030504020204" pitchFamily="34" charset="0"/>
              </a:rPr>
              <a:t>destroyAllWindows</a:t>
            </a:r>
            <a:r>
              <a:rPr lang="en-US" b="1" i="0" dirty="0">
                <a:solidFill>
                  <a:srgbClr val="4A4A4A"/>
                </a:solidFill>
                <a:effectLst/>
                <a:latin typeface="Open Sans" panose="020B0606030504020204" pitchFamily="34" charset="0"/>
              </a:rPr>
              <a:t> </a:t>
            </a:r>
            <a:r>
              <a:rPr lang="en-US" b="0" i="0" dirty="0">
                <a:solidFill>
                  <a:srgbClr val="4A4A4A"/>
                </a:solidFill>
                <a:effectLst/>
                <a:latin typeface="Open Sans" panose="020B0606030504020204" pitchFamily="34" charset="0"/>
              </a:rPr>
              <a:t>to close the window based on the </a:t>
            </a:r>
            <a:r>
              <a:rPr lang="en-US" b="0" i="0" dirty="0" err="1">
                <a:solidFill>
                  <a:srgbClr val="4A4A4A"/>
                </a:solidFill>
                <a:effectLst/>
                <a:latin typeface="Open Sans" panose="020B0606030504020204" pitchFamily="34" charset="0"/>
              </a:rPr>
              <a:t>waitForKey</a:t>
            </a:r>
            <a:r>
              <a:rPr lang="en-US" b="0" i="0" dirty="0">
                <a:solidFill>
                  <a:srgbClr val="4A4A4A"/>
                </a:solidFill>
                <a:effectLst/>
                <a:latin typeface="Open Sans" panose="020B0606030504020204" pitchFamily="34" charset="0"/>
              </a:rPr>
              <a:t> parameter.</a:t>
            </a:r>
          </a:p>
          <a:p>
            <a:br>
              <a:rPr lang="en-US" dirty="0"/>
            </a:br>
            <a:endParaRPr lang="en-IN" dirty="0"/>
          </a:p>
        </p:txBody>
      </p:sp>
    </p:spTree>
    <p:extLst>
      <p:ext uri="{BB962C8B-B14F-4D97-AF65-F5344CB8AC3E}">
        <p14:creationId xmlns:p14="http://schemas.microsoft.com/office/powerpoint/2010/main" val="299644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403A-3E64-68C6-F865-C0EB5584FECD}"/>
              </a:ext>
            </a:extLst>
          </p:cNvPr>
          <p:cNvSpPr>
            <a:spLocks noGrp="1"/>
          </p:cNvSpPr>
          <p:nvPr>
            <p:ph type="title"/>
          </p:nvPr>
        </p:nvSpPr>
        <p:spPr/>
        <p:txBody>
          <a:bodyPr/>
          <a:lstStyle/>
          <a:p>
            <a:r>
              <a:rPr lang="en-IN" dirty="0"/>
              <a:t>Resizing the image:</a:t>
            </a:r>
          </a:p>
        </p:txBody>
      </p:sp>
      <p:sp>
        <p:nvSpPr>
          <p:cNvPr id="3" name="Content Placeholder 2">
            <a:extLst>
              <a:ext uri="{FF2B5EF4-FFF2-40B4-BE49-F238E27FC236}">
                <a16:creationId xmlns:a16="http://schemas.microsoft.com/office/drawing/2014/main" id="{5F88F82C-80FF-9395-5F4B-6C8F1EAE91EA}"/>
              </a:ext>
            </a:extLst>
          </p:cNvPr>
          <p:cNvSpPr>
            <a:spLocks noGrp="1"/>
          </p:cNvSpPr>
          <p:nvPr>
            <p:ph idx="1"/>
          </p:nvPr>
        </p:nvSpPr>
        <p:spPr/>
        <p:txBody>
          <a:bodyPr/>
          <a:lstStyle/>
          <a:p>
            <a:r>
              <a:rPr lang="en-US" dirty="0"/>
              <a:t>import cv2</a:t>
            </a:r>
          </a:p>
          <a:p>
            <a:r>
              <a:rPr lang="en-US" dirty="0"/>
              <a:t># Black and White (gray scale)</a:t>
            </a:r>
          </a:p>
          <a:p>
            <a:r>
              <a:rPr lang="en-US" dirty="0" err="1"/>
              <a:t>img</a:t>
            </a:r>
            <a:r>
              <a:rPr lang="en-US" dirty="0"/>
              <a:t> = cv2.imread('bill.png', 0)</a:t>
            </a:r>
          </a:p>
          <a:p>
            <a:r>
              <a:rPr lang="en-US" dirty="0" err="1"/>
              <a:t>resized_image</a:t>
            </a:r>
            <a:r>
              <a:rPr lang="en-US" dirty="0"/>
              <a:t> = cv2.resize(</a:t>
            </a:r>
            <a:r>
              <a:rPr lang="en-US" dirty="0" err="1"/>
              <a:t>img</a:t>
            </a:r>
            <a:r>
              <a:rPr lang="en-US" dirty="0"/>
              <a:t>, (650, 500))</a:t>
            </a:r>
          </a:p>
          <a:p>
            <a:r>
              <a:rPr lang="en-US" dirty="0"/>
              <a:t>cv2.imshow('bill', </a:t>
            </a:r>
            <a:r>
              <a:rPr lang="en-US" dirty="0" err="1"/>
              <a:t>resized_image</a:t>
            </a:r>
            <a:r>
              <a:rPr lang="en-US" dirty="0"/>
              <a:t>)</a:t>
            </a:r>
          </a:p>
          <a:p>
            <a:r>
              <a:rPr lang="en-US" dirty="0"/>
              <a:t>cv2.waitKey(0)</a:t>
            </a:r>
          </a:p>
          <a:p>
            <a:r>
              <a:rPr lang="en-US" dirty="0"/>
              <a:t>cv2.destroyAllWindows()</a:t>
            </a:r>
            <a:endParaRPr lang="en-IN" dirty="0"/>
          </a:p>
        </p:txBody>
      </p:sp>
    </p:spTree>
    <p:extLst>
      <p:ext uri="{BB962C8B-B14F-4D97-AF65-F5344CB8AC3E}">
        <p14:creationId xmlns:p14="http://schemas.microsoft.com/office/powerpoint/2010/main" val="235913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D6D2-3516-096C-EA73-10831BBAC51E}"/>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8A9E21CB-EAF9-C5AD-6BFE-B31C5291E9B0}"/>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Here,</a:t>
            </a:r>
            <a:r>
              <a:rPr lang="en-US" b="1" i="0" dirty="0">
                <a:solidFill>
                  <a:srgbClr val="4A4A4A"/>
                </a:solidFill>
                <a:effectLst/>
                <a:latin typeface="Open Sans" panose="020B0606030504020204" pitchFamily="34" charset="0"/>
              </a:rPr>
              <a:t> resize</a:t>
            </a:r>
            <a:r>
              <a:rPr lang="en-US" b="0" i="0" dirty="0">
                <a:solidFill>
                  <a:srgbClr val="4A4A4A"/>
                </a:solidFill>
                <a:effectLst/>
                <a:latin typeface="Open Sans" panose="020B0606030504020204" pitchFamily="34" charset="0"/>
              </a:rPr>
              <a:t> function is used to resize an image to the desired shape. The parameter here is the shape of the new resized image.</a:t>
            </a:r>
          </a:p>
          <a:p>
            <a:pPr algn="just"/>
            <a:r>
              <a:rPr lang="en-US" b="0" i="0" dirty="0">
                <a:solidFill>
                  <a:srgbClr val="4A4A4A"/>
                </a:solidFill>
                <a:effectLst/>
                <a:latin typeface="Open Sans" panose="020B0606030504020204" pitchFamily="34" charset="0"/>
              </a:rPr>
              <a:t>Later, do note that the image object changes from </a:t>
            </a:r>
            <a:r>
              <a:rPr lang="en-US" b="1" i="0" dirty="0" err="1">
                <a:solidFill>
                  <a:srgbClr val="4A4A4A"/>
                </a:solidFill>
                <a:effectLst/>
                <a:latin typeface="Open Sans" panose="020B0606030504020204" pitchFamily="34" charset="0"/>
              </a:rPr>
              <a:t>img</a:t>
            </a:r>
            <a:r>
              <a:rPr lang="en-US" b="0" i="0" dirty="0">
                <a:solidFill>
                  <a:srgbClr val="4A4A4A"/>
                </a:solidFill>
                <a:effectLst/>
                <a:latin typeface="Open Sans" panose="020B0606030504020204" pitchFamily="34" charset="0"/>
              </a:rPr>
              <a:t> to </a:t>
            </a:r>
            <a:r>
              <a:rPr lang="en-US" b="1" i="0" dirty="0" err="1">
                <a:solidFill>
                  <a:srgbClr val="4A4A4A"/>
                </a:solidFill>
                <a:effectLst/>
                <a:latin typeface="Open Sans" panose="020B0606030504020204" pitchFamily="34" charset="0"/>
              </a:rPr>
              <a:t>resized_image</a:t>
            </a:r>
            <a:r>
              <a:rPr lang="en-US" b="1" i="0" dirty="0">
                <a:solidFill>
                  <a:srgbClr val="4A4A4A"/>
                </a:solidFill>
                <a:effectLst/>
                <a:latin typeface="Open Sans" panose="020B0606030504020204" pitchFamily="34" charset="0"/>
              </a:rPr>
              <a:t>, </a:t>
            </a:r>
            <a:r>
              <a:rPr lang="en-US" b="0" i="0" dirty="0">
                <a:solidFill>
                  <a:srgbClr val="4A4A4A"/>
                </a:solidFill>
                <a:effectLst/>
                <a:latin typeface="Open Sans" panose="020B0606030504020204" pitchFamily="34" charset="0"/>
              </a:rPr>
              <a:t>because of the image object changes now.</a:t>
            </a:r>
          </a:p>
          <a:p>
            <a:pPr algn="just"/>
            <a:r>
              <a:rPr lang="en-US" b="0" i="0" dirty="0">
                <a:solidFill>
                  <a:srgbClr val="4A4A4A"/>
                </a:solidFill>
                <a:effectLst/>
                <a:latin typeface="Open Sans" panose="020B0606030504020204" pitchFamily="34" charset="0"/>
              </a:rPr>
              <a:t>Rest of the code is pretty simple to the previous one, correct?</a:t>
            </a:r>
          </a:p>
          <a:p>
            <a:endParaRPr lang="en-IN" dirty="0"/>
          </a:p>
        </p:txBody>
      </p:sp>
    </p:spTree>
    <p:extLst>
      <p:ext uri="{BB962C8B-B14F-4D97-AF65-F5344CB8AC3E}">
        <p14:creationId xmlns:p14="http://schemas.microsoft.com/office/powerpoint/2010/main" val="31151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C1DA7-3A18-27FC-EE68-3B5C46C593B2}"/>
              </a:ext>
            </a:extLst>
          </p:cNvPr>
          <p:cNvSpPr>
            <a:spLocks noGrp="1"/>
          </p:cNvSpPr>
          <p:nvPr>
            <p:ph type="title"/>
          </p:nvPr>
        </p:nvSpPr>
        <p:spPr/>
        <p:txBody>
          <a:bodyPr/>
          <a:lstStyle/>
          <a:p>
            <a:r>
              <a:rPr lang="en-US" dirty="0"/>
              <a:t>Way to resize:</a:t>
            </a:r>
            <a:endParaRPr lang="en-IN" dirty="0"/>
          </a:p>
        </p:txBody>
      </p:sp>
      <p:sp>
        <p:nvSpPr>
          <p:cNvPr id="3" name="Content Placeholder 2">
            <a:extLst>
              <a:ext uri="{FF2B5EF4-FFF2-40B4-BE49-F238E27FC236}">
                <a16:creationId xmlns:a16="http://schemas.microsoft.com/office/drawing/2014/main" id="{60B8C816-9EFD-5ED2-8A66-D15A5FC0DEDA}"/>
              </a:ext>
            </a:extLst>
          </p:cNvPr>
          <p:cNvSpPr>
            <a:spLocks noGrp="1"/>
          </p:cNvSpPr>
          <p:nvPr>
            <p:ph idx="1"/>
          </p:nvPr>
        </p:nvSpPr>
        <p:spPr/>
        <p:txBody>
          <a:bodyPr/>
          <a:lstStyle/>
          <a:p>
            <a:r>
              <a:rPr lang="en-US" dirty="0" err="1"/>
              <a:t>Resized_image</a:t>
            </a:r>
            <a:r>
              <a:rPr lang="en-US" dirty="0"/>
              <a:t> = cv2.resize(</a:t>
            </a:r>
            <a:r>
              <a:rPr lang="en-US" dirty="0" err="1"/>
              <a:t>img</a:t>
            </a:r>
            <a:r>
              <a:rPr lang="en-US" dirty="0"/>
              <a:t>, int(</a:t>
            </a:r>
            <a:r>
              <a:rPr lang="en-US" dirty="0" err="1"/>
              <a:t>img.shape</a:t>
            </a:r>
            <a:r>
              <a:rPr lang="en-US" dirty="0"/>
              <a:t>[1]*2), int(</a:t>
            </a:r>
            <a:r>
              <a:rPr lang="en-US" dirty="0" err="1"/>
              <a:t>img.shape</a:t>
            </a:r>
            <a:r>
              <a:rPr lang="en-US" dirty="0"/>
              <a:t>[0]*2)))</a:t>
            </a:r>
          </a:p>
          <a:p>
            <a:r>
              <a:rPr lang="en-US" dirty="0"/>
              <a:t>Here, we get the new image shape to be half of that of the original image.</a:t>
            </a:r>
          </a:p>
          <a:p>
            <a:pPr marL="0" indent="0">
              <a:buNone/>
            </a:pPr>
            <a:endParaRPr lang="en-US" dirty="0"/>
          </a:p>
        </p:txBody>
      </p:sp>
    </p:spTree>
    <p:extLst>
      <p:ext uri="{BB962C8B-B14F-4D97-AF65-F5344CB8AC3E}">
        <p14:creationId xmlns:p14="http://schemas.microsoft.com/office/powerpoint/2010/main" val="276129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9A00-86E5-FDC4-C4E1-9A8B371FFA7A}"/>
              </a:ext>
            </a:extLst>
          </p:cNvPr>
          <p:cNvSpPr>
            <a:spLocks noGrp="1"/>
          </p:cNvSpPr>
          <p:nvPr>
            <p:ph type="title"/>
          </p:nvPr>
        </p:nvSpPr>
        <p:spPr/>
        <p:txBody>
          <a:bodyPr/>
          <a:lstStyle/>
          <a:p>
            <a:r>
              <a:rPr lang="en-IN" dirty="0"/>
              <a:t>Face Detection Using OpenCV</a:t>
            </a:r>
          </a:p>
        </p:txBody>
      </p:sp>
      <p:sp>
        <p:nvSpPr>
          <p:cNvPr id="3" name="Content Placeholder 2">
            <a:extLst>
              <a:ext uri="{FF2B5EF4-FFF2-40B4-BE49-F238E27FC236}">
                <a16:creationId xmlns:a16="http://schemas.microsoft.com/office/drawing/2014/main" id="{32A51462-4C56-BCFE-77DD-155064BC0469}"/>
              </a:ext>
            </a:extLst>
          </p:cNvPr>
          <p:cNvSpPr>
            <a:spLocks noGrp="1"/>
          </p:cNvSpPr>
          <p:nvPr>
            <p:ph idx="1"/>
          </p:nvPr>
        </p:nvSpPr>
        <p:spPr/>
        <p:txBody>
          <a:bodyPr>
            <a:normAutofit fontScale="92500" lnSpcReduction="10000"/>
          </a:bodyPr>
          <a:lstStyle/>
          <a:p>
            <a:pPr algn="just"/>
            <a:r>
              <a:rPr lang="en-US" b="0" i="0" dirty="0">
                <a:solidFill>
                  <a:srgbClr val="4A4A4A"/>
                </a:solidFill>
                <a:effectLst/>
                <a:latin typeface="Open Sans" panose="020B0606030504020204" pitchFamily="34" charset="0"/>
              </a:rPr>
              <a:t>This seems complex at first but it is very easy. Let me walk you through the entire process and you will feel the same.</a:t>
            </a:r>
          </a:p>
          <a:p>
            <a:pPr algn="just"/>
            <a:r>
              <a:rPr lang="en-US" b="1" i="0" dirty="0">
                <a:solidFill>
                  <a:srgbClr val="4A4A4A"/>
                </a:solidFill>
                <a:effectLst/>
                <a:latin typeface="Open Sans" panose="020B0606030504020204" pitchFamily="34" charset="0"/>
              </a:rPr>
              <a:t>Step 1:</a:t>
            </a:r>
            <a:r>
              <a:rPr lang="en-US" b="0" i="0" dirty="0">
                <a:solidFill>
                  <a:srgbClr val="4A4A4A"/>
                </a:solidFill>
                <a:effectLst/>
                <a:latin typeface="Open Sans" panose="020B0606030504020204" pitchFamily="34" charset="0"/>
              </a:rPr>
              <a:t> Considering our prerequisites, we will require an image, to begin with. Later we need to create a cascade classifier which will eventually give us the features of the face.</a:t>
            </a:r>
          </a:p>
          <a:p>
            <a:pPr algn="just"/>
            <a:r>
              <a:rPr lang="en-US" b="1" i="0" dirty="0">
                <a:solidFill>
                  <a:srgbClr val="4A4A4A"/>
                </a:solidFill>
                <a:effectLst/>
                <a:latin typeface="Open Sans" panose="020B0606030504020204" pitchFamily="34" charset="0"/>
              </a:rPr>
              <a:t>Step 2: </a:t>
            </a:r>
            <a:r>
              <a:rPr lang="en-US" b="0" i="0" dirty="0">
                <a:solidFill>
                  <a:srgbClr val="4A4A4A"/>
                </a:solidFill>
                <a:effectLst/>
                <a:latin typeface="Open Sans" panose="020B0606030504020204" pitchFamily="34" charset="0"/>
              </a:rPr>
              <a:t>This step involves making use of OpenCV which will read the image and the features file. So at this point, there are NumPy arrays at the primary data points.</a:t>
            </a:r>
          </a:p>
          <a:p>
            <a:pPr algn="just"/>
            <a:r>
              <a:rPr lang="en-US" b="0" i="0" dirty="0">
                <a:solidFill>
                  <a:srgbClr val="4A4A4A"/>
                </a:solidFill>
                <a:effectLst/>
                <a:latin typeface="Open Sans" panose="020B0606030504020204" pitchFamily="34" charset="0"/>
              </a:rPr>
              <a:t>All we need to do is to search for the row and column values of the face NumPy </a:t>
            </a:r>
            <a:r>
              <a:rPr lang="en-US" b="0" i="0" dirty="0" err="1">
                <a:solidFill>
                  <a:srgbClr val="4A4A4A"/>
                </a:solidFill>
                <a:effectLst/>
                <a:latin typeface="Open Sans" panose="020B0606030504020204" pitchFamily="34" charset="0"/>
              </a:rPr>
              <a:t>ndarray</a:t>
            </a:r>
            <a:r>
              <a:rPr lang="en-US" b="0" i="0" dirty="0">
                <a:solidFill>
                  <a:srgbClr val="4A4A4A"/>
                </a:solidFill>
                <a:effectLst/>
                <a:latin typeface="Open Sans" panose="020B0606030504020204" pitchFamily="34" charset="0"/>
              </a:rPr>
              <a:t>. This is the array with the face rectangle coordinates.</a:t>
            </a:r>
          </a:p>
          <a:p>
            <a:endParaRPr lang="en-IN" dirty="0"/>
          </a:p>
        </p:txBody>
      </p:sp>
    </p:spTree>
    <p:extLst>
      <p:ext uri="{BB962C8B-B14F-4D97-AF65-F5344CB8AC3E}">
        <p14:creationId xmlns:p14="http://schemas.microsoft.com/office/powerpoint/2010/main" val="126570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C677-5775-56C5-CF81-FEB8834FB597}"/>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8E430863-0F16-67BA-4F49-42AD1C09A347}"/>
              </a:ext>
            </a:extLst>
          </p:cNvPr>
          <p:cNvSpPr>
            <a:spLocks noGrp="1"/>
          </p:cNvSpPr>
          <p:nvPr>
            <p:ph idx="1"/>
          </p:nvPr>
        </p:nvSpPr>
        <p:spPr/>
        <p:txBody>
          <a:bodyPr/>
          <a:lstStyle/>
          <a:p>
            <a:pPr algn="just"/>
            <a:r>
              <a:rPr lang="en-US" b="1" i="0" dirty="0">
                <a:solidFill>
                  <a:srgbClr val="4A4A4A"/>
                </a:solidFill>
                <a:effectLst/>
                <a:latin typeface="Open Sans" panose="020B0606030504020204" pitchFamily="34" charset="0"/>
              </a:rPr>
              <a:t>Step 3:</a:t>
            </a:r>
            <a:r>
              <a:rPr lang="en-US" b="0" i="0" dirty="0">
                <a:solidFill>
                  <a:srgbClr val="4A4A4A"/>
                </a:solidFill>
                <a:effectLst/>
                <a:latin typeface="Open Sans" panose="020B0606030504020204" pitchFamily="34" charset="0"/>
              </a:rPr>
              <a:t> This final step involves displaying the image with the rectangular face box.</a:t>
            </a:r>
          </a:p>
          <a:p>
            <a:pPr algn="just"/>
            <a:r>
              <a:rPr lang="en-US" b="0" i="0" dirty="0">
                <a:solidFill>
                  <a:srgbClr val="4A4A4A"/>
                </a:solidFill>
                <a:effectLst/>
                <a:latin typeface="Open Sans" panose="020B0606030504020204" pitchFamily="34" charset="0"/>
              </a:rPr>
              <a:t>Check out the following image, here I have summarized the 3 steps in the form of an image for easier readability:</a:t>
            </a:r>
          </a:p>
          <a:p>
            <a:pPr algn="just"/>
            <a:r>
              <a:rPr lang="en-US" b="0" i="0" dirty="0">
                <a:solidFill>
                  <a:srgbClr val="4A4A4A"/>
                </a:solidFill>
                <a:effectLst/>
                <a:latin typeface="Open Sans" panose="020B0606030504020204" pitchFamily="34" charset="0"/>
              </a:rPr>
              <a:t>Pretty straightforward, correct?</a:t>
            </a:r>
          </a:p>
          <a:p>
            <a:endParaRPr lang="en-IN" dirty="0"/>
          </a:p>
        </p:txBody>
      </p:sp>
    </p:spTree>
    <p:extLst>
      <p:ext uri="{BB962C8B-B14F-4D97-AF65-F5344CB8AC3E}">
        <p14:creationId xmlns:p14="http://schemas.microsoft.com/office/powerpoint/2010/main" val="352166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OpenCV Python Tutorial - Edureka">
            <a:extLst>
              <a:ext uri="{FF2B5EF4-FFF2-40B4-BE49-F238E27FC236}">
                <a16:creationId xmlns:a16="http://schemas.microsoft.com/office/drawing/2014/main" id="{AD3138CD-1185-A4A1-AC5F-15E176B8EE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15799" cy="6596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301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E449-457D-4B73-5B17-AD30E0F9C606}"/>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788BA3FA-62CC-CED7-C753-CE70595A115E}"/>
              </a:ext>
            </a:extLst>
          </p:cNvPr>
          <p:cNvSpPr>
            <a:spLocks noGrp="1"/>
          </p:cNvSpPr>
          <p:nvPr>
            <p:ph idx="1"/>
          </p:nvPr>
        </p:nvSpPr>
        <p:spPr/>
        <p:txBody>
          <a:bodyPr>
            <a:normAutofit fontScale="92500" lnSpcReduction="10000"/>
          </a:bodyPr>
          <a:lstStyle/>
          <a:p>
            <a:pPr algn="just"/>
            <a:r>
              <a:rPr lang="en-US" b="0" i="0" dirty="0">
                <a:solidFill>
                  <a:srgbClr val="4A4A4A"/>
                </a:solidFill>
                <a:effectLst/>
                <a:latin typeface="Open Sans" panose="020B0606030504020204" pitchFamily="34" charset="0"/>
              </a:rPr>
              <a:t>First, we create a </a:t>
            </a:r>
            <a:r>
              <a:rPr lang="en-US" b="1" i="0" dirty="0" err="1">
                <a:solidFill>
                  <a:srgbClr val="4A4A4A"/>
                </a:solidFill>
                <a:effectLst/>
                <a:latin typeface="Open Sans" panose="020B0606030504020204" pitchFamily="34" charset="0"/>
              </a:rPr>
              <a:t>CascadeClassifier</a:t>
            </a:r>
            <a:r>
              <a:rPr lang="en-US" b="0" i="0" dirty="0">
                <a:solidFill>
                  <a:srgbClr val="4A4A4A"/>
                </a:solidFill>
                <a:effectLst/>
                <a:latin typeface="Open Sans" panose="020B0606030504020204" pitchFamily="34" charset="0"/>
              </a:rPr>
              <a:t> object to extract the features of the face as explained earlier. The path to the XML file which contains the face features is the parameter here.</a:t>
            </a:r>
          </a:p>
          <a:p>
            <a:pPr algn="just"/>
            <a:r>
              <a:rPr lang="en-US" b="0" i="0" dirty="0">
                <a:solidFill>
                  <a:srgbClr val="4A4A4A"/>
                </a:solidFill>
                <a:effectLst/>
                <a:latin typeface="Open Sans" panose="020B0606030504020204" pitchFamily="34" charset="0"/>
              </a:rPr>
              <a:t>The next step would be to read an image with a face on it and convert it into a black and white image using </a:t>
            </a:r>
            <a:r>
              <a:rPr lang="en-US" b="1" i="0" dirty="0">
                <a:solidFill>
                  <a:srgbClr val="4A4A4A"/>
                </a:solidFill>
                <a:effectLst/>
                <a:latin typeface="Open Sans" panose="020B0606030504020204" pitchFamily="34" charset="0"/>
              </a:rPr>
              <a:t>COLOR_BGR2GREY</a:t>
            </a:r>
            <a:r>
              <a:rPr lang="en-US" b="0" i="0" dirty="0">
                <a:solidFill>
                  <a:srgbClr val="4A4A4A"/>
                </a:solidFill>
                <a:effectLst/>
                <a:latin typeface="Open Sans" panose="020B0606030504020204" pitchFamily="34" charset="0"/>
              </a:rPr>
              <a:t>.  Followed by this, we search for the coordinates for the image. This is done using </a:t>
            </a:r>
            <a:r>
              <a:rPr lang="en-US" b="1" i="0" dirty="0" err="1">
                <a:solidFill>
                  <a:srgbClr val="4A4A4A"/>
                </a:solidFill>
                <a:effectLst/>
                <a:latin typeface="Open Sans" panose="020B0606030504020204" pitchFamily="34" charset="0"/>
              </a:rPr>
              <a:t>detectMultiScale</a:t>
            </a:r>
            <a:r>
              <a:rPr lang="en-US" b="0" i="0" dirty="0">
                <a:solidFill>
                  <a:srgbClr val="4A4A4A"/>
                </a:solidFill>
                <a:effectLst/>
                <a:latin typeface="Open Sans" panose="020B0606030504020204" pitchFamily="34" charset="0"/>
              </a:rPr>
              <a:t>.</a:t>
            </a:r>
          </a:p>
          <a:p>
            <a:pPr algn="just"/>
            <a:r>
              <a:rPr lang="en-US" b="0" i="0" dirty="0">
                <a:solidFill>
                  <a:srgbClr val="4A4A4A"/>
                </a:solidFill>
                <a:effectLst/>
                <a:latin typeface="Open Sans" panose="020B0606030504020204" pitchFamily="34" charset="0"/>
              </a:rPr>
              <a:t>What coordinates, you ask? It’s the coordinates for the face rectangle. The </a:t>
            </a:r>
            <a:r>
              <a:rPr lang="en-US" b="1" i="0" dirty="0" err="1">
                <a:solidFill>
                  <a:srgbClr val="4A4A4A"/>
                </a:solidFill>
                <a:effectLst/>
                <a:latin typeface="Open Sans" panose="020B0606030504020204" pitchFamily="34" charset="0"/>
              </a:rPr>
              <a:t>scaleFactor</a:t>
            </a:r>
            <a:r>
              <a:rPr lang="en-US" b="1" i="0" dirty="0">
                <a:solidFill>
                  <a:srgbClr val="4A4A4A"/>
                </a:solidFill>
                <a:effectLst/>
                <a:latin typeface="Open Sans" panose="020B0606030504020204" pitchFamily="34" charset="0"/>
              </a:rPr>
              <a:t> </a:t>
            </a:r>
            <a:r>
              <a:rPr lang="en-US" b="0" i="0" dirty="0">
                <a:solidFill>
                  <a:srgbClr val="4A4A4A"/>
                </a:solidFill>
                <a:effectLst/>
                <a:latin typeface="Open Sans" panose="020B0606030504020204" pitchFamily="34" charset="0"/>
              </a:rPr>
              <a:t>is used to decrease the shape value by 5% until the face is found. So, on the whole – Smaller the value, greater is the accuracy.</a:t>
            </a:r>
          </a:p>
          <a:p>
            <a:pPr algn="just"/>
            <a:r>
              <a:rPr lang="en-US" b="0" i="0" dirty="0">
                <a:solidFill>
                  <a:srgbClr val="4A4A4A"/>
                </a:solidFill>
                <a:effectLst/>
                <a:latin typeface="Open Sans" panose="020B0606030504020204" pitchFamily="34" charset="0"/>
              </a:rPr>
              <a:t>Finally, the face is printed on the window.</a:t>
            </a:r>
          </a:p>
          <a:p>
            <a:endParaRPr lang="en-IN" dirty="0"/>
          </a:p>
        </p:txBody>
      </p:sp>
    </p:spTree>
    <p:extLst>
      <p:ext uri="{BB962C8B-B14F-4D97-AF65-F5344CB8AC3E}">
        <p14:creationId xmlns:p14="http://schemas.microsoft.com/office/powerpoint/2010/main" val="271848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C3101-6B0C-3006-7543-E7AA4249BF4D}"/>
              </a:ext>
            </a:extLst>
          </p:cNvPr>
          <p:cNvSpPr>
            <a:spLocks noGrp="1"/>
          </p:cNvSpPr>
          <p:nvPr>
            <p:ph type="title"/>
          </p:nvPr>
        </p:nvSpPr>
        <p:spPr/>
        <p:txBody>
          <a:bodyPr/>
          <a:lstStyle/>
          <a:p>
            <a:r>
              <a:rPr lang="en-US" dirty="0"/>
              <a:t>Adding the rectangular face box:</a:t>
            </a:r>
            <a:endParaRPr lang="en-IN" dirty="0"/>
          </a:p>
        </p:txBody>
      </p:sp>
      <p:pic>
        <p:nvPicPr>
          <p:cNvPr id="8196" name="Picture 4" descr="OpenCV Python Tutorial - Edureka">
            <a:extLst>
              <a:ext uri="{FF2B5EF4-FFF2-40B4-BE49-F238E27FC236}">
                <a16:creationId xmlns:a16="http://schemas.microsoft.com/office/drawing/2014/main" id="{3AA51927-BF30-C273-665A-6E3B9F1E3F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5764" y="2013857"/>
            <a:ext cx="10550475" cy="420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12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16B2-6A2D-2A0E-6807-A8DDAD476A75}"/>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04C7CDD4-6B1C-987F-C7B0-3EBF8586FAD2}"/>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We define the method to create a rectangle using </a:t>
            </a:r>
            <a:r>
              <a:rPr lang="en-US" b="1" i="0" dirty="0">
                <a:solidFill>
                  <a:srgbClr val="4A4A4A"/>
                </a:solidFill>
                <a:effectLst/>
                <a:latin typeface="Open Sans" panose="020B0606030504020204" pitchFamily="34" charset="0"/>
              </a:rPr>
              <a:t>cv2.rectangle </a:t>
            </a:r>
            <a:r>
              <a:rPr lang="en-US" b="0" i="0" dirty="0">
                <a:solidFill>
                  <a:srgbClr val="4A4A4A"/>
                </a:solidFill>
                <a:effectLst/>
                <a:latin typeface="Open Sans" panose="020B0606030504020204" pitchFamily="34" charset="0"/>
              </a:rPr>
              <a:t>by passing parameters such as the image object, RGB values of the box outline and the width of the rectangle.</a:t>
            </a:r>
          </a:p>
          <a:p>
            <a:pPr algn="just"/>
            <a:r>
              <a:rPr lang="en-US" b="0" i="0" dirty="0">
                <a:solidFill>
                  <a:srgbClr val="4A4A4A"/>
                </a:solidFill>
                <a:effectLst/>
                <a:latin typeface="Open Sans" panose="020B0606030504020204" pitchFamily="34" charset="0"/>
              </a:rPr>
              <a:t>Let us check out the entire code for face detection:</a:t>
            </a:r>
          </a:p>
          <a:p>
            <a:endParaRPr lang="en-IN" dirty="0"/>
          </a:p>
        </p:txBody>
      </p:sp>
    </p:spTree>
    <p:extLst>
      <p:ext uri="{BB962C8B-B14F-4D97-AF65-F5344CB8AC3E}">
        <p14:creationId xmlns:p14="http://schemas.microsoft.com/office/powerpoint/2010/main" val="37926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7D7D6-48D0-8806-E766-FF0FE02FB97E}"/>
              </a:ext>
            </a:extLst>
          </p:cNvPr>
          <p:cNvSpPr>
            <a:spLocks noGrp="1"/>
          </p:cNvSpPr>
          <p:nvPr>
            <p:ph type="title"/>
          </p:nvPr>
        </p:nvSpPr>
        <p:spPr/>
        <p:txBody>
          <a:bodyPr/>
          <a:lstStyle/>
          <a:p>
            <a:r>
              <a:rPr lang="en-US" dirty="0"/>
              <a:t>How Does A Computer Read An Image?</a:t>
            </a:r>
            <a:endParaRPr lang="en-IN" dirty="0"/>
          </a:p>
        </p:txBody>
      </p:sp>
      <p:sp>
        <p:nvSpPr>
          <p:cNvPr id="3" name="Content Placeholder 2">
            <a:extLst>
              <a:ext uri="{FF2B5EF4-FFF2-40B4-BE49-F238E27FC236}">
                <a16:creationId xmlns:a16="http://schemas.microsoft.com/office/drawing/2014/main" id="{090139E7-9546-483A-46DD-16A2A54A3F71}"/>
              </a:ext>
            </a:extLst>
          </p:cNvPr>
          <p:cNvSpPr>
            <a:spLocks noGrp="1"/>
          </p:cNvSpPr>
          <p:nvPr>
            <p:ph idx="1"/>
          </p:nvPr>
        </p:nvSpPr>
        <p:spPr/>
        <p:txBody>
          <a:bodyPr/>
          <a:lstStyle/>
          <a:p>
            <a:r>
              <a:rPr lang="en-US" dirty="0"/>
              <a:t>Consider the below image:</a:t>
            </a:r>
          </a:p>
          <a:p>
            <a:endParaRPr lang="en-US" dirty="0"/>
          </a:p>
          <a:p>
            <a:endParaRPr lang="en-US" dirty="0"/>
          </a:p>
          <a:p>
            <a:endParaRPr lang="en-US" dirty="0"/>
          </a:p>
          <a:p>
            <a:endParaRPr lang="en-US" dirty="0"/>
          </a:p>
          <a:p>
            <a:pPr marL="0" indent="0">
              <a:buNone/>
            </a:pPr>
            <a:endParaRPr lang="en-IN" dirty="0"/>
          </a:p>
        </p:txBody>
      </p:sp>
      <p:pic>
        <p:nvPicPr>
          <p:cNvPr id="2052" name="Picture 4" descr="OpenCV Python Tutorial - Edureka">
            <a:extLst>
              <a:ext uri="{FF2B5EF4-FFF2-40B4-BE49-F238E27FC236}">
                <a16:creationId xmlns:a16="http://schemas.microsoft.com/office/drawing/2014/main" id="{DF3690FC-B828-F13A-1F70-1B5874BE9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372" y="2438400"/>
            <a:ext cx="5693228" cy="311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870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9830-7A8E-F94F-D6DE-6608A379E83A}"/>
              </a:ext>
            </a:extLst>
          </p:cNvPr>
          <p:cNvSpPr>
            <a:spLocks noGrp="1"/>
          </p:cNvSpPr>
          <p:nvPr>
            <p:ph type="title"/>
          </p:nvPr>
        </p:nvSpPr>
        <p:spPr/>
        <p:txBody>
          <a:bodyPr/>
          <a:lstStyle/>
          <a:p>
            <a:r>
              <a:rPr lang="en-US" dirty="0"/>
              <a:t>Face detection code</a:t>
            </a:r>
            <a:endParaRPr lang="en-IN" dirty="0"/>
          </a:p>
        </p:txBody>
      </p:sp>
      <p:sp>
        <p:nvSpPr>
          <p:cNvPr id="3" name="Content Placeholder 2">
            <a:extLst>
              <a:ext uri="{FF2B5EF4-FFF2-40B4-BE49-F238E27FC236}">
                <a16:creationId xmlns:a16="http://schemas.microsoft.com/office/drawing/2014/main" id="{4CF5F49F-ED96-266E-4423-8088F9B3094F}"/>
              </a:ext>
            </a:extLst>
          </p:cNvPr>
          <p:cNvSpPr>
            <a:spLocks noGrp="1"/>
          </p:cNvSpPr>
          <p:nvPr>
            <p:ph idx="1"/>
          </p:nvPr>
        </p:nvSpPr>
        <p:spPr>
          <a:xfrm>
            <a:off x="838200" y="1825625"/>
            <a:ext cx="10515600" cy="4477204"/>
          </a:xfrm>
        </p:spPr>
        <p:txBody>
          <a:bodyPr>
            <a:normAutofit fontScale="92500"/>
          </a:bodyPr>
          <a:lstStyle/>
          <a:p>
            <a:r>
              <a:rPr lang="en-IN" dirty="0"/>
              <a:t>import cv2</a:t>
            </a:r>
          </a:p>
          <a:p>
            <a:endParaRPr lang="en-IN" dirty="0"/>
          </a:p>
          <a:p>
            <a:r>
              <a:rPr lang="en-IN" dirty="0"/>
              <a:t># Create a </a:t>
            </a:r>
            <a:r>
              <a:rPr lang="en-IN" dirty="0" err="1"/>
              <a:t>CascadeClassifier</a:t>
            </a:r>
            <a:r>
              <a:rPr lang="en-IN" dirty="0"/>
              <a:t> Object</a:t>
            </a:r>
          </a:p>
          <a:p>
            <a:r>
              <a:rPr lang="en-IN" dirty="0" err="1"/>
              <a:t>face_cascade</a:t>
            </a:r>
            <a:r>
              <a:rPr lang="en-IN" dirty="0"/>
              <a:t> = cv2.CascadeClassifier('cascade_frontface_default.xml')</a:t>
            </a:r>
          </a:p>
          <a:p>
            <a:r>
              <a:rPr lang="en-IN" dirty="0"/>
              <a:t># Reading the image as it is</a:t>
            </a:r>
          </a:p>
          <a:p>
            <a:r>
              <a:rPr lang="en-IN" dirty="0" err="1"/>
              <a:t>img</a:t>
            </a:r>
            <a:r>
              <a:rPr lang="en-IN" dirty="0"/>
              <a:t> = cv2.imread('bill.png')</a:t>
            </a:r>
          </a:p>
          <a:p>
            <a:r>
              <a:rPr lang="en-IN" dirty="0"/>
              <a:t># Reading the image as </a:t>
            </a:r>
            <a:r>
              <a:rPr lang="en-IN" dirty="0" err="1"/>
              <a:t>gray</a:t>
            </a:r>
            <a:r>
              <a:rPr lang="en-IN" dirty="0"/>
              <a:t> scale image</a:t>
            </a:r>
          </a:p>
          <a:p>
            <a:r>
              <a:rPr lang="en-IN" dirty="0" err="1"/>
              <a:t>gray_img</a:t>
            </a:r>
            <a:r>
              <a:rPr lang="en-IN" dirty="0"/>
              <a:t> = cv2.cvtColor(</a:t>
            </a:r>
            <a:r>
              <a:rPr lang="en-IN" dirty="0" err="1"/>
              <a:t>img</a:t>
            </a:r>
            <a:r>
              <a:rPr lang="en-IN" dirty="0"/>
              <a:t>, cv2.COLOR_BGR2GRAY)</a:t>
            </a:r>
          </a:p>
          <a:p>
            <a:r>
              <a:rPr lang="en-IN" dirty="0"/>
              <a:t>print(</a:t>
            </a:r>
            <a:r>
              <a:rPr lang="en-IN" dirty="0" err="1"/>
              <a:t>gray_img</a:t>
            </a:r>
            <a:r>
              <a:rPr lang="en-IN" dirty="0"/>
              <a:t>)</a:t>
            </a:r>
          </a:p>
          <a:p>
            <a:endParaRPr lang="en-IN" dirty="0"/>
          </a:p>
        </p:txBody>
      </p:sp>
    </p:spTree>
    <p:extLst>
      <p:ext uri="{BB962C8B-B14F-4D97-AF65-F5344CB8AC3E}">
        <p14:creationId xmlns:p14="http://schemas.microsoft.com/office/powerpoint/2010/main" val="3407265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734F9-7813-A175-2FAF-4C0C397EC1FF}"/>
              </a:ext>
            </a:extLst>
          </p:cNvPr>
          <p:cNvSpPr>
            <a:spLocks noGrp="1"/>
          </p:cNvSpPr>
          <p:nvPr>
            <p:ph idx="1"/>
          </p:nvPr>
        </p:nvSpPr>
        <p:spPr/>
        <p:txBody>
          <a:bodyPr>
            <a:normAutofit lnSpcReduction="10000"/>
          </a:bodyPr>
          <a:lstStyle/>
          <a:p>
            <a:r>
              <a:rPr lang="en-IN" dirty="0"/>
              <a:t># Search the co-</a:t>
            </a:r>
            <a:r>
              <a:rPr lang="en-IN" dirty="0" err="1"/>
              <a:t>ordintes</a:t>
            </a:r>
            <a:r>
              <a:rPr lang="en-IN" dirty="0"/>
              <a:t> of the image</a:t>
            </a:r>
          </a:p>
          <a:p>
            <a:r>
              <a:rPr lang="en-IN" dirty="0"/>
              <a:t>faces = </a:t>
            </a:r>
            <a:r>
              <a:rPr lang="en-IN" dirty="0" err="1"/>
              <a:t>face_cascade.detectMultiScale</a:t>
            </a:r>
            <a:r>
              <a:rPr lang="en-IN" dirty="0"/>
              <a:t>(</a:t>
            </a:r>
            <a:r>
              <a:rPr lang="en-IN" dirty="0" err="1"/>
              <a:t>gray_img</a:t>
            </a:r>
            <a:r>
              <a:rPr lang="en-IN" dirty="0"/>
              <a:t>, </a:t>
            </a:r>
            <a:r>
              <a:rPr lang="en-IN" dirty="0" err="1"/>
              <a:t>scaleFactor</a:t>
            </a:r>
            <a:r>
              <a:rPr lang="en-IN" dirty="0"/>
              <a:t>=1.05, </a:t>
            </a:r>
            <a:r>
              <a:rPr lang="en-IN" dirty="0" err="1"/>
              <a:t>minNeighbors</a:t>
            </a:r>
            <a:r>
              <a:rPr lang="en-IN" dirty="0"/>
              <a:t>=5)</a:t>
            </a:r>
          </a:p>
          <a:p>
            <a:r>
              <a:rPr lang="en-IN" dirty="0"/>
              <a:t>for x, y, w, h in faces:</a:t>
            </a:r>
          </a:p>
          <a:p>
            <a:r>
              <a:rPr lang="en-IN" dirty="0"/>
              <a:t>    </a:t>
            </a:r>
            <a:r>
              <a:rPr lang="en-IN" dirty="0" err="1"/>
              <a:t>img</a:t>
            </a:r>
            <a:r>
              <a:rPr lang="en-IN" dirty="0"/>
              <a:t> = cv2.rectangle(</a:t>
            </a:r>
            <a:r>
              <a:rPr lang="en-IN" dirty="0" err="1"/>
              <a:t>img</a:t>
            </a:r>
            <a:r>
              <a:rPr lang="en-IN" dirty="0"/>
              <a:t>, (x, y), (x + w, y + h), (0, 255, 0), 3)</a:t>
            </a:r>
          </a:p>
          <a:p>
            <a:r>
              <a:rPr lang="en-IN" dirty="0"/>
              <a:t>resized = cv2.resize(</a:t>
            </a:r>
            <a:r>
              <a:rPr lang="en-IN" dirty="0" err="1"/>
              <a:t>img</a:t>
            </a:r>
            <a:r>
              <a:rPr lang="en-IN" dirty="0"/>
              <a:t>, (int(</a:t>
            </a:r>
            <a:r>
              <a:rPr lang="en-IN" dirty="0" err="1"/>
              <a:t>img.shape</a:t>
            </a:r>
            <a:r>
              <a:rPr lang="en-IN" dirty="0"/>
              <a:t>[1] / 2), int(</a:t>
            </a:r>
            <a:r>
              <a:rPr lang="en-IN" dirty="0" err="1"/>
              <a:t>img.shape</a:t>
            </a:r>
            <a:r>
              <a:rPr lang="en-IN" dirty="0"/>
              <a:t>[0] / 2)))</a:t>
            </a:r>
          </a:p>
          <a:p>
            <a:r>
              <a:rPr lang="en-IN" dirty="0"/>
              <a:t>cv2.imshow("Gray", resized)</a:t>
            </a:r>
          </a:p>
          <a:p>
            <a:r>
              <a:rPr lang="en-IN" dirty="0"/>
              <a:t>cv2.waitKey(0)</a:t>
            </a:r>
          </a:p>
          <a:p>
            <a:r>
              <a:rPr lang="en-IN" dirty="0"/>
              <a:t>cv2.destroyAllWindows()</a:t>
            </a:r>
          </a:p>
        </p:txBody>
      </p:sp>
    </p:spTree>
    <p:extLst>
      <p:ext uri="{BB962C8B-B14F-4D97-AF65-F5344CB8AC3E}">
        <p14:creationId xmlns:p14="http://schemas.microsoft.com/office/powerpoint/2010/main" val="3846740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A4DE-F924-7116-5D3B-8E8BBDC7A994}"/>
              </a:ext>
            </a:extLst>
          </p:cNvPr>
          <p:cNvSpPr>
            <a:spLocks noGrp="1"/>
          </p:cNvSpPr>
          <p:nvPr>
            <p:ph type="title"/>
          </p:nvPr>
        </p:nvSpPr>
        <p:spPr/>
        <p:txBody>
          <a:bodyPr/>
          <a:lstStyle/>
          <a:p>
            <a:r>
              <a:rPr lang="en-IN" dirty="0"/>
              <a:t>Capturing Video Using OpenCV</a:t>
            </a:r>
          </a:p>
        </p:txBody>
      </p:sp>
      <p:pic>
        <p:nvPicPr>
          <p:cNvPr id="9218" name="Picture 2" descr="OpenCV Python Tutorial - Edureka">
            <a:extLst>
              <a:ext uri="{FF2B5EF4-FFF2-40B4-BE49-F238E27FC236}">
                <a16:creationId xmlns:a16="http://schemas.microsoft.com/office/drawing/2014/main" id="{FD443B39-D8D5-38F0-858A-FD9EF86495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4486" y="1980882"/>
            <a:ext cx="8207828" cy="42566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FDFE184-D460-86F7-3116-D93CE938D59A}"/>
              </a:ext>
            </a:extLst>
          </p:cNvPr>
          <p:cNvSpPr/>
          <p:nvPr/>
        </p:nvSpPr>
        <p:spPr>
          <a:xfrm>
            <a:off x="9002486" y="2492829"/>
            <a:ext cx="1153885" cy="391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061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5CA1-C1AE-B949-2F9A-FFD003533073}"/>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FF0C3CA6-4356-14D4-BDAD-268886990B03}"/>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The images are read one-by-one and hence videos are produced due to fast processing of frames which makes the individual images move.</a:t>
            </a:r>
            <a:endParaRPr lang="en-IN" dirty="0"/>
          </a:p>
        </p:txBody>
      </p:sp>
    </p:spTree>
    <p:extLst>
      <p:ext uri="{BB962C8B-B14F-4D97-AF65-F5344CB8AC3E}">
        <p14:creationId xmlns:p14="http://schemas.microsoft.com/office/powerpoint/2010/main" val="3789631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1F3E7-E2EF-5C24-EA6C-A0ECB079F098}"/>
              </a:ext>
            </a:extLst>
          </p:cNvPr>
          <p:cNvSpPr>
            <a:spLocks noGrp="1"/>
          </p:cNvSpPr>
          <p:nvPr>
            <p:ph type="title"/>
          </p:nvPr>
        </p:nvSpPr>
        <p:spPr/>
        <p:txBody>
          <a:bodyPr/>
          <a:lstStyle/>
          <a:p>
            <a:r>
              <a:rPr lang="en-IN" dirty="0"/>
              <a:t>Capturing Video:</a:t>
            </a:r>
          </a:p>
        </p:txBody>
      </p:sp>
      <p:pic>
        <p:nvPicPr>
          <p:cNvPr id="10242" name="Picture 2" descr="OpenCV Python Tutorial - Edureka">
            <a:extLst>
              <a:ext uri="{FF2B5EF4-FFF2-40B4-BE49-F238E27FC236}">
                <a16:creationId xmlns:a16="http://schemas.microsoft.com/office/drawing/2014/main" id="{CC3E549F-939F-4F11-82C3-FF4D69E515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632" y="1850571"/>
            <a:ext cx="11199567" cy="4642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6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A400-0680-12E7-7B9D-41F7EDC01CD9}"/>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3D3C0082-04B4-4FAC-2856-8A0D5919A310}"/>
              </a:ext>
            </a:extLst>
          </p:cNvPr>
          <p:cNvSpPr>
            <a:spLocks noGrp="1"/>
          </p:cNvSpPr>
          <p:nvPr>
            <p:ph idx="1"/>
          </p:nvPr>
        </p:nvSpPr>
        <p:spPr>
          <a:xfrm>
            <a:off x="838200" y="1825624"/>
            <a:ext cx="10515600" cy="4945289"/>
          </a:xfrm>
        </p:spPr>
        <p:txBody>
          <a:bodyPr>
            <a:normAutofit fontScale="85000" lnSpcReduction="20000"/>
          </a:bodyPr>
          <a:lstStyle/>
          <a:p>
            <a:pPr algn="just"/>
            <a:r>
              <a:rPr lang="en-US" b="0" i="0" dirty="0">
                <a:solidFill>
                  <a:srgbClr val="4A4A4A"/>
                </a:solidFill>
                <a:effectLst/>
                <a:latin typeface="Open Sans" panose="020B0606030504020204" pitchFamily="34" charset="0"/>
              </a:rPr>
              <a:t>First, we import the OpenCV library as usual. Next, we have a method called </a:t>
            </a:r>
            <a:r>
              <a:rPr lang="en-US" b="1" i="0" dirty="0" err="1">
                <a:solidFill>
                  <a:srgbClr val="4A4A4A"/>
                </a:solidFill>
                <a:effectLst/>
                <a:latin typeface="Open Sans" panose="020B0606030504020204" pitchFamily="34" charset="0"/>
              </a:rPr>
              <a:t>VideoCapture</a:t>
            </a:r>
            <a:r>
              <a:rPr lang="en-US" b="1" i="0" dirty="0">
                <a:solidFill>
                  <a:srgbClr val="4A4A4A"/>
                </a:solidFill>
                <a:effectLst/>
                <a:latin typeface="Open Sans" panose="020B0606030504020204" pitchFamily="34" charset="0"/>
              </a:rPr>
              <a:t> </a:t>
            </a:r>
            <a:r>
              <a:rPr lang="en-US" b="0" i="0" dirty="0">
                <a:solidFill>
                  <a:srgbClr val="4A4A4A"/>
                </a:solidFill>
                <a:effectLst/>
                <a:latin typeface="Open Sans" panose="020B0606030504020204" pitchFamily="34" charset="0"/>
              </a:rPr>
              <a:t>which is used to create the </a:t>
            </a:r>
            <a:r>
              <a:rPr lang="en-US" b="0" i="0" dirty="0" err="1">
                <a:solidFill>
                  <a:srgbClr val="4A4A4A"/>
                </a:solidFill>
                <a:effectLst/>
                <a:latin typeface="Open Sans" panose="020B0606030504020204" pitchFamily="34" charset="0"/>
              </a:rPr>
              <a:t>VideoCapture</a:t>
            </a:r>
            <a:r>
              <a:rPr lang="en-US" b="0" i="0" dirty="0">
                <a:solidFill>
                  <a:srgbClr val="4A4A4A"/>
                </a:solidFill>
                <a:effectLst/>
                <a:latin typeface="Open Sans" panose="020B0606030504020204" pitchFamily="34" charset="0"/>
              </a:rPr>
              <a:t> object. This method is used to trigger the camera on the user’s machine. The parameter to this function denotes if the program should make use of the built-in camera or an add-on camera. ‘0’ denotes the built-in camera in this case.</a:t>
            </a:r>
          </a:p>
          <a:p>
            <a:pPr algn="just"/>
            <a:r>
              <a:rPr lang="en-US" b="0" i="0" dirty="0">
                <a:solidFill>
                  <a:srgbClr val="4A4A4A"/>
                </a:solidFill>
                <a:effectLst/>
                <a:latin typeface="Open Sans" panose="020B0606030504020204" pitchFamily="34" charset="0"/>
              </a:rPr>
              <a:t>And lastly, the </a:t>
            </a:r>
            <a:r>
              <a:rPr lang="en-US" b="1" i="0" dirty="0">
                <a:solidFill>
                  <a:srgbClr val="4A4A4A"/>
                </a:solidFill>
                <a:effectLst/>
                <a:latin typeface="Open Sans" panose="020B0606030504020204" pitchFamily="34" charset="0"/>
              </a:rPr>
              <a:t>release</a:t>
            </a:r>
            <a:r>
              <a:rPr lang="en-US" b="0" i="0" dirty="0">
                <a:solidFill>
                  <a:srgbClr val="4A4A4A"/>
                </a:solidFill>
                <a:effectLst/>
                <a:latin typeface="Open Sans" panose="020B0606030504020204" pitchFamily="34" charset="0"/>
              </a:rPr>
              <a:t> method is used to release the camera in a few milliseconds.</a:t>
            </a:r>
          </a:p>
          <a:p>
            <a:pPr algn="just"/>
            <a:r>
              <a:rPr lang="en-US" b="0" i="0" dirty="0">
                <a:solidFill>
                  <a:srgbClr val="4A4A4A"/>
                </a:solidFill>
                <a:effectLst/>
                <a:latin typeface="Open Sans" panose="020B0606030504020204" pitchFamily="34" charset="0"/>
              </a:rPr>
              <a:t>When you go ahead and type in and try to execute the above code, you will notice that the camera light switches on for a split second and turns off later. Why does this happen?</a:t>
            </a:r>
          </a:p>
          <a:p>
            <a:pPr algn="just"/>
            <a:r>
              <a:rPr lang="en-US" b="0" i="0" dirty="0">
                <a:solidFill>
                  <a:srgbClr val="4A4A4A"/>
                </a:solidFill>
                <a:effectLst/>
                <a:latin typeface="Open Sans" panose="020B0606030504020204" pitchFamily="34" charset="0"/>
              </a:rPr>
              <a:t>This happens because there is no time delay to keep the camera functional.</a:t>
            </a:r>
          </a:p>
          <a:p>
            <a:pPr marL="0" indent="0">
              <a:buNone/>
            </a:pPr>
            <a:br>
              <a:rPr lang="en-US" b="0" i="0" dirty="0">
                <a:solidFill>
                  <a:srgbClr val="4A4A4A"/>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665413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OpenCV Python Tutorial - Edureka">
            <a:extLst>
              <a:ext uri="{FF2B5EF4-FFF2-40B4-BE49-F238E27FC236}">
                <a16:creationId xmlns:a16="http://schemas.microsoft.com/office/drawing/2014/main" id="{17187988-4F7D-827C-AA81-FE732F1F8A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2143" y="500743"/>
            <a:ext cx="10447714" cy="564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50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10858B-4D5D-993F-DEDC-F0CF51F1F25D}"/>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Looking at the above code, we have a new line called </a:t>
            </a:r>
            <a:r>
              <a:rPr lang="en-US" b="1" i="0" dirty="0" err="1">
                <a:solidFill>
                  <a:srgbClr val="4A4A4A"/>
                </a:solidFill>
                <a:effectLst/>
                <a:latin typeface="Open Sans" panose="020B0606030504020204" pitchFamily="34" charset="0"/>
              </a:rPr>
              <a:t>time.sleep</a:t>
            </a:r>
            <a:r>
              <a:rPr lang="en-US" b="1" i="0" dirty="0">
                <a:solidFill>
                  <a:srgbClr val="4A4A4A"/>
                </a:solidFill>
                <a:effectLst/>
                <a:latin typeface="Open Sans" panose="020B0606030504020204" pitchFamily="34" charset="0"/>
              </a:rPr>
              <a:t>(3)</a:t>
            </a:r>
            <a:r>
              <a:rPr lang="en-US" b="0" i="0" dirty="0">
                <a:solidFill>
                  <a:srgbClr val="4A4A4A"/>
                </a:solidFill>
                <a:effectLst/>
                <a:latin typeface="Open Sans" panose="020B0606030504020204" pitchFamily="34" charset="0"/>
              </a:rPr>
              <a:t> – This makes the script to stop for 3 seconds. Do note that the parameter passed is the time in seconds. So, when the code is executed, the webcam will be turned on for 3 seconds.</a:t>
            </a:r>
            <a:endParaRPr lang="en-IN" dirty="0"/>
          </a:p>
        </p:txBody>
      </p:sp>
    </p:spTree>
    <p:extLst>
      <p:ext uri="{BB962C8B-B14F-4D97-AF65-F5344CB8AC3E}">
        <p14:creationId xmlns:p14="http://schemas.microsoft.com/office/powerpoint/2010/main" val="4113303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7B7B-1E3D-668A-DC6F-0C2C80022B3A}"/>
              </a:ext>
            </a:extLst>
          </p:cNvPr>
          <p:cNvSpPr>
            <a:spLocks noGrp="1"/>
          </p:cNvSpPr>
          <p:nvPr>
            <p:ph type="title"/>
          </p:nvPr>
        </p:nvSpPr>
        <p:spPr/>
        <p:txBody>
          <a:bodyPr/>
          <a:lstStyle/>
          <a:p>
            <a:r>
              <a:rPr lang="en-IN" dirty="0"/>
              <a:t>Adding the window:</a:t>
            </a:r>
          </a:p>
        </p:txBody>
      </p:sp>
      <p:sp>
        <p:nvSpPr>
          <p:cNvPr id="3" name="Content Placeholder 2">
            <a:extLst>
              <a:ext uri="{FF2B5EF4-FFF2-40B4-BE49-F238E27FC236}">
                <a16:creationId xmlns:a16="http://schemas.microsoft.com/office/drawing/2014/main" id="{8D8A6726-493F-7296-C953-85FEE9FBD8F1}"/>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Adding a window to show the video output is pretty simple and can be compared to the same methods used for images. However, there is a slight change. Check out the following code:</a:t>
            </a:r>
            <a:endParaRPr lang="en-IN" dirty="0"/>
          </a:p>
        </p:txBody>
      </p:sp>
    </p:spTree>
    <p:extLst>
      <p:ext uri="{BB962C8B-B14F-4D97-AF65-F5344CB8AC3E}">
        <p14:creationId xmlns:p14="http://schemas.microsoft.com/office/powerpoint/2010/main" val="3050700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OpenCV Python Tutorial - Edureka">
            <a:extLst>
              <a:ext uri="{FF2B5EF4-FFF2-40B4-BE49-F238E27FC236}">
                <a16:creationId xmlns:a16="http://schemas.microsoft.com/office/drawing/2014/main" id="{08D5B865-3D57-763F-CF20-87CC3FFF7C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0670" y="1085593"/>
            <a:ext cx="8979030" cy="468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9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5398C-E774-5E03-7191-E800333283FE}"/>
              </a:ext>
            </a:extLst>
          </p:cNvPr>
          <p:cNvSpPr>
            <a:spLocks noGrp="1"/>
          </p:cNvSpPr>
          <p:nvPr>
            <p:ph idx="1"/>
          </p:nvPr>
        </p:nvSpPr>
        <p:spPr>
          <a:xfrm>
            <a:off x="838200" y="838200"/>
            <a:ext cx="10515600" cy="5338763"/>
          </a:xfrm>
        </p:spPr>
        <p:txBody>
          <a:bodyPr>
            <a:normAutofit/>
          </a:bodyPr>
          <a:lstStyle/>
          <a:p>
            <a:r>
              <a:rPr lang="en-US" dirty="0"/>
              <a:t>We can figure out that it is an image of the New York Skyline. But, can a computer find this out all on its own? The answer is no!</a:t>
            </a:r>
          </a:p>
          <a:p>
            <a:r>
              <a:rPr lang="en-US" dirty="0"/>
              <a:t>The computer reads any image as a range of values between 0 and 255.</a:t>
            </a:r>
          </a:p>
          <a:p>
            <a:r>
              <a:rPr lang="en-US" dirty="0"/>
              <a:t>For any color image, there are 3 primary channels – Red, green and blue. How it works is pretty simple.</a:t>
            </a:r>
          </a:p>
          <a:p>
            <a:r>
              <a:rPr lang="en-US" dirty="0"/>
              <a:t>A matrix is formed for every primary color and later these matrices combine to provide a Pixel value for the individual R, G, B colors.</a:t>
            </a:r>
          </a:p>
          <a:p>
            <a:r>
              <a:rPr lang="en-US" dirty="0"/>
              <a:t>Each element of the matrices provide data pertaining to the intensity of brightness of the pixel.</a:t>
            </a:r>
          </a:p>
          <a:p>
            <a:endParaRPr lang="en-US" dirty="0"/>
          </a:p>
          <a:p>
            <a:endParaRPr lang="en-IN" dirty="0"/>
          </a:p>
        </p:txBody>
      </p:sp>
    </p:spTree>
    <p:extLst>
      <p:ext uri="{BB962C8B-B14F-4D97-AF65-F5344CB8AC3E}">
        <p14:creationId xmlns:p14="http://schemas.microsoft.com/office/powerpoint/2010/main" val="2755456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07B2-F798-2F28-2465-74822BCB0856}"/>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EAC1CA10-D8E3-F31B-8C3F-8AAFCDE62A3B}"/>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Here, we have defined a NumPy array which we use to represent the first image that the video captures – This is stored in the </a:t>
            </a:r>
            <a:r>
              <a:rPr lang="en-US" b="1" i="0" dirty="0">
                <a:solidFill>
                  <a:srgbClr val="4A4A4A"/>
                </a:solidFill>
                <a:effectLst/>
                <a:latin typeface="Open Sans" panose="020B0606030504020204" pitchFamily="34" charset="0"/>
              </a:rPr>
              <a:t>frame</a:t>
            </a:r>
            <a:r>
              <a:rPr lang="en-US" b="0" i="0" dirty="0">
                <a:solidFill>
                  <a:srgbClr val="4A4A4A"/>
                </a:solidFill>
                <a:effectLst/>
                <a:latin typeface="Open Sans" panose="020B0606030504020204" pitchFamily="34" charset="0"/>
              </a:rPr>
              <a:t> array.</a:t>
            </a:r>
          </a:p>
          <a:p>
            <a:pPr algn="just"/>
            <a:r>
              <a:rPr lang="en-US" b="0" i="0" dirty="0">
                <a:solidFill>
                  <a:srgbClr val="4A4A4A"/>
                </a:solidFill>
                <a:effectLst/>
                <a:latin typeface="Open Sans" panose="020B0606030504020204" pitchFamily="34" charset="0"/>
              </a:rPr>
              <a:t>We also have </a:t>
            </a:r>
            <a:r>
              <a:rPr lang="en-US" b="1" i="0" dirty="0">
                <a:solidFill>
                  <a:srgbClr val="4A4A4A"/>
                </a:solidFill>
                <a:effectLst/>
                <a:latin typeface="Open Sans" panose="020B0606030504020204" pitchFamily="34" charset="0"/>
              </a:rPr>
              <a:t>check</a:t>
            </a:r>
            <a:r>
              <a:rPr lang="en-US" b="0" i="0" dirty="0">
                <a:solidFill>
                  <a:srgbClr val="4A4A4A"/>
                </a:solidFill>
                <a:effectLst/>
                <a:latin typeface="Open Sans" panose="020B0606030504020204" pitchFamily="34" charset="0"/>
              </a:rPr>
              <a:t> – This is a </a:t>
            </a:r>
            <a:r>
              <a:rPr lang="en-US" b="0" i="0" dirty="0" err="1">
                <a:solidFill>
                  <a:srgbClr val="4A4A4A"/>
                </a:solidFill>
                <a:effectLst/>
                <a:latin typeface="Open Sans" panose="020B0606030504020204" pitchFamily="34" charset="0"/>
              </a:rPr>
              <a:t>boolean</a:t>
            </a:r>
            <a:r>
              <a:rPr lang="en-US" b="0" i="0" dirty="0">
                <a:solidFill>
                  <a:srgbClr val="4A4A4A"/>
                </a:solidFill>
                <a:effectLst/>
                <a:latin typeface="Open Sans" panose="020B0606030504020204" pitchFamily="34" charset="0"/>
              </a:rPr>
              <a:t> datatype which returns </a:t>
            </a:r>
            <a:r>
              <a:rPr lang="en-US" b="1" i="0" dirty="0">
                <a:solidFill>
                  <a:srgbClr val="4A4A4A"/>
                </a:solidFill>
                <a:effectLst/>
                <a:latin typeface="Open Sans" panose="020B0606030504020204" pitchFamily="34" charset="0"/>
              </a:rPr>
              <a:t>True</a:t>
            </a:r>
            <a:r>
              <a:rPr lang="en-US" b="0" i="0" dirty="0">
                <a:solidFill>
                  <a:srgbClr val="4A4A4A"/>
                </a:solidFill>
                <a:effectLst/>
                <a:latin typeface="Open Sans" panose="020B0606030504020204" pitchFamily="34" charset="0"/>
              </a:rPr>
              <a:t> if Python is able to access and read the </a:t>
            </a:r>
            <a:r>
              <a:rPr lang="en-US" b="1" i="0" dirty="0" err="1">
                <a:solidFill>
                  <a:srgbClr val="4A4A4A"/>
                </a:solidFill>
                <a:effectLst/>
                <a:latin typeface="Open Sans" panose="020B0606030504020204" pitchFamily="34" charset="0"/>
              </a:rPr>
              <a:t>VideoCapture</a:t>
            </a:r>
            <a:r>
              <a:rPr lang="en-US" b="0" i="0" dirty="0">
                <a:solidFill>
                  <a:srgbClr val="4A4A4A"/>
                </a:solidFill>
                <a:effectLst/>
                <a:latin typeface="Open Sans" panose="020B0606030504020204" pitchFamily="34" charset="0"/>
              </a:rPr>
              <a:t> object.</a:t>
            </a:r>
          </a:p>
          <a:p>
            <a:endParaRPr lang="en-IN" dirty="0"/>
          </a:p>
        </p:txBody>
      </p:sp>
    </p:spTree>
    <p:extLst>
      <p:ext uri="{BB962C8B-B14F-4D97-AF65-F5344CB8AC3E}">
        <p14:creationId xmlns:p14="http://schemas.microsoft.com/office/powerpoint/2010/main" val="1858289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4B596-A753-20AA-7618-7A4C15022511}"/>
              </a:ext>
            </a:extLst>
          </p:cNvPr>
          <p:cNvSpPr>
            <a:spLocks noGrp="1"/>
          </p:cNvSpPr>
          <p:nvPr>
            <p:ph type="title"/>
          </p:nvPr>
        </p:nvSpPr>
        <p:spPr/>
        <p:txBody>
          <a:bodyPr/>
          <a:lstStyle/>
          <a:p>
            <a:r>
              <a:rPr lang="en-US" dirty="0"/>
              <a:t>Output:</a:t>
            </a:r>
            <a:endParaRPr lang="en-IN" dirty="0"/>
          </a:p>
        </p:txBody>
      </p:sp>
      <p:pic>
        <p:nvPicPr>
          <p:cNvPr id="13314" name="Picture 2" descr="OpenCV Python Tutorial - Edureka">
            <a:extLst>
              <a:ext uri="{FF2B5EF4-FFF2-40B4-BE49-F238E27FC236}">
                <a16:creationId xmlns:a16="http://schemas.microsoft.com/office/drawing/2014/main" id="{0A17D3F0-091A-2640-6522-BA54A75683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3114" y="1916281"/>
            <a:ext cx="9993085" cy="513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319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227B-1CD1-4394-BF3B-12DABB5DD7A1}"/>
              </a:ext>
            </a:extLst>
          </p:cNvPr>
          <p:cNvSpPr>
            <a:spLocks noGrp="1"/>
          </p:cNvSpPr>
          <p:nvPr>
            <p:ph type="title"/>
          </p:nvPr>
        </p:nvSpPr>
        <p:spPr/>
        <p:txBody>
          <a:bodyPr/>
          <a:lstStyle/>
          <a:p>
            <a:r>
              <a:rPr lang="en-US" dirty="0"/>
              <a:t>Explanation:</a:t>
            </a:r>
            <a:endParaRPr lang="en-IN" dirty="0"/>
          </a:p>
        </p:txBody>
      </p:sp>
      <p:sp>
        <p:nvSpPr>
          <p:cNvPr id="3" name="Content Placeholder 2">
            <a:extLst>
              <a:ext uri="{FF2B5EF4-FFF2-40B4-BE49-F238E27FC236}">
                <a16:creationId xmlns:a16="http://schemas.microsoft.com/office/drawing/2014/main" id="{F43F96E7-0A4F-C032-4016-234B7681E420}"/>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As you can check out, we got the output as </a:t>
            </a:r>
            <a:r>
              <a:rPr lang="en-US" b="1" i="0" dirty="0">
                <a:solidFill>
                  <a:srgbClr val="4A4A4A"/>
                </a:solidFill>
                <a:effectLst/>
                <a:latin typeface="Open Sans" panose="020B0606030504020204" pitchFamily="34" charset="0"/>
              </a:rPr>
              <a:t>True </a:t>
            </a:r>
            <a:r>
              <a:rPr lang="en-US" b="0" i="0" dirty="0">
                <a:solidFill>
                  <a:srgbClr val="4A4A4A"/>
                </a:solidFill>
                <a:effectLst/>
                <a:latin typeface="Open Sans" panose="020B0606030504020204" pitchFamily="34" charset="0"/>
              </a:rPr>
              <a:t>and the part of the frame array is printed.</a:t>
            </a:r>
          </a:p>
          <a:p>
            <a:pPr algn="just"/>
            <a:r>
              <a:rPr lang="en-US" b="0" i="0" dirty="0">
                <a:solidFill>
                  <a:srgbClr val="4A4A4A"/>
                </a:solidFill>
                <a:effectLst/>
                <a:latin typeface="Open Sans" panose="020B0606030504020204" pitchFamily="34" charset="0"/>
              </a:rPr>
              <a:t>But we need to read the first frame/image of the video to begin, correct?</a:t>
            </a:r>
          </a:p>
          <a:p>
            <a:pPr algn="just"/>
            <a:r>
              <a:rPr lang="en-US" b="0" i="0" dirty="0">
                <a:solidFill>
                  <a:srgbClr val="4A4A4A"/>
                </a:solidFill>
                <a:effectLst/>
                <a:latin typeface="Open Sans" panose="020B0606030504020204" pitchFamily="34" charset="0"/>
              </a:rPr>
              <a:t>To do exactly that, we need to first create a frame object which will read the images of the </a:t>
            </a:r>
            <a:r>
              <a:rPr lang="en-US" b="1" i="0" dirty="0" err="1">
                <a:solidFill>
                  <a:srgbClr val="4A4A4A"/>
                </a:solidFill>
                <a:effectLst/>
                <a:latin typeface="Open Sans" panose="020B0606030504020204" pitchFamily="34" charset="0"/>
              </a:rPr>
              <a:t>VideoCapture</a:t>
            </a:r>
            <a:r>
              <a:rPr lang="en-US" b="0" i="0" dirty="0">
                <a:solidFill>
                  <a:srgbClr val="4A4A4A"/>
                </a:solidFill>
                <a:effectLst/>
                <a:latin typeface="Open Sans" panose="020B0606030504020204" pitchFamily="34" charset="0"/>
              </a:rPr>
              <a:t> object.</a:t>
            </a:r>
          </a:p>
          <a:p>
            <a:endParaRPr lang="en-IN" dirty="0"/>
          </a:p>
        </p:txBody>
      </p:sp>
    </p:spTree>
    <p:extLst>
      <p:ext uri="{BB962C8B-B14F-4D97-AF65-F5344CB8AC3E}">
        <p14:creationId xmlns:p14="http://schemas.microsoft.com/office/powerpoint/2010/main" val="704531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CD42-CDE2-2E02-3659-0B45AA4F08EB}"/>
              </a:ext>
            </a:extLst>
          </p:cNvPr>
          <p:cNvSpPr>
            <a:spLocks noGrp="1"/>
          </p:cNvSpPr>
          <p:nvPr>
            <p:ph type="title"/>
          </p:nvPr>
        </p:nvSpPr>
        <p:spPr>
          <a:xfrm>
            <a:off x="174171" y="365126"/>
            <a:ext cx="11179629" cy="952046"/>
          </a:xfrm>
        </p:spPr>
        <p:txBody>
          <a:bodyPr>
            <a:noAutofit/>
          </a:bodyPr>
          <a:lstStyle/>
          <a:p>
            <a:r>
              <a:rPr lang="en-US" sz="1800" dirty="0"/>
              <a:t>As seen above, the </a:t>
            </a:r>
            <a:r>
              <a:rPr lang="en-US" sz="1800" dirty="0" err="1"/>
              <a:t>imshow</a:t>
            </a:r>
            <a:r>
              <a:rPr lang="en-US" sz="1800" dirty="0"/>
              <a:t> method is used to </a:t>
            </a:r>
            <a:br>
              <a:rPr lang="en-US" sz="1800" dirty="0"/>
            </a:br>
            <a:r>
              <a:rPr lang="en-US" sz="1800" dirty="0"/>
              <a:t>capture the first frame of the video.</a:t>
            </a:r>
            <a:br>
              <a:rPr lang="en-US" sz="1800" dirty="0"/>
            </a:br>
            <a:br>
              <a:rPr lang="en-US" sz="1800" dirty="0"/>
            </a:br>
            <a:r>
              <a:rPr lang="en-US" sz="1800" dirty="0"/>
              <a:t>All this while, we have tried to capture the first image/frame of the video but directly capturing the video.</a:t>
            </a:r>
            <a:endParaRPr lang="en-IN" sz="1800" dirty="0"/>
          </a:p>
        </p:txBody>
      </p:sp>
      <p:pic>
        <p:nvPicPr>
          <p:cNvPr id="14338" name="Picture 2" descr="OpenCV Python Tutorial - Edureka">
            <a:extLst>
              <a:ext uri="{FF2B5EF4-FFF2-40B4-BE49-F238E27FC236}">
                <a16:creationId xmlns:a16="http://schemas.microsoft.com/office/drawing/2014/main" id="{E54DABED-71CC-C96E-D1E2-F3B6F99DAB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9430" y="1513378"/>
            <a:ext cx="9538376" cy="457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6092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6D9BD-974B-5788-6267-1BBCC087449D}"/>
              </a:ext>
            </a:extLst>
          </p:cNvPr>
          <p:cNvSpPr>
            <a:spLocks noGrp="1"/>
          </p:cNvSpPr>
          <p:nvPr>
            <p:ph type="title"/>
          </p:nvPr>
        </p:nvSpPr>
        <p:spPr>
          <a:xfrm>
            <a:off x="381000" y="365125"/>
            <a:ext cx="10972800" cy="1325563"/>
          </a:xfrm>
        </p:spPr>
        <p:txBody>
          <a:bodyPr/>
          <a:lstStyle/>
          <a:p>
            <a:r>
              <a:rPr lang="en-US" dirty="0"/>
              <a:t>Installing Tesseract &amp; Detecting Text from Image</a:t>
            </a:r>
            <a:endParaRPr lang="en-IN" dirty="0"/>
          </a:p>
        </p:txBody>
      </p:sp>
      <p:sp>
        <p:nvSpPr>
          <p:cNvPr id="3" name="Content Placeholder 2">
            <a:extLst>
              <a:ext uri="{FF2B5EF4-FFF2-40B4-BE49-F238E27FC236}">
                <a16:creationId xmlns:a16="http://schemas.microsoft.com/office/drawing/2014/main" id="{AB725A34-C041-0F5E-8754-3013EB8B50A2}"/>
              </a:ext>
            </a:extLst>
          </p:cNvPr>
          <p:cNvSpPr>
            <a:spLocks noGrp="1"/>
          </p:cNvSpPr>
          <p:nvPr>
            <p:ph idx="1"/>
          </p:nvPr>
        </p:nvSpPr>
        <p:spPr/>
        <p:txBody>
          <a:bodyPr/>
          <a:lstStyle/>
          <a:p>
            <a:r>
              <a:rPr lang="en-IN" dirty="0">
                <a:hlinkClick r:id="rId2"/>
              </a:rPr>
              <a:t>https://github.com/UB-Mannheim/tesseract/wiki</a:t>
            </a:r>
            <a:endParaRPr lang="en-IN" dirty="0"/>
          </a:p>
          <a:p>
            <a:r>
              <a:rPr lang="en-IN" dirty="0"/>
              <a:t>https://pythongeeks.org/python-opencv-text-detection-and-extraction/</a:t>
            </a:r>
          </a:p>
        </p:txBody>
      </p:sp>
    </p:spTree>
    <p:extLst>
      <p:ext uri="{BB962C8B-B14F-4D97-AF65-F5344CB8AC3E}">
        <p14:creationId xmlns:p14="http://schemas.microsoft.com/office/powerpoint/2010/main" val="4198230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4E39-5817-6DB2-11A8-96B0EA957D66}"/>
              </a:ext>
            </a:extLst>
          </p:cNvPr>
          <p:cNvSpPr>
            <a:spLocks noGrp="1"/>
          </p:cNvSpPr>
          <p:nvPr>
            <p:ph type="title"/>
          </p:nvPr>
        </p:nvSpPr>
        <p:spPr/>
        <p:txBody>
          <a:bodyPr/>
          <a:lstStyle/>
          <a:p>
            <a:r>
              <a:rPr lang="en-US" dirty="0" err="1"/>
              <a:t>Threshold,Thresh</a:t>
            </a:r>
            <a:r>
              <a:rPr lang="en-US" dirty="0"/>
              <a:t> </a:t>
            </a:r>
            <a:r>
              <a:rPr lang="en-US" dirty="0" err="1"/>
              <a:t>Binary,Thresh</a:t>
            </a:r>
            <a:r>
              <a:rPr lang="en-US" dirty="0"/>
              <a:t> OTSU</a:t>
            </a:r>
            <a:endParaRPr lang="en-IN" dirty="0"/>
          </a:p>
        </p:txBody>
      </p:sp>
      <p:sp>
        <p:nvSpPr>
          <p:cNvPr id="3" name="Content Placeholder 2">
            <a:extLst>
              <a:ext uri="{FF2B5EF4-FFF2-40B4-BE49-F238E27FC236}">
                <a16:creationId xmlns:a16="http://schemas.microsoft.com/office/drawing/2014/main" id="{E9F81440-EB62-0A23-2339-2AE3D63BB517}"/>
              </a:ext>
            </a:extLst>
          </p:cNvPr>
          <p:cNvSpPr>
            <a:spLocks noGrp="1"/>
          </p:cNvSpPr>
          <p:nvPr>
            <p:ph idx="1"/>
          </p:nvPr>
        </p:nvSpPr>
        <p:spPr>
          <a:xfrm>
            <a:off x="838200" y="1447800"/>
            <a:ext cx="10515600" cy="5290457"/>
          </a:xfrm>
        </p:spPr>
        <p:txBody>
          <a:bodyPr>
            <a:normAutofit lnSpcReduction="10000"/>
          </a:bodyPr>
          <a:lstStyle/>
          <a:p>
            <a:r>
              <a:rPr lang="en-US" dirty="0"/>
              <a:t>Threshold: </a:t>
            </a:r>
            <a:r>
              <a:rPr lang="en-US" b="0" i="0" dirty="0">
                <a:effectLst/>
                <a:latin typeface="Google Sans"/>
              </a:rPr>
              <a:t>Thresholding is a type of image segmentation, where we change the pixels of an image to make the image easier to analyze. In thresholding, we convert an image from </a:t>
            </a:r>
            <a:r>
              <a:rPr lang="en-US" b="0" i="0" dirty="0" err="1">
                <a:effectLst/>
                <a:latin typeface="Google Sans"/>
              </a:rPr>
              <a:t>colour</a:t>
            </a:r>
            <a:r>
              <a:rPr lang="en-US" b="0" i="0" dirty="0">
                <a:effectLst/>
                <a:latin typeface="Google Sans"/>
              </a:rPr>
              <a:t> or grayscale into a binary image, i.e., one that is simply black and white.</a:t>
            </a:r>
          </a:p>
          <a:p>
            <a:r>
              <a:rPr lang="en-US" dirty="0"/>
              <a:t>Thresh </a:t>
            </a:r>
            <a:r>
              <a:rPr lang="en-US" dirty="0" err="1"/>
              <a:t>Binary:The</a:t>
            </a:r>
            <a:r>
              <a:rPr lang="en-US" dirty="0"/>
              <a:t> </a:t>
            </a:r>
            <a:r>
              <a:rPr lang="en-US" dirty="0" err="1"/>
              <a:t>thresholded</a:t>
            </a:r>
            <a:r>
              <a:rPr lang="en-US" dirty="0"/>
              <a:t> pixels can have a maximum value of 255. cv2. THRESH_BINARY: According to the thresholding type, it thresholds the pixels using a binary approach, putting values below the threshold to 0 and those that are equal to or higher than the threshold to the maximum specified value.</a:t>
            </a:r>
          </a:p>
          <a:p>
            <a:r>
              <a:rPr lang="en-US" dirty="0"/>
              <a:t>Thresh OTSU :Otsu's method chooses a threshold that minimizes the intraclass variance of the </a:t>
            </a:r>
            <a:r>
              <a:rPr lang="en-US" dirty="0" err="1"/>
              <a:t>thresholded</a:t>
            </a:r>
            <a:r>
              <a:rPr lang="en-US" dirty="0"/>
              <a:t> black and white pixels. The global threshold T can be used with </a:t>
            </a:r>
            <a:r>
              <a:rPr lang="en-US" dirty="0" err="1"/>
              <a:t>imbinarize</a:t>
            </a:r>
            <a:r>
              <a:rPr lang="en-US" dirty="0"/>
              <a:t> to convert a grayscale image to a binary image.</a:t>
            </a:r>
          </a:p>
          <a:p>
            <a:endParaRPr lang="en-IN" dirty="0"/>
          </a:p>
        </p:txBody>
      </p:sp>
    </p:spTree>
    <p:extLst>
      <p:ext uri="{BB962C8B-B14F-4D97-AF65-F5344CB8AC3E}">
        <p14:creationId xmlns:p14="http://schemas.microsoft.com/office/powerpoint/2010/main" val="2786840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1D05-41AA-99D7-3FDD-6BAE85ABFF7F}"/>
              </a:ext>
            </a:extLst>
          </p:cNvPr>
          <p:cNvSpPr>
            <a:spLocks noGrp="1"/>
          </p:cNvSpPr>
          <p:nvPr>
            <p:ph type="title"/>
          </p:nvPr>
        </p:nvSpPr>
        <p:spPr/>
        <p:txBody>
          <a:bodyPr/>
          <a:lstStyle/>
          <a:p>
            <a:r>
              <a:rPr lang="en-IN" dirty="0"/>
              <a:t>Simple Thresholding</a:t>
            </a:r>
          </a:p>
        </p:txBody>
      </p:sp>
      <p:sp>
        <p:nvSpPr>
          <p:cNvPr id="3" name="Content Placeholder 2">
            <a:extLst>
              <a:ext uri="{FF2B5EF4-FFF2-40B4-BE49-F238E27FC236}">
                <a16:creationId xmlns:a16="http://schemas.microsoft.com/office/drawing/2014/main" id="{F5FBC178-13CD-BAF9-0571-B7CAE110CC90}"/>
              </a:ext>
            </a:extLst>
          </p:cNvPr>
          <p:cNvSpPr>
            <a:spLocks noGrp="1"/>
          </p:cNvSpPr>
          <p:nvPr>
            <p:ph idx="1"/>
          </p:nvPr>
        </p:nvSpPr>
        <p:spPr/>
        <p:txBody>
          <a:bodyPr>
            <a:normAutofit fontScale="77500" lnSpcReduction="20000"/>
          </a:bodyPr>
          <a:lstStyle/>
          <a:p>
            <a:pPr algn="l"/>
            <a:r>
              <a:rPr lang="en-US" b="0" dirty="0">
                <a:solidFill>
                  <a:srgbClr val="000000"/>
                </a:solidFill>
                <a:effectLst/>
                <a:latin typeface="Helvetica" panose="020B0604020202020204" pitchFamily="34" charset="0"/>
              </a:rPr>
              <a:t>Here, the matter is straight-forward. For every pixel, the same threshold value is applied. If the pixel value is smaller than the threshold, it is set to 0, otherwise it is set to a maximum value. The function </a:t>
            </a:r>
            <a:r>
              <a:rPr lang="en-US" b="1" u="none" strike="noStrike" dirty="0" err="1">
                <a:solidFill>
                  <a:srgbClr val="3D578C"/>
                </a:solidFill>
                <a:effectLst/>
                <a:latin typeface="Helvetica" panose="020B0604020202020204" pitchFamily="34" charset="0"/>
                <a:hlinkClick r:id="rId2" tooltip="Applies a fixed-level threshold to each array element."/>
              </a:rPr>
              <a:t>cv.threshold</a:t>
            </a:r>
            <a:r>
              <a:rPr lang="en-US" b="0" dirty="0">
                <a:solidFill>
                  <a:srgbClr val="000000"/>
                </a:solidFill>
                <a:effectLst/>
                <a:latin typeface="Helvetica" panose="020B0604020202020204" pitchFamily="34" charset="0"/>
              </a:rPr>
              <a:t> is used to apply the thresholding. The first argument is the source image, which </a:t>
            </a:r>
            <a:r>
              <a:rPr lang="en-US" b="1" dirty="0">
                <a:solidFill>
                  <a:srgbClr val="000000"/>
                </a:solidFill>
                <a:effectLst/>
                <a:latin typeface="Helvetica" panose="020B0604020202020204" pitchFamily="34" charset="0"/>
              </a:rPr>
              <a:t>should be a grayscale image</a:t>
            </a:r>
            <a:r>
              <a:rPr lang="en-US" b="0" dirty="0">
                <a:solidFill>
                  <a:srgbClr val="000000"/>
                </a:solidFill>
                <a:effectLst/>
                <a:latin typeface="Helvetica" panose="020B0604020202020204" pitchFamily="34" charset="0"/>
              </a:rPr>
              <a:t>. The second argument is the threshold value which is used to classify the pixel values. The third argument is the maximum value which is assigned to pixel values exceeding the threshold. OpenCV provides different types of thresholding which is given by the fourth parameter of the function. Basic thresholding as described above is done by using the type </a:t>
            </a:r>
            <a:r>
              <a:rPr lang="en-US" b="1" u="none" strike="noStrike" dirty="0" err="1">
                <a:solidFill>
                  <a:srgbClr val="3D578C"/>
                </a:solidFill>
                <a:effectLst/>
                <a:latin typeface="Helvetica" panose="020B0604020202020204" pitchFamily="34" charset="0"/>
                <a:hlinkClick r:id="rId3"/>
              </a:rPr>
              <a:t>cv.THRESH_BINARY</a:t>
            </a:r>
            <a:r>
              <a:rPr lang="en-US" b="0" dirty="0">
                <a:solidFill>
                  <a:srgbClr val="000000"/>
                </a:solidFill>
                <a:effectLst/>
                <a:latin typeface="Helvetica" panose="020B0604020202020204" pitchFamily="34" charset="0"/>
              </a:rPr>
              <a:t>. All simple thresholding types are:</a:t>
            </a:r>
          </a:p>
          <a:p>
            <a:pPr algn="l">
              <a:buFont typeface="Arial" panose="020B0604020202020204" pitchFamily="34" charset="0"/>
              <a:buChar char="•"/>
            </a:pPr>
            <a:r>
              <a:rPr lang="en-US" b="1" i="0" u="none" strike="noStrike" dirty="0" err="1">
                <a:solidFill>
                  <a:srgbClr val="3D578C"/>
                </a:solidFill>
                <a:effectLst/>
                <a:latin typeface="Helvetica" panose="020B0604020202020204" pitchFamily="34" charset="0"/>
                <a:hlinkClick r:id="rId3"/>
              </a:rPr>
              <a:t>cv.THRESH_BINARY</a:t>
            </a:r>
            <a:endParaRPr lang="en-US" b="0" i="0" dirty="0">
              <a:solidFill>
                <a:srgbClr val="000000"/>
              </a:solidFill>
              <a:effectLst/>
              <a:latin typeface="Helvetica" panose="020B0604020202020204" pitchFamily="34" charset="0"/>
            </a:endParaRPr>
          </a:p>
          <a:p>
            <a:pPr algn="l">
              <a:buFont typeface="Arial" panose="020B0604020202020204" pitchFamily="34" charset="0"/>
              <a:buChar char="•"/>
            </a:pPr>
            <a:r>
              <a:rPr lang="en-US" b="1" i="0" u="none" strike="noStrike" dirty="0" err="1">
                <a:solidFill>
                  <a:srgbClr val="3D578C"/>
                </a:solidFill>
                <a:effectLst/>
                <a:latin typeface="Helvetica" panose="020B0604020202020204" pitchFamily="34" charset="0"/>
                <a:hlinkClick r:id="rId4"/>
              </a:rPr>
              <a:t>cv.THRESH_BINARY_INV</a:t>
            </a:r>
            <a:endParaRPr lang="en-US" b="0" i="0" dirty="0">
              <a:solidFill>
                <a:srgbClr val="000000"/>
              </a:solidFill>
              <a:effectLst/>
              <a:latin typeface="Helvetica" panose="020B0604020202020204" pitchFamily="34" charset="0"/>
            </a:endParaRPr>
          </a:p>
          <a:p>
            <a:pPr algn="l">
              <a:buFont typeface="Arial" panose="020B0604020202020204" pitchFamily="34" charset="0"/>
              <a:buChar char="•"/>
            </a:pPr>
            <a:r>
              <a:rPr lang="en-US" b="1" i="0" u="none" strike="noStrike" dirty="0" err="1">
                <a:solidFill>
                  <a:srgbClr val="3D578C"/>
                </a:solidFill>
                <a:effectLst/>
                <a:latin typeface="Helvetica" panose="020B0604020202020204" pitchFamily="34" charset="0"/>
                <a:hlinkClick r:id="rId5"/>
              </a:rPr>
              <a:t>cv.THRESH_TRUNC</a:t>
            </a:r>
            <a:endParaRPr lang="en-US" b="0" i="0" dirty="0">
              <a:solidFill>
                <a:srgbClr val="000000"/>
              </a:solidFill>
              <a:effectLst/>
              <a:latin typeface="Helvetica" panose="020B0604020202020204" pitchFamily="34" charset="0"/>
            </a:endParaRPr>
          </a:p>
          <a:p>
            <a:pPr algn="l">
              <a:buFont typeface="Arial" panose="020B0604020202020204" pitchFamily="34" charset="0"/>
              <a:buChar char="•"/>
            </a:pPr>
            <a:r>
              <a:rPr lang="en-US" b="1" i="0" u="none" strike="noStrike" dirty="0" err="1">
                <a:solidFill>
                  <a:srgbClr val="3D578C"/>
                </a:solidFill>
                <a:effectLst/>
                <a:latin typeface="Helvetica" panose="020B0604020202020204" pitchFamily="34" charset="0"/>
                <a:hlinkClick r:id="rId6"/>
              </a:rPr>
              <a:t>cv.THRESH_TOZERO</a:t>
            </a:r>
            <a:endParaRPr lang="en-US" b="0" i="0" dirty="0">
              <a:solidFill>
                <a:srgbClr val="000000"/>
              </a:solidFill>
              <a:effectLst/>
              <a:latin typeface="Helvetica" panose="020B0604020202020204" pitchFamily="34" charset="0"/>
            </a:endParaRPr>
          </a:p>
          <a:p>
            <a:pPr algn="l">
              <a:buFont typeface="Arial" panose="020B0604020202020204" pitchFamily="34" charset="0"/>
              <a:buChar char="•"/>
            </a:pPr>
            <a:r>
              <a:rPr lang="en-US" b="1" i="0" u="none" strike="noStrike" dirty="0" err="1">
                <a:solidFill>
                  <a:srgbClr val="3D578C"/>
                </a:solidFill>
                <a:effectLst/>
                <a:latin typeface="Helvetica" panose="020B0604020202020204" pitchFamily="34" charset="0"/>
                <a:hlinkClick r:id="rId7"/>
              </a:rPr>
              <a:t>cv.THRESH_TOZERO_INV</a:t>
            </a:r>
            <a:endParaRPr lang="en-US" b="0" i="0" dirty="0">
              <a:solidFill>
                <a:srgbClr val="000000"/>
              </a:solidFill>
              <a:effectLst/>
              <a:latin typeface="Helvetica" panose="020B0604020202020204" pitchFamily="34" charset="0"/>
            </a:endParaRPr>
          </a:p>
          <a:p>
            <a:endParaRPr lang="en-IN" dirty="0"/>
          </a:p>
        </p:txBody>
      </p:sp>
    </p:spTree>
    <p:extLst>
      <p:ext uri="{BB962C8B-B14F-4D97-AF65-F5344CB8AC3E}">
        <p14:creationId xmlns:p14="http://schemas.microsoft.com/office/powerpoint/2010/main" val="25539963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5879-E364-CC17-9BB1-D43A88BE2191}"/>
              </a:ext>
            </a:extLst>
          </p:cNvPr>
          <p:cNvSpPr>
            <a:spLocks noGrp="1"/>
          </p:cNvSpPr>
          <p:nvPr>
            <p:ph type="title"/>
          </p:nvPr>
        </p:nvSpPr>
        <p:spPr>
          <a:xfrm>
            <a:off x="838200" y="365125"/>
            <a:ext cx="10515600" cy="701675"/>
          </a:xfrm>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B78D1DF5-03A6-D74A-9D38-11AB0B2912B4}"/>
              </a:ext>
            </a:extLst>
          </p:cNvPr>
          <p:cNvSpPr>
            <a:spLocks noGrp="1"/>
          </p:cNvSpPr>
          <p:nvPr>
            <p:ph idx="1"/>
          </p:nvPr>
        </p:nvSpPr>
        <p:spPr>
          <a:xfrm>
            <a:off x="838200" y="968828"/>
            <a:ext cx="10515600" cy="5889171"/>
          </a:xfrm>
        </p:spPr>
        <p:txBody>
          <a:bodyPr>
            <a:normAutofit fontScale="70000" lnSpcReduction="20000"/>
          </a:bodyPr>
          <a:lstStyle/>
          <a:p>
            <a:pPr algn="l"/>
            <a:r>
              <a:rPr lang="en-IN" b="0" dirty="0">
                <a:solidFill>
                  <a:srgbClr val="008000"/>
                </a:solidFill>
                <a:effectLst/>
                <a:latin typeface="SFMono-Regular"/>
              </a:rPr>
              <a:t>import</a:t>
            </a:r>
            <a:r>
              <a:rPr lang="en-IN" b="0" dirty="0">
                <a:solidFill>
                  <a:srgbClr val="000000"/>
                </a:solidFill>
                <a:effectLst/>
                <a:latin typeface="SFMono-Regular"/>
              </a:rPr>
              <a:t> cv2 </a:t>
            </a:r>
            <a:r>
              <a:rPr lang="en-IN" b="0" dirty="0">
                <a:solidFill>
                  <a:srgbClr val="008000"/>
                </a:solidFill>
                <a:effectLst/>
                <a:latin typeface="SFMono-Regular"/>
              </a:rPr>
              <a:t>as</a:t>
            </a:r>
            <a:r>
              <a:rPr lang="en-IN" b="0" dirty="0">
                <a:solidFill>
                  <a:srgbClr val="000000"/>
                </a:solidFill>
                <a:effectLst/>
                <a:latin typeface="SFMono-Regular"/>
              </a:rPr>
              <a:t> cv</a:t>
            </a:r>
          </a:p>
          <a:p>
            <a:pPr algn="l"/>
            <a:r>
              <a:rPr lang="en-IN" b="0" dirty="0">
                <a:solidFill>
                  <a:srgbClr val="008000"/>
                </a:solidFill>
                <a:effectLst/>
                <a:latin typeface="SFMono-Regular"/>
              </a:rPr>
              <a:t>import</a:t>
            </a:r>
            <a:r>
              <a:rPr lang="en-IN" b="0" dirty="0">
                <a:solidFill>
                  <a:srgbClr val="000000"/>
                </a:solidFill>
                <a:effectLst/>
                <a:latin typeface="SFMono-Regular"/>
              </a:rPr>
              <a:t> </a:t>
            </a:r>
            <a:r>
              <a:rPr lang="en-IN" b="0" dirty="0" err="1">
                <a:solidFill>
                  <a:srgbClr val="000000"/>
                </a:solidFill>
                <a:effectLst/>
                <a:latin typeface="SFMono-Regular"/>
              </a:rPr>
              <a:t>numpy</a:t>
            </a:r>
            <a:r>
              <a:rPr lang="en-IN" b="0" dirty="0">
                <a:solidFill>
                  <a:srgbClr val="000000"/>
                </a:solidFill>
                <a:effectLst/>
                <a:latin typeface="SFMono-Regular"/>
              </a:rPr>
              <a:t> </a:t>
            </a:r>
            <a:r>
              <a:rPr lang="en-IN" b="0" dirty="0">
                <a:solidFill>
                  <a:srgbClr val="008000"/>
                </a:solidFill>
                <a:effectLst/>
                <a:latin typeface="SFMono-Regular"/>
              </a:rPr>
              <a:t>as</a:t>
            </a:r>
            <a:r>
              <a:rPr lang="en-IN" b="0" dirty="0">
                <a:solidFill>
                  <a:srgbClr val="000000"/>
                </a:solidFill>
                <a:effectLst/>
                <a:latin typeface="SFMono-Regular"/>
              </a:rPr>
              <a:t> np</a:t>
            </a:r>
          </a:p>
          <a:p>
            <a:pPr algn="l"/>
            <a:r>
              <a:rPr lang="en-IN" b="0" dirty="0">
                <a:solidFill>
                  <a:srgbClr val="008000"/>
                </a:solidFill>
                <a:effectLst/>
                <a:latin typeface="SFMono-Regular"/>
              </a:rPr>
              <a:t>from</a:t>
            </a:r>
            <a:r>
              <a:rPr lang="en-IN" b="0" dirty="0">
                <a:solidFill>
                  <a:srgbClr val="000000"/>
                </a:solidFill>
                <a:effectLst/>
                <a:latin typeface="SFMono-Regular"/>
              </a:rPr>
              <a:t> matplotlib </a:t>
            </a:r>
            <a:r>
              <a:rPr lang="en-IN" b="0" dirty="0">
                <a:solidFill>
                  <a:srgbClr val="008000"/>
                </a:solidFill>
                <a:effectLst/>
                <a:latin typeface="SFMono-Regular"/>
              </a:rPr>
              <a:t>import</a:t>
            </a:r>
            <a:r>
              <a:rPr lang="en-IN" b="0" dirty="0">
                <a:solidFill>
                  <a:srgbClr val="000000"/>
                </a:solidFill>
                <a:effectLst/>
                <a:latin typeface="SFMono-Regular"/>
              </a:rPr>
              <a:t> </a:t>
            </a:r>
            <a:r>
              <a:rPr lang="en-IN" b="0" dirty="0" err="1">
                <a:solidFill>
                  <a:srgbClr val="000000"/>
                </a:solidFill>
                <a:effectLst/>
                <a:latin typeface="SFMono-Regular"/>
              </a:rPr>
              <a:t>pyplot</a:t>
            </a:r>
            <a:r>
              <a:rPr lang="en-IN" b="0" dirty="0">
                <a:solidFill>
                  <a:srgbClr val="000000"/>
                </a:solidFill>
                <a:effectLst/>
                <a:latin typeface="SFMono-Regular"/>
              </a:rPr>
              <a:t> </a:t>
            </a:r>
            <a:r>
              <a:rPr lang="en-IN" b="0" dirty="0">
                <a:solidFill>
                  <a:srgbClr val="008000"/>
                </a:solidFill>
                <a:effectLst/>
                <a:latin typeface="SFMono-Regular"/>
              </a:rPr>
              <a:t>as</a:t>
            </a:r>
            <a:r>
              <a:rPr lang="en-IN" b="0" dirty="0">
                <a:solidFill>
                  <a:srgbClr val="000000"/>
                </a:solidFill>
                <a:effectLst/>
                <a:latin typeface="SFMono-Regular"/>
              </a:rPr>
              <a:t> </a:t>
            </a:r>
            <a:r>
              <a:rPr lang="en-IN" b="0" dirty="0" err="1">
                <a:solidFill>
                  <a:srgbClr val="000000"/>
                </a:solidFill>
                <a:effectLst/>
                <a:latin typeface="SFMono-Regular"/>
              </a:rPr>
              <a:t>plt</a:t>
            </a:r>
            <a:endParaRPr lang="en-IN" b="0" dirty="0">
              <a:solidFill>
                <a:srgbClr val="000000"/>
              </a:solidFill>
              <a:effectLst/>
              <a:latin typeface="SFMono-Regular"/>
            </a:endParaRPr>
          </a:p>
          <a:p>
            <a:pPr algn="l"/>
            <a:r>
              <a:rPr lang="en-IN" b="0" dirty="0" err="1">
                <a:solidFill>
                  <a:srgbClr val="000000"/>
                </a:solidFill>
                <a:effectLst/>
                <a:latin typeface="SFMono-Regular"/>
              </a:rPr>
              <a:t>img</a:t>
            </a:r>
            <a:r>
              <a:rPr lang="en-IN" b="0" dirty="0">
                <a:solidFill>
                  <a:srgbClr val="000000"/>
                </a:solidFill>
                <a:effectLst/>
                <a:latin typeface="SFMono-Regular"/>
              </a:rPr>
              <a:t> = </a:t>
            </a:r>
            <a:r>
              <a:rPr lang="en-IN" b="0" u="none" strike="noStrike" dirty="0" err="1">
                <a:solidFill>
                  <a:srgbClr val="4665A2"/>
                </a:solidFill>
                <a:effectLst/>
                <a:latin typeface="SFMono-Regular"/>
                <a:hlinkClick r:id="rId2"/>
              </a:rPr>
              <a:t>cv.imread</a:t>
            </a:r>
            <a:r>
              <a:rPr lang="en-IN" b="0" dirty="0">
                <a:solidFill>
                  <a:srgbClr val="000000"/>
                </a:solidFill>
                <a:effectLst/>
                <a:latin typeface="SFMono-Regular"/>
              </a:rPr>
              <a:t>(</a:t>
            </a:r>
            <a:r>
              <a:rPr lang="en-IN" b="0" dirty="0">
                <a:solidFill>
                  <a:srgbClr val="002080"/>
                </a:solidFill>
                <a:effectLst/>
                <a:latin typeface="SFMono-Regular"/>
              </a:rPr>
              <a:t>'gradient.png'</a:t>
            </a:r>
            <a:r>
              <a:rPr lang="en-IN" b="0" dirty="0">
                <a:solidFill>
                  <a:srgbClr val="000000"/>
                </a:solidFill>
                <a:effectLst/>
                <a:latin typeface="SFMono-Regular"/>
              </a:rPr>
              <a:t>, </a:t>
            </a:r>
            <a:r>
              <a:rPr lang="en-IN" b="0" dirty="0" err="1">
                <a:solidFill>
                  <a:srgbClr val="000000"/>
                </a:solidFill>
                <a:effectLst/>
                <a:latin typeface="SFMono-Regular"/>
              </a:rPr>
              <a:t>cv.IMREAD_GRAYSCALE</a:t>
            </a:r>
            <a:r>
              <a:rPr lang="en-IN" b="0" dirty="0">
                <a:solidFill>
                  <a:srgbClr val="000000"/>
                </a:solidFill>
                <a:effectLst/>
                <a:latin typeface="SFMono-Regular"/>
              </a:rPr>
              <a:t>)</a:t>
            </a:r>
          </a:p>
          <a:p>
            <a:pPr algn="l"/>
            <a:r>
              <a:rPr lang="en-IN" b="0" dirty="0">
                <a:solidFill>
                  <a:srgbClr val="008000"/>
                </a:solidFill>
                <a:effectLst/>
                <a:latin typeface="SFMono-Regular"/>
              </a:rPr>
              <a:t>assert</a:t>
            </a:r>
            <a:r>
              <a:rPr lang="en-IN" b="0" dirty="0">
                <a:solidFill>
                  <a:srgbClr val="000000"/>
                </a:solidFill>
                <a:effectLst/>
                <a:latin typeface="SFMono-Regular"/>
              </a:rPr>
              <a:t> </a:t>
            </a:r>
            <a:r>
              <a:rPr lang="en-IN" b="0" dirty="0" err="1">
                <a:solidFill>
                  <a:srgbClr val="000000"/>
                </a:solidFill>
                <a:effectLst/>
                <a:latin typeface="SFMono-Regular"/>
              </a:rPr>
              <a:t>img</a:t>
            </a:r>
            <a:r>
              <a:rPr lang="en-IN" b="0" dirty="0">
                <a:solidFill>
                  <a:srgbClr val="000000"/>
                </a:solidFill>
                <a:effectLst/>
                <a:latin typeface="SFMono-Regular"/>
              </a:rPr>
              <a:t> </a:t>
            </a:r>
            <a:r>
              <a:rPr lang="en-IN" b="0" dirty="0">
                <a:solidFill>
                  <a:srgbClr val="E08000"/>
                </a:solidFill>
                <a:effectLst/>
                <a:latin typeface="SFMono-Regular"/>
              </a:rPr>
              <a:t>is</a:t>
            </a:r>
            <a:r>
              <a:rPr lang="en-IN" b="0" dirty="0">
                <a:solidFill>
                  <a:srgbClr val="000000"/>
                </a:solidFill>
                <a:effectLst/>
                <a:latin typeface="SFMono-Regular"/>
              </a:rPr>
              <a:t> </a:t>
            </a:r>
            <a:r>
              <a:rPr lang="en-IN" b="0" dirty="0">
                <a:solidFill>
                  <a:srgbClr val="E08000"/>
                </a:solidFill>
                <a:effectLst/>
                <a:latin typeface="SFMono-Regular"/>
              </a:rPr>
              <a:t>not</a:t>
            </a:r>
            <a:r>
              <a:rPr lang="en-IN" b="0" dirty="0">
                <a:solidFill>
                  <a:srgbClr val="000000"/>
                </a:solidFill>
                <a:effectLst/>
                <a:latin typeface="SFMono-Regular"/>
              </a:rPr>
              <a:t> </a:t>
            </a:r>
            <a:r>
              <a:rPr lang="en-IN" b="0" dirty="0">
                <a:solidFill>
                  <a:srgbClr val="604020"/>
                </a:solidFill>
                <a:effectLst/>
                <a:latin typeface="SFMono-Regular"/>
              </a:rPr>
              <a:t>None</a:t>
            </a:r>
            <a:r>
              <a:rPr lang="en-IN" b="0" dirty="0">
                <a:solidFill>
                  <a:srgbClr val="000000"/>
                </a:solidFill>
                <a:effectLst/>
                <a:latin typeface="SFMono-Regular"/>
              </a:rPr>
              <a:t>, </a:t>
            </a:r>
            <a:r>
              <a:rPr lang="en-IN" b="0" dirty="0">
                <a:solidFill>
                  <a:srgbClr val="002080"/>
                </a:solidFill>
                <a:effectLst/>
                <a:latin typeface="SFMono-Regular"/>
              </a:rPr>
              <a:t>"file could not be read, check with </a:t>
            </a:r>
            <a:r>
              <a:rPr lang="en-IN" b="0" dirty="0" err="1">
                <a:solidFill>
                  <a:srgbClr val="002080"/>
                </a:solidFill>
                <a:effectLst/>
                <a:latin typeface="SFMono-Regular"/>
              </a:rPr>
              <a:t>os.path.exists</a:t>
            </a:r>
            <a:r>
              <a:rPr lang="en-IN" b="0" dirty="0">
                <a:solidFill>
                  <a:srgbClr val="002080"/>
                </a:solidFill>
                <a:effectLst/>
                <a:latin typeface="SFMono-Regular"/>
              </a:rPr>
              <a:t>()"</a:t>
            </a:r>
            <a:endParaRPr lang="en-IN" b="0" dirty="0">
              <a:solidFill>
                <a:srgbClr val="000000"/>
              </a:solidFill>
              <a:effectLst/>
              <a:latin typeface="SFMono-Regular"/>
            </a:endParaRPr>
          </a:p>
          <a:p>
            <a:pPr algn="l"/>
            <a:r>
              <a:rPr lang="en-IN" b="0" dirty="0">
                <a:solidFill>
                  <a:srgbClr val="000000"/>
                </a:solidFill>
                <a:effectLst/>
                <a:latin typeface="SFMono-Regular"/>
              </a:rPr>
              <a:t>ret,thresh1 = </a:t>
            </a:r>
            <a:r>
              <a:rPr lang="en-IN" b="0" u="none" strike="noStrike" dirty="0" err="1">
                <a:solidFill>
                  <a:srgbClr val="4665A2"/>
                </a:solidFill>
                <a:effectLst/>
                <a:latin typeface="SFMono-Regular"/>
                <a:hlinkClick r:id="rId3"/>
              </a:rPr>
              <a:t>cv.threshold</a:t>
            </a:r>
            <a:r>
              <a:rPr lang="en-IN" b="0" dirty="0">
                <a:solidFill>
                  <a:srgbClr val="000000"/>
                </a:solidFill>
                <a:effectLst/>
                <a:latin typeface="SFMono-Regular"/>
              </a:rPr>
              <a:t>(img,127,255,cv.THRESH_BINARY)</a:t>
            </a:r>
          </a:p>
          <a:p>
            <a:pPr algn="l"/>
            <a:r>
              <a:rPr lang="en-IN" b="0" dirty="0">
                <a:solidFill>
                  <a:srgbClr val="000000"/>
                </a:solidFill>
                <a:effectLst/>
                <a:latin typeface="SFMono-Regular"/>
              </a:rPr>
              <a:t>ret,thresh2 = </a:t>
            </a:r>
            <a:r>
              <a:rPr lang="en-IN" b="0" u="none" strike="noStrike" dirty="0" err="1">
                <a:solidFill>
                  <a:srgbClr val="4665A2"/>
                </a:solidFill>
                <a:effectLst/>
                <a:latin typeface="SFMono-Regular"/>
                <a:hlinkClick r:id="rId3"/>
              </a:rPr>
              <a:t>cv.threshold</a:t>
            </a:r>
            <a:r>
              <a:rPr lang="en-IN" b="0" dirty="0">
                <a:solidFill>
                  <a:srgbClr val="000000"/>
                </a:solidFill>
                <a:effectLst/>
                <a:latin typeface="SFMono-Regular"/>
              </a:rPr>
              <a:t>(img,127,255,cv.THRESH_BINARY_INV)</a:t>
            </a:r>
          </a:p>
          <a:p>
            <a:pPr algn="l"/>
            <a:r>
              <a:rPr lang="en-IN" b="0" dirty="0">
                <a:solidFill>
                  <a:srgbClr val="000000"/>
                </a:solidFill>
                <a:effectLst/>
                <a:latin typeface="SFMono-Regular"/>
              </a:rPr>
              <a:t>ret,thresh3 = </a:t>
            </a:r>
            <a:r>
              <a:rPr lang="en-IN" b="0" u="none" strike="noStrike" dirty="0" err="1">
                <a:solidFill>
                  <a:srgbClr val="4665A2"/>
                </a:solidFill>
                <a:effectLst/>
                <a:latin typeface="SFMono-Regular"/>
                <a:hlinkClick r:id="rId3"/>
              </a:rPr>
              <a:t>cv.threshold</a:t>
            </a:r>
            <a:r>
              <a:rPr lang="en-IN" b="0" dirty="0">
                <a:solidFill>
                  <a:srgbClr val="000000"/>
                </a:solidFill>
                <a:effectLst/>
                <a:latin typeface="SFMono-Regular"/>
              </a:rPr>
              <a:t>(img,127,255,cv.THRESH_TRUNC)</a:t>
            </a:r>
          </a:p>
          <a:p>
            <a:pPr algn="l"/>
            <a:r>
              <a:rPr lang="en-IN" b="0" dirty="0">
                <a:solidFill>
                  <a:srgbClr val="000000"/>
                </a:solidFill>
                <a:effectLst/>
                <a:latin typeface="SFMono-Regular"/>
              </a:rPr>
              <a:t>ret,thresh4 = </a:t>
            </a:r>
            <a:r>
              <a:rPr lang="en-IN" b="0" u="none" strike="noStrike" dirty="0" err="1">
                <a:solidFill>
                  <a:srgbClr val="4665A2"/>
                </a:solidFill>
                <a:effectLst/>
                <a:latin typeface="SFMono-Regular"/>
                <a:hlinkClick r:id="rId3"/>
              </a:rPr>
              <a:t>cv.threshold</a:t>
            </a:r>
            <a:r>
              <a:rPr lang="en-IN" b="0" dirty="0">
                <a:solidFill>
                  <a:srgbClr val="000000"/>
                </a:solidFill>
                <a:effectLst/>
                <a:latin typeface="SFMono-Regular"/>
              </a:rPr>
              <a:t>(img,127,255,cv.THRESH_TOZERO)</a:t>
            </a:r>
          </a:p>
          <a:p>
            <a:pPr algn="l"/>
            <a:r>
              <a:rPr lang="en-IN" b="0" dirty="0">
                <a:solidFill>
                  <a:srgbClr val="000000"/>
                </a:solidFill>
                <a:effectLst/>
                <a:latin typeface="SFMono-Regular"/>
              </a:rPr>
              <a:t>ret,thresh5 = </a:t>
            </a:r>
            <a:r>
              <a:rPr lang="en-IN" b="0" u="none" strike="noStrike" dirty="0" err="1">
                <a:solidFill>
                  <a:srgbClr val="4665A2"/>
                </a:solidFill>
                <a:effectLst/>
                <a:latin typeface="SFMono-Regular"/>
                <a:hlinkClick r:id="rId3"/>
              </a:rPr>
              <a:t>cv.threshold</a:t>
            </a:r>
            <a:r>
              <a:rPr lang="en-IN" b="0" dirty="0">
                <a:solidFill>
                  <a:srgbClr val="000000"/>
                </a:solidFill>
                <a:effectLst/>
                <a:latin typeface="SFMono-Regular"/>
              </a:rPr>
              <a:t>(img,127,255,cv.THRESH_TOZERO_INV)</a:t>
            </a:r>
          </a:p>
          <a:p>
            <a:pPr algn="l"/>
            <a:r>
              <a:rPr lang="en-IN" b="0" dirty="0">
                <a:solidFill>
                  <a:srgbClr val="000000"/>
                </a:solidFill>
                <a:effectLst/>
                <a:latin typeface="SFMono-Regular"/>
              </a:rPr>
              <a:t>titles = [</a:t>
            </a:r>
            <a:r>
              <a:rPr lang="en-IN" b="0" dirty="0">
                <a:solidFill>
                  <a:srgbClr val="002080"/>
                </a:solidFill>
                <a:effectLst/>
                <a:latin typeface="SFMono-Regular"/>
              </a:rPr>
              <a:t>'Original </a:t>
            </a:r>
            <a:r>
              <a:rPr lang="en-IN" b="0" dirty="0" err="1">
                <a:solidFill>
                  <a:srgbClr val="002080"/>
                </a:solidFill>
                <a:effectLst/>
                <a:latin typeface="SFMono-Regular"/>
              </a:rPr>
              <a:t>Image'</a:t>
            </a:r>
            <a:r>
              <a:rPr lang="en-IN" b="0" dirty="0" err="1">
                <a:solidFill>
                  <a:srgbClr val="000000"/>
                </a:solidFill>
                <a:effectLst/>
                <a:latin typeface="SFMono-Regular"/>
              </a:rPr>
              <a:t>,</a:t>
            </a:r>
            <a:r>
              <a:rPr lang="en-IN" b="0" dirty="0" err="1">
                <a:solidFill>
                  <a:srgbClr val="002080"/>
                </a:solidFill>
                <a:effectLst/>
                <a:latin typeface="SFMono-Regular"/>
              </a:rPr>
              <a:t>'BINARY'</a:t>
            </a:r>
            <a:r>
              <a:rPr lang="en-IN" b="0" dirty="0" err="1">
                <a:solidFill>
                  <a:srgbClr val="000000"/>
                </a:solidFill>
                <a:effectLst/>
                <a:latin typeface="SFMono-Regular"/>
              </a:rPr>
              <a:t>,</a:t>
            </a:r>
            <a:r>
              <a:rPr lang="en-IN" b="0" dirty="0" err="1">
                <a:solidFill>
                  <a:srgbClr val="002080"/>
                </a:solidFill>
                <a:effectLst/>
                <a:latin typeface="SFMono-Regular"/>
              </a:rPr>
              <a:t>'BINARY_INV'</a:t>
            </a:r>
            <a:r>
              <a:rPr lang="en-IN" b="0" dirty="0" err="1">
                <a:solidFill>
                  <a:srgbClr val="000000"/>
                </a:solidFill>
                <a:effectLst/>
                <a:latin typeface="SFMono-Regular"/>
              </a:rPr>
              <a:t>,</a:t>
            </a:r>
            <a:r>
              <a:rPr lang="en-IN" b="0" dirty="0" err="1">
                <a:solidFill>
                  <a:srgbClr val="002080"/>
                </a:solidFill>
                <a:effectLst/>
                <a:latin typeface="SFMono-Regular"/>
              </a:rPr>
              <a:t>'TRUNC'</a:t>
            </a:r>
            <a:r>
              <a:rPr lang="en-IN" b="0" dirty="0" err="1">
                <a:solidFill>
                  <a:srgbClr val="000000"/>
                </a:solidFill>
                <a:effectLst/>
                <a:latin typeface="SFMono-Regular"/>
              </a:rPr>
              <a:t>,</a:t>
            </a:r>
            <a:r>
              <a:rPr lang="en-IN" b="0" dirty="0" err="1">
                <a:solidFill>
                  <a:srgbClr val="002080"/>
                </a:solidFill>
                <a:effectLst/>
                <a:latin typeface="SFMono-Regular"/>
              </a:rPr>
              <a:t>'TOZERO'</a:t>
            </a:r>
            <a:r>
              <a:rPr lang="en-IN" b="0" dirty="0" err="1">
                <a:solidFill>
                  <a:srgbClr val="000000"/>
                </a:solidFill>
                <a:effectLst/>
                <a:latin typeface="SFMono-Regular"/>
              </a:rPr>
              <a:t>,</a:t>
            </a:r>
            <a:r>
              <a:rPr lang="en-IN" b="0" dirty="0" err="1">
                <a:solidFill>
                  <a:srgbClr val="002080"/>
                </a:solidFill>
                <a:effectLst/>
                <a:latin typeface="SFMono-Regular"/>
              </a:rPr>
              <a:t>'TOZERO_INV</a:t>
            </a:r>
            <a:r>
              <a:rPr lang="en-IN" b="0" dirty="0">
                <a:solidFill>
                  <a:srgbClr val="002080"/>
                </a:solidFill>
                <a:effectLst/>
                <a:latin typeface="SFMono-Regular"/>
              </a:rPr>
              <a:t>'</a:t>
            </a:r>
            <a:r>
              <a:rPr lang="en-IN" b="0" dirty="0">
                <a:solidFill>
                  <a:srgbClr val="000000"/>
                </a:solidFill>
                <a:effectLst/>
                <a:latin typeface="SFMono-Regular"/>
              </a:rPr>
              <a:t>]</a:t>
            </a:r>
          </a:p>
          <a:p>
            <a:pPr algn="l"/>
            <a:r>
              <a:rPr lang="en-IN" b="0" dirty="0">
                <a:solidFill>
                  <a:srgbClr val="000000"/>
                </a:solidFill>
                <a:effectLst/>
                <a:latin typeface="SFMono-Regular"/>
              </a:rPr>
              <a:t>images = [</a:t>
            </a:r>
            <a:r>
              <a:rPr lang="en-IN" b="0" dirty="0" err="1">
                <a:solidFill>
                  <a:srgbClr val="000000"/>
                </a:solidFill>
                <a:effectLst/>
                <a:latin typeface="SFMono-Regular"/>
              </a:rPr>
              <a:t>img</a:t>
            </a:r>
            <a:r>
              <a:rPr lang="en-IN" b="0" dirty="0">
                <a:solidFill>
                  <a:srgbClr val="000000"/>
                </a:solidFill>
                <a:effectLst/>
                <a:latin typeface="SFMono-Regular"/>
              </a:rPr>
              <a:t>, thresh1, thresh2, thresh3, thresh4, thresh5]</a:t>
            </a:r>
          </a:p>
          <a:p>
            <a:pPr algn="l"/>
            <a:r>
              <a:rPr lang="en-IN" b="0" dirty="0">
                <a:solidFill>
                  <a:srgbClr val="E08000"/>
                </a:solidFill>
                <a:effectLst/>
                <a:latin typeface="SFMono-Regular"/>
              </a:rPr>
              <a:t>for</a:t>
            </a:r>
            <a:r>
              <a:rPr lang="en-IN" b="0" dirty="0">
                <a:solidFill>
                  <a:srgbClr val="000000"/>
                </a:solidFill>
                <a:effectLst/>
                <a:latin typeface="SFMono-Regular"/>
              </a:rPr>
              <a:t> </a:t>
            </a:r>
            <a:r>
              <a:rPr lang="en-IN" b="0" dirty="0" err="1">
                <a:solidFill>
                  <a:srgbClr val="000000"/>
                </a:solidFill>
                <a:effectLst/>
                <a:latin typeface="SFMono-Regular"/>
              </a:rPr>
              <a:t>i</a:t>
            </a:r>
            <a:r>
              <a:rPr lang="en-IN" b="0" dirty="0">
                <a:solidFill>
                  <a:srgbClr val="000000"/>
                </a:solidFill>
                <a:effectLst/>
                <a:latin typeface="SFMono-Regular"/>
              </a:rPr>
              <a:t> </a:t>
            </a:r>
            <a:r>
              <a:rPr lang="en-IN" b="0" dirty="0">
                <a:solidFill>
                  <a:srgbClr val="E08000"/>
                </a:solidFill>
                <a:effectLst/>
                <a:latin typeface="SFMono-Regular"/>
              </a:rPr>
              <a:t>in</a:t>
            </a:r>
            <a:r>
              <a:rPr lang="en-IN" b="0" dirty="0">
                <a:solidFill>
                  <a:srgbClr val="000000"/>
                </a:solidFill>
                <a:effectLst/>
                <a:latin typeface="SFMono-Regular"/>
              </a:rPr>
              <a:t> range(6):</a:t>
            </a:r>
          </a:p>
          <a:p>
            <a:pPr algn="l"/>
            <a:r>
              <a:rPr lang="en-IN" b="0" dirty="0" err="1">
                <a:solidFill>
                  <a:srgbClr val="000000"/>
                </a:solidFill>
                <a:effectLst/>
                <a:latin typeface="SFMono-Regular"/>
              </a:rPr>
              <a:t>plt.subplot</a:t>
            </a:r>
            <a:r>
              <a:rPr lang="en-IN" b="0" dirty="0">
                <a:solidFill>
                  <a:srgbClr val="000000"/>
                </a:solidFill>
                <a:effectLst/>
                <a:latin typeface="SFMono-Regular"/>
              </a:rPr>
              <a:t>(2,3,i+1),</a:t>
            </a:r>
            <a:r>
              <a:rPr lang="en-IN" b="0" dirty="0" err="1">
                <a:solidFill>
                  <a:srgbClr val="000000"/>
                </a:solidFill>
                <a:effectLst/>
                <a:latin typeface="SFMono-Regular"/>
              </a:rPr>
              <a:t>plt.imshow</a:t>
            </a:r>
            <a:r>
              <a:rPr lang="en-IN" b="0" dirty="0">
                <a:solidFill>
                  <a:srgbClr val="000000"/>
                </a:solidFill>
                <a:effectLst/>
                <a:latin typeface="SFMono-Regular"/>
              </a:rPr>
              <a:t>(images[</a:t>
            </a:r>
            <a:r>
              <a:rPr lang="en-IN" b="0" dirty="0" err="1">
                <a:solidFill>
                  <a:srgbClr val="000000"/>
                </a:solidFill>
                <a:effectLst/>
                <a:latin typeface="SFMono-Regular"/>
              </a:rPr>
              <a:t>i</a:t>
            </a:r>
            <a:r>
              <a:rPr lang="en-IN" b="0" dirty="0">
                <a:solidFill>
                  <a:srgbClr val="000000"/>
                </a:solidFill>
                <a:effectLst/>
                <a:latin typeface="SFMono-Regular"/>
              </a:rPr>
              <a:t>],</a:t>
            </a:r>
            <a:r>
              <a:rPr lang="en-IN" b="0" dirty="0">
                <a:solidFill>
                  <a:srgbClr val="002080"/>
                </a:solidFill>
                <a:effectLst/>
                <a:latin typeface="SFMono-Regular"/>
              </a:rPr>
              <a:t>'</a:t>
            </a:r>
            <a:r>
              <a:rPr lang="en-IN" b="0" dirty="0" err="1">
                <a:solidFill>
                  <a:srgbClr val="002080"/>
                </a:solidFill>
                <a:effectLst/>
                <a:latin typeface="SFMono-Regular"/>
              </a:rPr>
              <a:t>gray</a:t>
            </a:r>
            <a:r>
              <a:rPr lang="en-IN" b="0" dirty="0">
                <a:solidFill>
                  <a:srgbClr val="002080"/>
                </a:solidFill>
                <a:effectLst/>
                <a:latin typeface="SFMono-Regular"/>
              </a:rPr>
              <a:t>'</a:t>
            </a:r>
            <a:r>
              <a:rPr lang="en-IN" b="0" dirty="0">
                <a:solidFill>
                  <a:srgbClr val="000000"/>
                </a:solidFill>
                <a:effectLst/>
                <a:latin typeface="SFMono-Regular"/>
              </a:rPr>
              <a:t>,</a:t>
            </a:r>
            <a:r>
              <a:rPr lang="en-IN" b="0" dirty="0" err="1">
                <a:solidFill>
                  <a:srgbClr val="000000"/>
                </a:solidFill>
                <a:effectLst/>
                <a:latin typeface="SFMono-Regular"/>
              </a:rPr>
              <a:t>vmin</a:t>
            </a:r>
            <a:r>
              <a:rPr lang="en-IN" b="0" dirty="0">
                <a:solidFill>
                  <a:srgbClr val="000000"/>
                </a:solidFill>
                <a:effectLst/>
                <a:latin typeface="SFMono-Regular"/>
              </a:rPr>
              <a:t>=0,vmax=255)</a:t>
            </a:r>
          </a:p>
          <a:p>
            <a:pPr algn="l"/>
            <a:r>
              <a:rPr lang="en-IN" b="0" dirty="0" err="1">
                <a:solidFill>
                  <a:srgbClr val="000000"/>
                </a:solidFill>
                <a:effectLst/>
                <a:latin typeface="SFMono-Regular"/>
              </a:rPr>
              <a:t>plt.title</a:t>
            </a:r>
            <a:r>
              <a:rPr lang="en-IN" b="0" dirty="0">
                <a:solidFill>
                  <a:srgbClr val="000000"/>
                </a:solidFill>
                <a:effectLst/>
                <a:latin typeface="SFMono-Regular"/>
              </a:rPr>
              <a:t>(titles[</a:t>
            </a:r>
            <a:r>
              <a:rPr lang="en-IN" b="0" dirty="0" err="1">
                <a:solidFill>
                  <a:srgbClr val="000000"/>
                </a:solidFill>
                <a:effectLst/>
                <a:latin typeface="SFMono-Regular"/>
              </a:rPr>
              <a:t>i</a:t>
            </a:r>
            <a:r>
              <a:rPr lang="en-IN" b="0" dirty="0">
                <a:solidFill>
                  <a:srgbClr val="000000"/>
                </a:solidFill>
                <a:effectLst/>
                <a:latin typeface="SFMono-Regular"/>
              </a:rPr>
              <a:t>])</a:t>
            </a:r>
          </a:p>
          <a:p>
            <a:pPr algn="l"/>
            <a:r>
              <a:rPr lang="en-IN" b="0" dirty="0" err="1">
                <a:solidFill>
                  <a:srgbClr val="000000"/>
                </a:solidFill>
                <a:effectLst/>
                <a:latin typeface="SFMono-Regular"/>
              </a:rPr>
              <a:t>plt.xticks</a:t>
            </a:r>
            <a:r>
              <a:rPr lang="en-IN" b="0" dirty="0">
                <a:solidFill>
                  <a:srgbClr val="000000"/>
                </a:solidFill>
                <a:effectLst/>
                <a:latin typeface="SFMono-Regular"/>
              </a:rPr>
              <a:t>([]),</a:t>
            </a:r>
            <a:r>
              <a:rPr lang="en-IN" b="0" dirty="0" err="1">
                <a:solidFill>
                  <a:srgbClr val="000000"/>
                </a:solidFill>
                <a:effectLst/>
                <a:latin typeface="SFMono-Regular"/>
              </a:rPr>
              <a:t>plt.yticks</a:t>
            </a:r>
            <a:r>
              <a:rPr lang="en-IN" b="0" dirty="0">
                <a:solidFill>
                  <a:srgbClr val="000000"/>
                </a:solidFill>
                <a:effectLst/>
                <a:latin typeface="SFMono-Regular"/>
              </a:rPr>
              <a:t>([])</a:t>
            </a:r>
          </a:p>
          <a:p>
            <a:pPr algn="l"/>
            <a:r>
              <a:rPr lang="en-IN" b="0" dirty="0" err="1">
                <a:solidFill>
                  <a:srgbClr val="000000"/>
                </a:solidFill>
                <a:effectLst/>
                <a:latin typeface="SFMono-Regular"/>
              </a:rPr>
              <a:t>plt.show</a:t>
            </a:r>
            <a:r>
              <a:rPr lang="en-IN" b="0" dirty="0">
                <a:solidFill>
                  <a:srgbClr val="000000"/>
                </a:solidFill>
                <a:effectLst/>
                <a:latin typeface="SFMono-Regular"/>
              </a:rPr>
              <a:t>()</a:t>
            </a:r>
          </a:p>
          <a:p>
            <a:endParaRPr lang="en-IN" dirty="0"/>
          </a:p>
        </p:txBody>
      </p:sp>
    </p:spTree>
    <p:extLst>
      <p:ext uri="{BB962C8B-B14F-4D97-AF65-F5344CB8AC3E}">
        <p14:creationId xmlns:p14="http://schemas.microsoft.com/office/powerpoint/2010/main" val="456175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CF80076A-B841-486B-AFE0-EAF63DDA2E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8943" y="829923"/>
            <a:ext cx="7500257" cy="5000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651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75C8B-43CC-A724-9D61-63107D3046D1}"/>
              </a:ext>
            </a:extLst>
          </p:cNvPr>
          <p:cNvSpPr>
            <a:spLocks noGrp="1"/>
          </p:cNvSpPr>
          <p:nvPr>
            <p:ph type="title"/>
          </p:nvPr>
        </p:nvSpPr>
        <p:spPr/>
        <p:txBody>
          <a:bodyPr/>
          <a:lstStyle/>
          <a:p>
            <a:r>
              <a:rPr lang="en-IN" dirty="0"/>
              <a:t>Otsu's Binarization</a:t>
            </a:r>
          </a:p>
        </p:txBody>
      </p:sp>
      <p:sp>
        <p:nvSpPr>
          <p:cNvPr id="3" name="Content Placeholder 2">
            <a:extLst>
              <a:ext uri="{FF2B5EF4-FFF2-40B4-BE49-F238E27FC236}">
                <a16:creationId xmlns:a16="http://schemas.microsoft.com/office/drawing/2014/main" id="{913974EB-3CD5-F1AA-4A9A-EF3B3F289459}"/>
              </a:ext>
            </a:extLst>
          </p:cNvPr>
          <p:cNvSpPr>
            <a:spLocks noGrp="1"/>
          </p:cNvSpPr>
          <p:nvPr>
            <p:ph idx="1"/>
          </p:nvPr>
        </p:nvSpPr>
        <p:spPr/>
        <p:txBody>
          <a:bodyPr>
            <a:normAutofit fontScale="77500" lnSpcReduction="20000"/>
          </a:bodyPr>
          <a:lstStyle/>
          <a:p>
            <a:pPr algn="l"/>
            <a:r>
              <a:rPr lang="en-US" b="0" dirty="0">
                <a:solidFill>
                  <a:srgbClr val="000000"/>
                </a:solidFill>
                <a:effectLst/>
                <a:latin typeface="Helvetica" panose="020B0604020202020204" pitchFamily="34" charset="0"/>
              </a:rPr>
              <a:t>In global thresholding, we used an arbitrary chosen value as a threshold. In contrast, Otsu's method avoids having to choose a value and determines it automatically.</a:t>
            </a:r>
          </a:p>
          <a:p>
            <a:pPr algn="l"/>
            <a:r>
              <a:rPr lang="en-US" b="0" dirty="0">
                <a:solidFill>
                  <a:srgbClr val="000000"/>
                </a:solidFill>
                <a:effectLst/>
                <a:latin typeface="Helvetica" panose="020B0604020202020204" pitchFamily="34" charset="0"/>
              </a:rPr>
              <a:t>Consider an image with only two distinct image values (</a:t>
            </a:r>
            <a:r>
              <a:rPr lang="en-US" b="0" i="1" dirty="0">
                <a:solidFill>
                  <a:srgbClr val="000000"/>
                </a:solidFill>
                <a:effectLst/>
                <a:latin typeface="Helvetica" panose="020B0604020202020204" pitchFamily="34" charset="0"/>
              </a:rPr>
              <a:t>bimodal image</a:t>
            </a:r>
            <a:r>
              <a:rPr lang="en-US" b="0" dirty="0">
                <a:solidFill>
                  <a:srgbClr val="000000"/>
                </a:solidFill>
                <a:effectLst/>
                <a:latin typeface="Helvetica" panose="020B0604020202020204" pitchFamily="34" charset="0"/>
              </a:rPr>
              <a:t>), where the histogram would only consist of two peaks. A good threshold would be in the middle of those two values. Similarly, Otsu's method determines an optimal global threshold value from the image histogram.</a:t>
            </a:r>
          </a:p>
          <a:p>
            <a:pPr algn="l"/>
            <a:r>
              <a:rPr lang="en-US" b="0" dirty="0">
                <a:solidFill>
                  <a:srgbClr val="000000"/>
                </a:solidFill>
                <a:effectLst/>
                <a:latin typeface="Helvetica" panose="020B0604020202020204" pitchFamily="34" charset="0"/>
              </a:rPr>
              <a:t>In order to do so, the </a:t>
            </a:r>
            <a:r>
              <a:rPr lang="en-US" b="1" u="none" strike="noStrike" dirty="0" err="1">
                <a:solidFill>
                  <a:srgbClr val="3D578C"/>
                </a:solidFill>
                <a:effectLst/>
                <a:latin typeface="Helvetica" panose="020B0604020202020204" pitchFamily="34" charset="0"/>
                <a:hlinkClick r:id="rId2" tooltip="Applies a fixed-level threshold to each array element."/>
              </a:rPr>
              <a:t>cv.threshold</a:t>
            </a:r>
            <a:r>
              <a:rPr lang="en-US" b="1" u="none" strike="noStrike" dirty="0">
                <a:solidFill>
                  <a:srgbClr val="3D578C"/>
                </a:solidFill>
                <a:effectLst/>
                <a:latin typeface="Helvetica" panose="020B0604020202020204" pitchFamily="34" charset="0"/>
                <a:hlinkClick r:id="rId2" tooltip="Applies a fixed-level threshold to each array element."/>
              </a:rPr>
              <a:t>()</a:t>
            </a:r>
            <a:r>
              <a:rPr lang="en-US" b="0" dirty="0">
                <a:solidFill>
                  <a:srgbClr val="000000"/>
                </a:solidFill>
                <a:effectLst/>
                <a:latin typeface="Helvetica" panose="020B0604020202020204" pitchFamily="34" charset="0"/>
              </a:rPr>
              <a:t> function is used, where </a:t>
            </a:r>
            <a:r>
              <a:rPr lang="en-US" b="1" u="none" strike="noStrike" dirty="0" err="1">
                <a:solidFill>
                  <a:srgbClr val="3D578C"/>
                </a:solidFill>
                <a:effectLst/>
                <a:latin typeface="Helvetica" panose="020B0604020202020204" pitchFamily="34" charset="0"/>
                <a:hlinkClick r:id="rId3" tooltip="flag, use Otsu algorithm to choose the optimal threshold value"/>
              </a:rPr>
              <a:t>cv.THRESH_OTSU</a:t>
            </a:r>
            <a:r>
              <a:rPr lang="en-US" b="0" dirty="0">
                <a:solidFill>
                  <a:srgbClr val="000000"/>
                </a:solidFill>
                <a:effectLst/>
                <a:latin typeface="Helvetica" panose="020B0604020202020204" pitchFamily="34" charset="0"/>
              </a:rPr>
              <a:t> is passed as an extra flag. The threshold value can be chosen arbitrary. The algorithm then finds the optimal threshold value which is returned as the first output.</a:t>
            </a:r>
          </a:p>
          <a:p>
            <a:pPr algn="l"/>
            <a:r>
              <a:rPr lang="en-US" b="0" dirty="0">
                <a:solidFill>
                  <a:srgbClr val="000000"/>
                </a:solidFill>
                <a:effectLst/>
                <a:latin typeface="Helvetica" panose="020B0604020202020204" pitchFamily="34" charset="0"/>
              </a:rPr>
              <a:t>Check out the example below. The input image is a noisy image. In the first case, global thresholding with a value of 127 is applied. In the second case, Otsu's thresholding is applied directly. In the third case, the image is first filtered with a 5x5 gaussian kernel to remove the noise, then Otsu thresholding is applied. See how noise filtering improves the result.</a:t>
            </a:r>
          </a:p>
          <a:p>
            <a:endParaRPr lang="en-IN" dirty="0"/>
          </a:p>
        </p:txBody>
      </p:sp>
    </p:spTree>
    <p:extLst>
      <p:ext uri="{BB962C8B-B14F-4D97-AF65-F5344CB8AC3E}">
        <p14:creationId xmlns:p14="http://schemas.microsoft.com/office/powerpoint/2010/main" val="428595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081D-B6FA-EA77-389A-92239F0FD853}"/>
              </a:ext>
            </a:extLst>
          </p:cNvPr>
          <p:cNvSpPr>
            <a:spLocks noGrp="1"/>
          </p:cNvSpPr>
          <p:nvPr>
            <p:ph type="title"/>
          </p:nvPr>
        </p:nvSpPr>
        <p:spPr/>
        <p:txBody>
          <a:bodyPr/>
          <a:lstStyle/>
          <a:p>
            <a:r>
              <a:rPr lang="en-US" dirty="0"/>
              <a:t>Consider the following image:</a:t>
            </a:r>
            <a:endParaRPr lang="en-IN" dirty="0"/>
          </a:p>
        </p:txBody>
      </p:sp>
      <p:pic>
        <p:nvPicPr>
          <p:cNvPr id="3074" name="Picture 2" descr="OpenCV Python Tutorial - Edureka">
            <a:extLst>
              <a:ext uri="{FF2B5EF4-FFF2-40B4-BE49-F238E27FC236}">
                <a16:creationId xmlns:a16="http://schemas.microsoft.com/office/drawing/2014/main" id="{509A2DB4-B888-FD8A-E9E1-283316E8B1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458" y="1611087"/>
            <a:ext cx="11400142" cy="4881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796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D8FB-23A1-1427-2396-81D3BF11D547}"/>
              </a:ext>
            </a:extLst>
          </p:cNvPr>
          <p:cNvSpPr>
            <a:spLocks noGrp="1"/>
          </p:cNvSpPr>
          <p:nvPr>
            <p:ph type="title"/>
          </p:nvPr>
        </p:nvSpPr>
        <p:spPr/>
        <p:txBody>
          <a:bodyPr/>
          <a:lstStyle/>
          <a:p>
            <a:r>
              <a:rPr lang="en-US" dirty="0"/>
              <a:t>OTSU</a:t>
            </a:r>
            <a:endParaRPr lang="en-IN" dirty="0"/>
          </a:p>
        </p:txBody>
      </p:sp>
      <p:sp>
        <p:nvSpPr>
          <p:cNvPr id="3" name="Content Placeholder 2">
            <a:extLst>
              <a:ext uri="{FF2B5EF4-FFF2-40B4-BE49-F238E27FC236}">
                <a16:creationId xmlns:a16="http://schemas.microsoft.com/office/drawing/2014/main" id="{69A75F95-5999-AE09-B4DC-6B180C71F08D}"/>
              </a:ext>
            </a:extLst>
          </p:cNvPr>
          <p:cNvSpPr>
            <a:spLocks noGrp="1"/>
          </p:cNvSpPr>
          <p:nvPr>
            <p:ph idx="1"/>
          </p:nvPr>
        </p:nvSpPr>
        <p:spPr/>
        <p:txBody>
          <a:bodyPr>
            <a:normAutofit fontScale="77500" lnSpcReduction="20000"/>
          </a:bodyPr>
          <a:lstStyle/>
          <a:p>
            <a:pPr algn="l"/>
            <a:r>
              <a:rPr lang="en-IN" b="0" dirty="0">
                <a:solidFill>
                  <a:srgbClr val="008000"/>
                </a:solidFill>
                <a:effectLst/>
                <a:latin typeface="SFMono-Regular"/>
              </a:rPr>
              <a:t>import</a:t>
            </a:r>
            <a:r>
              <a:rPr lang="en-IN" b="0" dirty="0">
                <a:solidFill>
                  <a:srgbClr val="000000"/>
                </a:solidFill>
                <a:effectLst/>
                <a:latin typeface="SFMono-Regular"/>
              </a:rPr>
              <a:t> cv2 </a:t>
            </a:r>
            <a:r>
              <a:rPr lang="en-IN" b="0" dirty="0">
                <a:solidFill>
                  <a:srgbClr val="008000"/>
                </a:solidFill>
                <a:effectLst/>
                <a:latin typeface="SFMono-Regular"/>
              </a:rPr>
              <a:t>as</a:t>
            </a:r>
            <a:r>
              <a:rPr lang="en-IN" b="0" dirty="0">
                <a:solidFill>
                  <a:srgbClr val="000000"/>
                </a:solidFill>
                <a:effectLst/>
                <a:latin typeface="SFMono-Regular"/>
              </a:rPr>
              <a:t> cv</a:t>
            </a:r>
          </a:p>
          <a:p>
            <a:pPr algn="l"/>
            <a:r>
              <a:rPr lang="en-IN" b="0" dirty="0">
                <a:solidFill>
                  <a:srgbClr val="008000"/>
                </a:solidFill>
                <a:effectLst/>
                <a:latin typeface="SFMono-Regular"/>
              </a:rPr>
              <a:t>import</a:t>
            </a:r>
            <a:r>
              <a:rPr lang="en-IN" b="0" dirty="0">
                <a:solidFill>
                  <a:srgbClr val="000000"/>
                </a:solidFill>
                <a:effectLst/>
                <a:latin typeface="SFMono-Regular"/>
              </a:rPr>
              <a:t> </a:t>
            </a:r>
            <a:r>
              <a:rPr lang="en-IN" b="0" dirty="0" err="1">
                <a:solidFill>
                  <a:srgbClr val="000000"/>
                </a:solidFill>
                <a:effectLst/>
                <a:latin typeface="SFMono-Regular"/>
              </a:rPr>
              <a:t>numpy</a:t>
            </a:r>
            <a:r>
              <a:rPr lang="en-IN" b="0" dirty="0">
                <a:solidFill>
                  <a:srgbClr val="000000"/>
                </a:solidFill>
                <a:effectLst/>
                <a:latin typeface="SFMono-Regular"/>
              </a:rPr>
              <a:t> </a:t>
            </a:r>
            <a:r>
              <a:rPr lang="en-IN" b="0" dirty="0">
                <a:solidFill>
                  <a:srgbClr val="008000"/>
                </a:solidFill>
                <a:effectLst/>
                <a:latin typeface="SFMono-Regular"/>
              </a:rPr>
              <a:t>as</a:t>
            </a:r>
            <a:r>
              <a:rPr lang="en-IN" b="0" dirty="0">
                <a:solidFill>
                  <a:srgbClr val="000000"/>
                </a:solidFill>
                <a:effectLst/>
                <a:latin typeface="SFMono-Regular"/>
              </a:rPr>
              <a:t> np</a:t>
            </a:r>
          </a:p>
          <a:p>
            <a:pPr algn="l"/>
            <a:r>
              <a:rPr lang="en-IN" b="0" dirty="0">
                <a:solidFill>
                  <a:srgbClr val="008000"/>
                </a:solidFill>
                <a:effectLst/>
                <a:latin typeface="SFMono-Regular"/>
              </a:rPr>
              <a:t>from</a:t>
            </a:r>
            <a:r>
              <a:rPr lang="en-IN" b="0" dirty="0">
                <a:solidFill>
                  <a:srgbClr val="000000"/>
                </a:solidFill>
                <a:effectLst/>
                <a:latin typeface="SFMono-Regular"/>
              </a:rPr>
              <a:t> matplotlib </a:t>
            </a:r>
            <a:r>
              <a:rPr lang="en-IN" b="0" dirty="0">
                <a:solidFill>
                  <a:srgbClr val="008000"/>
                </a:solidFill>
                <a:effectLst/>
                <a:latin typeface="SFMono-Regular"/>
              </a:rPr>
              <a:t>import</a:t>
            </a:r>
            <a:r>
              <a:rPr lang="en-IN" b="0" dirty="0">
                <a:solidFill>
                  <a:srgbClr val="000000"/>
                </a:solidFill>
                <a:effectLst/>
                <a:latin typeface="SFMono-Regular"/>
              </a:rPr>
              <a:t> </a:t>
            </a:r>
            <a:r>
              <a:rPr lang="en-IN" b="0" dirty="0" err="1">
                <a:solidFill>
                  <a:srgbClr val="000000"/>
                </a:solidFill>
                <a:effectLst/>
                <a:latin typeface="SFMono-Regular"/>
              </a:rPr>
              <a:t>pyplot</a:t>
            </a:r>
            <a:r>
              <a:rPr lang="en-IN" b="0" dirty="0">
                <a:solidFill>
                  <a:srgbClr val="000000"/>
                </a:solidFill>
                <a:effectLst/>
                <a:latin typeface="SFMono-Regular"/>
              </a:rPr>
              <a:t> </a:t>
            </a:r>
            <a:r>
              <a:rPr lang="en-IN" b="0" dirty="0">
                <a:solidFill>
                  <a:srgbClr val="008000"/>
                </a:solidFill>
                <a:effectLst/>
                <a:latin typeface="SFMono-Regular"/>
              </a:rPr>
              <a:t>as</a:t>
            </a:r>
            <a:r>
              <a:rPr lang="en-IN" b="0" dirty="0">
                <a:solidFill>
                  <a:srgbClr val="000000"/>
                </a:solidFill>
                <a:effectLst/>
                <a:latin typeface="SFMono-Regular"/>
              </a:rPr>
              <a:t> </a:t>
            </a:r>
            <a:r>
              <a:rPr lang="en-IN" b="0" dirty="0" err="1">
                <a:solidFill>
                  <a:srgbClr val="000000"/>
                </a:solidFill>
                <a:effectLst/>
                <a:latin typeface="SFMono-Regular"/>
              </a:rPr>
              <a:t>plt</a:t>
            </a:r>
            <a:endParaRPr lang="en-IN" b="0" dirty="0">
              <a:solidFill>
                <a:srgbClr val="000000"/>
              </a:solidFill>
              <a:effectLst/>
              <a:latin typeface="SFMono-Regular"/>
            </a:endParaRPr>
          </a:p>
          <a:p>
            <a:pPr algn="l"/>
            <a:r>
              <a:rPr lang="en-IN" b="0" dirty="0" err="1">
                <a:solidFill>
                  <a:srgbClr val="000000"/>
                </a:solidFill>
                <a:effectLst/>
                <a:latin typeface="SFMono-Regular"/>
              </a:rPr>
              <a:t>img</a:t>
            </a:r>
            <a:r>
              <a:rPr lang="en-IN" b="0" dirty="0">
                <a:solidFill>
                  <a:srgbClr val="000000"/>
                </a:solidFill>
                <a:effectLst/>
                <a:latin typeface="SFMono-Regular"/>
              </a:rPr>
              <a:t> = </a:t>
            </a:r>
            <a:r>
              <a:rPr lang="en-IN" b="0" u="none" strike="noStrike" dirty="0" err="1">
                <a:solidFill>
                  <a:srgbClr val="4665A2"/>
                </a:solidFill>
                <a:effectLst/>
                <a:latin typeface="SFMono-Regular"/>
                <a:hlinkClick r:id="rId2"/>
              </a:rPr>
              <a:t>cv.imread</a:t>
            </a:r>
            <a:r>
              <a:rPr lang="en-IN" b="0" dirty="0">
                <a:solidFill>
                  <a:srgbClr val="000000"/>
                </a:solidFill>
                <a:effectLst/>
                <a:latin typeface="SFMono-Regular"/>
              </a:rPr>
              <a:t>(</a:t>
            </a:r>
            <a:r>
              <a:rPr lang="en-IN" b="0" dirty="0">
                <a:solidFill>
                  <a:srgbClr val="002080"/>
                </a:solidFill>
                <a:effectLst/>
                <a:latin typeface="SFMono-Regular"/>
              </a:rPr>
              <a:t>'noisy2.png'</a:t>
            </a:r>
            <a:r>
              <a:rPr lang="en-IN" b="0" dirty="0">
                <a:solidFill>
                  <a:srgbClr val="000000"/>
                </a:solidFill>
                <a:effectLst/>
                <a:latin typeface="SFMono-Regular"/>
              </a:rPr>
              <a:t>, </a:t>
            </a:r>
            <a:r>
              <a:rPr lang="en-IN" b="0" dirty="0" err="1">
                <a:solidFill>
                  <a:srgbClr val="000000"/>
                </a:solidFill>
                <a:effectLst/>
                <a:latin typeface="SFMono-Regular"/>
              </a:rPr>
              <a:t>cv.IMREAD_GRAYSCALE</a:t>
            </a:r>
            <a:r>
              <a:rPr lang="en-IN" b="0" dirty="0">
                <a:solidFill>
                  <a:srgbClr val="000000"/>
                </a:solidFill>
                <a:effectLst/>
                <a:latin typeface="SFMono-Regular"/>
              </a:rPr>
              <a:t>)</a:t>
            </a:r>
          </a:p>
          <a:p>
            <a:pPr algn="l"/>
            <a:r>
              <a:rPr lang="en-IN" b="0" dirty="0">
                <a:solidFill>
                  <a:srgbClr val="008000"/>
                </a:solidFill>
                <a:effectLst/>
                <a:latin typeface="SFMono-Regular"/>
              </a:rPr>
              <a:t>assert</a:t>
            </a:r>
            <a:r>
              <a:rPr lang="en-IN" b="0" dirty="0">
                <a:solidFill>
                  <a:srgbClr val="000000"/>
                </a:solidFill>
                <a:effectLst/>
                <a:latin typeface="SFMono-Regular"/>
              </a:rPr>
              <a:t> </a:t>
            </a:r>
            <a:r>
              <a:rPr lang="en-IN" b="0" dirty="0" err="1">
                <a:solidFill>
                  <a:srgbClr val="000000"/>
                </a:solidFill>
                <a:effectLst/>
                <a:latin typeface="SFMono-Regular"/>
              </a:rPr>
              <a:t>img</a:t>
            </a:r>
            <a:r>
              <a:rPr lang="en-IN" b="0" dirty="0">
                <a:solidFill>
                  <a:srgbClr val="000000"/>
                </a:solidFill>
                <a:effectLst/>
                <a:latin typeface="SFMono-Regular"/>
              </a:rPr>
              <a:t> </a:t>
            </a:r>
            <a:r>
              <a:rPr lang="en-IN" b="0" dirty="0">
                <a:solidFill>
                  <a:srgbClr val="E08000"/>
                </a:solidFill>
                <a:effectLst/>
                <a:latin typeface="SFMono-Regular"/>
              </a:rPr>
              <a:t>is</a:t>
            </a:r>
            <a:r>
              <a:rPr lang="en-IN" b="0" dirty="0">
                <a:solidFill>
                  <a:srgbClr val="000000"/>
                </a:solidFill>
                <a:effectLst/>
                <a:latin typeface="SFMono-Regular"/>
              </a:rPr>
              <a:t> </a:t>
            </a:r>
            <a:r>
              <a:rPr lang="en-IN" b="0" dirty="0">
                <a:solidFill>
                  <a:srgbClr val="E08000"/>
                </a:solidFill>
                <a:effectLst/>
                <a:latin typeface="SFMono-Regular"/>
              </a:rPr>
              <a:t>not</a:t>
            </a:r>
            <a:r>
              <a:rPr lang="en-IN" b="0" dirty="0">
                <a:solidFill>
                  <a:srgbClr val="000000"/>
                </a:solidFill>
                <a:effectLst/>
                <a:latin typeface="SFMono-Regular"/>
              </a:rPr>
              <a:t> </a:t>
            </a:r>
            <a:r>
              <a:rPr lang="en-IN" b="0" dirty="0">
                <a:solidFill>
                  <a:srgbClr val="604020"/>
                </a:solidFill>
                <a:effectLst/>
                <a:latin typeface="SFMono-Regular"/>
              </a:rPr>
              <a:t>None</a:t>
            </a:r>
            <a:r>
              <a:rPr lang="en-IN" b="0" dirty="0">
                <a:solidFill>
                  <a:srgbClr val="000000"/>
                </a:solidFill>
                <a:effectLst/>
                <a:latin typeface="SFMono-Regular"/>
              </a:rPr>
              <a:t>, </a:t>
            </a:r>
            <a:r>
              <a:rPr lang="en-IN" b="0" dirty="0">
                <a:solidFill>
                  <a:srgbClr val="002080"/>
                </a:solidFill>
                <a:effectLst/>
                <a:latin typeface="SFMono-Regular"/>
              </a:rPr>
              <a:t>"file could not be read, check with </a:t>
            </a:r>
            <a:r>
              <a:rPr lang="en-IN" b="0" dirty="0" err="1">
                <a:solidFill>
                  <a:srgbClr val="002080"/>
                </a:solidFill>
                <a:effectLst/>
                <a:latin typeface="SFMono-Regular"/>
              </a:rPr>
              <a:t>os.path.exists</a:t>
            </a:r>
            <a:r>
              <a:rPr lang="en-IN" b="0" dirty="0">
                <a:solidFill>
                  <a:srgbClr val="002080"/>
                </a:solidFill>
                <a:effectLst/>
                <a:latin typeface="SFMono-Regular"/>
              </a:rPr>
              <a:t>()"</a:t>
            </a:r>
            <a:endParaRPr lang="en-IN" b="0" dirty="0">
              <a:solidFill>
                <a:srgbClr val="000000"/>
              </a:solidFill>
              <a:effectLst/>
              <a:latin typeface="SFMono-Regular"/>
            </a:endParaRPr>
          </a:p>
          <a:p>
            <a:pPr algn="l"/>
            <a:r>
              <a:rPr lang="en-IN" b="0" dirty="0">
                <a:solidFill>
                  <a:srgbClr val="800000"/>
                </a:solidFill>
                <a:effectLst/>
                <a:latin typeface="SFMono-Regular"/>
              </a:rPr>
              <a:t># global thresholding</a:t>
            </a:r>
            <a:endParaRPr lang="en-IN" b="0" dirty="0">
              <a:solidFill>
                <a:srgbClr val="000000"/>
              </a:solidFill>
              <a:effectLst/>
              <a:latin typeface="SFMono-Regular"/>
            </a:endParaRPr>
          </a:p>
          <a:p>
            <a:pPr algn="l"/>
            <a:r>
              <a:rPr lang="en-IN" b="0" dirty="0">
                <a:solidFill>
                  <a:srgbClr val="000000"/>
                </a:solidFill>
                <a:effectLst/>
                <a:latin typeface="SFMono-Regular"/>
              </a:rPr>
              <a:t>ret1,th1 = </a:t>
            </a:r>
            <a:r>
              <a:rPr lang="en-IN" b="0" u="none" strike="noStrike" dirty="0" err="1">
                <a:solidFill>
                  <a:srgbClr val="4665A2"/>
                </a:solidFill>
                <a:effectLst/>
                <a:latin typeface="SFMono-Regular"/>
                <a:hlinkClick r:id="rId3"/>
              </a:rPr>
              <a:t>cv.threshold</a:t>
            </a:r>
            <a:r>
              <a:rPr lang="en-IN" b="0" dirty="0">
                <a:solidFill>
                  <a:srgbClr val="000000"/>
                </a:solidFill>
                <a:effectLst/>
                <a:latin typeface="SFMono-Regular"/>
              </a:rPr>
              <a:t>(img,127,255,cv.THRESH_BINARY)</a:t>
            </a:r>
          </a:p>
          <a:p>
            <a:pPr algn="l"/>
            <a:r>
              <a:rPr lang="en-IN" b="0" dirty="0">
                <a:solidFill>
                  <a:srgbClr val="800000"/>
                </a:solidFill>
                <a:effectLst/>
                <a:latin typeface="SFMono-Regular"/>
              </a:rPr>
              <a:t># Otsu's thresholding</a:t>
            </a:r>
            <a:endParaRPr lang="en-IN" b="0" dirty="0">
              <a:solidFill>
                <a:srgbClr val="000000"/>
              </a:solidFill>
              <a:effectLst/>
              <a:latin typeface="SFMono-Regular"/>
            </a:endParaRPr>
          </a:p>
          <a:p>
            <a:pPr algn="l"/>
            <a:r>
              <a:rPr lang="en-IN" b="0" dirty="0">
                <a:solidFill>
                  <a:srgbClr val="000000"/>
                </a:solidFill>
                <a:effectLst/>
                <a:latin typeface="SFMono-Regular"/>
              </a:rPr>
              <a:t>ret2,th2 = </a:t>
            </a:r>
            <a:r>
              <a:rPr lang="en-IN" b="0" u="none" strike="noStrike" dirty="0" err="1">
                <a:solidFill>
                  <a:srgbClr val="4665A2"/>
                </a:solidFill>
                <a:effectLst/>
                <a:latin typeface="SFMono-Regular"/>
                <a:hlinkClick r:id="rId3"/>
              </a:rPr>
              <a:t>cv.threshold</a:t>
            </a:r>
            <a:r>
              <a:rPr lang="en-IN" b="0" dirty="0">
                <a:solidFill>
                  <a:srgbClr val="000000"/>
                </a:solidFill>
                <a:effectLst/>
                <a:latin typeface="SFMono-Regular"/>
              </a:rPr>
              <a:t>(img,0,255,cv.THRESH_BINARY+cv.THRESH_OTSU)</a:t>
            </a:r>
          </a:p>
          <a:p>
            <a:pPr algn="l"/>
            <a:r>
              <a:rPr lang="en-IN" b="0" dirty="0">
                <a:solidFill>
                  <a:srgbClr val="800000"/>
                </a:solidFill>
                <a:effectLst/>
                <a:latin typeface="SFMono-Regular"/>
              </a:rPr>
              <a:t># Otsu's thresholding after Gaussian filtering</a:t>
            </a:r>
            <a:endParaRPr lang="en-IN" b="0" dirty="0">
              <a:solidFill>
                <a:srgbClr val="000000"/>
              </a:solidFill>
              <a:effectLst/>
              <a:latin typeface="SFMono-Regular"/>
            </a:endParaRPr>
          </a:p>
          <a:p>
            <a:pPr algn="l"/>
            <a:r>
              <a:rPr lang="en-IN" b="0" dirty="0">
                <a:solidFill>
                  <a:srgbClr val="000000"/>
                </a:solidFill>
                <a:effectLst/>
                <a:latin typeface="SFMono-Regular"/>
              </a:rPr>
              <a:t>blur = </a:t>
            </a:r>
            <a:r>
              <a:rPr lang="en-IN" b="0" u="none" strike="noStrike" dirty="0" err="1">
                <a:solidFill>
                  <a:srgbClr val="4665A2"/>
                </a:solidFill>
                <a:effectLst/>
                <a:latin typeface="SFMono-Regular"/>
                <a:hlinkClick r:id="rId4"/>
              </a:rPr>
              <a:t>cv.GaussianBlur</a:t>
            </a:r>
            <a:r>
              <a:rPr lang="en-IN" b="0" dirty="0">
                <a:solidFill>
                  <a:srgbClr val="000000"/>
                </a:solidFill>
                <a:effectLst/>
                <a:latin typeface="SFMono-Regular"/>
              </a:rPr>
              <a:t>(</a:t>
            </a:r>
            <a:r>
              <a:rPr lang="en-IN" b="0" dirty="0" err="1">
                <a:solidFill>
                  <a:srgbClr val="000000"/>
                </a:solidFill>
                <a:effectLst/>
                <a:latin typeface="SFMono-Regular"/>
              </a:rPr>
              <a:t>img</a:t>
            </a:r>
            <a:r>
              <a:rPr lang="en-IN" b="0" dirty="0">
                <a:solidFill>
                  <a:srgbClr val="000000"/>
                </a:solidFill>
                <a:effectLst/>
                <a:latin typeface="SFMono-Regular"/>
              </a:rPr>
              <a:t>,(5,5),0)</a:t>
            </a:r>
          </a:p>
          <a:p>
            <a:pPr algn="l"/>
            <a:r>
              <a:rPr lang="en-IN" b="0" dirty="0">
                <a:solidFill>
                  <a:srgbClr val="000000"/>
                </a:solidFill>
                <a:effectLst/>
                <a:latin typeface="SFMono-Regular"/>
              </a:rPr>
              <a:t>ret3,th3 = </a:t>
            </a:r>
            <a:r>
              <a:rPr lang="en-IN" b="0" u="none" strike="noStrike" dirty="0" err="1">
                <a:solidFill>
                  <a:srgbClr val="4665A2"/>
                </a:solidFill>
                <a:effectLst/>
                <a:latin typeface="SFMono-Regular"/>
                <a:hlinkClick r:id="rId3"/>
              </a:rPr>
              <a:t>cv.threshold</a:t>
            </a:r>
            <a:r>
              <a:rPr lang="en-IN" b="0" dirty="0">
                <a:solidFill>
                  <a:srgbClr val="000000"/>
                </a:solidFill>
                <a:effectLst/>
                <a:latin typeface="SFMono-Regular"/>
              </a:rPr>
              <a:t>(blur,0,255,cv.THRESH_BINARY+cv.THRESH_OTSU)</a:t>
            </a:r>
          </a:p>
          <a:p>
            <a:endParaRPr lang="en-IN" dirty="0"/>
          </a:p>
        </p:txBody>
      </p:sp>
    </p:spTree>
    <p:extLst>
      <p:ext uri="{BB962C8B-B14F-4D97-AF65-F5344CB8AC3E}">
        <p14:creationId xmlns:p14="http://schemas.microsoft.com/office/powerpoint/2010/main" val="4025865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39002-3CA9-C596-C5B6-5DB37FB9D68E}"/>
              </a:ext>
            </a:extLst>
          </p:cNvPr>
          <p:cNvSpPr>
            <a:spLocks noGrp="1"/>
          </p:cNvSpPr>
          <p:nvPr>
            <p:ph type="title"/>
          </p:nvPr>
        </p:nvSpPr>
        <p:spPr/>
        <p:txBody>
          <a:bodyPr/>
          <a:lstStyle/>
          <a:p>
            <a:r>
              <a:rPr lang="en-US" dirty="0"/>
              <a:t>OTSU Continue..</a:t>
            </a:r>
            <a:endParaRPr lang="en-IN" dirty="0"/>
          </a:p>
        </p:txBody>
      </p:sp>
      <p:sp>
        <p:nvSpPr>
          <p:cNvPr id="3" name="Content Placeholder 2">
            <a:extLst>
              <a:ext uri="{FF2B5EF4-FFF2-40B4-BE49-F238E27FC236}">
                <a16:creationId xmlns:a16="http://schemas.microsoft.com/office/drawing/2014/main" id="{16DA07EA-88A1-6E4A-A744-4993D8661B1F}"/>
              </a:ext>
            </a:extLst>
          </p:cNvPr>
          <p:cNvSpPr>
            <a:spLocks noGrp="1"/>
          </p:cNvSpPr>
          <p:nvPr>
            <p:ph idx="1"/>
          </p:nvPr>
        </p:nvSpPr>
        <p:spPr/>
        <p:txBody>
          <a:bodyPr>
            <a:normAutofit fontScale="55000" lnSpcReduction="20000"/>
          </a:bodyPr>
          <a:lstStyle/>
          <a:p>
            <a:pPr algn="l"/>
            <a:r>
              <a:rPr lang="en-IN" b="0" dirty="0">
                <a:solidFill>
                  <a:srgbClr val="800000"/>
                </a:solidFill>
                <a:effectLst/>
                <a:latin typeface="SFMono-Regular"/>
              </a:rPr>
              <a:t># plot all the images and their histograms</a:t>
            </a:r>
            <a:endParaRPr lang="en-IN" b="0" dirty="0">
              <a:solidFill>
                <a:srgbClr val="000000"/>
              </a:solidFill>
              <a:effectLst/>
              <a:latin typeface="SFMono-Regular"/>
            </a:endParaRPr>
          </a:p>
          <a:p>
            <a:pPr algn="l"/>
            <a:r>
              <a:rPr lang="en-IN" b="0" dirty="0">
                <a:solidFill>
                  <a:srgbClr val="000000"/>
                </a:solidFill>
                <a:effectLst/>
                <a:latin typeface="SFMono-Regular"/>
              </a:rPr>
              <a:t>images = [</a:t>
            </a:r>
            <a:r>
              <a:rPr lang="en-IN" b="0" dirty="0" err="1">
                <a:solidFill>
                  <a:srgbClr val="000000"/>
                </a:solidFill>
                <a:effectLst/>
                <a:latin typeface="SFMono-Regular"/>
              </a:rPr>
              <a:t>img</a:t>
            </a:r>
            <a:r>
              <a:rPr lang="en-IN" b="0" dirty="0">
                <a:solidFill>
                  <a:srgbClr val="000000"/>
                </a:solidFill>
                <a:effectLst/>
                <a:latin typeface="SFMono-Regular"/>
              </a:rPr>
              <a:t>, 0, th1,</a:t>
            </a:r>
          </a:p>
          <a:p>
            <a:pPr algn="l"/>
            <a:r>
              <a:rPr lang="en-IN" b="0" dirty="0" err="1">
                <a:solidFill>
                  <a:srgbClr val="000000"/>
                </a:solidFill>
                <a:effectLst/>
                <a:latin typeface="SFMono-Regular"/>
              </a:rPr>
              <a:t>img</a:t>
            </a:r>
            <a:r>
              <a:rPr lang="en-IN" b="0" dirty="0">
                <a:solidFill>
                  <a:srgbClr val="000000"/>
                </a:solidFill>
                <a:effectLst/>
                <a:latin typeface="SFMono-Regular"/>
              </a:rPr>
              <a:t>, 0, th2,</a:t>
            </a:r>
          </a:p>
          <a:p>
            <a:pPr algn="l"/>
            <a:r>
              <a:rPr lang="en-IN" b="0" dirty="0">
                <a:solidFill>
                  <a:srgbClr val="000000"/>
                </a:solidFill>
                <a:effectLst/>
                <a:latin typeface="SFMono-Regular"/>
              </a:rPr>
              <a:t>blur, 0, th3]</a:t>
            </a:r>
          </a:p>
          <a:p>
            <a:pPr algn="l"/>
            <a:r>
              <a:rPr lang="en-IN" b="0" dirty="0">
                <a:solidFill>
                  <a:srgbClr val="000000"/>
                </a:solidFill>
                <a:effectLst/>
                <a:latin typeface="SFMono-Regular"/>
              </a:rPr>
              <a:t>titles = [</a:t>
            </a:r>
            <a:r>
              <a:rPr lang="en-IN" b="0" dirty="0">
                <a:solidFill>
                  <a:srgbClr val="002080"/>
                </a:solidFill>
                <a:effectLst/>
                <a:latin typeface="SFMono-Regular"/>
              </a:rPr>
              <a:t>'Original Noisy </a:t>
            </a:r>
            <a:r>
              <a:rPr lang="en-IN" b="0" dirty="0" err="1">
                <a:solidFill>
                  <a:srgbClr val="002080"/>
                </a:solidFill>
                <a:effectLst/>
                <a:latin typeface="SFMono-Regular"/>
              </a:rPr>
              <a:t>Image'</a:t>
            </a:r>
            <a:r>
              <a:rPr lang="en-IN" b="0" dirty="0" err="1">
                <a:solidFill>
                  <a:srgbClr val="000000"/>
                </a:solidFill>
                <a:effectLst/>
                <a:latin typeface="SFMono-Regular"/>
              </a:rPr>
              <a:t>,</a:t>
            </a:r>
            <a:r>
              <a:rPr lang="en-IN" b="0" dirty="0" err="1">
                <a:solidFill>
                  <a:srgbClr val="002080"/>
                </a:solidFill>
                <a:effectLst/>
                <a:latin typeface="SFMono-Regular"/>
              </a:rPr>
              <a:t>'Histogram'</a:t>
            </a:r>
            <a:r>
              <a:rPr lang="en-IN" b="0" dirty="0" err="1">
                <a:solidFill>
                  <a:srgbClr val="000000"/>
                </a:solidFill>
                <a:effectLst/>
                <a:latin typeface="SFMono-Regular"/>
              </a:rPr>
              <a:t>,</a:t>
            </a:r>
            <a:r>
              <a:rPr lang="en-IN" b="0" dirty="0" err="1">
                <a:solidFill>
                  <a:srgbClr val="002080"/>
                </a:solidFill>
                <a:effectLst/>
                <a:latin typeface="SFMono-Regular"/>
              </a:rPr>
              <a:t>'Global</a:t>
            </a:r>
            <a:r>
              <a:rPr lang="en-IN" b="0" dirty="0">
                <a:solidFill>
                  <a:srgbClr val="002080"/>
                </a:solidFill>
                <a:effectLst/>
                <a:latin typeface="SFMono-Regular"/>
              </a:rPr>
              <a:t> Thresholding (v=127)'</a:t>
            </a:r>
            <a:r>
              <a:rPr lang="en-IN" b="0" dirty="0">
                <a:solidFill>
                  <a:srgbClr val="000000"/>
                </a:solidFill>
                <a:effectLst/>
                <a:latin typeface="SFMono-Regular"/>
              </a:rPr>
              <a:t>,</a:t>
            </a:r>
          </a:p>
          <a:p>
            <a:pPr algn="l"/>
            <a:r>
              <a:rPr lang="en-IN" b="0" dirty="0">
                <a:solidFill>
                  <a:srgbClr val="002080"/>
                </a:solidFill>
                <a:effectLst/>
                <a:latin typeface="SFMono-Regular"/>
              </a:rPr>
              <a:t>'Original Noisy </a:t>
            </a:r>
            <a:r>
              <a:rPr lang="en-IN" b="0" dirty="0" err="1">
                <a:solidFill>
                  <a:srgbClr val="002080"/>
                </a:solidFill>
                <a:effectLst/>
                <a:latin typeface="SFMono-Regular"/>
              </a:rPr>
              <a:t>Image'</a:t>
            </a:r>
            <a:r>
              <a:rPr lang="en-IN" b="0" dirty="0" err="1">
                <a:solidFill>
                  <a:srgbClr val="000000"/>
                </a:solidFill>
                <a:effectLst/>
                <a:latin typeface="SFMono-Regular"/>
              </a:rPr>
              <a:t>,</a:t>
            </a:r>
            <a:r>
              <a:rPr lang="en-IN" b="0" dirty="0" err="1">
                <a:solidFill>
                  <a:srgbClr val="002080"/>
                </a:solidFill>
                <a:effectLst/>
                <a:latin typeface="SFMono-Regular"/>
              </a:rPr>
              <a:t>'Histogram'</a:t>
            </a:r>
            <a:r>
              <a:rPr lang="en-IN" b="0" dirty="0" err="1">
                <a:solidFill>
                  <a:srgbClr val="000000"/>
                </a:solidFill>
                <a:effectLst/>
                <a:latin typeface="SFMono-Regular"/>
              </a:rPr>
              <a:t>,</a:t>
            </a:r>
            <a:r>
              <a:rPr lang="en-IN" b="0" dirty="0" err="1">
                <a:solidFill>
                  <a:srgbClr val="002080"/>
                </a:solidFill>
                <a:effectLst/>
                <a:latin typeface="SFMono-Regular"/>
              </a:rPr>
              <a:t>"Otsu's</a:t>
            </a:r>
            <a:r>
              <a:rPr lang="en-IN" b="0" dirty="0">
                <a:solidFill>
                  <a:srgbClr val="002080"/>
                </a:solidFill>
                <a:effectLst/>
                <a:latin typeface="SFMono-Regular"/>
              </a:rPr>
              <a:t> Thresholding"</a:t>
            </a:r>
            <a:r>
              <a:rPr lang="en-IN" b="0" dirty="0">
                <a:solidFill>
                  <a:srgbClr val="000000"/>
                </a:solidFill>
                <a:effectLst/>
                <a:latin typeface="SFMono-Regular"/>
              </a:rPr>
              <a:t>,</a:t>
            </a:r>
          </a:p>
          <a:p>
            <a:pPr algn="l"/>
            <a:r>
              <a:rPr lang="en-IN" b="0" dirty="0">
                <a:solidFill>
                  <a:srgbClr val="002080"/>
                </a:solidFill>
                <a:effectLst/>
                <a:latin typeface="SFMono-Regular"/>
              </a:rPr>
              <a:t>'Gaussian filtered </a:t>
            </a:r>
            <a:r>
              <a:rPr lang="en-IN" b="0" dirty="0" err="1">
                <a:solidFill>
                  <a:srgbClr val="002080"/>
                </a:solidFill>
                <a:effectLst/>
                <a:latin typeface="SFMono-Regular"/>
              </a:rPr>
              <a:t>Image'</a:t>
            </a:r>
            <a:r>
              <a:rPr lang="en-IN" b="0" dirty="0" err="1">
                <a:solidFill>
                  <a:srgbClr val="000000"/>
                </a:solidFill>
                <a:effectLst/>
                <a:latin typeface="SFMono-Regular"/>
              </a:rPr>
              <a:t>,</a:t>
            </a:r>
            <a:r>
              <a:rPr lang="en-IN" b="0" dirty="0" err="1">
                <a:solidFill>
                  <a:srgbClr val="002080"/>
                </a:solidFill>
                <a:effectLst/>
                <a:latin typeface="SFMono-Regular"/>
              </a:rPr>
              <a:t>'Histogram'</a:t>
            </a:r>
            <a:r>
              <a:rPr lang="en-IN" b="0" dirty="0" err="1">
                <a:solidFill>
                  <a:srgbClr val="000000"/>
                </a:solidFill>
                <a:effectLst/>
                <a:latin typeface="SFMono-Regular"/>
              </a:rPr>
              <a:t>,</a:t>
            </a:r>
            <a:r>
              <a:rPr lang="en-IN" b="0" dirty="0" err="1">
                <a:solidFill>
                  <a:srgbClr val="002080"/>
                </a:solidFill>
                <a:effectLst/>
                <a:latin typeface="SFMono-Regular"/>
              </a:rPr>
              <a:t>"Otsu's</a:t>
            </a:r>
            <a:r>
              <a:rPr lang="en-IN" b="0" dirty="0">
                <a:solidFill>
                  <a:srgbClr val="002080"/>
                </a:solidFill>
                <a:effectLst/>
                <a:latin typeface="SFMono-Regular"/>
              </a:rPr>
              <a:t> Thresholding"</a:t>
            </a:r>
            <a:r>
              <a:rPr lang="en-IN" b="0" dirty="0">
                <a:solidFill>
                  <a:srgbClr val="000000"/>
                </a:solidFill>
                <a:effectLst/>
                <a:latin typeface="SFMono-Regular"/>
              </a:rPr>
              <a:t>]</a:t>
            </a:r>
          </a:p>
          <a:p>
            <a:pPr algn="l"/>
            <a:r>
              <a:rPr lang="en-IN" b="0" dirty="0">
                <a:solidFill>
                  <a:srgbClr val="E08000"/>
                </a:solidFill>
                <a:effectLst/>
                <a:latin typeface="SFMono-Regular"/>
              </a:rPr>
              <a:t>for</a:t>
            </a:r>
            <a:r>
              <a:rPr lang="en-IN" b="0" dirty="0">
                <a:solidFill>
                  <a:srgbClr val="000000"/>
                </a:solidFill>
                <a:effectLst/>
                <a:latin typeface="SFMono-Regular"/>
              </a:rPr>
              <a:t> </a:t>
            </a:r>
            <a:r>
              <a:rPr lang="en-IN" b="0" dirty="0" err="1">
                <a:solidFill>
                  <a:srgbClr val="000000"/>
                </a:solidFill>
                <a:effectLst/>
                <a:latin typeface="SFMono-Regular"/>
              </a:rPr>
              <a:t>i</a:t>
            </a:r>
            <a:r>
              <a:rPr lang="en-IN" b="0" dirty="0">
                <a:solidFill>
                  <a:srgbClr val="000000"/>
                </a:solidFill>
                <a:effectLst/>
                <a:latin typeface="SFMono-Regular"/>
              </a:rPr>
              <a:t> </a:t>
            </a:r>
            <a:r>
              <a:rPr lang="en-IN" b="0" dirty="0">
                <a:solidFill>
                  <a:srgbClr val="E08000"/>
                </a:solidFill>
                <a:effectLst/>
                <a:latin typeface="SFMono-Regular"/>
              </a:rPr>
              <a:t>in</a:t>
            </a:r>
            <a:r>
              <a:rPr lang="en-IN" b="0" dirty="0">
                <a:solidFill>
                  <a:srgbClr val="000000"/>
                </a:solidFill>
                <a:effectLst/>
                <a:latin typeface="SFMono-Regular"/>
              </a:rPr>
              <a:t> range(3):</a:t>
            </a:r>
          </a:p>
          <a:p>
            <a:pPr algn="l"/>
            <a:r>
              <a:rPr lang="en-IN" b="0" dirty="0" err="1">
                <a:solidFill>
                  <a:srgbClr val="000000"/>
                </a:solidFill>
                <a:effectLst/>
                <a:latin typeface="SFMono-Regular"/>
              </a:rPr>
              <a:t>plt.subplot</a:t>
            </a:r>
            <a:r>
              <a:rPr lang="en-IN" b="0" dirty="0">
                <a:solidFill>
                  <a:srgbClr val="000000"/>
                </a:solidFill>
                <a:effectLst/>
                <a:latin typeface="SFMono-Regular"/>
              </a:rPr>
              <a:t>(3,3,i*3+1),</a:t>
            </a:r>
            <a:r>
              <a:rPr lang="en-IN" b="0" dirty="0" err="1">
                <a:solidFill>
                  <a:srgbClr val="000000"/>
                </a:solidFill>
                <a:effectLst/>
                <a:latin typeface="SFMono-Regular"/>
              </a:rPr>
              <a:t>plt.imshow</a:t>
            </a:r>
            <a:r>
              <a:rPr lang="en-IN" b="0" dirty="0">
                <a:solidFill>
                  <a:srgbClr val="000000"/>
                </a:solidFill>
                <a:effectLst/>
                <a:latin typeface="SFMono-Regular"/>
              </a:rPr>
              <a:t>(images[</a:t>
            </a:r>
            <a:r>
              <a:rPr lang="en-IN" b="0" dirty="0" err="1">
                <a:solidFill>
                  <a:srgbClr val="000000"/>
                </a:solidFill>
                <a:effectLst/>
                <a:latin typeface="SFMono-Regular"/>
              </a:rPr>
              <a:t>i</a:t>
            </a:r>
            <a:r>
              <a:rPr lang="en-IN" b="0" dirty="0">
                <a:solidFill>
                  <a:srgbClr val="000000"/>
                </a:solidFill>
                <a:effectLst/>
                <a:latin typeface="SFMono-Regular"/>
              </a:rPr>
              <a:t>*3],</a:t>
            </a:r>
            <a:r>
              <a:rPr lang="en-IN" b="0" dirty="0">
                <a:solidFill>
                  <a:srgbClr val="002080"/>
                </a:solidFill>
                <a:effectLst/>
                <a:latin typeface="SFMono-Regular"/>
              </a:rPr>
              <a:t>'</a:t>
            </a:r>
            <a:r>
              <a:rPr lang="en-IN" b="0" dirty="0" err="1">
                <a:solidFill>
                  <a:srgbClr val="002080"/>
                </a:solidFill>
                <a:effectLst/>
                <a:latin typeface="SFMono-Regular"/>
              </a:rPr>
              <a:t>gray</a:t>
            </a:r>
            <a:r>
              <a:rPr lang="en-IN" b="0" dirty="0">
                <a:solidFill>
                  <a:srgbClr val="002080"/>
                </a:solidFill>
                <a:effectLst/>
                <a:latin typeface="SFMono-Regular"/>
              </a:rPr>
              <a:t>'</a:t>
            </a:r>
            <a:r>
              <a:rPr lang="en-IN" b="0" dirty="0">
                <a:solidFill>
                  <a:srgbClr val="000000"/>
                </a:solidFill>
                <a:effectLst/>
                <a:latin typeface="SFMono-Regular"/>
              </a:rPr>
              <a:t>)</a:t>
            </a:r>
          </a:p>
          <a:p>
            <a:pPr algn="l"/>
            <a:r>
              <a:rPr lang="en-IN" b="0" dirty="0" err="1">
                <a:solidFill>
                  <a:srgbClr val="000000"/>
                </a:solidFill>
                <a:effectLst/>
                <a:latin typeface="SFMono-Regular"/>
              </a:rPr>
              <a:t>plt.title</a:t>
            </a:r>
            <a:r>
              <a:rPr lang="en-IN" b="0" dirty="0">
                <a:solidFill>
                  <a:srgbClr val="000000"/>
                </a:solidFill>
                <a:effectLst/>
                <a:latin typeface="SFMono-Regular"/>
              </a:rPr>
              <a:t>(titles[</a:t>
            </a:r>
            <a:r>
              <a:rPr lang="en-IN" b="0" dirty="0" err="1">
                <a:solidFill>
                  <a:srgbClr val="000000"/>
                </a:solidFill>
                <a:effectLst/>
                <a:latin typeface="SFMono-Regular"/>
              </a:rPr>
              <a:t>i</a:t>
            </a:r>
            <a:r>
              <a:rPr lang="en-IN" b="0" dirty="0">
                <a:solidFill>
                  <a:srgbClr val="000000"/>
                </a:solidFill>
                <a:effectLst/>
                <a:latin typeface="SFMono-Regular"/>
              </a:rPr>
              <a:t>*3]), </a:t>
            </a:r>
            <a:r>
              <a:rPr lang="en-IN" b="0" dirty="0" err="1">
                <a:solidFill>
                  <a:srgbClr val="000000"/>
                </a:solidFill>
                <a:effectLst/>
                <a:latin typeface="SFMono-Regular"/>
              </a:rPr>
              <a:t>plt.xticks</a:t>
            </a:r>
            <a:r>
              <a:rPr lang="en-IN" b="0" dirty="0">
                <a:solidFill>
                  <a:srgbClr val="000000"/>
                </a:solidFill>
                <a:effectLst/>
                <a:latin typeface="SFMono-Regular"/>
              </a:rPr>
              <a:t>([]), </a:t>
            </a:r>
            <a:r>
              <a:rPr lang="en-IN" b="0" dirty="0" err="1">
                <a:solidFill>
                  <a:srgbClr val="000000"/>
                </a:solidFill>
                <a:effectLst/>
                <a:latin typeface="SFMono-Regular"/>
              </a:rPr>
              <a:t>plt.yticks</a:t>
            </a:r>
            <a:r>
              <a:rPr lang="en-IN" b="0" dirty="0">
                <a:solidFill>
                  <a:srgbClr val="000000"/>
                </a:solidFill>
                <a:effectLst/>
                <a:latin typeface="SFMono-Regular"/>
              </a:rPr>
              <a:t>([])</a:t>
            </a:r>
          </a:p>
          <a:p>
            <a:pPr algn="l"/>
            <a:r>
              <a:rPr lang="en-IN" b="0" dirty="0" err="1">
                <a:solidFill>
                  <a:srgbClr val="000000"/>
                </a:solidFill>
                <a:effectLst/>
                <a:latin typeface="SFMono-Regular"/>
              </a:rPr>
              <a:t>plt.subplot</a:t>
            </a:r>
            <a:r>
              <a:rPr lang="en-IN" b="0" dirty="0">
                <a:solidFill>
                  <a:srgbClr val="000000"/>
                </a:solidFill>
                <a:effectLst/>
                <a:latin typeface="SFMono-Regular"/>
              </a:rPr>
              <a:t>(3,3,i*3+2),</a:t>
            </a:r>
            <a:r>
              <a:rPr lang="en-IN" b="0" dirty="0" err="1">
                <a:solidFill>
                  <a:srgbClr val="000000"/>
                </a:solidFill>
                <a:effectLst/>
                <a:latin typeface="SFMono-Regular"/>
              </a:rPr>
              <a:t>plt.hist</a:t>
            </a:r>
            <a:r>
              <a:rPr lang="en-IN" b="0" dirty="0">
                <a:solidFill>
                  <a:srgbClr val="000000"/>
                </a:solidFill>
                <a:effectLst/>
                <a:latin typeface="SFMono-Regular"/>
              </a:rPr>
              <a:t>(images[</a:t>
            </a:r>
            <a:r>
              <a:rPr lang="en-IN" b="0" dirty="0" err="1">
                <a:solidFill>
                  <a:srgbClr val="000000"/>
                </a:solidFill>
                <a:effectLst/>
                <a:latin typeface="SFMono-Regular"/>
              </a:rPr>
              <a:t>i</a:t>
            </a:r>
            <a:r>
              <a:rPr lang="en-IN" b="0" dirty="0">
                <a:solidFill>
                  <a:srgbClr val="000000"/>
                </a:solidFill>
                <a:effectLst/>
                <a:latin typeface="SFMono-Regular"/>
              </a:rPr>
              <a:t>*3].ravel(),256)</a:t>
            </a:r>
          </a:p>
          <a:p>
            <a:pPr algn="l"/>
            <a:r>
              <a:rPr lang="en-IN" b="0" dirty="0" err="1">
                <a:solidFill>
                  <a:srgbClr val="000000"/>
                </a:solidFill>
                <a:effectLst/>
                <a:latin typeface="SFMono-Regular"/>
              </a:rPr>
              <a:t>plt.title</a:t>
            </a:r>
            <a:r>
              <a:rPr lang="en-IN" b="0" dirty="0">
                <a:solidFill>
                  <a:srgbClr val="000000"/>
                </a:solidFill>
                <a:effectLst/>
                <a:latin typeface="SFMono-Regular"/>
              </a:rPr>
              <a:t>(titles[</a:t>
            </a:r>
            <a:r>
              <a:rPr lang="en-IN" b="0" dirty="0" err="1">
                <a:solidFill>
                  <a:srgbClr val="000000"/>
                </a:solidFill>
                <a:effectLst/>
                <a:latin typeface="SFMono-Regular"/>
              </a:rPr>
              <a:t>i</a:t>
            </a:r>
            <a:r>
              <a:rPr lang="en-IN" b="0" dirty="0">
                <a:solidFill>
                  <a:srgbClr val="000000"/>
                </a:solidFill>
                <a:effectLst/>
                <a:latin typeface="SFMono-Regular"/>
              </a:rPr>
              <a:t>*3+1]), </a:t>
            </a:r>
            <a:r>
              <a:rPr lang="en-IN" b="0" dirty="0" err="1">
                <a:solidFill>
                  <a:srgbClr val="000000"/>
                </a:solidFill>
                <a:effectLst/>
                <a:latin typeface="SFMono-Regular"/>
              </a:rPr>
              <a:t>plt.xticks</a:t>
            </a:r>
            <a:r>
              <a:rPr lang="en-IN" b="0" dirty="0">
                <a:solidFill>
                  <a:srgbClr val="000000"/>
                </a:solidFill>
                <a:effectLst/>
                <a:latin typeface="SFMono-Regular"/>
              </a:rPr>
              <a:t>([]), </a:t>
            </a:r>
            <a:r>
              <a:rPr lang="en-IN" b="0" dirty="0" err="1">
                <a:solidFill>
                  <a:srgbClr val="000000"/>
                </a:solidFill>
                <a:effectLst/>
                <a:latin typeface="SFMono-Regular"/>
              </a:rPr>
              <a:t>plt.yticks</a:t>
            </a:r>
            <a:r>
              <a:rPr lang="en-IN" b="0" dirty="0">
                <a:solidFill>
                  <a:srgbClr val="000000"/>
                </a:solidFill>
                <a:effectLst/>
                <a:latin typeface="SFMono-Regular"/>
              </a:rPr>
              <a:t>([])</a:t>
            </a:r>
          </a:p>
          <a:p>
            <a:pPr algn="l"/>
            <a:r>
              <a:rPr lang="en-IN" b="0" dirty="0" err="1">
                <a:solidFill>
                  <a:srgbClr val="000000"/>
                </a:solidFill>
                <a:effectLst/>
                <a:latin typeface="SFMono-Regular"/>
              </a:rPr>
              <a:t>plt.subplot</a:t>
            </a:r>
            <a:r>
              <a:rPr lang="en-IN" b="0" dirty="0">
                <a:solidFill>
                  <a:srgbClr val="000000"/>
                </a:solidFill>
                <a:effectLst/>
                <a:latin typeface="SFMono-Regular"/>
              </a:rPr>
              <a:t>(3,3,i*3+3),</a:t>
            </a:r>
            <a:r>
              <a:rPr lang="en-IN" b="0" dirty="0" err="1">
                <a:solidFill>
                  <a:srgbClr val="000000"/>
                </a:solidFill>
                <a:effectLst/>
                <a:latin typeface="SFMono-Regular"/>
              </a:rPr>
              <a:t>plt.imshow</a:t>
            </a:r>
            <a:r>
              <a:rPr lang="en-IN" b="0" dirty="0">
                <a:solidFill>
                  <a:srgbClr val="000000"/>
                </a:solidFill>
                <a:effectLst/>
                <a:latin typeface="SFMono-Regular"/>
              </a:rPr>
              <a:t>(images[</a:t>
            </a:r>
            <a:r>
              <a:rPr lang="en-IN" b="0" dirty="0" err="1">
                <a:solidFill>
                  <a:srgbClr val="000000"/>
                </a:solidFill>
                <a:effectLst/>
                <a:latin typeface="SFMono-Regular"/>
              </a:rPr>
              <a:t>i</a:t>
            </a:r>
            <a:r>
              <a:rPr lang="en-IN" b="0" dirty="0">
                <a:solidFill>
                  <a:srgbClr val="000000"/>
                </a:solidFill>
                <a:effectLst/>
                <a:latin typeface="SFMono-Regular"/>
              </a:rPr>
              <a:t>*3+2],</a:t>
            </a:r>
            <a:r>
              <a:rPr lang="en-IN" b="0" dirty="0">
                <a:solidFill>
                  <a:srgbClr val="002080"/>
                </a:solidFill>
                <a:effectLst/>
                <a:latin typeface="SFMono-Regular"/>
              </a:rPr>
              <a:t>'</a:t>
            </a:r>
            <a:r>
              <a:rPr lang="en-IN" b="0" dirty="0" err="1">
                <a:solidFill>
                  <a:srgbClr val="002080"/>
                </a:solidFill>
                <a:effectLst/>
                <a:latin typeface="SFMono-Regular"/>
              </a:rPr>
              <a:t>gray</a:t>
            </a:r>
            <a:r>
              <a:rPr lang="en-IN" b="0" dirty="0">
                <a:solidFill>
                  <a:srgbClr val="002080"/>
                </a:solidFill>
                <a:effectLst/>
                <a:latin typeface="SFMono-Regular"/>
              </a:rPr>
              <a:t>'</a:t>
            </a:r>
            <a:r>
              <a:rPr lang="en-IN" b="0" dirty="0">
                <a:solidFill>
                  <a:srgbClr val="000000"/>
                </a:solidFill>
                <a:effectLst/>
                <a:latin typeface="SFMono-Regular"/>
              </a:rPr>
              <a:t>)</a:t>
            </a:r>
          </a:p>
          <a:p>
            <a:pPr algn="l"/>
            <a:r>
              <a:rPr lang="en-IN" b="0" dirty="0" err="1">
                <a:solidFill>
                  <a:srgbClr val="000000"/>
                </a:solidFill>
                <a:effectLst/>
                <a:latin typeface="SFMono-Regular"/>
              </a:rPr>
              <a:t>plt.title</a:t>
            </a:r>
            <a:r>
              <a:rPr lang="en-IN" b="0" dirty="0">
                <a:solidFill>
                  <a:srgbClr val="000000"/>
                </a:solidFill>
                <a:effectLst/>
                <a:latin typeface="SFMono-Regular"/>
              </a:rPr>
              <a:t>(titles[</a:t>
            </a:r>
            <a:r>
              <a:rPr lang="en-IN" b="0" dirty="0" err="1">
                <a:solidFill>
                  <a:srgbClr val="000000"/>
                </a:solidFill>
                <a:effectLst/>
                <a:latin typeface="SFMono-Regular"/>
              </a:rPr>
              <a:t>i</a:t>
            </a:r>
            <a:r>
              <a:rPr lang="en-IN" b="0" dirty="0">
                <a:solidFill>
                  <a:srgbClr val="000000"/>
                </a:solidFill>
                <a:effectLst/>
                <a:latin typeface="SFMono-Regular"/>
              </a:rPr>
              <a:t>*3+2]), </a:t>
            </a:r>
            <a:r>
              <a:rPr lang="en-IN" b="0" dirty="0" err="1">
                <a:solidFill>
                  <a:srgbClr val="000000"/>
                </a:solidFill>
                <a:effectLst/>
                <a:latin typeface="SFMono-Regular"/>
              </a:rPr>
              <a:t>plt.xticks</a:t>
            </a:r>
            <a:r>
              <a:rPr lang="en-IN" b="0" dirty="0">
                <a:solidFill>
                  <a:srgbClr val="000000"/>
                </a:solidFill>
                <a:effectLst/>
                <a:latin typeface="SFMono-Regular"/>
              </a:rPr>
              <a:t>([]), </a:t>
            </a:r>
            <a:r>
              <a:rPr lang="en-IN" b="0" dirty="0" err="1">
                <a:solidFill>
                  <a:srgbClr val="000000"/>
                </a:solidFill>
                <a:effectLst/>
                <a:latin typeface="SFMono-Regular"/>
              </a:rPr>
              <a:t>plt.yticks</a:t>
            </a:r>
            <a:r>
              <a:rPr lang="en-IN" b="0" dirty="0">
                <a:solidFill>
                  <a:srgbClr val="000000"/>
                </a:solidFill>
                <a:effectLst/>
                <a:latin typeface="SFMono-Regular"/>
              </a:rPr>
              <a:t>([])</a:t>
            </a:r>
          </a:p>
          <a:p>
            <a:pPr algn="l"/>
            <a:r>
              <a:rPr lang="en-IN" b="0" dirty="0" err="1">
                <a:solidFill>
                  <a:srgbClr val="000000"/>
                </a:solidFill>
                <a:effectLst/>
                <a:latin typeface="SFMono-Regular"/>
              </a:rPr>
              <a:t>plt.show</a:t>
            </a:r>
            <a:r>
              <a:rPr lang="en-IN" b="0" dirty="0">
                <a:solidFill>
                  <a:srgbClr val="000000"/>
                </a:solidFill>
                <a:effectLst/>
                <a:latin typeface="SFMono-Regular"/>
              </a:rPr>
              <a:t>()</a:t>
            </a:r>
          </a:p>
          <a:p>
            <a:endParaRPr lang="en-IN" dirty="0"/>
          </a:p>
        </p:txBody>
      </p:sp>
    </p:spTree>
    <p:extLst>
      <p:ext uri="{BB962C8B-B14F-4D97-AF65-F5344CB8AC3E}">
        <p14:creationId xmlns:p14="http://schemas.microsoft.com/office/powerpoint/2010/main" val="710302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A190550E-EE68-416D-66B9-65D9169BCB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5286" y="324341"/>
            <a:ext cx="9263743" cy="642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6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73207D-55FC-0C74-B442-1139C2E93E79}"/>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As shown, the size of the image here can be calculated as B x A x 3.</a:t>
            </a:r>
          </a:p>
          <a:p>
            <a:pPr algn="just"/>
            <a:r>
              <a:rPr lang="en-US" b="0" i="0" dirty="0">
                <a:solidFill>
                  <a:srgbClr val="4A4A4A"/>
                </a:solidFill>
                <a:effectLst/>
                <a:latin typeface="Open Sans" panose="020B0606030504020204" pitchFamily="34" charset="0"/>
              </a:rPr>
              <a:t>Note: For a black-white image, there is only one single channel.</a:t>
            </a:r>
          </a:p>
          <a:p>
            <a:pPr marL="0" indent="0">
              <a:buNone/>
            </a:pPr>
            <a:endParaRPr lang="en-IN" dirty="0"/>
          </a:p>
        </p:txBody>
      </p:sp>
    </p:spTree>
    <p:extLst>
      <p:ext uri="{BB962C8B-B14F-4D97-AF65-F5344CB8AC3E}">
        <p14:creationId xmlns:p14="http://schemas.microsoft.com/office/powerpoint/2010/main" val="1945740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6A0D-1C2E-6270-9C15-74E60F50E917}"/>
              </a:ext>
            </a:extLst>
          </p:cNvPr>
          <p:cNvSpPr>
            <a:spLocks noGrp="1"/>
          </p:cNvSpPr>
          <p:nvPr>
            <p:ph type="title"/>
          </p:nvPr>
        </p:nvSpPr>
        <p:spPr/>
        <p:txBody>
          <a:bodyPr/>
          <a:lstStyle/>
          <a:p>
            <a:r>
              <a:rPr lang="en-IN" dirty="0"/>
              <a:t>What Is OpenCV?</a:t>
            </a:r>
          </a:p>
        </p:txBody>
      </p:sp>
      <p:sp>
        <p:nvSpPr>
          <p:cNvPr id="3" name="Content Placeholder 2">
            <a:extLst>
              <a:ext uri="{FF2B5EF4-FFF2-40B4-BE49-F238E27FC236}">
                <a16:creationId xmlns:a16="http://schemas.microsoft.com/office/drawing/2014/main" id="{E94F87B0-4E35-C8B3-28AE-C116CED22741}"/>
              </a:ext>
            </a:extLst>
          </p:cNvPr>
          <p:cNvSpPr>
            <a:spLocks noGrp="1"/>
          </p:cNvSpPr>
          <p:nvPr>
            <p:ph idx="1"/>
          </p:nvPr>
        </p:nvSpPr>
        <p:spPr/>
        <p:txBody>
          <a:bodyPr>
            <a:normAutofit fontScale="92500" lnSpcReduction="10000"/>
          </a:bodyPr>
          <a:lstStyle/>
          <a:p>
            <a:pPr algn="just"/>
            <a:r>
              <a:rPr lang="en-US" b="0" i="0" dirty="0">
                <a:solidFill>
                  <a:srgbClr val="4A4A4A"/>
                </a:solidFill>
                <a:effectLst/>
                <a:latin typeface="Open Sans" panose="020B0606030504020204" pitchFamily="34" charset="0"/>
              </a:rPr>
              <a:t>OpenCV is a Python library which is designed to solve computer vision problems. OpenCV was originally developed in 1999 by Intel but later it was supported by Willow Garage.</a:t>
            </a:r>
          </a:p>
          <a:p>
            <a:pPr algn="just"/>
            <a:r>
              <a:rPr lang="en-US" b="0" i="0" dirty="0">
                <a:solidFill>
                  <a:srgbClr val="4A4A4A"/>
                </a:solidFill>
                <a:effectLst/>
                <a:latin typeface="Open Sans" panose="020B0606030504020204" pitchFamily="34" charset="0"/>
              </a:rPr>
              <a:t>OpenCV supports a wide variety of programming languages such as C++, Python, Java etc. Support for multiple platforms including Windows, Linux, and MacOS.</a:t>
            </a:r>
          </a:p>
          <a:p>
            <a:pPr algn="just"/>
            <a:r>
              <a:rPr lang="en-US" b="0" i="0" dirty="0">
                <a:solidFill>
                  <a:srgbClr val="4A4A4A"/>
                </a:solidFill>
                <a:effectLst/>
                <a:latin typeface="Open Sans" panose="020B0606030504020204" pitchFamily="34" charset="0"/>
              </a:rPr>
              <a:t>OpenCV Python is nothing but a wrapper class for the original C++ library to be used with Python. Using this, all of the OpenCV array structures gets converted to/from NumPy arrays.</a:t>
            </a:r>
          </a:p>
          <a:p>
            <a:pPr algn="just"/>
            <a:r>
              <a:rPr lang="en-US" b="0" i="0" dirty="0">
                <a:solidFill>
                  <a:srgbClr val="4A4A4A"/>
                </a:solidFill>
                <a:effectLst/>
                <a:latin typeface="Open Sans" panose="020B0606030504020204" pitchFamily="34" charset="0"/>
              </a:rPr>
              <a:t>This makes it easier to integrate it with other libraries which use NumPy. For example, libraries such as SciPy and Matplotlib.</a:t>
            </a:r>
          </a:p>
          <a:p>
            <a:endParaRPr lang="en-IN" dirty="0"/>
          </a:p>
        </p:txBody>
      </p:sp>
    </p:spTree>
    <p:extLst>
      <p:ext uri="{BB962C8B-B14F-4D97-AF65-F5344CB8AC3E}">
        <p14:creationId xmlns:p14="http://schemas.microsoft.com/office/powerpoint/2010/main" val="44555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3DF87-DC14-5499-34DF-B6F66792ACF6}"/>
              </a:ext>
            </a:extLst>
          </p:cNvPr>
          <p:cNvSpPr>
            <a:spLocks noGrp="1"/>
          </p:cNvSpPr>
          <p:nvPr>
            <p:ph type="title"/>
          </p:nvPr>
        </p:nvSpPr>
        <p:spPr/>
        <p:txBody>
          <a:bodyPr/>
          <a:lstStyle/>
          <a:p>
            <a:r>
              <a:rPr lang="en-US" dirty="0"/>
              <a:t>Loading an image using OpenCV:</a:t>
            </a:r>
            <a:endParaRPr lang="en-IN" dirty="0"/>
          </a:p>
        </p:txBody>
      </p:sp>
      <p:sp>
        <p:nvSpPr>
          <p:cNvPr id="3" name="Content Placeholder 2">
            <a:extLst>
              <a:ext uri="{FF2B5EF4-FFF2-40B4-BE49-F238E27FC236}">
                <a16:creationId xmlns:a16="http://schemas.microsoft.com/office/drawing/2014/main" id="{0524EAE1-D642-8A74-F027-35585B36B6AD}"/>
              </a:ext>
            </a:extLst>
          </p:cNvPr>
          <p:cNvSpPr>
            <a:spLocks noGrp="1"/>
          </p:cNvSpPr>
          <p:nvPr>
            <p:ph idx="1"/>
          </p:nvPr>
        </p:nvSpPr>
        <p:spPr/>
        <p:txBody>
          <a:bodyPr>
            <a:normAutofit/>
          </a:bodyPr>
          <a:lstStyle/>
          <a:p>
            <a:r>
              <a:rPr lang="en-US" dirty="0"/>
              <a:t>Import cv2</a:t>
            </a:r>
          </a:p>
          <a:p>
            <a:r>
              <a:rPr lang="en-US" dirty="0"/>
              <a:t># colored Image</a:t>
            </a:r>
          </a:p>
          <a:p>
            <a:r>
              <a:rPr lang="en-US" dirty="0"/>
              <a:t> </a:t>
            </a:r>
            <a:r>
              <a:rPr lang="en-US" dirty="0" err="1"/>
              <a:t>Img</a:t>
            </a:r>
            <a:r>
              <a:rPr lang="en-US" dirty="0"/>
              <a:t> = cv2.imread (‘1.jpg’,1)</a:t>
            </a:r>
          </a:p>
          <a:p>
            <a:r>
              <a:rPr lang="en-US" dirty="0"/>
              <a:t># Black and White (gray scale)</a:t>
            </a:r>
          </a:p>
          <a:p>
            <a:r>
              <a:rPr lang="en-US" dirty="0"/>
              <a:t>Img_1 = cv2.imread (‘1.jpg’,0)</a:t>
            </a:r>
            <a:endParaRPr lang="en-IN" dirty="0"/>
          </a:p>
        </p:txBody>
      </p:sp>
    </p:spTree>
    <p:extLst>
      <p:ext uri="{BB962C8B-B14F-4D97-AF65-F5344CB8AC3E}">
        <p14:creationId xmlns:p14="http://schemas.microsoft.com/office/powerpoint/2010/main" val="179375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025A-6E8A-89AD-C70A-0D0BD6594758}"/>
              </a:ext>
            </a:extLst>
          </p:cNvPr>
          <p:cNvSpPr>
            <a:spLocks noGrp="1"/>
          </p:cNvSpPr>
          <p:nvPr>
            <p:ph type="title"/>
          </p:nvPr>
        </p:nvSpPr>
        <p:spPr/>
        <p:txBody>
          <a:bodyPr/>
          <a:lstStyle/>
          <a:p>
            <a:r>
              <a:rPr lang="en-IN" dirty="0"/>
              <a:t>Image Shape/Resolution:</a:t>
            </a:r>
          </a:p>
        </p:txBody>
      </p:sp>
      <p:sp>
        <p:nvSpPr>
          <p:cNvPr id="3" name="Content Placeholder 2">
            <a:extLst>
              <a:ext uri="{FF2B5EF4-FFF2-40B4-BE49-F238E27FC236}">
                <a16:creationId xmlns:a16="http://schemas.microsoft.com/office/drawing/2014/main" id="{9A532F17-17A7-8F31-2BBB-D996D7291E17}"/>
              </a:ext>
            </a:extLst>
          </p:cNvPr>
          <p:cNvSpPr>
            <a:spLocks noGrp="1"/>
          </p:cNvSpPr>
          <p:nvPr>
            <p:ph idx="1"/>
          </p:nvPr>
        </p:nvSpPr>
        <p:spPr/>
        <p:txBody>
          <a:bodyPr/>
          <a:lstStyle/>
          <a:p>
            <a:r>
              <a:rPr lang="en-US" dirty="0"/>
              <a:t>Import cv2</a:t>
            </a:r>
          </a:p>
          <a:p>
            <a:r>
              <a:rPr lang="en-US" dirty="0"/>
              <a:t># Black and White (gray scale)</a:t>
            </a:r>
          </a:p>
          <a:p>
            <a:r>
              <a:rPr lang="en-US" dirty="0" err="1"/>
              <a:t>Img</a:t>
            </a:r>
            <a:r>
              <a:rPr lang="en-US" dirty="0"/>
              <a:t> = cv2.imread (“1.jpg”,0)</a:t>
            </a:r>
          </a:p>
          <a:p>
            <a:r>
              <a:rPr lang="en-US" dirty="0"/>
              <a:t>Print(</a:t>
            </a:r>
            <a:r>
              <a:rPr lang="en-US" dirty="0" err="1"/>
              <a:t>img.shape</a:t>
            </a:r>
            <a:r>
              <a:rPr lang="en-US" dirty="0"/>
              <a:t>)</a:t>
            </a:r>
          </a:p>
          <a:p>
            <a:r>
              <a:rPr lang="en-US" b="0" i="0" dirty="0">
                <a:solidFill>
                  <a:srgbClr val="4A4A4A"/>
                </a:solidFill>
                <a:effectLst/>
                <a:latin typeface="Open Sans" panose="020B0606030504020204" pitchFamily="34" charset="0"/>
              </a:rPr>
              <a:t>By shape of the image, we mean the shape of the NumPy array. As you see from executing the code, the matrix consists of 768 rows and 1024 columns.</a:t>
            </a:r>
            <a:endParaRPr lang="en-IN" dirty="0"/>
          </a:p>
        </p:txBody>
      </p:sp>
    </p:spTree>
    <p:extLst>
      <p:ext uri="{BB962C8B-B14F-4D97-AF65-F5344CB8AC3E}">
        <p14:creationId xmlns:p14="http://schemas.microsoft.com/office/powerpoint/2010/main" val="24721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86B9-B70E-A8FC-D15E-B1C603943320}"/>
              </a:ext>
            </a:extLst>
          </p:cNvPr>
          <p:cNvSpPr>
            <a:spLocks noGrp="1"/>
          </p:cNvSpPr>
          <p:nvPr>
            <p:ph type="title"/>
          </p:nvPr>
        </p:nvSpPr>
        <p:spPr/>
        <p:txBody>
          <a:bodyPr/>
          <a:lstStyle/>
          <a:p>
            <a:r>
              <a:rPr lang="en-IN" dirty="0"/>
              <a:t>Displaying the image:</a:t>
            </a:r>
          </a:p>
        </p:txBody>
      </p:sp>
      <p:sp>
        <p:nvSpPr>
          <p:cNvPr id="3" name="Content Placeholder 2">
            <a:extLst>
              <a:ext uri="{FF2B5EF4-FFF2-40B4-BE49-F238E27FC236}">
                <a16:creationId xmlns:a16="http://schemas.microsoft.com/office/drawing/2014/main" id="{C69F8C10-82D8-D6A1-184F-F6D222E26782}"/>
              </a:ext>
            </a:extLst>
          </p:cNvPr>
          <p:cNvSpPr>
            <a:spLocks noGrp="1"/>
          </p:cNvSpPr>
          <p:nvPr>
            <p:ph idx="1"/>
          </p:nvPr>
        </p:nvSpPr>
        <p:spPr/>
        <p:txBody>
          <a:bodyPr>
            <a:normAutofit lnSpcReduction="10000"/>
          </a:bodyPr>
          <a:lstStyle/>
          <a:p>
            <a:r>
              <a:rPr lang="en-IN" dirty="0"/>
              <a:t>import cv2</a:t>
            </a:r>
          </a:p>
          <a:p>
            <a:r>
              <a:rPr lang="en-IN" dirty="0"/>
              <a:t>import </a:t>
            </a:r>
            <a:r>
              <a:rPr lang="en-IN" dirty="0" err="1"/>
              <a:t>img</a:t>
            </a:r>
            <a:r>
              <a:rPr lang="en-IN" dirty="0"/>
              <a:t> as </a:t>
            </a:r>
            <a:r>
              <a:rPr lang="en-IN" dirty="0" err="1"/>
              <a:t>img</a:t>
            </a:r>
            <a:endParaRPr lang="en-IN" dirty="0"/>
          </a:p>
          <a:p>
            <a:pPr marL="0" indent="0">
              <a:buNone/>
            </a:pPr>
            <a:r>
              <a:rPr lang="en-IN" dirty="0"/>
              <a:t># Black and White (</a:t>
            </a:r>
            <a:r>
              <a:rPr lang="en-IN" dirty="0" err="1"/>
              <a:t>gray</a:t>
            </a:r>
            <a:r>
              <a:rPr lang="en-IN" dirty="0"/>
              <a:t> scale)</a:t>
            </a:r>
          </a:p>
          <a:p>
            <a:r>
              <a:rPr lang="en-IN" dirty="0" err="1"/>
              <a:t>Img</a:t>
            </a:r>
            <a:r>
              <a:rPr lang="en-IN" dirty="0"/>
              <a:t> = cv2.imread('bill.png', 0)</a:t>
            </a:r>
          </a:p>
          <a:p>
            <a:r>
              <a:rPr lang="en-IN" dirty="0"/>
              <a:t>print(</a:t>
            </a:r>
            <a:r>
              <a:rPr lang="en-IN" dirty="0" err="1"/>
              <a:t>Img</a:t>
            </a:r>
            <a:r>
              <a:rPr lang="en-IN" dirty="0"/>
              <a:t>)</a:t>
            </a:r>
          </a:p>
          <a:p>
            <a:r>
              <a:rPr lang="en-IN" dirty="0"/>
              <a:t>cv2.imshow('bill', </a:t>
            </a:r>
            <a:r>
              <a:rPr lang="en-IN" dirty="0" err="1"/>
              <a:t>Img</a:t>
            </a:r>
            <a:r>
              <a:rPr lang="en-IN" dirty="0"/>
              <a:t>)</a:t>
            </a:r>
          </a:p>
          <a:p>
            <a:r>
              <a:rPr lang="en-IN" dirty="0"/>
              <a:t>cv2.waitKey(0)</a:t>
            </a:r>
          </a:p>
          <a:p>
            <a:r>
              <a:rPr lang="en-IN" dirty="0"/>
              <a:t>cv2.waitKey(2000)</a:t>
            </a:r>
          </a:p>
          <a:p>
            <a:r>
              <a:rPr lang="en-IN" dirty="0"/>
              <a:t>cv2.destroyAllWindows()</a:t>
            </a:r>
          </a:p>
          <a:p>
            <a:endParaRPr lang="en-IN" dirty="0"/>
          </a:p>
          <a:p>
            <a:endParaRPr lang="en-IN" dirty="0"/>
          </a:p>
        </p:txBody>
      </p:sp>
    </p:spTree>
    <p:extLst>
      <p:ext uri="{BB962C8B-B14F-4D97-AF65-F5344CB8AC3E}">
        <p14:creationId xmlns:p14="http://schemas.microsoft.com/office/powerpoint/2010/main" val="727370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952</TotalTime>
  <Words>3090</Words>
  <Application>Microsoft Office PowerPoint</Application>
  <PresentationFormat>Widescreen</PresentationFormat>
  <Paragraphs>191</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Google Sans</vt:lpstr>
      <vt:lpstr>Helvetica</vt:lpstr>
      <vt:lpstr>Open Sans</vt:lpstr>
      <vt:lpstr>SFMono-Regular</vt:lpstr>
      <vt:lpstr>Office Theme</vt:lpstr>
      <vt:lpstr>What Is Computer Vision?</vt:lpstr>
      <vt:lpstr>How Does A Computer Read An Image?</vt:lpstr>
      <vt:lpstr>PowerPoint Presentation</vt:lpstr>
      <vt:lpstr>Consider the following image:</vt:lpstr>
      <vt:lpstr>PowerPoint Presentation</vt:lpstr>
      <vt:lpstr>What Is OpenCV?</vt:lpstr>
      <vt:lpstr>Loading an image using OpenCV:</vt:lpstr>
      <vt:lpstr>Image Shape/Resolution:</vt:lpstr>
      <vt:lpstr>Displaying the image:</vt:lpstr>
      <vt:lpstr>Explanation:</vt:lpstr>
      <vt:lpstr>Resizing the image:</vt:lpstr>
      <vt:lpstr>Explanation:</vt:lpstr>
      <vt:lpstr>Way to resize:</vt:lpstr>
      <vt:lpstr>Face Detection Using OpenCV</vt:lpstr>
      <vt:lpstr>Continue…</vt:lpstr>
      <vt:lpstr>PowerPoint Presentation</vt:lpstr>
      <vt:lpstr>Explanation:</vt:lpstr>
      <vt:lpstr>Adding the rectangular face box:</vt:lpstr>
      <vt:lpstr>Explanation:</vt:lpstr>
      <vt:lpstr>Face detection code</vt:lpstr>
      <vt:lpstr>PowerPoint Presentation</vt:lpstr>
      <vt:lpstr>Capturing Video Using OpenCV</vt:lpstr>
      <vt:lpstr>Explanation:</vt:lpstr>
      <vt:lpstr>Capturing Video:</vt:lpstr>
      <vt:lpstr>Explanation:</vt:lpstr>
      <vt:lpstr>PowerPoint Presentation</vt:lpstr>
      <vt:lpstr>PowerPoint Presentation</vt:lpstr>
      <vt:lpstr>Adding the window:</vt:lpstr>
      <vt:lpstr>PowerPoint Presentation</vt:lpstr>
      <vt:lpstr>Explanation:</vt:lpstr>
      <vt:lpstr>Output:</vt:lpstr>
      <vt:lpstr>Explanation:</vt:lpstr>
      <vt:lpstr>As seen above, the imshow method is used to  capture the first frame of the video.  All this while, we have tried to capture the first image/frame of the video but directly capturing the video.</vt:lpstr>
      <vt:lpstr>Installing Tesseract &amp; Detecting Text from Image</vt:lpstr>
      <vt:lpstr>Threshold,Thresh Binary,Thresh OTSU</vt:lpstr>
      <vt:lpstr>Simple Thresholding</vt:lpstr>
      <vt:lpstr>Code:</vt:lpstr>
      <vt:lpstr>PowerPoint Presentation</vt:lpstr>
      <vt:lpstr>Otsu's Binarization</vt:lpstr>
      <vt:lpstr>OTSU</vt:lpstr>
      <vt:lpstr>OTSU 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Pankaj Singh</dc:creator>
  <cp:lastModifiedBy>Pankaj Singh</cp:lastModifiedBy>
  <cp:revision>16</cp:revision>
  <dcterms:created xsi:type="dcterms:W3CDTF">2024-09-15T18:07:08Z</dcterms:created>
  <dcterms:modified xsi:type="dcterms:W3CDTF">2024-09-16T09:59:18Z</dcterms:modified>
</cp:coreProperties>
</file>